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62" r:id="rId5"/>
    <p:sldId id="259" r:id="rId6"/>
    <p:sldId id="260" r:id="rId7"/>
    <p:sldId id="263" r:id="rId8"/>
    <p:sldId id="268" r:id="rId9"/>
    <p:sldId id="264" r:id="rId10"/>
    <p:sldId id="266" r:id="rId11"/>
    <p:sldId id="267" r:id="rId12"/>
    <p:sldId id="265" r:id="rId13"/>
    <p:sldId id="269" r:id="rId14"/>
    <p:sldId id="274" r:id="rId15"/>
    <p:sldId id="270" r:id="rId16"/>
    <p:sldId id="271" r:id="rId17"/>
    <p:sldId id="273"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40" autoAdjust="0"/>
  </p:normalViewPr>
  <p:slideViewPr>
    <p:cSldViewPr>
      <p:cViewPr>
        <p:scale>
          <a:sx n="100" d="100"/>
          <a:sy n="100" d="100"/>
        </p:scale>
        <p:origin x="1230" y="-258"/>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E8E471-5859-440E-AE0D-6D540F169E84}" type="doc">
      <dgm:prSet loTypeId="urn:microsoft.com/office/officeart/2005/8/layout/hProcess6" loCatId="process" qsTypeId="urn:microsoft.com/office/officeart/2005/8/quickstyle/3d1" qsCatId="3D" csTypeId="urn:microsoft.com/office/officeart/2005/8/colors/colorful1" csCatId="colorful" phldr="1"/>
      <dgm:spPr/>
    </dgm:pt>
    <dgm:pt modelId="{5D426730-387B-4178-8EE9-F7F1663228F9}">
      <dgm:prSet phldrT="[Text]" custT="1"/>
      <dgm:spPr/>
      <dgm:t>
        <a:bodyPr/>
        <a:lstStyle/>
        <a:p>
          <a:r>
            <a:rPr lang="en-US" altLang="zh-CN" sz="1400" b="1" dirty="0" smtClean="0"/>
            <a:t>Get Approval</a:t>
          </a:r>
          <a:endParaRPr lang="zh-CN" altLang="en-US" sz="1400" b="1" dirty="0"/>
        </a:p>
      </dgm:t>
    </dgm:pt>
    <dgm:pt modelId="{9E290BDC-1E80-4693-AB9F-934DA4B31056}" type="parTrans" cxnId="{7953AB81-EBD5-4654-9B5B-5C71433533A8}">
      <dgm:prSet/>
      <dgm:spPr/>
      <dgm:t>
        <a:bodyPr/>
        <a:lstStyle/>
        <a:p>
          <a:endParaRPr lang="zh-CN" altLang="en-US" sz="1400" b="1">
            <a:solidFill>
              <a:srgbClr val="FFFF00"/>
            </a:solidFill>
          </a:endParaRPr>
        </a:p>
      </dgm:t>
    </dgm:pt>
    <dgm:pt modelId="{9C6A0C55-3D01-478D-91A8-27B37C28E2C0}" type="sibTrans" cxnId="{7953AB81-EBD5-4654-9B5B-5C71433533A8}">
      <dgm:prSet/>
      <dgm:spPr/>
      <dgm:t>
        <a:bodyPr/>
        <a:lstStyle/>
        <a:p>
          <a:endParaRPr lang="zh-CN" altLang="en-US" sz="1400" b="1">
            <a:solidFill>
              <a:srgbClr val="FFFF00"/>
            </a:solidFill>
          </a:endParaRPr>
        </a:p>
      </dgm:t>
    </dgm:pt>
    <dgm:pt modelId="{93050948-E336-4326-8AB4-39DBF8FB96F9}">
      <dgm:prSet phldrT="[Text]" custT="1"/>
      <dgm:spPr/>
      <dgm:t>
        <a:bodyPr anchor="ctr"/>
        <a:lstStyle/>
        <a:p>
          <a:r>
            <a:rPr lang="en-US" altLang="zh-CN" sz="1400" b="1" dirty="0" smtClean="0"/>
            <a:t>Create Record</a:t>
          </a:r>
          <a:endParaRPr lang="zh-CN" altLang="en-US" sz="1400" b="1" dirty="0"/>
        </a:p>
      </dgm:t>
    </dgm:pt>
    <dgm:pt modelId="{700F9EF3-726C-4A4D-9F24-068A0B44A1C7}" type="parTrans" cxnId="{55DCF04C-07BF-4113-A904-42D548D3881F}">
      <dgm:prSet/>
      <dgm:spPr/>
      <dgm:t>
        <a:bodyPr/>
        <a:lstStyle/>
        <a:p>
          <a:endParaRPr lang="zh-CN" altLang="en-US" sz="1400" b="1">
            <a:solidFill>
              <a:srgbClr val="FFFF00"/>
            </a:solidFill>
          </a:endParaRPr>
        </a:p>
      </dgm:t>
    </dgm:pt>
    <dgm:pt modelId="{A3C59A56-019A-41A7-BE11-BEDBFD50E5F2}" type="sibTrans" cxnId="{55DCF04C-07BF-4113-A904-42D548D3881F}">
      <dgm:prSet/>
      <dgm:spPr/>
      <dgm:t>
        <a:bodyPr/>
        <a:lstStyle/>
        <a:p>
          <a:endParaRPr lang="zh-CN" altLang="en-US" sz="1400" b="1">
            <a:solidFill>
              <a:srgbClr val="FFFF00"/>
            </a:solidFill>
          </a:endParaRPr>
        </a:p>
      </dgm:t>
    </dgm:pt>
    <dgm:pt modelId="{C70CB7D0-3586-4438-B3C9-B2EE24A002A8}">
      <dgm:prSet phldrT="[Text]" custT="1"/>
      <dgm:spPr/>
      <dgm:t>
        <a:bodyPr/>
        <a:lstStyle/>
        <a:p>
          <a:r>
            <a:rPr lang="en-US" altLang="zh-CN" sz="1400" b="1" smtClean="0"/>
            <a:t>Update System</a:t>
          </a:r>
          <a:endParaRPr lang="zh-CN" altLang="en-US" sz="1400" b="1" dirty="0"/>
        </a:p>
      </dgm:t>
    </dgm:pt>
    <dgm:pt modelId="{309F5313-E60F-44FF-B8AD-10C1B6267F98}" type="parTrans" cxnId="{58EE732A-9A29-42C6-8428-C3449C886696}">
      <dgm:prSet/>
      <dgm:spPr/>
      <dgm:t>
        <a:bodyPr/>
        <a:lstStyle/>
        <a:p>
          <a:endParaRPr lang="zh-CN" altLang="en-US" sz="1400" b="1">
            <a:solidFill>
              <a:srgbClr val="FFFF00"/>
            </a:solidFill>
          </a:endParaRPr>
        </a:p>
      </dgm:t>
    </dgm:pt>
    <dgm:pt modelId="{7609A725-7DE2-4F4D-98B1-2C2176A79E6F}" type="sibTrans" cxnId="{58EE732A-9A29-42C6-8428-C3449C886696}">
      <dgm:prSet/>
      <dgm:spPr/>
      <dgm:t>
        <a:bodyPr/>
        <a:lstStyle/>
        <a:p>
          <a:endParaRPr lang="zh-CN" altLang="en-US" sz="1400" b="1">
            <a:solidFill>
              <a:srgbClr val="FFFF00"/>
            </a:solidFill>
          </a:endParaRPr>
        </a:p>
      </dgm:t>
    </dgm:pt>
    <dgm:pt modelId="{58ACBE6D-A1FA-40B3-8B01-3A1672F0E4F7}">
      <dgm:prSet/>
      <dgm:spPr/>
      <dgm:t>
        <a:bodyPr/>
        <a:lstStyle/>
        <a:p>
          <a:endParaRPr lang="zh-CN" altLang="en-US" dirty="0">
            <a:solidFill>
              <a:srgbClr val="FFFF00"/>
            </a:solidFill>
          </a:endParaRPr>
        </a:p>
      </dgm:t>
    </dgm:pt>
    <dgm:pt modelId="{A44E8773-691C-4FEB-A71A-3CA4B644132D}" type="parTrans" cxnId="{BA5FF55C-D8A3-46B1-A190-53C99B52C46D}">
      <dgm:prSet/>
      <dgm:spPr/>
      <dgm:t>
        <a:bodyPr/>
        <a:lstStyle/>
        <a:p>
          <a:endParaRPr lang="zh-CN" altLang="en-US">
            <a:solidFill>
              <a:srgbClr val="FFFF00"/>
            </a:solidFill>
          </a:endParaRPr>
        </a:p>
      </dgm:t>
    </dgm:pt>
    <dgm:pt modelId="{66F4298F-F49E-4BDF-9B20-D6AB332A6134}" type="sibTrans" cxnId="{BA5FF55C-D8A3-46B1-A190-53C99B52C46D}">
      <dgm:prSet/>
      <dgm:spPr/>
      <dgm:t>
        <a:bodyPr/>
        <a:lstStyle/>
        <a:p>
          <a:endParaRPr lang="zh-CN" altLang="en-US">
            <a:solidFill>
              <a:srgbClr val="FFFF00"/>
            </a:solidFill>
          </a:endParaRPr>
        </a:p>
      </dgm:t>
    </dgm:pt>
    <dgm:pt modelId="{AAF4800A-D5DF-41DB-BE4C-241DE3DF5182}" type="pres">
      <dgm:prSet presAssocID="{FDE8E471-5859-440E-AE0D-6D540F169E84}" presName="theList" presStyleCnt="0">
        <dgm:presLayoutVars>
          <dgm:dir/>
          <dgm:animLvl val="lvl"/>
          <dgm:resizeHandles val="exact"/>
        </dgm:presLayoutVars>
      </dgm:prSet>
      <dgm:spPr/>
    </dgm:pt>
    <dgm:pt modelId="{58AFDCAD-4312-400F-B493-CFD6CD9B133E}" type="pres">
      <dgm:prSet presAssocID="{5D426730-387B-4178-8EE9-F7F1663228F9}" presName="compNode" presStyleCnt="0"/>
      <dgm:spPr/>
    </dgm:pt>
    <dgm:pt modelId="{201552F4-767F-4AA8-9488-AEEDC83251D3}" type="pres">
      <dgm:prSet presAssocID="{5D426730-387B-4178-8EE9-F7F1663228F9}" presName="noGeometry" presStyleCnt="0"/>
      <dgm:spPr/>
    </dgm:pt>
    <dgm:pt modelId="{FB5D21FC-8575-4140-A23D-BD914E2C6597}" type="pres">
      <dgm:prSet presAssocID="{5D426730-387B-4178-8EE9-F7F1663228F9}" presName="childTextVisible" presStyleLbl="bgAccFollowNode1" presStyleIdx="0" presStyleCnt="3">
        <dgm:presLayoutVars>
          <dgm:bulletEnabled val="1"/>
        </dgm:presLayoutVars>
      </dgm:prSet>
      <dgm:spPr/>
      <dgm:t>
        <a:bodyPr/>
        <a:lstStyle/>
        <a:p>
          <a:endParaRPr lang="zh-CN" altLang="en-US"/>
        </a:p>
      </dgm:t>
    </dgm:pt>
    <dgm:pt modelId="{8523C60B-A1FA-430A-B557-20154FB5D9D5}" type="pres">
      <dgm:prSet presAssocID="{5D426730-387B-4178-8EE9-F7F1663228F9}" presName="childTextHidden" presStyleLbl="bgAccFollowNode1" presStyleIdx="0" presStyleCnt="3"/>
      <dgm:spPr/>
    </dgm:pt>
    <dgm:pt modelId="{0BB1C0A4-89EC-4731-8A91-6E636434C55F}" type="pres">
      <dgm:prSet presAssocID="{5D426730-387B-4178-8EE9-F7F1663228F9}" presName="parentText" presStyleLbl="node1" presStyleIdx="0" presStyleCnt="3">
        <dgm:presLayoutVars>
          <dgm:chMax val="1"/>
          <dgm:bulletEnabled val="1"/>
        </dgm:presLayoutVars>
      </dgm:prSet>
      <dgm:spPr/>
    </dgm:pt>
    <dgm:pt modelId="{A65FC094-708B-4480-B955-80FA0CF721C7}" type="pres">
      <dgm:prSet presAssocID="{5D426730-387B-4178-8EE9-F7F1663228F9}" presName="aSpace" presStyleCnt="0"/>
      <dgm:spPr/>
    </dgm:pt>
    <dgm:pt modelId="{20CE7ED3-0080-41A6-87F1-FD147ACCE0F8}" type="pres">
      <dgm:prSet presAssocID="{93050948-E336-4326-8AB4-39DBF8FB96F9}" presName="compNode" presStyleCnt="0"/>
      <dgm:spPr/>
    </dgm:pt>
    <dgm:pt modelId="{1ABFDE95-23BA-4E1B-9360-06A6BB9F4F36}" type="pres">
      <dgm:prSet presAssocID="{93050948-E336-4326-8AB4-39DBF8FB96F9}" presName="noGeometry" presStyleCnt="0"/>
      <dgm:spPr/>
    </dgm:pt>
    <dgm:pt modelId="{3CED5AD3-EB77-41BF-B7D1-89D8C4D69ED2}" type="pres">
      <dgm:prSet presAssocID="{93050948-E336-4326-8AB4-39DBF8FB96F9}" presName="childTextVisible" presStyleLbl="bgAccFollowNode1" presStyleIdx="1" presStyleCnt="3">
        <dgm:presLayoutVars>
          <dgm:bulletEnabled val="1"/>
        </dgm:presLayoutVars>
      </dgm:prSet>
      <dgm:spPr/>
      <dgm:t>
        <a:bodyPr/>
        <a:lstStyle/>
        <a:p>
          <a:endParaRPr lang="zh-CN" altLang="en-US"/>
        </a:p>
      </dgm:t>
    </dgm:pt>
    <dgm:pt modelId="{C651D20A-D035-4160-8846-FF2712221ED9}" type="pres">
      <dgm:prSet presAssocID="{93050948-E336-4326-8AB4-39DBF8FB96F9}" presName="childTextHidden" presStyleLbl="bgAccFollowNode1" presStyleIdx="1" presStyleCnt="3"/>
      <dgm:spPr/>
    </dgm:pt>
    <dgm:pt modelId="{2BC5E2EC-1079-494F-BBA2-C09C2E5BD18D}" type="pres">
      <dgm:prSet presAssocID="{93050948-E336-4326-8AB4-39DBF8FB96F9}" presName="parentText" presStyleLbl="node1" presStyleIdx="1" presStyleCnt="3">
        <dgm:presLayoutVars>
          <dgm:chMax val="1"/>
          <dgm:bulletEnabled val="1"/>
        </dgm:presLayoutVars>
      </dgm:prSet>
      <dgm:spPr/>
      <dgm:t>
        <a:bodyPr/>
        <a:lstStyle/>
        <a:p>
          <a:endParaRPr lang="zh-CN" altLang="en-US"/>
        </a:p>
      </dgm:t>
    </dgm:pt>
    <dgm:pt modelId="{17967CCD-48E9-4470-A53D-98150110A2B8}" type="pres">
      <dgm:prSet presAssocID="{93050948-E336-4326-8AB4-39DBF8FB96F9}" presName="aSpace" presStyleCnt="0"/>
      <dgm:spPr/>
    </dgm:pt>
    <dgm:pt modelId="{DCB71103-DE52-4CCF-BB2F-B0CBFD7D50B0}" type="pres">
      <dgm:prSet presAssocID="{C70CB7D0-3586-4438-B3C9-B2EE24A002A8}" presName="compNode" presStyleCnt="0"/>
      <dgm:spPr/>
    </dgm:pt>
    <dgm:pt modelId="{8F7C5277-85B1-44E6-A2A0-ABE97E0D9887}" type="pres">
      <dgm:prSet presAssocID="{C70CB7D0-3586-4438-B3C9-B2EE24A002A8}" presName="noGeometry" presStyleCnt="0"/>
      <dgm:spPr/>
    </dgm:pt>
    <dgm:pt modelId="{59763B86-D553-48BD-9B5B-881E6FFC28BA}" type="pres">
      <dgm:prSet presAssocID="{C70CB7D0-3586-4438-B3C9-B2EE24A002A8}" presName="childTextVisible" presStyleLbl="bgAccFollowNode1" presStyleIdx="2" presStyleCnt="3">
        <dgm:presLayoutVars>
          <dgm:bulletEnabled val="1"/>
        </dgm:presLayoutVars>
      </dgm:prSet>
      <dgm:spPr/>
    </dgm:pt>
    <dgm:pt modelId="{01A9E548-8EB3-4941-888C-FB54BF57B439}" type="pres">
      <dgm:prSet presAssocID="{C70CB7D0-3586-4438-B3C9-B2EE24A002A8}" presName="childTextHidden" presStyleLbl="bgAccFollowNode1" presStyleIdx="2" presStyleCnt="3"/>
      <dgm:spPr/>
    </dgm:pt>
    <dgm:pt modelId="{DEEB4EB2-CDFF-4CD1-9DF3-BB924C75631B}" type="pres">
      <dgm:prSet presAssocID="{C70CB7D0-3586-4438-B3C9-B2EE24A002A8}" presName="parentText" presStyleLbl="node1" presStyleIdx="2" presStyleCnt="3">
        <dgm:presLayoutVars>
          <dgm:chMax val="1"/>
          <dgm:bulletEnabled val="1"/>
        </dgm:presLayoutVars>
      </dgm:prSet>
      <dgm:spPr/>
    </dgm:pt>
  </dgm:ptLst>
  <dgm:cxnLst>
    <dgm:cxn modelId="{E43F4B89-6B22-4BA1-9E80-E60E583B5C3D}" type="presOf" srcId="{93050948-E336-4326-8AB4-39DBF8FB96F9}" destId="{2BC5E2EC-1079-494F-BBA2-C09C2E5BD18D}" srcOrd="0" destOrd="0" presId="urn:microsoft.com/office/officeart/2005/8/layout/hProcess6"/>
    <dgm:cxn modelId="{B6A18925-720A-41CF-858E-D4A80CDAF717}" type="presOf" srcId="{58ACBE6D-A1FA-40B3-8B01-3A1672F0E4F7}" destId="{FB5D21FC-8575-4140-A23D-BD914E2C6597}" srcOrd="0" destOrd="0" presId="urn:microsoft.com/office/officeart/2005/8/layout/hProcess6"/>
    <dgm:cxn modelId="{C2CC7A53-3F20-4ED2-AB5F-A866AA0B760C}" type="presOf" srcId="{5D426730-387B-4178-8EE9-F7F1663228F9}" destId="{0BB1C0A4-89EC-4731-8A91-6E636434C55F}" srcOrd="0" destOrd="0" presId="urn:microsoft.com/office/officeart/2005/8/layout/hProcess6"/>
    <dgm:cxn modelId="{58EE732A-9A29-42C6-8428-C3449C886696}" srcId="{FDE8E471-5859-440E-AE0D-6D540F169E84}" destId="{C70CB7D0-3586-4438-B3C9-B2EE24A002A8}" srcOrd="2" destOrd="0" parTransId="{309F5313-E60F-44FF-B8AD-10C1B6267F98}" sibTransId="{7609A725-7DE2-4F4D-98B1-2C2176A79E6F}"/>
    <dgm:cxn modelId="{55DCF04C-07BF-4113-A904-42D548D3881F}" srcId="{FDE8E471-5859-440E-AE0D-6D540F169E84}" destId="{93050948-E336-4326-8AB4-39DBF8FB96F9}" srcOrd="1" destOrd="0" parTransId="{700F9EF3-726C-4A4D-9F24-068A0B44A1C7}" sibTransId="{A3C59A56-019A-41A7-BE11-BEDBFD50E5F2}"/>
    <dgm:cxn modelId="{2070EC98-8054-4635-B266-525C0B5125F0}" type="presOf" srcId="{C70CB7D0-3586-4438-B3C9-B2EE24A002A8}" destId="{DEEB4EB2-CDFF-4CD1-9DF3-BB924C75631B}" srcOrd="0" destOrd="0" presId="urn:microsoft.com/office/officeart/2005/8/layout/hProcess6"/>
    <dgm:cxn modelId="{2843F363-B1FE-4126-953B-22DB06C03401}" type="presOf" srcId="{FDE8E471-5859-440E-AE0D-6D540F169E84}" destId="{AAF4800A-D5DF-41DB-BE4C-241DE3DF5182}" srcOrd="0" destOrd="0" presId="urn:microsoft.com/office/officeart/2005/8/layout/hProcess6"/>
    <dgm:cxn modelId="{9856A396-F7FF-4B02-B797-B15E3167912E}" type="presOf" srcId="{58ACBE6D-A1FA-40B3-8B01-3A1672F0E4F7}" destId="{8523C60B-A1FA-430A-B557-20154FB5D9D5}" srcOrd="1" destOrd="0" presId="urn:microsoft.com/office/officeart/2005/8/layout/hProcess6"/>
    <dgm:cxn modelId="{7953AB81-EBD5-4654-9B5B-5C71433533A8}" srcId="{FDE8E471-5859-440E-AE0D-6D540F169E84}" destId="{5D426730-387B-4178-8EE9-F7F1663228F9}" srcOrd="0" destOrd="0" parTransId="{9E290BDC-1E80-4693-AB9F-934DA4B31056}" sibTransId="{9C6A0C55-3D01-478D-91A8-27B37C28E2C0}"/>
    <dgm:cxn modelId="{BA5FF55C-D8A3-46B1-A190-53C99B52C46D}" srcId="{5D426730-387B-4178-8EE9-F7F1663228F9}" destId="{58ACBE6D-A1FA-40B3-8B01-3A1672F0E4F7}" srcOrd="0" destOrd="0" parTransId="{A44E8773-691C-4FEB-A71A-3CA4B644132D}" sibTransId="{66F4298F-F49E-4BDF-9B20-D6AB332A6134}"/>
    <dgm:cxn modelId="{5CFEA57C-B4C1-4009-99AA-DAD268628B17}" type="presParOf" srcId="{AAF4800A-D5DF-41DB-BE4C-241DE3DF5182}" destId="{58AFDCAD-4312-400F-B493-CFD6CD9B133E}" srcOrd="0" destOrd="0" presId="urn:microsoft.com/office/officeart/2005/8/layout/hProcess6"/>
    <dgm:cxn modelId="{B2126837-BC79-42DA-A2AA-719314680246}" type="presParOf" srcId="{58AFDCAD-4312-400F-B493-CFD6CD9B133E}" destId="{201552F4-767F-4AA8-9488-AEEDC83251D3}" srcOrd="0" destOrd="0" presId="urn:microsoft.com/office/officeart/2005/8/layout/hProcess6"/>
    <dgm:cxn modelId="{1A6BC4DB-40A7-4CDF-9D0A-7815ACFEEDE5}" type="presParOf" srcId="{58AFDCAD-4312-400F-B493-CFD6CD9B133E}" destId="{FB5D21FC-8575-4140-A23D-BD914E2C6597}" srcOrd="1" destOrd="0" presId="urn:microsoft.com/office/officeart/2005/8/layout/hProcess6"/>
    <dgm:cxn modelId="{72839A89-4617-42E7-B079-1D8A40D18D3B}" type="presParOf" srcId="{58AFDCAD-4312-400F-B493-CFD6CD9B133E}" destId="{8523C60B-A1FA-430A-B557-20154FB5D9D5}" srcOrd="2" destOrd="0" presId="urn:microsoft.com/office/officeart/2005/8/layout/hProcess6"/>
    <dgm:cxn modelId="{769E22B2-963D-40FB-AD81-8735393013FA}" type="presParOf" srcId="{58AFDCAD-4312-400F-B493-CFD6CD9B133E}" destId="{0BB1C0A4-89EC-4731-8A91-6E636434C55F}" srcOrd="3" destOrd="0" presId="urn:microsoft.com/office/officeart/2005/8/layout/hProcess6"/>
    <dgm:cxn modelId="{5002490C-5294-4304-B914-19B5D0A90F75}" type="presParOf" srcId="{AAF4800A-D5DF-41DB-BE4C-241DE3DF5182}" destId="{A65FC094-708B-4480-B955-80FA0CF721C7}" srcOrd="1" destOrd="0" presId="urn:microsoft.com/office/officeart/2005/8/layout/hProcess6"/>
    <dgm:cxn modelId="{829E41D0-A1F7-47FD-9DD2-2E507C8BD865}" type="presParOf" srcId="{AAF4800A-D5DF-41DB-BE4C-241DE3DF5182}" destId="{20CE7ED3-0080-41A6-87F1-FD147ACCE0F8}" srcOrd="2" destOrd="0" presId="urn:microsoft.com/office/officeart/2005/8/layout/hProcess6"/>
    <dgm:cxn modelId="{A6F69AC5-273B-4AB0-9D67-8F5A7567532A}" type="presParOf" srcId="{20CE7ED3-0080-41A6-87F1-FD147ACCE0F8}" destId="{1ABFDE95-23BA-4E1B-9360-06A6BB9F4F36}" srcOrd="0" destOrd="0" presId="urn:microsoft.com/office/officeart/2005/8/layout/hProcess6"/>
    <dgm:cxn modelId="{7ECA3D1F-6111-4831-8239-2D626DE455BC}" type="presParOf" srcId="{20CE7ED3-0080-41A6-87F1-FD147ACCE0F8}" destId="{3CED5AD3-EB77-41BF-B7D1-89D8C4D69ED2}" srcOrd="1" destOrd="0" presId="urn:microsoft.com/office/officeart/2005/8/layout/hProcess6"/>
    <dgm:cxn modelId="{15F5F479-1B12-4631-9379-F5F11FAA40F3}" type="presParOf" srcId="{20CE7ED3-0080-41A6-87F1-FD147ACCE0F8}" destId="{C651D20A-D035-4160-8846-FF2712221ED9}" srcOrd="2" destOrd="0" presId="urn:microsoft.com/office/officeart/2005/8/layout/hProcess6"/>
    <dgm:cxn modelId="{E39A7178-F19F-41B2-A613-A08DE529CB97}" type="presParOf" srcId="{20CE7ED3-0080-41A6-87F1-FD147ACCE0F8}" destId="{2BC5E2EC-1079-494F-BBA2-C09C2E5BD18D}" srcOrd="3" destOrd="0" presId="urn:microsoft.com/office/officeart/2005/8/layout/hProcess6"/>
    <dgm:cxn modelId="{10701A58-AA6F-4F5A-BFAF-DBC7E39A2334}" type="presParOf" srcId="{AAF4800A-D5DF-41DB-BE4C-241DE3DF5182}" destId="{17967CCD-48E9-4470-A53D-98150110A2B8}" srcOrd="3" destOrd="0" presId="urn:microsoft.com/office/officeart/2005/8/layout/hProcess6"/>
    <dgm:cxn modelId="{072C3348-15FD-4285-AD95-503B6C04D37F}" type="presParOf" srcId="{AAF4800A-D5DF-41DB-BE4C-241DE3DF5182}" destId="{DCB71103-DE52-4CCF-BB2F-B0CBFD7D50B0}" srcOrd="4" destOrd="0" presId="urn:microsoft.com/office/officeart/2005/8/layout/hProcess6"/>
    <dgm:cxn modelId="{88F72574-13AF-4155-A54A-E75D7BBE5283}" type="presParOf" srcId="{DCB71103-DE52-4CCF-BB2F-B0CBFD7D50B0}" destId="{8F7C5277-85B1-44E6-A2A0-ABE97E0D9887}" srcOrd="0" destOrd="0" presId="urn:microsoft.com/office/officeart/2005/8/layout/hProcess6"/>
    <dgm:cxn modelId="{63423141-ADD4-4574-85A8-BADEA4356579}" type="presParOf" srcId="{DCB71103-DE52-4CCF-BB2F-B0CBFD7D50B0}" destId="{59763B86-D553-48BD-9B5B-881E6FFC28BA}" srcOrd="1" destOrd="0" presId="urn:microsoft.com/office/officeart/2005/8/layout/hProcess6"/>
    <dgm:cxn modelId="{E74ECD75-28DD-4720-BF5C-BAC7A807E425}" type="presParOf" srcId="{DCB71103-DE52-4CCF-BB2F-B0CBFD7D50B0}" destId="{01A9E548-8EB3-4941-888C-FB54BF57B439}" srcOrd="2" destOrd="0" presId="urn:microsoft.com/office/officeart/2005/8/layout/hProcess6"/>
    <dgm:cxn modelId="{B3CFB239-B2C4-4060-A353-82EDB94C6983}" type="presParOf" srcId="{DCB71103-DE52-4CCF-BB2F-B0CBFD7D50B0}" destId="{DEEB4EB2-CDFF-4CD1-9DF3-BB924C75631B}" srcOrd="3" destOrd="0" presId="urn:microsoft.com/office/officeart/2005/8/layout/hProcess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D21FC-8575-4140-A23D-BD914E2C6597}">
      <dsp:nvSpPr>
        <dsp:cNvPr id="0" name=""/>
        <dsp:cNvSpPr/>
      </dsp:nvSpPr>
      <dsp:spPr>
        <a:xfrm>
          <a:off x="519596" y="889145"/>
          <a:ext cx="2062757" cy="1803109"/>
        </a:xfrm>
        <a:prstGeom prst="rightArrow">
          <a:avLst>
            <a:gd name="adj1" fmla="val 70000"/>
            <a:gd name="adj2" fmla="val 50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41909" dir="5400000" rotWithShape="0">
            <a:srgbClr val="000000">
              <a:alpha val="4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5100" tIns="41275" rIns="82550" bIns="41275" numCol="1" spcCol="1270" anchor="ctr" anchorCtr="0">
          <a:noAutofit/>
        </a:bodyPr>
        <a:lstStyle/>
        <a:p>
          <a:pPr lvl="0" algn="ctr" defTabSz="2889250">
            <a:lnSpc>
              <a:spcPct val="90000"/>
            </a:lnSpc>
            <a:spcBef>
              <a:spcPct val="0"/>
            </a:spcBef>
            <a:spcAft>
              <a:spcPct val="35000"/>
            </a:spcAft>
          </a:pPr>
          <a:endParaRPr lang="zh-CN" altLang="en-US" sz="6500" kern="1200" dirty="0">
            <a:solidFill>
              <a:srgbClr val="FFFF00"/>
            </a:solidFill>
          </a:endParaRPr>
        </a:p>
      </dsp:txBody>
      <dsp:txXfrm>
        <a:off x="1035285" y="1159611"/>
        <a:ext cx="1005594" cy="1262177"/>
      </dsp:txXfrm>
    </dsp:sp>
    <dsp:sp modelId="{0BB1C0A4-89EC-4731-8A91-6E636434C55F}">
      <dsp:nvSpPr>
        <dsp:cNvPr id="0" name=""/>
        <dsp:cNvSpPr/>
      </dsp:nvSpPr>
      <dsp:spPr>
        <a:xfrm>
          <a:off x="3906" y="1275010"/>
          <a:ext cx="1031378" cy="1031378"/>
        </a:xfrm>
        <a:prstGeom prst="ellipse">
          <a:avLst/>
        </a:prstGeom>
        <a:gradFill rotWithShape="0">
          <a:gsLst>
            <a:gs pos="0">
              <a:schemeClr val="accent2">
                <a:hueOff val="0"/>
                <a:satOff val="0"/>
                <a:lumOff val="0"/>
                <a:alphaOff val="0"/>
                <a:shade val="63000"/>
                <a:satMod val="110000"/>
              </a:schemeClr>
            </a:gs>
            <a:gs pos="30000">
              <a:schemeClr val="accent2">
                <a:hueOff val="0"/>
                <a:satOff val="0"/>
                <a:lumOff val="0"/>
                <a:alphaOff val="0"/>
                <a:shade val="90000"/>
                <a:satMod val="120000"/>
              </a:schemeClr>
            </a:gs>
            <a:gs pos="45000">
              <a:schemeClr val="accent2">
                <a:hueOff val="0"/>
                <a:satOff val="0"/>
                <a:lumOff val="0"/>
                <a:alphaOff val="0"/>
                <a:shade val="100000"/>
                <a:satMod val="128000"/>
              </a:schemeClr>
            </a:gs>
            <a:gs pos="55000">
              <a:schemeClr val="accent2">
                <a:hueOff val="0"/>
                <a:satOff val="0"/>
                <a:lumOff val="0"/>
                <a:alphaOff val="0"/>
                <a:shade val="100000"/>
                <a:satMod val="128000"/>
              </a:schemeClr>
            </a:gs>
            <a:gs pos="73000">
              <a:schemeClr val="accent2">
                <a:hueOff val="0"/>
                <a:satOff val="0"/>
                <a:lumOff val="0"/>
                <a:alphaOff val="0"/>
                <a:shade val="90000"/>
                <a:satMod val="120000"/>
              </a:schemeClr>
            </a:gs>
            <a:gs pos="100000">
              <a:schemeClr val="accent2">
                <a:hueOff val="0"/>
                <a:satOff val="0"/>
                <a:lumOff val="0"/>
                <a:alphaOff val="0"/>
                <a:shade val="63000"/>
                <a:satMod val="110000"/>
              </a:schemeClr>
            </a:gs>
          </a:gsLst>
          <a:lin ang="950000" scaled="1"/>
        </a:gradFill>
        <a:ln>
          <a:noFill/>
        </a:ln>
        <a:effectLst>
          <a:outerShdw blurRad="50800" dist="41909"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1" kern="1200" dirty="0" smtClean="0"/>
            <a:t>Get Approval</a:t>
          </a:r>
          <a:endParaRPr lang="zh-CN" altLang="en-US" sz="1400" b="1" kern="1200" dirty="0"/>
        </a:p>
      </dsp:txBody>
      <dsp:txXfrm>
        <a:off x="154948" y="1426052"/>
        <a:ext cx="729294" cy="729294"/>
      </dsp:txXfrm>
    </dsp:sp>
    <dsp:sp modelId="{3CED5AD3-EB77-41BF-B7D1-89D8C4D69ED2}">
      <dsp:nvSpPr>
        <dsp:cNvPr id="0" name=""/>
        <dsp:cNvSpPr/>
      </dsp:nvSpPr>
      <dsp:spPr>
        <a:xfrm>
          <a:off x="3226965" y="889145"/>
          <a:ext cx="2062757" cy="1803109"/>
        </a:xfrm>
        <a:prstGeom prst="rightArrow">
          <a:avLst>
            <a:gd name="adj1" fmla="val 70000"/>
            <a:gd name="adj2" fmla="val 50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41909" dir="5400000" rotWithShape="0">
            <a:srgbClr val="000000">
              <a:alpha val="4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BC5E2EC-1079-494F-BBA2-C09C2E5BD18D}">
      <dsp:nvSpPr>
        <dsp:cNvPr id="0" name=""/>
        <dsp:cNvSpPr/>
      </dsp:nvSpPr>
      <dsp:spPr>
        <a:xfrm>
          <a:off x="2711276" y="1275010"/>
          <a:ext cx="1031378" cy="1031378"/>
        </a:xfrm>
        <a:prstGeom prst="ellipse">
          <a:avLst/>
        </a:prstGeom>
        <a:gradFill rotWithShape="0">
          <a:gsLst>
            <a:gs pos="0">
              <a:schemeClr val="accent3">
                <a:hueOff val="0"/>
                <a:satOff val="0"/>
                <a:lumOff val="0"/>
                <a:alphaOff val="0"/>
                <a:shade val="63000"/>
                <a:satMod val="110000"/>
              </a:schemeClr>
            </a:gs>
            <a:gs pos="30000">
              <a:schemeClr val="accent3">
                <a:hueOff val="0"/>
                <a:satOff val="0"/>
                <a:lumOff val="0"/>
                <a:alphaOff val="0"/>
                <a:shade val="90000"/>
                <a:satMod val="120000"/>
              </a:schemeClr>
            </a:gs>
            <a:gs pos="45000">
              <a:schemeClr val="accent3">
                <a:hueOff val="0"/>
                <a:satOff val="0"/>
                <a:lumOff val="0"/>
                <a:alphaOff val="0"/>
                <a:shade val="100000"/>
                <a:satMod val="128000"/>
              </a:schemeClr>
            </a:gs>
            <a:gs pos="55000">
              <a:schemeClr val="accent3">
                <a:hueOff val="0"/>
                <a:satOff val="0"/>
                <a:lumOff val="0"/>
                <a:alphaOff val="0"/>
                <a:shade val="100000"/>
                <a:satMod val="128000"/>
              </a:schemeClr>
            </a:gs>
            <a:gs pos="73000">
              <a:schemeClr val="accent3">
                <a:hueOff val="0"/>
                <a:satOff val="0"/>
                <a:lumOff val="0"/>
                <a:alphaOff val="0"/>
                <a:shade val="90000"/>
                <a:satMod val="120000"/>
              </a:schemeClr>
            </a:gs>
            <a:gs pos="100000">
              <a:schemeClr val="accent3">
                <a:hueOff val="0"/>
                <a:satOff val="0"/>
                <a:lumOff val="0"/>
                <a:alphaOff val="0"/>
                <a:shade val="63000"/>
                <a:satMod val="110000"/>
              </a:schemeClr>
            </a:gs>
          </a:gsLst>
          <a:lin ang="950000" scaled="1"/>
        </a:gradFill>
        <a:ln>
          <a:noFill/>
        </a:ln>
        <a:effectLst>
          <a:outerShdw blurRad="50800" dist="41909"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1" kern="1200" dirty="0" smtClean="0"/>
            <a:t>Create Record</a:t>
          </a:r>
          <a:endParaRPr lang="zh-CN" altLang="en-US" sz="1400" b="1" kern="1200" dirty="0"/>
        </a:p>
      </dsp:txBody>
      <dsp:txXfrm>
        <a:off x="2862318" y="1426052"/>
        <a:ext cx="729294" cy="729294"/>
      </dsp:txXfrm>
    </dsp:sp>
    <dsp:sp modelId="{59763B86-D553-48BD-9B5B-881E6FFC28BA}">
      <dsp:nvSpPr>
        <dsp:cNvPr id="0" name=""/>
        <dsp:cNvSpPr/>
      </dsp:nvSpPr>
      <dsp:spPr>
        <a:xfrm>
          <a:off x="5934335" y="889145"/>
          <a:ext cx="2062757" cy="1803109"/>
        </a:xfrm>
        <a:prstGeom prst="rightArrow">
          <a:avLst>
            <a:gd name="adj1" fmla="val 70000"/>
            <a:gd name="adj2" fmla="val 5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41909" dir="5400000" rotWithShape="0">
            <a:srgbClr val="000000">
              <a:alpha val="4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EEB4EB2-CDFF-4CD1-9DF3-BB924C75631B}">
      <dsp:nvSpPr>
        <dsp:cNvPr id="0" name=""/>
        <dsp:cNvSpPr/>
      </dsp:nvSpPr>
      <dsp:spPr>
        <a:xfrm>
          <a:off x="5418645" y="1275010"/>
          <a:ext cx="1031378" cy="1031378"/>
        </a:xfrm>
        <a:prstGeom prst="ellipse">
          <a:avLst/>
        </a:prstGeom>
        <a:gradFill rotWithShape="0">
          <a:gsLst>
            <a:gs pos="0">
              <a:schemeClr val="accent4">
                <a:hueOff val="0"/>
                <a:satOff val="0"/>
                <a:lumOff val="0"/>
                <a:alphaOff val="0"/>
                <a:shade val="63000"/>
                <a:satMod val="110000"/>
              </a:schemeClr>
            </a:gs>
            <a:gs pos="30000">
              <a:schemeClr val="accent4">
                <a:hueOff val="0"/>
                <a:satOff val="0"/>
                <a:lumOff val="0"/>
                <a:alphaOff val="0"/>
                <a:shade val="90000"/>
                <a:satMod val="120000"/>
              </a:schemeClr>
            </a:gs>
            <a:gs pos="45000">
              <a:schemeClr val="accent4">
                <a:hueOff val="0"/>
                <a:satOff val="0"/>
                <a:lumOff val="0"/>
                <a:alphaOff val="0"/>
                <a:shade val="100000"/>
                <a:satMod val="128000"/>
              </a:schemeClr>
            </a:gs>
            <a:gs pos="55000">
              <a:schemeClr val="accent4">
                <a:hueOff val="0"/>
                <a:satOff val="0"/>
                <a:lumOff val="0"/>
                <a:alphaOff val="0"/>
                <a:shade val="100000"/>
                <a:satMod val="128000"/>
              </a:schemeClr>
            </a:gs>
            <a:gs pos="73000">
              <a:schemeClr val="accent4">
                <a:hueOff val="0"/>
                <a:satOff val="0"/>
                <a:lumOff val="0"/>
                <a:alphaOff val="0"/>
                <a:shade val="90000"/>
                <a:satMod val="120000"/>
              </a:schemeClr>
            </a:gs>
            <a:gs pos="100000">
              <a:schemeClr val="accent4">
                <a:hueOff val="0"/>
                <a:satOff val="0"/>
                <a:lumOff val="0"/>
                <a:alphaOff val="0"/>
                <a:shade val="63000"/>
                <a:satMod val="110000"/>
              </a:schemeClr>
            </a:gs>
          </a:gsLst>
          <a:lin ang="950000" scaled="1"/>
        </a:gradFill>
        <a:ln>
          <a:noFill/>
        </a:ln>
        <a:effectLst>
          <a:outerShdw blurRad="50800" dist="41909"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1" kern="1200" smtClean="0"/>
            <a:t>Update System</a:t>
          </a:r>
          <a:endParaRPr lang="zh-CN" altLang="en-US" sz="1400" b="1" kern="1200" dirty="0"/>
        </a:p>
      </dsp:txBody>
      <dsp:txXfrm>
        <a:off x="5569687" y="1426052"/>
        <a:ext cx="729294" cy="72929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E2DB16-B34A-4132-ADBD-16464172329F}" type="datetimeFigureOut">
              <a:rPr lang="en-US" smtClean="0"/>
              <a:t>8/21/2013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987F1C-67F8-461C-B933-27C6DF59A475}" type="slidenum">
              <a:rPr lang="en-US" smtClean="0"/>
              <a:t>‹#›</a:t>
            </a:fld>
            <a:endParaRPr lang="en-US"/>
          </a:p>
        </p:txBody>
      </p:sp>
    </p:spTree>
    <p:extLst>
      <p:ext uri="{BB962C8B-B14F-4D97-AF65-F5344CB8AC3E}">
        <p14:creationId xmlns:p14="http://schemas.microsoft.com/office/powerpoint/2010/main" val="2663969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ppmpro.corp.hp.com/" TargetMode="External"/><Relationship Id="rId3" Type="http://schemas.openxmlformats.org/officeDocument/2006/relationships/hyperlink" Target="http://itrtt.chn.hp.com:8080/ITRTT/" TargetMode="External"/><Relationship Id="rId7" Type="http://schemas.openxmlformats.org/officeDocument/2006/relationships/hyperlink" Target="http://hpweb/tsg/servicesonline/hpms/3333/Remoteaccess/How%20to%20apply%20remote%20access%20service.htm" TargetMode="External"/><Relationship Id="rId12" Type="http://schemas.openxmlformats.org/officeDocument/2006/relationships/hyperlink" Target="http://learn.hp.com/"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directory.hp.com/rfu/" TargetMode="External"/><Relationship Id="rId11" Type="http://schemas.openxmlformats.org/officeDocument/2006/relationships/hyperlink" Target="http://contact.hr.hp.com/Contact-HR.htm" TargetMode="External"/><Relationship Id="rId5" Type="http://schemas.openxmlformats.org/officeDocument/2006/relationships/hyperlink" Target="http://intranet.hp.com/HPIT/GetIT/SolutionSource/Pages/index.aspx" TargetMode="External"/><Relationship Id="rId10" Type="http://schemas.openxmlformats.org/officeDocument/2006/relationships/hyperlink" Target="http://athp.hp.com/" TargetMode="External"/><Relationship Id="rId4" Type="http://schemas.openxmlformats.org/officeDocument/2006/relationships/hyperlink" Target="http://jaguar.chn.hp.com:8080/ITRTT/page/UserManagement/index.jsp" TargetMode="External"/><Relationship Id="rId9" Type="http://schemas.openxmlformats.org/officeDocument/2006/relationships/hyperlink" Target="http://evictor.hp.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intranet.hp.com/HPIT/GetIT/Wireless/Pages/DS/APJ/China%20Non-HP%20managed%20countries%20with%20HO%20exception.asp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987F1C-67F8-461C-B933-27C6DF59A475}" type="slidenum">
              <a:rPr lang="en-US" smtClean="0"/>
              <a:t>2</a:t>
            </a:fld>
            <a:endParaRPr lang="en-US"/>
          </a:p>
        </p:txBody>
      </p:sp>
    </p:spTree>
    <p:extLst>
      <p:ext uri="{BB962C8B-B14F-4D97-AF65-F5344CB8AC3E}">
        <p14:creationId xmlns:p14="http://schemas.microsoft.com/office/powerpoint/2010/main" val="2938310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EE987F1C-67F8-461C-B933-27C6DF59A475}" type="slidenum">
              <a:rPr lang="en-US" smtClean="0"/>
              <a:t>14</a:t>
            </a:fld>
            <a:endParaRPr lang="en-US"/>
          </a:p>
        </p:txBody>
      </p:sp>
    </p:spTree>
    <p:extLst>
      <p:ext uri="{BB962C8B-B14F-4D97-AF65-F5344CB8AC3E}">
        <p14:creationId xmlns:p14="http://schemas.microsoft.com/office/powerpoint/2010/main" val="634999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EE987F1C-67F8-461C-B933-27C6DF59A475}" type="slidenum">
              <a:rPr lang="en-US" smtClean="0"/>
              <a:t>17</a:t>
            </a:fld>
            <a:endParaRPr lang="en-US"/>
          </a:p>
        </p:txBody>
      </p:sp>
    </p:spTree>
    <p:extLst>
      <p:ext uri="{BB962C8B-B14F-4D97-AF65-F5344CB8AC3E}">
        <p14:creationId xmlns:p14="http://schemas.microsoft.com/office/powerpoint/2010/main" val="3765572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Badge distribution   </a:t>
            </a:r>
            <a:r>
              <a:rPr lang="zh-CN" altLang="en-US" sz="1200" b="1" kern="1200" dirty="0" smtClean="0">
                <a:solidFill>
                  <a:schemeClr val="tx1"/>
                </a:solidFill>
                <a:effectLst/>
                <a:latin typeface="+mn-lt"/>
                <a:ea typeface="+mn-ea"/>
                <a:cs typeface="+mn-cs"/>
              </a:rPr>
              <a:t>名牌和员工门卡</a:t>
            </a:r>
            <a:endParaRPr lang="en-US" sz="18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如果您已经按照</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关于制作惠普员工识别卡的通知和要求</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将您的信息发送给相关人员，您可在正式上班当天，从您所在的惠普工作场所负责保安工作的行政部员工手中拿到识别卡。如果您还没有填写相关信息，请根据</a:t>
            </a:r>
            <a:r>
              <a:rPr lang="en-US" sz="1200" u="sng"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关于制作惠普员工识别卡的通知和要求</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将您的个人信息发送给您的直属经理</a:t>
            </a:r>
            <a:r>
              <a:rPr lang="en-US" sz="1200" kern="1200" dirty="0" smtClean="0">
                <a:solidFill>
                  <a:schemeClr val="tx1"/>
                </a:solidFill>
                <a:effectLst/>
                <a:latin typeface="+mn-lt"/>
                <a:ea typeface="+mn-ea"/>
                <a:cs typeface="+mn-cs"/>
              </a:rPr>
              <a:t>.</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had sent your information to HP contactor and Admin, you can get the badge from the security on your first day in HP. If you haven’t do it, Please fill in the application form (Name ,EID and Manager’s signature are must. Then you may submit to your HP contactor). </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(Contactor: Reception Desk                           Ext:  021-38896671/6672             Location: Building D, 1F)</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 PC distribution   </a:t>
            </a:r>
            <a:r>
              <a:rPr lang="zh-CN" altLang="en-US" sz="1200" b="1" kern="1200" dirty="0" smtClean="0">
                <a:solidFill>
                  <a:schemeClr val="tx1"/>
                </a:solidFill>
                <a:effectLst/>
                <a:latin typeface="+mn-lt"/>
                <a:ea typeface="+mn-ea"/>
                <a:cs typeface="+mn-cs"/>
              </a:rPr>
              <a:t>领取电脑或电话、耳麦、鼠标、键盘</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PC Distribution Time: start from 1:30pm</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(Contactor: Liu Bin                                        Ext: 021-38898828              Location: Building C, 1F, B-7)                        </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IP Phone/headset application process: </a:t>
            </a:r>
            <a:endParaRPr lang="en-US" sz="18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a)</a:t>
            </a:r>
            <a:r>
              <a:rPr lang="en-US" sz="1200" kern="1200" dirty="0" smtClean="0">
                <a:solidFill>
                  <a:schemeClr val="tx1"/>
                </a:solidFill>
                <a:effectLst/>
                <a:latin typeface="+mn-lt"/>
                <a:ea typeface="+mn-ea"/>
                <a:cs typeface="+mn-cs"/>
              </a:rPr>
              <a:t> Submit a request at- </a:t>
            </a:r>
            <a:r>
              <a:rPr lang="en-US" sz="1200" u="sng" kern="1200" dirty="0" smtClean="0">
                <a:solidFill>
                  <a:schemeClr val="tx1"/>
                </a:solidFill>
                <a:effectLst/>
                <a:latin typeface="+mn-lt"/>
                <a:ea typeface="+mn-ea"/>
                <a:cs typeface="+mn-cs"/>
                <a:hlinkClick r:id="rId3"/>
              </a:rPr>
              <a:t>http://itrtt.chn.hp.com:8080/ITRTT/</a:t>
            </a:r>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Register first </a:t>
            </a:r>
            <a:endParaRPr lang="en-US" sz="18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log on-&gt;IT request-&gt;Apply Resource-&gt;Apply Accessory-&gt;Usage: Personal, Accessory Category: CISCO IP Phone, Customer </a:t>
            </a:r>
            <a:r>
              <a:rPr lang="en-US" sz="1200" kern="1200" dirty="0" err="1" smtClean="0">
                <a:solidFill>
                  <a:schemeClr val="tx1"/>
                </a:solidFill>
                <a:effectLst/>
                <a:latin typeface="+mn-lt"/>
                <a:ea typeface="+mn-ea"/>
                <a:cs typeface="+mn-cs"/>
              </a:rPr>
              <a:t>Funded:No</a:t>
            </a:r>
            <a:r>
              <a:rPr lang="en-US" sz="1200" kern="1200" dirty="0" smtClean="0">
                <a:solidFill>
                  <a:schemeClr val="tx1"/>
                </a:solidFill>
                <a:effectLst/>
                <a:latin typeface="+mn-lt"/>
                <a:ea typeface="+mn-ea"/>
                <a:cs typeface="+mn-cs"/>
              </a:rPr>
              <a:t>; Accessory Name: CISCO IP Phone7912(for staff)    </a:t>
            </a:r>
            <a:endParaRPr lang="en-US" sz="18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 Waiting for approval from your reporting manager</a:t>
            </a:r>
            <a:endParaRPr lang="en-US" sz="18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 </a:t>
            </a:r>
            <a:r>
              <a:rPr lang="en-US" sz="1200" kern="1200" dirty="0" smtClean="0">
                <a:solidFill>
                  <a:schemeClr val="tx1"/>
                </a:solidFill>
                <a:effectLst/>
                <a:latin typeface="+mn-lt"/>
                <a:ea typeface="+mn-ea"/>
                <a:cs typeface="+mn-cs"/>
              </a:rPr>
              <a:t> Contact</a:t>
            </a:r>
            <a:r>
              <a:rPr lang="en-US" sz="1200" b="1" kern="1200" dirty="0" smtClean="0">
                <a:solidFill>
                  <a:schemeClr val="tx1"/>
                </a:solidFill>
                <a:effectLst/>
                <a:latin typeface="+mn-lt"/>
                <a:ea typeface="+mn-ea"/>
                <a:cs typeface="+mn-cs"/>
              </a:rPr>
              <a:t> Liu Bin </a:t>
            </a:r>
            <a:r>
              <a:rPr lang="en-US" sz="1200" kern="1200" dirty="0" smtClean="0">
                <a:solidFill>
                  <a:schemeClr val="tx1"/>
                </a:solidFill>
                <a:effectLst/>
                <a:latin typeface="+mn-lt"/>
                <a:ea typeface="+mn-ea"/>
                <a:cs typeface="+mn-cs"/>
              </a:rPr>
              <a:t>with the request ID to get the phone/mouse/key-board once got the approval</a:t>
            </a:r>
            <a:endParaRPr lang="en-US" sz="1800" kern="1200" dirty="0" smtClean="0">
              <a:solidFill>
                <a:schemeClr val="tx1"/>
              </a:solidFill>
              <a:effectLst/>
              <a:latin typeface="+mn-lt"/>
              <a:ea typeface="+mn-ea"/>
              <a:cs typeface="+mn-cs"/>
            </a:endParaRPr>
          </a:p>
          <a:p>
            <a:r>
              <a:rPr lang="en-US" sz="1200" b="1" i="1" u="sng" kern="1200" dirty="0" smtClean="0">
                <a:solidFill>
                  <a:schemeClr val="tx1"/>
                </a:solidFill>
                <a:effectLst/>
                <a:latin typeface="+mn-lt"/>
                <a:ea typeface="+mn-ea"/>
                <a:cs typeface="+mn-cs"/>
              </a:rPr>
              <a:t>Headset application process as the same;</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 PC Installation   </a:t>
            </a:r>
            <a:r>
              <a:rPr lang="zh-CN" altLang="en-US" sz="1200" b="1" kern="1200" dirty="0" smtClean="0">
                <a:solidFill>
                  <a:schemeClr val="tx1"/>
                </a:solidFill>
                <a:effectLst/>
                <a:latin typeface="+mn-lt"/>
                <a:ea typeface="+mn-ea"/>
                <a:cs typeface="+mn-cs"/>
              </a:rPr>
              <a:t>电脑安装</a:t>
            </a:r>
            <a:endParaRPr lang="en-US" sz="18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如果您的电脑需要安装，请联系</a:t>
            </a:r>
            <a:r>
              <a:rPr lang="en-US" sz="1200" kern="1200" dirty="0" smtClean="0">
                <a:solidFill>
                  <a:schemeClr val="tx1"/>
                </a:solidFill>
                <a:effectLst/>
                <a:latin typeface="+mn-lt"/>
                <a:ea typeface="+mn-ea"/>
                <a:cs typeface="+mn-cs"/>
              </a:rPr>
              <a:t>AA. </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 Name Plate   </a:t>
            </a:r>
            <a:r>
              <a:rPr lang="zh-CN" altLang="en-US" sz="1200" b="1" kern="1200" dirty="0" smtClean="0">
                <a:solidFill>
                  <a:schemeClr val="tx1"/>
                </a:solidFill>
                <a:effectLst/>
                <a:latin typeface="+mn-lt"/>
                <a:ea typeface="+mn-ea"/>
                <a:cs typeface="+mn-cs"/>
              </a:rPr>
              <a:t>申请个人名牌</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Please call *6020</a:t>
            </a:r>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copier room</a:t>
            </a:r>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to help you</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Copy Room        Ext: 3889 6020                 Location: Building D, 1F</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 Cabinet key   </a:t>
            </a:r>
            <a:r>
              <a:rPr lang="zh-CN" altLang="en-US" sz="1200" b="1" kern="1200" dirty="0" smtClean="0">
                <a:solidFill>
                  <a:schemeClr val="tx1"/>
                </a:solidFill>
                <a:effectLst/>
                <a:latin typeface="+mn-lt"/>
                <a:ea typeface="+mn-ea"/>
                <a:cs typeface="+mn-cs"/>
              </a:rPr>
              <a:t>领取个人推柜钥匙</a:t>
            </a:r>
            <a:endParaRPr lang="en-US" sz="18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Fill out the application form and get Signature from your reporting manager</a:t>
            </a:r>
            <a:endParaRPr lang="en-US" sz="18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Contact REWS for signature(</a:t>
            </a:r>
            <a:r>
              <a:rPr lang="en-US" sz="1200" kern="1200" dirty="0" err="1" smtClean="0">
                <a:solidFill>
                  <a:schemeClr val="tx1"/>
                </a:solidFill>
                <a:effectLst/>
                <a:latin typeface="+mn-lt"/>
                <a:ea typeface="+mn-ea"/>
                <a:cs typeface="+mn-cs"/>
              </a:rPr>
              <a:t>Ruan</a:t>
            </a:r>
            <a:r>
              <a:rPr lang="en-US" sz="1200" kern="1200" dirty="0" smtClean="0">
                <a:solidFill>
                  <a:schemeClr val="tx1"/>
                </a:solidFill>
                <a:effectLst/>
                <a:latin typeface="+mn-lt"/>
                <a:ea typeface="+mn-ea"/>
                <a:cs typeface="+mn-cs"/>
              </a:rPr>
              <a:t>, Xiao-Fang, </a:t>
            </a:r>
            <a:r>
              <a:rPr lang="en-US" sz="1200" kern="1200" dirty="0" err="1" smtClean="0">
                <a:solidFill>
                  <a:schemeClr val="tx1"/>
                </a:solidFill>
                <a:effectLst/>
                <a:latin typeface="+mn-lt"/>
                <a:ea typeface="+mn-ea"/>
                <a:cs typeface="+mn-cs"/>
              </a:rPr>
              <a:t>ext</a:t>
            </a:r>
            <a:r>
              <a:rPr lang="en-US" sz="1200" kern="1200" dirty="0" smtClean="0">
                <a:solidFill>
                  <a:schemeClr val="tx1"/>
                </a:solidFill>
                <a:effectLst/>
                <a:latin typeface="+mn-lt"/>
                <a:ea typeface="+mn-ea"/>
                <a:cs typeface="+mn-cs"/>
              </a:rPr>
              <a:t> 6123, Building D,1F). </a:t>
            </a:r>
            <a:endParaRPr lang="en-US" sz="18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Then call Key Man </a:t>
            </a:r>
            <a:r>
              <a:rPr lang="en-US" sz="1200" kern="1200" dirty="0" err="1" smtClean="0">
                <a:solidFill>
                  <a:schemeClr val="tx1"/>
                </a:solidFill>
                <a:effectLst/>
                <a:latin typeface="+mn-lt"/>
                <a:ea typeface="+mn-ea"/>
                <a:cs typeface="+mn-cs"/>
              </a:rPr>
              <a:t>ext</a:t>
            </a:r>
            <a:r>
              <a:rPr lang="en-US" sz="1200" kern="1200" dirty="0" smtClean="0">
                <a:solidFill>
                  <a:schemeClr val="tx1"/>
                </a:solidFill>
                <a:effectLst/>
                <a:latin typeface="+mn-lt"/>
                <a:ea typeface="+mn-ea"/>
                <a:cs typeface="+mn-cs"/>
              </a:rPr>
              <a:t> 7117 to get the key (Building D,1F)</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Online Resource Transfer ( </a:t>
            </a:r>
            <a:r>
              <a:rPr lang="zh-CN" altLang="en-US" sz="1200" b="1" kern="1200" dirty="0" smtClean="0">
                <a:solidFill>
                  <a:schemeClr val="tx1"/>
                </a:solidFill>
                <a:effectLst/>
                <a:latin typeface="+mn-lt"/>
                <a:ea typeface="+mn-ea"/>
                <a:cs typeface="+mn-cs"/>
              </a:rPr>
              <a:t>在线资源转移申请</a:t>
            </a:r>
            <a:r>
              <a:rPr lang="en-US" sz="1200" b="1" kern="1200" dirty="0" smtClean="0">
                <a:solidFill>
                  <a:schemeClr val="tx1"/>
                </a:solidFill>
                <a:effectLst/>
                <a:latin typeface="+mn-lt"/>
                <a:ea typeface="+mn-ea"/>
                <a:cs typeface="+mn-cs"/>
              </a:rPr>
              <a:t>)</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When you receive the PC transfer email sent from Online Resource Admin, please click “Accept”.</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Please don’t ignore any email of </a:t>
            </a:r>
            <a:r>
              <a:rPr lang="en-US" sz="1200" b="1" kern="1200" dirty="0" smtClean="0">
                <a:solidFill>
                  <a:schemeClr val="tx1"/>
                </a:solidFill>
                <a:effectLst/>
                <a:latin typeface="+mn-lt"/>
                <a:ea typeface="+mn-ea"/>
                <a:cs typeface="+mn-cs"/>
              </a:rPr>
              <a:t>Online Resource Admin </a:t>
            </a:r>
            <a:r>
              <a:rPr lang="en-US" sz="1200" kern="1200" dirty="0" smtClean="0">
                <a:solidFill>
                  <a:schemeClr val="tx1"/>
                </a:solidFill>
                <a:effectLst/>
                <a:latin typeface="+mn-lt"/>
                <a:ea typeface="+mn-ea"/>
                <a:cs typeface="+mn-cs"/>
              </a:rPr>
              <a:t>and finish the acceptance ASAP.</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Please logon GDCC Online Resource Application and Tracking Tool indicated below:</a:t>
            </a:r>
            <a:endParaRPr lang="en-US" sz="1800" kern="1200" dirty="0" smtClean="0">
              <a:solidFill>
                <a:schemeClr val="tx1"/>
              </a:solidFill>
              <a:effectLst/>
              <a:latin typeface="+mn-lt"/>
              <a:ea typeface="+mn-ea"/>
              <a:cs typeface="+mn-cs"/>
            </a:endParaRPr>
          </a:p>
          <a:p>
            <a:r>
              <a:rPr lang="en-GB" sz="1200" u="sng" kern="1200" dirty="0" smtClean="0">
                <a:solidFill>
                  <a:schemeClr val="tx1"/>
                </a:solidFill>
                <a:effectLst/>
                <a:latin typeface="+mn-lt"/>
                <a:ea typeface="+mn-ea"/>
                <a:cs typeface="+mn-cs"/>
                <a:hlinkClick r:id="rId4" tooltip="http://jaguar.chn.hp.com:8080/ITRTT/page/UserManagement/index.jsp"/>
              </a:rPr>
              <a:t>http://jaguar.chn.hp.com:8080/ITRTT/page/UserManagement/index.jsp</a:t>
            </a:r>
            <a:endParaRPr lang="en-US" sz="18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Apply for phone number, voice mail &amp; IDD   </a:t>
            </a:r>
            <a:r>
              <a:rPr lang="zh-CN" altLang="en-US" sz="1200" b="1" kern="1200" dirty="0" smtClean="0">
                <a:solidFill>
                  <a:schemeClr val="tx1"/>
                </a:solidFill>
                <a:effectLst/>
                <a:latin typeface="+mn-lt"/>
                <a:ea typeface="+mn-ea"/>
                <a:cs typeface="+mn-cs"/>
              </a:rPr>
              <a:t>申请电话号码、语音信箱和</a:t>
            </a:r>
            <a:r>
              <a:rPr lang="en-US" sz="1200" b="1" kern="1200" dirty="0" smtClean="0">
                <a:solidFill>
                  <a:schemeClr val="tx1"/>
                </a:solidFill>
                <a:effectLst/>
                <a:latin typeface="+mn-lt"/>
                <a:ea typeface="+mn-ea"/>
                <a:cs typeface="+mn-cs"/>
              </a:rPr>
              <a:t>IDD</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1"/>
            <a:r>
              <a:rPr lang="en-US" sz="1200" kern="1200" dirty="0" smtClean="0">
                <a:solidFill>
                  <a:schemeClr val="tx1"/>
                </a:solidFill>
                <a:effectLst/>
                <a:latin typeface="+mn-lt"/>
                <a:ea typeface="+mn-ea"/>
                <a:cs typeface="+mn-cs"/>
              </a:rPr>
              <a:t>Log in “Solution Source”:  </a:t>
            </a:r>
            <a:r>
              <a:rPr lang="en-US" sz="1200" u="sng" kern="1200" dirty="0" smtClean="0">
                <a:solidFill>
                  <a:schemeClr val="tx1"/>
                </a:solidFill>
                <a:effectLst/>
                <a:latin typeface="+mn-lt"/>
                <a:ea typeface="+mn-ea"/>
                <a:cs typeface="+mn-cs"/>
                <a:hlinkClick r:id="rId5"/>
              </a:rPr>
              <a:t>http://intranet.hp.com/HPIT/GetIT/SolutionSource/Pages/index.aspx</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Click “Solution Source”</a:t>
            </a:r>
          </a:p>
          <a:p>
            <a:pPr lvl="1"/>
            <a:r>
              <a:rPr lang="en-US" sz="1200" kern="1200" dirty="0" smtClean="0">
                <a:solidFill>
                  <a:schemeClr val="tx1"/>
                </a:solidFill>
                <a:effectLst/>
                <a:latin typeface="+mn-lt"/>
                <a:ea typeface="+mn-ea"/>
                <a:cs typeface="+mn-cs"/>
              </a:rPr>
              <a:t>Search for services containing</a:t>
            </a:r>
          </a:p>
          <a:p>
            <a:r>
              <a:rPr lang="en-US" sz="1200" kern="1200" dirty="0" smtClean="0">
                <a:solidFill>
                  <a:schemeClr val="tx1"/>
                </a:solidFill>
                <a:effectLst/>
                <a:latin typeface="+mn-lt"/>
                <a:ea typeface="+mn-ea"/>
                <a:cs typeface="+mn-cs"/>
              </a:rPr>
              <a:t>Key in “office </a:t>
            </a:r>
            <a:r>
              <a:rPr lang="en-US" sz="1200" kern="1200" dirty="0" err="1" smtClean="0">
                <a:solidFill>
                  <a:schemeClr val="tx1"/>
                </a:solidFill>
                <a:effectLst/>
                <a:latin typeface="+mn-lt"/>
                <a:ea typeface="+mn-ea"/>
                <a:cs typeface="+mn-cs"/>
              </a:rPr>
              <a:t>voice”,then</a:t>
            </a:r>
            <a:r>
              <a:rPr lang="en-US" sz="1200" kern="1200" dirty="0" smtClean="0">
                <a:solidFill>
                  <a:schemeClr val="tx1"/>
                </a:solidFill>
                <a:effectLst/>
                <a:latin typeface="+mn-lt"/>
                <a:ea typeface="+mn-ea"/>
                <a:cs typeface="+mn-cs"/>
              </a:rPr>
              <a:t> click ”search”</a:t>
            </a:r>
          </a:p>
          <a:p>
            <a:pPr lvl="1"/>
            <a:r>
              <a:rPr lang="en-US" sz="1200" kern="1200" dirty="0" smtClean="0">
                <a:solidFill>
                  <a:schemeClr val="tx1"/>
                </a:solidFill>
                <a:effectLst/>
                <a:latin typeface="+mn-lt"/>
                <a:ea typeface="+mn-ea"/>
                <a:cs typeface="+mn-cs"/>
              </a:rPr>
              <a:t>If you want to create a new office phone and voice </a:t>
            </a:r>
            <a:r>
              <a:rPr lang="en-US" sz="1200" kern="1200" dirty="0" err="1" smtClean="0">
                <a:solidFill>
                  <a:schemeClr val="tx1"/>
                </a:solidFill>
                <a:effectLst/>
                <a:latin typeface="+mn-lt"/>
                <a:ea typeface="+mn-ea"/>
                <a:cs typeface="+mn-cs"/>
              </a:rPr>
              <a:t>mail,please</a:t>
            </a:r>
            <a:r>
              <a:rPr lang="en-US" sz="1200" kern="1200" dirty="0" smtClean="0">
                <a:solidFill>
                  <a:schemeClr val="tx1"/>
                </a:solidFill>
                <a:effectLst/>
                <a:latin typeface="+mn-lt"/>
                <a:ea typeface="+mn-ea"/>
                <a:cs typeface="+mn-cs"/>
              </a:rPr>
              <a:t> click “new”.</a:t>
            </a:r>
          </a:p>
          <a:p>
            <a:r>
              <a:rPr lang="en-US" sz="1200" kern="1200" dirty="0" smtClean="0">
                <a:solidFill>
                  <a:schemeClr val="tx1"/>
                </a:solidFill>
                <a:effectLst/>
                <a:latin typeface="+mn-lt"/>
                <a:ea typeface="+mn-ea"/>
                <a:cs typeface="+mn-cs"/>
              </a:rPr>
              <a:t>If you want to change a office phone and voice </a:t>
            </a:r>
            <a:r>
              <a:rPr lang="en-US" sz="1200" kern="1200" dirty="0" err="1" smtClean="0">
                <a:solidFill>
                  <a:schemeClr val="tx1"/>
                </a:solidFill>
                <a:effectLst/>
                <a:latin typeface="+mn-lt"/>
                <a:ea typeface="+mn-ea"/>
                <a:cs typeface="+mn-cs"/>
              </a:rPr>
              <a:t>mail,please</a:t>
            </a:r>
            <a:r>
              <a:rPr lang="en-US" sz="1200" kern="1200" dirty="0" smtClean="0">
                <a:solidFill>
                  <a:schemeClr val="tx1"/>
                </a:solidFill>
                <a:effectLst/>
                <a:latin typeface="+mn-lt"/>
                <a:ea typeface="+mn-ea"/>
                <a:cs typeface="+mn-cs"/>
              </a:rPr>
              <a:t> click “change”.</a:t>
            </a:r>
          </a:p>
          <a:p>
            <a:r>
              <a:rPr lang="en-US" sz="1200" kern="1200" dirty="0" smtClean="0">
                <a:solidFill>
                  <a:schemeClr val="tx1"/>
                </a:solidFill>
                <a:effectLst/>
                <a:latin typeface="+mn-lt"/>
                <a:ea typeface="+mn-ea"/>
                <a:cs typeface="+mn-cs"/>
              </a:rPr>
              <a:t> </a:t>
            </a:r>
          </a:p>
          <a:p>
            <a:pPr lvl="1"/>
            <a:r>
              <a:rPr lang="en-US" sz="1200" kern="1200" dirty="0" smtClean="0">
                <a:solidFill>
                  <a:schemeClr val="tx1"/>
                </a:solidFill>
                <a:effectLst/>
                <a:latin typeface="+mn-lt"/>
                <a:ea typeface="+mn-ea"/>
                <a:cs typeface="+mn-cs"/>
              </a:rPr>
              <a:t>Submit your </a:t>
            </a:r>
            <a:r>
              <a:rPr lang="en-US" sz="1200" kern="1200" dirty="0" err="1" smtClean="0">
                <a:solidFill>
                  <a:schemeClr val="tx1"/>
                </a:solidFill>
                <a:effectLst/>
                <a:latin typeface="+mn-lt"/>
                <a:ea typeface="+mn-ea"/>
                <a:cs typeface="+mn-cs"/>
              </a:rPr>
              <a:t>request,after</a:t>
            </a:r>
            <a:r>
              <a:rPr lang="en-US" sz="1200" kern="1200" dirty="0" smtClean="0">
                <a:solidFill>
                  <a:schemeClr val="tx1"/>
                </a:solidFill>
                <a:effectLst/>
                <a:latin typeface="+mn-lt"/>
                <a:ea typeface="+mn-ea"/>
                <a:cs typeface="+mn-cs"/>
              </a:rPr>
              <a:t> your manager’s </a:t>
            </a:r>
            <a:r>
              <a:rPr lang="en-US" sz="1200" kern="1200" dirty="0" err="1" smtClean="0">
                <a:solidFill>
                  <a:schemeClr val="tx1"/>
                </a:solidFill>
                <a:effectLst/>
                <a:latin typeface="+mn-lt"/>
                <a:ea typeface="+mn-ea"/>
                <a:cs typeface="+mn-cs"/>
              </a:rPr>
              <a:t>approval,you</a:t>
            </a:r>
            <a:r>
              <a:rPr lang="en-US" sz="1200" kern="1200" dirty="0" smtClean="0">
                <a:solidFill>
                  <a:schemeClr val="tx1"/>
                </a:solidFill>
                <a:effectLst/>
                <a:latin typeface="+mn-lt"/>
                <a:ea typeface="+mn-ea"/>
                <a:cs typeface="+mn-cs"/>
              </a:rPr>
              <a:t> can get a case id </a:t>
            </a:r>
            <a:r>
              <a:rPr lang="en-US" sz="1200" kern="1200" dirty="0" err="1" smtClean="0">
                <a:solidFill>
                  <a:schemeClr val="tx1"/>
                </a:solidFill>
                <a:effectLst/>
                <a:latin typeface="+mn-lt"/>
                <a:ea typeface="+mn-ea"/>
                <a:cs typeface="+mn-cs"/>
              </a:rPr>
              <a:t>like”IMxxxxxxx</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pPr lvl="1"/>
            <a:r>
              <a:rPr lang="en-US" sz="1200" kern="1200" dirty="0" smtClean="0">
                <a:solidFill>
                  <a:schemeClr val="tx1"/>
                </a:solidFill>
                <a:effectLst/>
                <a:latin typeface="+mn-lt"/>
                <a:ea typeface="+mn-ea"/>
                <a:cs typeface="+mn-cs"/>
              </a:rPr>
              <a:t>If no one contact you after three business </a:t>
            </a:r>
            <a:r>
              <a:rPr lang="en-US" sz="1200" kern="1200" dirty="0" err="1" smtClean="0">
                <a:solidFill>
                  <a:schemeClr val="tx1"/>
                </a:solidFill>
                <a:effectLst/>
                <a:latin typeface="+mn-lt"/>
                <a:ea typeface="+mn-ea"/>
                <a:cs typeface="+mn-cs"/>
              </a:rPr>
              <a:t>days,please</a:t>
            </a:r>
            <a:r>
              <a:rPr lang="en-US" sz="1200" kern="1200" dirty="0" smtClean="0">
                <a:solidFill>
                  <a:schemeClr val="tx1"/>
                </a:solidFill>
                <a:effectLst/>
                <a:latin typeface="+mn-lt"/>
                <a:ea typeface="+mn-ea"/>
                <a:cs typeface="+mn-cs"/>
              </a:rPr>
              <a:t> call 2222(VIA Site),then provide your case id “</a:t>
            </a:r>
            <a:r>
              <a:rPr lang="en-US" sz="1200" kern="1200" dirty="0" err="1" smtClean="0">
                <a:solidFill>
                  <a:schemeClr val="tx1"/>
                </a:solidFill>
                <a:effectLst/>
                <a:latin typeface="+mn-lt"/>
                <a:ea typeface="+mn-ea"/>
                <a:cs typeface="+mn-cs"/>
              </a:rPr>
              <a:t>IMxxxxxxx</a:t>
            </a:r>
            <a:r>
              <a:rPr lang="en-US" sz="1200" kern="1200" dirty="0" smtClean="0">
                <a:solidFill>
                  <a:schemeClr val="tx1"/>
                </a:solidFill>
                <a:effectLst/>
                <a:latin typeface="+mn-lt"/>
                <a:ea typeface="+mn-ea"/>
                <a:cs typeface="+mn-cs"/>
              </a:rPr>
              <a:t>” to </a:t>
            </a:r>
            <a:r>
              <a:rPr lang="en-US" sz="1200" kern="1200" dirty="0" err="1" smtClean="0">
                <a:solidFill>
                  <a:schemeClr val="tx1"/>
                </a:solidFill>
                <a:effectLst/>
                <a:latin typeface="+mn-lt"/>
                <a:ea typeface="+mn-ea"/>
                <a:cs typeface="+mn-cs"/>
              </a:rPr>
              <a:t>them,and</a:t>
            </a:r>
            <a:r>
              <a:rPr lang="en-US" sz="1200" kern="1200" dirty="0" smtClean="0">
                <a:solidFill>
                  <a:schemeClr val="tx1"/>
                </a:solidFill>
                <a:effectLst/>
                <a:latin typeface="+mn-lt"/>
                <a:ea typeface="+mn-ea"/>
                <a:cs typeface="+mn-cs"/>
              </a:rPr>
              <a:t> let them help to push the process.</a:t>
            </a:r>
          </a:p>
          <a:p>
            <a:r>
              <a:rPr lang="en-US" sz="1200" u="none" strike="noStrike"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Set Individual Information in ED   </a:t>
            </a:r>
            <a:r>
              <a:rPr lang="zh-CN" altLang="en-US" sz="1200" b="1" kern="1200" dirty="0" smtClean="0">
                <a:solidFill>
                  <a:schemeClr val="tx1"/>
                </a:solidFill>
                <a:effectLst/>
                <a:latin typeface="+mn-lt"/>
                <a:ea typeface="+mn-ea"/>
                <a:cs typeface="+mn-cs"/>
              </a:rPr>
              <a:t>更改</a:t>
            </a:r>
            <a:r>
              <a:rPr lang="en-US" sz="1200" b="1" kern="1200" dirty="0" smtClean="0">
                <a:solidFill>
                  <a:schemeClr val="tx1"/>
                </a:solidFill>
                <a:effectLst/>
                <a:latin typeface="+mn-lt"/>
                <a:ea typeface="+mn-ea"/>
                <a:cs typeface="+mn-cs"/>
              </a:rPr>
              <a:t>ED(Enterprise Directory) </a:t>
            </a:r>
            <a:r>
              <a:rPr lang="zh-CN" altLang="en-US" sz="1200" b="1" kern="1200" dirty="0" smtClean="0">
                <a:solidFill>
                  <a:schemeClr val="tx1"/>
                </a:solidFill>
                <a:effectLst/>
                <a:latin typeface="+mn-lt"/>
                <a:ea typeface="+mn-ea"/>
                <a:cs typeface="+mn-cs"/>
              </a:rPr>
              <a:t>中的个人信息</a:t>
            </a:r>
            <a:endParaRPr lang="en-US" sz="18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新员工入职后必须通过</a:t>
            </a:r>
            <a:r>
              <a:rPr lang="en-US" sz="1200" kern="1200" dirty="0" smtClean="0">
                <a:solidFill>
                  <a:schemeClr val="tx1"/>
                </a:solidFill>
                <a:effectLst/>
                <a:latin typeface="+mn-lt"/>
                <a:ea typeface="+mn-ea"/>
                <a:cs typeface="+mn-cs"/>
              </a:rPr>
              <a:t>RFU</a:t>
            </a:r>
            <a:r>
              <a:rPr lang="zh-CN" altLang="en-US" sz="1200" kern="1200" dirty="0" smtClean="0">
                <a:solidFill>
                  <a:schemeClr val="tx1"/>
                </a:solidFill>
                <a:effectLst/>
                <a:latin typeface="+mn-lt"/>
                <a:ea typeface="+mn-ea"/>
                <a:cs typeface="+mn-cs"/>
              </a:rPr>
              <a:t>网站来更新自己在</a:t>
            </a:r>
            <a:r>
              <a:rPr lang="en-US" sz="1200" kern="1200" dirty="0" smtClean="0">
                <a:solidFill>
                  <a:schemeClr val="tx1"/>
                </a:solidFill>
                <a:effectLst/>
                <a:latin typeface="+mn-lt"/>
                <a:ea typeface="+mn-ea"/>
                <a:cs typeface="+mn-cs"/>
              </a:rPr>
              <a:t>ED(Enterprise Directory) </a:t>
            </a:r>
            <a:r>
              <a:rPr lang="zh-CN" altLang="en-US" sz="1200" kern="1200" dirty="0" smtClean="0">
                <a:solidFill>
                  <a:schemeClr val="tx1"/>
                </a:solidFill>
                <a:effectLst/>
                <a:latin typeface="+mn-lt"/>
                <a:ea typeface="+mn-ea"/>
                <a:cs typeface="+mn-cs"/>
              </a:rPr>
              <a:t>中的个人信息，如个人信息，电话等，确保您的客户和同事能够联系您。网址为 </a:t>
            </a:r>
            <a:r>
              <a:rPr lang="en-US" sz="1200" u="none" strike="noStrike" kern="1200" dirty="0" smtClean="0">
                <a:solidFill>
                  <a:schemeClr val="tx1"/>
                </a:solidFill>
                <a:effectLst/>
                <a:latin typeface="+mn-lt"/>
                <a:ea typeface="+mn-ea"/>
                <a:cs typeface="+mn-cs"/>
                <a:hlinkClick r:id="rId6"/>
              </a:rPr>
              <a:t>https://directory.hp.com/rfu/</a:t>
            </a:r>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must update your Individual information like phone number, location etc. at </a:t>
            </a:r>
            <a:r>
              <a:rPr lang="en-GB" sz="1200" u="sng" kern="1200" dirty="0" smtClean="0">
                <a:solidFill>
                  <a:schemeClr val="tx1"/>
                </a:solidFill>
                <a:effectLst/>
                <a:latin typeface="+mn-lt"/>
                <a:ea typeface="+mn-ea"/>
                <a:cs typeface="+mn-cs"/>
              </a:rPr>
              <a:t>https://gvu0308.houston.hp.com/protected/people/view/person/normal/</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 Apply for VPN    </a:t>
            </a:r>
            <a:r>
              <a:rPr lang="zh-CN" altLang="en-US" sz="1200" b="1" u="none" strike="noStrike" kern="1200" dirty="0" smtClean="0">
                <a:solidFill>
                  <a:schemeClr val="tx1"/>
                </a:solidFill>
                <a:effectLst/>
                <a:latin typeface="+mn-lt"/>
                <a:ea typeface="+mn-ea"/>
                <a:cs typeface="+mn-cs"/>
                <a:hlinkClick r:id="rId7"/>
              </a:rPr>
              <a:t>申请远程接入服务？</a:t>
            </a:r>
            <a:endParaRPr lang="en-US" sz="18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员工如果需要远程接入服务连接</a:t>
            </a:r>
            <a:r>
              <a:rPr lang="en-US" sz="1200" kern="1200" dirty="0" smtClean="0">
                <a:solidFill>
                  <a:schemeClr val="tx1"/>
                </a:solidFill>
                <a:effectLst/>
                <a:latin typeface="+mn-lt"/>
                <a:ea typeface="+mn-ea"/>
                <a:cs typeface="+mn-cs"/>
              </a:rPr>
              <a:t>HP</a:t>
            </a:r>
            <a:r>
              <a:rPr lang="zh-CN" altLang="en-US" sz="1200" kern="1200" dirty="0" smtClean="0">
                <a:solidFill>
                  <a:schemeClr val="tx1"/>
                </a:solidFill>
                <a:effectLst/>
                <a:latin typeface="+mn-lt"/>
                <a:ea typeface="+mn-ea"/>
                <a:cs typeface="+mn-cs"/>
              </a:rPr>
              <a:t>内网，可以通过</a:t>
            </a:r>
            <a:r>
              <a:rPr lang="en-US" sz="1200" kern="1200" dirty="0" err="1" smtClean="0">
                <a:solidFill>
                  <a:schemeClr val="tx1"/>
                </a:solidFill>
                <a:effectLst/>
                <a:latin typeface="+mn-lt"/>
                <a:ea typeface="+mn-ea"/>
                <a:cs typeface="+mn-cs"/>
              </a:rPr>
              <a:t>SolutionSource</a:t>
            </a:r>
            <a:r>
              <a:rPr lang="zh-CN" altLang="en-US" sz="1200" kern="1200" dirty="0" smtClean="0">
                <a:solidFill>
                  <a:schemeClr val="tx1"/>
                </a:solidFill>
                <a:effectLst/>
                <a:latin typeface="+mn-lt"/>
                <a:ea typeface="+mn-ea"/>
                <a:cs typeface="+mn-cs"/>
              </a:rPr>
              <a:t>网站提交申请。该申请需要得到员工权限经理的批准。申请流程请参考：</a:t>
            </a:r>
            <a:endParaRPr lang="en-US" sz="1800" kern="1200" dirty="0" smtClean="0">
              <a:solidFill>
                <a:schemeClr val="tx1"/>
              </a:solidFill>
              <a:effectLst/>
              <a:latin typeface="+mn-lt"/>
              <a:ea typeface="+mn-ea"/>
              <a:cs typeface="+mn-cs"/>
            </a:endParaRPr>
          </a:p>
          <a:p>
            <a:r>
              <a:rPr lang="en-GB" sz="1200" u="sng" kern="1200" dirty="0" smtClean="0">
                <a:solidFill>
                  <a:schemeClr val="tx1"/>
                </a:solidFill>
                <a:effectLst/>
                <a:latin typeface="+mn-lt"/>
                <a:ea typeface="+mn-ea"/>
                <a:cs typeface="+mn-cs"/>
                <a:hlinkClick r:id="rId7"/>
              </a:rPr>
              <a:t>http://hpweb/tsg/servicesonline/hpms/3333/Remoteaccess/How%20to%20apply%20remote%20access%20service.htm</a:t>
            </a:r>
            <a:r>
              <a:rPr lang="en-GB" sz="1200" u="sng"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10</a:t>
            </a:r>
            <a:r>
              <a:rPr lang="zh-CN" altLang="en-US" sz="1200" b="1"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PPM</a:t>
            </a:r>
            <a:r>
              <a:rPr lang="zh-CN" altLang="en-US" sz="1200" b="1" kern="1200" dirty="0" smtClean="0">
                <a:solidFill>
                  <a:schemeClr val="tx1"/>
                </a:solidFill>
                <a:effectLst/>
                <a:latin typeface="+mn-lt"/>
                <a:ea typeface="+mn-ea"/>
                <a:cs typeface="+mn-cs"/>
              </a:rPr>
              <a:t>信息提供</a:t>
            </a:r>
            <a:endParaRPr lang="en-US" sz="18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PPM Submit</a:t>
            </a:r>
            <a:endParaRPr lang="en-US" sz="1800" kern="1200" dirty="0" smtClean="0">
              <a:solidFill>
                <a:schemeClr val="tx1"/>
              </a:solidFill>
              <a:effectLst/>
              <a:latin typeface="+mn-lt"/>
              <a:ea typeface="+mn-ea"/>
              <a:cs typeface="+mn-cs"/>
            </a:endParaRPr>
          </a:p>
          <a:p>
            <a:r>
              <a:rPr lang="en-GB" sz="1200" u="sng" kern="1200" dirty="0" smtClean="0">
                <a:solidFill>
                  <a:schemeClr val="tx1"/>
                </a:solidFill>
                <a:effectLst/>
                <a:latin typeface="+mn-lt"/>
                <a:ea typeface="+mn-ea"/>
                <a:cs typeface="+mn-cs"/>
                <a:hlinkClick r:id="rId8"/>
              </a:rPr>
              <a:t>http://ppmpro.corp.hp.com/</a:t>
            </a:r>
            <a:r>
              <a:rPr lang="en-GB" sz="1800" u="sng"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200" b="1" u="none" strike="noStrike"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r>
              <a:rPr lang="en-US" sz="1200" b="1" u="sng" kern="1200" dirty="0" smtClean="0">
                <a:solidFill>
                  <a:schemeClr val="tx1"/>
                </a:solidFill>
                <a:effectLst/>
                <a:latin typeface="+mn-lt"/>
                <a:ea typeface="+mn-ea"/>
                <a:cs typeface="+mn-cs"/>
              </a:rPr>
              <a:t>Part 2: Useful Links in HP:</a:t>
            </a:r>
            <a:endParaRPr lang="en-US" sz="140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a:t>
            </a:r>
            <a:endParaRPr lang="en-US" sz="2000" b="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HP encourage employee self service, If you meet any problem, please try the following tools. If you still can not solve the problem, please contact the relevant person or consult your mentor.</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China HP Portal</a:t>
            </a:r>
            <a:endParaRPr lang="en-US" sz="18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http://hpweb/</a:t>
            </a:r>
            <a:endParaRPr lang="en-US" sz="18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IT Support </a:t>
            </a:r>
            <a:endParaRPr lang="en-US" sz="11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China IT Helpdesk Support      2222/3333</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online support, please find at </a:t>
            </a:r>
            <a:r>
              <a:rPr lang="en-US" sz="1200" u="sng" kern="1200" dirty="0" smtClean="0">
                <a:solidFill>
                  <a:schemeClr val="tx1"/>
                </a:solidFill>
                <a:effectLst/>
                <a:latin typeface="+mn-lt"/>
                <a:ea typeface="+mn-ea"/>
                <a:cs typeface="+mn-cs"/>
              </a:rPr>
              <a:t> http://it3333.china.hp.com/</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additional IT Support information go to </a:t>
            </a:r>
            <a:r>
              <a:rPr lang="en-US" sz="1200" i="1" kern="1200" dirty="0" smtClean="0">
                <a:solidFill>
                  <a:schemeClr val="tx1"/>
                </a:solidFill>
                <a:effectLst/>
                <a:latin typeface="+mn-lt"/>
                <a:ea typeface="+mn-ea"/>
                <a:cs typeface="+mn-cs"/>
              </a:rPr>
              <a:t>GET IT</a:t>
            </a:r>
            <a:r>
              <a:rPr lang="en-US" sz="1200" kern="1200" dirty="0" smtClean="0">
                <a:solidFill>
                  <a:schemeClr val="tx1"/>
                </a:solidFill>
                <a:effectLst/>
                <a:latin typeface="+mn-lt"/>
                <a:ea typeface="+mn-ea"/>
                <a:cs typeface="+mn-cs"/>
              </a:rPr>
              <a:t> which is accessed via @</a:t>
            </a:r>
            <a:r>
              <a:rPr lang="en-US" sz="1200" u="sng" kern="1200" dirty="0" err="1" smtClean="0">
                <a:solidFill>
                  <a:schemeClr val="tx1"/>
                </a:solidFill>
                <a:effectLst/>
                <a:latin typeface="+mn-lt"/>
                <a:ea typeface="+mn-ea"/>
                <a:cs typeface="+mn-cs"/>
              </a:rPr>
              <a:t>hp</a:t>
            </a:r>
            <a:r>
              <a:rPr lang="en-US" sz="1200" u="sng" kern="1200" dirty="0" smtClean="0">
                <a:solidFill>
                  <a:schemeClr val="tx1"/>
                </a:solidFill>
                <a:effectLst/>
                <a:latin typeface="+mn-lt"/>
                <a:ea typeface="+mn-ea"/>
                <a:cs typeface="+mn-cs"/>
              </a:rPr>
              <a:t> Home &gt; Quick Links &gt; ‘GET IT’</a:t>
            </a:r>
            <a:endParaRPr lang="en-US" sz="11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Ordering IT equipment </a:t>
            </a:r>
            <a:endParaRPr lang="en-US" sz="18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IT equipment orders are activated via E-Victor at the Intranet address </a:t>
            </a:r>
            <a:r>
              <a:rPr lang="en-GB" sz="1200" u="sng" kern="1200" dirty="0" smtClean="0">
                <a:solidFill>
                  <a:schemeClr val="tx1"/>
                </a:solidFill>
                <a:effectLst/>
                <a:latin typeface="+mn-lt"/>
                <a:ea typeface="+mn-ea"/>
                <a:cs typeface="+mn-cs"/>
                <a:hlinkClick r:id="rId9"/>
              </a:rPr>
              <a:t>http://evictor.hp.com</a:t>
            </a:r>
            <a:r>
              <a:rPr lang="en-GB"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PeopleFinder</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10"/>
              </a:rPr>
              <a:t>@HP Portal </a:t>
            </a:r>
            <a:r>
              <a:rPr lang="en-US" sz="1200" kern="1200" dirty="0" smtClean="0">
                <a:solidFill>
                  <a:schemeClr val="tx1"/>
                </a:solidFill>
                <a:effectLst/>
                <a:latin typeface="+mn-lt"/>
                <a:ea typeface="+mn-ea"/>
                <a:cs typeface="+mn-cs"/>
              </a:rPr>
              <a:t>(</a:t>
            </a:r>
            <a:r>
              <a:rPr lang="en-US" sz="1200" u="sng" kern="1200" dirty="0" smtClean="0">
                <a:solidFill>
                  <a:schemeClr val="tx1"/>
                </a:solidFill>
                <a:effectLst/>
                <a:latin typeface="+mn-lt"/>
                <a:ea typeface="+mn-ea"/>
                <a:cs typeface="+mn-cs"/>
                <a:hlinkClick r:id="rId10"/>
              </a:rPr>
              <a:t>http://athp.hp.com</a:t>
            </a:r>
            <a:r>
              <a:rPr lang="en-US" sz="1200" kern="1200" dirty="0" smtClean="0">
                <a:solidFill>
                  <a:schemeClr val="tx1"/>
                </a:solidFill>
                <a:effectLst/>
                <a:latin typeface="+mn-lt"/>
                <a:ea typeface="+mn-ea"/>
                <a:cs typeface="+mn-cs"/>
              </a:rPr>
              <a:t>)  You can easily find information of other HP colleagues</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‘Contact HR’</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‘Contact HR’ is an online support service that can assist you with general HR questions.  ‘Contact HR’ can be accessed</a:t>
            </a:r>
            <a:r>
              <a:rPr lang="en-AU" sz="1200" kern="1200" dirty="0" smtClean="0">
                <a:solidFill>
                  <a:schemeClr val="tx1"/>
                </a:solidFill>
                <a:effectLst/>
                <a:latin typeface="+mn-lt"/>
                <a:ea typeface="+mn-ea"/>
                <a:cs typeface="+mn-cs"/>
              </a:rPr>
              <a:t> via @</a:t>
            </a:r>
            <a:r>
              <a:rPr lang="en-AU" sz="1200" kern="1200" dirty="0" err="1" smtClean="0">
                <a:solidFill>
                  <a:schemeClr val="tx1"/>
                </a:solidFill>
                <a:effectLst/>
                <a:latin typeface="+mn-lt"/>
                <a:ea typeface="+mn-ea"/>
                <a:cs typeface="+mn-cs"/>
              </a:rPr>
              <a:t>hp</a:t>
            </a:r>
            <a:r>
              <a:rPr lang="en-AU" sz="1200" kern="1200" dirty="0" smtClean="0">
                <a:solidFill>
                  <a:schemeClr val="tx1"/>
                </a:solidFill>
                <a:effectLst/>
                <a:latin typeface="+mn-lt"/>
                <a:ea typeface="+mn-ea"/>
                <a:cs typeface="+mn-cs"/>
              </a:rPr>
              <a:t> Home &gt; Quick Links &gt; "</a:t>
            </a:r>
            <a:r>
              <a:rPr lang="en-AU" sz="1200" u="sng" kern="1200" dirty="0" smtClean="0">
                <a:solidFill>
                  <a:schemeClr val="tx1"/>
                </a:solidFill>
                <a:effectLst/>
                <a:latin typeface="+mn-lt"/>
                <a:ea typeface="+mn-ea"/>
                <a:cs typeface="+mn-cs"/>
                <a:hlinkClick r:id="rId11" tooltip="http://contact.hr.hp.com/Contact-HR.htm"/>
              </a:rPr>
              <a:t>Contact HR</a:t>
            </a:r>
            <a:r>
              <a:rPr lang="en-AU" sz="1200" kern="1200" dirty="0" smtClean="0">
                <a:solidFill>
                  <a:schemeClr val="tx1"/>
                </a:solidFill>
                <a:effectLst/>
                <a:latin typeface="+mn-lt"/>
                <a:ea typeface="+mn-ea"/>
                <a:cs typeface="+mn-cs"/>
              </a:rPr>
              <a:t>"</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HP required training (Must Do)</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Complete the </a:t>
            </a:r>
            <a:r>
              <a:rPr lang="en-US" sz="1200" i="1" kern="1200" dirty="0" smtClean="0">
                <a:solidFill>
                  <a:schemeClr val="tx1"/>
                </a:solidFill>
                <a:effectLst/>
                <a:latin typeface="+mn-lt"/>
                <a:ea typeface="+mn-ea"/>
                <a:cs typeface="+mn-cs"/>
              </a:rPr>
              <a:t>HP standards of Business Excellence</a:t>
            </a:r>
            <a:r>
              <a:rPr lang="en-US" sz="1200" kern="1200" dirty="0" smtClean="0">
                <a:solidFill>
                  <a:schemeClr val="tx1"/>
                </a:solidFill>
                <a:effectLst/>
                <a:latin typeface="+mn-lt"/>
                <a:ea typeface="+mn-ea"/>
                <a:cs typeface="+mn-cs"/>
              </a:rPr>
              <a:t> training courses.</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courses are found through the Learn @</a:t>
            </a:r>
            <a:r>
              <a:rPr lang="en-US" sz="1200" kern="1200" dirty="0" err="1" smtClean="0">
                <a:solidFill>
                  <a:schemeClr val="tx1"/>
                </a:solidFill>
                <a:effectLst/>
                <a:latin typeface="+mn-lt"/>
                <a:ea typeface="+mn-ea"/>
                <a:cs typeface="+mn-cs"/>
              </a:rPr>
              <a:t>hp</a:t>
            </a:r>
            <a:r>
              <a:rPr lang="en-US" sz="1200" kern="1200" dirty="0" smtClean="0">
                <a:solidFill>
                  <a:schemeClr val="tx1"/>
                </a:solidFill>
                <a:effectLst/>
                <a:latin typeface="+mn-lt"/>
                <a:ea typeface="+mn-ea"/>
                <a:cs typeface="+mn-cs"/>
              </a:rPr>
              <a:t> site - </a:t>
            </a:r>
            <a:r>
              <a:rPr lang="en-US" sz="1200" u="sng" kern="1200" dirty="0" smtClean="0">
                <a:solidFill>
                  <a:schemeClr val="tx1"/>
                </a:solidFill>
                <a:effectLst/>
                <a:latin typeface="+mn-lt"/>
                <a:ea typeface="+mn-ea"/>
                <a:cs typeface="+mn-cs"/>
                <a:hlinkClick r:id="rId12"/>
              </a:rPr>
              <a:t>http://learn.hp.com/</a:t>
            </a:r>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Standards of Business Conduct</a:t>
            </a:r>
            <a:endParaRPr lang="en-US" sz="18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Environment, Health, Safety and Security Standards</a:t>
            </a:r>
            <a:endParaRPr lang="en-US" sz="18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Standards of Personal Conduct</a:t>
            </a:r>
            <a:endParaRPr lang="en-US" sz="18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Data Privacy Standards </a:t>
            </a:r>
            <a:endParaRPr lang="en-US" sz="18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Information Security Standards</a:t>
            </a:r>
            <a:endParaRPr lang="en-US" sz="18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Customer Experience Standards</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Travel website:</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You can find the travel policy and the information regarding your destination</a:t>
            </a:r>
            <a:endParaRPr lang="en-US" sz="18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http://travel.hp.com/</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E-Travel, this is the website you need to submit your travel request for approval before your travel</a:t>
            </a:r>
            <a:endParaRPr lang="en-US" sz="18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http://chpipweb.china.hp.com/e-Travel2</a:t>
            </a:r>
            <a:endParaRPr lang="en-US" sz="18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E987F1C-67F8-461C-B933-27C6DF59A475}" type="slidenum">
              <a:rPr lang="en-US" smtClean="0"/>
              <a:t>3</a:t>
            </a:fld>
            <a:endParaRPr lang="en-US"/>
          </a:p>
        </p:txBody>
      </p:sp>
    </p:spTree>
    <p:extLst>
      <p:ext uri="{BB962C8B-B14F-4D97-AF65-F5344CB8AC3E}">
        <p14:creationId xmlns:p14="http://schemas.microsoft.com/office/powerpoint/2010/main" val="3792882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987F1C-67F8-461C-B933-27C6DF59A475}" type="slidenum">
              <a:rPr lang="en-US" smtClean="0"/>
              <a:t>5</a:t>
            </a:fld>
            <a:endParaRPr lang="en-US"/>
          </a:p>
        </p:txBody>
      </p:sp>
    </p:spTree>
    <p:extLst>
      <p:ext uri="{BB962C8B-B14F-4D97-AF65-F5344CB8AC3E}">
        <p14:creationId xmlns:p14="http://schemas.microsoft.com/office/powerpoint/2010/main" val="1961688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987F1C-67F8-461C-B933-27C6DF59A475}" type="slidenum">
              <a:rPr lang="en-US" smtClean="0"/>
              <a:t>7</a:t>
            </a:fld>
            <a:endParaRPr lang="en-US"/>
          </a:p>
        </p:txBody>
      </p:sp>
    </p:spTree>
    <p:extLst>
      <p:ext uri="{BB962C8B-B14F-4D97-AF65-F5344CB8AC3E}">
        <p14:creationId xmlns:p14="http://schemas.microsoft.com/office/powerpoint/2010/main" val="403126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987F1C-67F8-461C-B933-27C6DF59A475}" type="slidenum">
              <a:rPr lang="en-US" smtClean="0"/>
              <a:t>8</a:t>
            </a:fld>
            <a:endParaRPr lang="en-US"/>
          </a:p>
        </p:txBody>
      </p:sp>
    </p:spTree>
    <p:extLst>
      <p:ext uri="{BB962C8B-B14F-4D97-AF65-F5344CB8AC3E}">
        <p14:creationId xmlns:p14="http://schemas.microsoft.com/office/powerpoint/2010/main" val="3531600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700" kern="1200" dirty="0" smtClean="0">
                <a:solidFill>
                  <a:schemeClr val="tx1"/>
                </a:solidFill>
                <a:effectLst/>
                <a:latin typeface="+mn-lt"/>
                <a:ea typeface="+mn-ea"/>
                <a:cs typeface="+mn-cs"/>
              </a:rPr>
              <a:t> </a:t>
            </a:r>
            <a:endParaRPr lang="en-US" sz="400" kern="1200" dirty="0" smtClean="0">
              <a:solidFill>
                <a:schemeClr val="tx1"/>
              </a:solidFill>
              <a:effectLst/>
              <a:latin typeface="+mn-lt"/>
              <a:ea typeface="+mn-ea"/>
              <a:cs typeface="+mn-cs"/>
            </a:endParaRPr>
          </a:p>
          <a:p>
            <a:pPr marL="171450" lvl="0" indent="-171450">
              <a:buFont typeface="Wingdings" pitchFamily="2" charset="2"/>
              <a:buChar char="Ø"/>
            </a:pPr>
            <a:r>
              <a:rPr lang="zh-CN" altLang="en-US" sz="600" kern="1200" dirty="0" smtClean="0">
                <a:solidFill>
                  <a:schemeClr val="tx1"/>
                </a:solidFill>
                <a:effectLst/>
                <a:latin typeface="+mn-lt"/>
                <a:ea typeface="+mn-ea"/>
                <a:cs typeface="+mn-cs"/>
              </a:rPr>
              <a:t>报销宗旨及范围</a:t>
            </a:r>
            <a:endParaRPr lang="en-US" sz="500" kern="1200" dirty="0" smtClean="0">
              <a:solidFill>
                <a:schemeClr val="tx1"/>
              </a:solidFill>
              <a:effectLst/>
              <a:latin typeface="+mn-lt"/>
              <a:ea typeface="+mn-ea"/>
              <a:cs typeface="+mn-cs"/>
            </a:endParaRPr>
          </a:p>
          <a:p>
            <a:pPr lvl="0"/>
            <a:r>
              <a:rPr lang="zh-CN" altLang="en-US" sz="300" kern="1200" dirty="0" smtClean="0">
                <a:solidFill>
                  <a:schemeClr val="tx1"/>
                </a:solidFill>
                <a:effectLst/>
                <a:latin typeface="+mn-lt"/>
                <a:ea typeface="+mn-ea"/>
                <a:cs typeface="+mn-cs"/>
              </a:rPr>
              <a:t>费用的发生和报销遵循实报实销的原则。</a:t>
            </a:r>
            <a:endParaRPr lang="en-US" sz="300" kern="1200" dirty="0" smtClean="0">
              <a:solidFill>
                <a:schemeClr val="tx1"/>
              </a:solidFill>
              <a:effectLst/>
              <a:latin typeface="+mn-lt"/>
              <a:ea typeface="+mn-ea"/>
              <a:cs typeface="+mn-cs"/>
            </a:endParaRPr>
          </a:p>
          <a:p>
            <a:pPr lvl="0"/>
            <a:r>
              <a:rPr lang="zh-CN" altLang="en-US" sz="300" kern="1200" dirty="0" smtClean="0">
                <a:solidFill>
                  <a:schemeClr val="tx1"/>
                </a:solidFill>
                <a:effectLst/>
                <a:latin typeface="+mn-lt"/>
                <a:ea typeface="+mn-ea"/>
                <a:cs typeface="+mn-cs"/>
              </a:rPr>
              <a:t>发生在员工工作地或者商务出差城市的业务相关的零星费用，如餐费、出租车费；</a:t>
            </a:r>
            <a:endParaRPr lang="en-US" sz="300" kern="1200" dirty="0" smtClean="0">
              <a:solidFill>
                <a:schemeClr val="tx1"/>
              </a:solidFill>
              <a:effectLst/>
              <a:latin typeface="+mn-lt"/>
              <a:ea typeface="+mn-ea"/>
              <a:cs typeface="+mn-cs"/>
            </a:endParaRPr>
          </a:p>
          <a:p>
            <a:pPr lvl="0"/>
            <a:r>
              <a:rPr lang="zh-CN" altLang="en-US" sz="300" kern="1200" dirty="0" smtClean="0">
                <a:solidFill>
                  <a:schemeClr val="tx1"/>
                </a:solidFill>
                <a:effectLst/>
                <a:latin typeface="+mn-lt"/>
                <a:ea typeface="+mn-ea"/>
                <a:cs typeface="+mn-cs"/>
              </a:rPr>
              <a:t>报销的费用应当不在采购部、行政部或</a:t>
            </a:r>
            <a:r>
              <a:rPr lang="en-US" sz="300" kern="1200" dirty="0" smtClean="0">
                <a:solidFill>
                  <a:schemeClr val="tx1"/>
                </a:solidFill>
                <a:effectLst/>
                <a:latin typeface="+mn-lt"/>
                <a:ea typeface="+mn-ea"/>
                <a:cs typeface="+mn-cs"/>
              </a:rPr>
              <a:t>GDIS</a:t>
            </a:r>
            <a:r>
              <a:rPr lang="zh-CN" altLang="en-US" sz="300" kern="1200" dirty="0" smtClean="0">
                <a:solidFill>
                  <a:schemeClr val="tx1"/>
                </a:solidFill>
                <a:effectLst/>
                <a:latin typeface="+mn-lt"/>
                <a:ea typeface="+mn-ea"/>
                <a:cs typeface="+mn-cs"/>
              </a:rPr>
              <a:t>管理范围内的非常规采购项目。</a:t>
            </a:r>
            <a:endParaRPr lang="en-US" sz="300" kern="1200" dirty="0" smtClean="0">
              <a:solidFill>
                <a:schemeClr val="tx1"/>
              </a:solidFill>
              <a:effectLst/>
              <a:latin typeface="+mn-lt"/>
              <a:ea typeface="+mn-ea"/>
              <a:cs typeface="+mn-cs"/>
            </a:endParaRPr>
          </a:p>
          <a:p>
            <a:pPr lvl="0"/>
            <a:r>
              <a:rPr lang="zh-CN" altLang="en-US" sz="300" kern="1200" dirty="0" smtClean="0">
                <a:solidFill>
                  <a:schemeClr val="tx1"/>
                </a:solidFill>
                <a:effectLst/>
                <a:latin typeface="+mn-lt"/>
                <a:ea typeface="+mn-ea"/>
                <a:cs typeface="+mn-cs"/>
              </a:rPr>
              <a:t>出差期间不允许有办公地费用发生，只可以报销出差地费用。特殊情况如员工在外地出差又需要请其他员工在办公地代为办理与客户业务联系的，相关费用应由代办员工直接报销。</a:t>
            </a:r>
            <a:endParaRPr lang="en-US" sz="300" kern="1200" dirty="0" smtClean="0">
              <a:solidFill>
                <a:schemeClr val="tx1"/>
              </a:solidFill>
              <a:effectLst/>
              <a:latin typeface="+mn-lt"/>
              <a:ea typeface="+mn-ea"/>
              <a:cs typeface="+mn-cs"/>
            </a:endParaRPr>
          </a:p>
          <a:p>
            <a:pPr lvl="0"/>
            <a:r>
              <a:rPr lang="zh-CN" altLang="en-US" sz="300" kern="1200" dirty="0" smtClean="0">
                <a:solidFill>
                  <a:schemeClr val="tx1"/>
                </a:solidFill>
                <a:effectLst/>
                <a:latin typeface="+mn-lt"/>
                <a:ea typeface="+mn-ea"/>
                <a:cs typeface="+mn-cs"/>
              </a:rPr>
              <a:t>禁止无故替其他员工报销。</a:t>
            </a:r>
            <a:endParaRPr lang="en-US" sz="300" kern="1200" dirty="0" smtClean="0">
              <a:solidFill>
                <a:schemeClr val="tx1"/>
              </a:solidFill>
              <a:effectLst/>
              <a:latin typeface="+mn-lt"/>
              <a:ea typeface="+mn-ea"/>
              <a:cs typeface="+mn-cs"/>
            </a:endParaRPr>
          </a:p>
          <a:p>
            <a:pPr lvl="0"/>
            <a:r>
              <a:rPr lang="zh-CN" altLang="en-US" sz="300" kern="1200" dirty="0" smtClean="0">
                <a:solidFill>
                  <a:schemeClr val="tx1"/>
                </a:solidFill>
                <a:effectLst/>
                <a:latin typeface="+mn-lt"/>
                <a:ea typeface="+mn-ea"/>
                <a:cs typeface="+mn-cs"/>
              </a:rPr>
              <a:t>正常商业馈赠与招待应该有惠普公司员工陪同，由员工支付并报销与惠普业务相关的合理费用。</a:t>
            </a:r>
            <a:endParaRPr lang="en-US" sz="300" kern="1200" dirty="0" smtClean="0">
              <a:solidFill>
                <a:schemeClr val="tx1"/>
              </a:solidFill>
              <a:effectLst/>
              <a:latin typeface="+mn-lt"/>
              <a:ea typeface="+mn-ea"/>
              <a:cs typeface="+mn-cs"/>
            </a:endParaRPr>
          </a:p>
          <a:p>
            <a:pPr lvl="0"/>
            <a:r>
              <a:rPr lang="zh-CN" altLang="en-US" sz="300" kern="1200" dirty="0" smtClean="0">
                <a:solidFill>
                  <a:schemeClr val="tx1"/>
                </a:solidFill>
                <a:effectLst/>
                <a:latin typeface="+mn-lt"/>
                <a:ea typeface="+mn-ea"/>
                <a:cs typeface="+mn-cs"/>
              </a:rPr>
              <a:t>员工如需申请加班工资应根据</a:t>
            </a:r>
            <a:r>
              <a:rPr lang="en-US" sz="300" kern="1200" dirty="0" smtClean="0">
                <a:solidFill>
                  <a:schemeClr val="tx1"/>
                </a:solidFill>
                <a:effectLst/>
                <a:latin typeface="+mn-lt"/>
                <a:ea typeface="+mn-ea"/>
                <a:cs typeface="+mn-cs"/>
              </a:rPr>
              <a:t>HR</a:t>
            </a:r>
            <a:r>
              <a:rPr lang="zh-CN" altLang="en-US" sz="300" kern="1200" dirty="0" smtClean="0">
                <a:solidFill>
                  <a:schemeClr val="tx1"/>
                </a:solidFill>
                <a:effectLst/>
                <a:latin typeface="+mn-lt"/>
                <a:ea typeface="+mn-ea"/>
                <a:cs typeface="+mn-cs"/>
              </a:rPr>
              <a:t>相关政策及流程执行。</a:t>
            </a:r>
            <a:endParaRPr lang="en-US" sz="300" kern="1200" dirty="0" smtClean="0">
              <a:solidFill>
                <a:schemeClr val="tx1"/>
              </a:solidFill>
              <a:effectLst/>
              <a:latin typeface="+mn-lt"/>
              <a:ea typeface="+mn-ea"/>
              <a:cs typeface="+mn-cs"/>
            </a:endParaRPr>
          </a:p>
          <a:p>
            <a:pPr lvl="0"/>
            <a:r>
              <a:rPr lang="zh-CN" altLang="en-US" sz="300" kern="1200" dirty="0" smtClean="0">
                <a:solidFill>
                  <a:schemeClr val="tx1"/>
                </a:solidFill>
                <a:effectLst/>
                <a:latin typeface="+mn-lt"/>
                <a:ea typeface="+mn-ea"/>
                <a:cs typeface="+mn-cs"/>
              </a:rPr>
              <a:t>报销与公司业务无关的费用或报销费用与实际发生不符的故意行为将视为违反惠普业务经营准则</a:t>
            </a:r>
            <a:r>
              <a:rPr lang="en-US" sz="300" kern="1200" dirty="0" smtClean="0">
                <a:solidFill>
                  <a:schemeClr val="tx1"/>
                </a:solidFill>
                <a:effectLst/>
                <a:latin typeface="+mn-lt"/>
                <a:ea typeface="+mn-ea"/>
                <a:cs typeface="+mn-cs"/>
              </a:rPr>
              <a:t>(Standards of Business Conduct)</a:t>
            </a:r>
            <a:r>
              <a:rPr lang="zh-CN" altLang="en-US" sz="300" kern="1200" dirty="0" smtClean="0">
                <a:solidFill>
                  <a:schemeClr val="tx1"/>
                </a:solidFill>
                <a:effectLst/>
                <a:latin typeface="+mn-lt"/>
                <a:ea typeface="+mn-ea"/>
                <a:cs typeface="+mn-cs"/>
              </a:rPr>
              <a:t>。</a:t>
            </a:r>
            <a:endParaRPr lang="en-US" sz="300" kern="1200" dirty="0" smtClean="0">
              <a:solidFill>
                <a:schemeClr val="tx1"/>
              </a:solidFill>
              <a:effectLst/>
              <a:latin typeface="+mn-lt"/>
              <a:ea typeface="+mn-ea"/>
              <a:cs typeface="+mn-cs"/>
            </a:endParaRPr>
          </a:p>
          <a:p>
            <a:r>
              <a:rPr lang="en-US" sz="700" kern="1200" dirty="0" smtClean="0">
                <a:solidFill>
                  <a:schemeClr val="tx1"/>
                </a:solidFill>
                <a:effectLst/>
                <a:latin typeface="+mn-lt"/>
                <a:ea typeface="+mn-ea"/>
                <a:cs typeface="+mn-cs"/>
              </a:rPr>
              <a:t> </a:t>
            </a:r>
            <a:endParaRPr lang="en-US" sz="600" kern="1200" dirty="0" smtClean="0">
              <a:solidFill>
                <a:schemeClr val="tx1"/>
              </a:solidFill>
              <a:effectLst/>
              <a:latin typeface="+mn-lt"/>
              <a:ea typeface="+mn-ea"/>
              <a:cs typeface="+mn-cs"/>
            </a:endParaRPr>
          </a:p>
          <a:p>
            <a:pPr marL="171450" lvl="0" indent="-171450">
              <a:buFont typeface="Wingdings" pitchFamily="2" charset="2"/>
              <a:buChar char="Ø"/>
            </a:pPr>
            <a:r>
              <a:rPr lang="zh-CN" altLang="en-US" sz="700" kern="1200" dirty="0" smtClean="0">
                <a:solidFill>
                  <a:schemeClr val="tx1"/>
                </a:solidFill>
                <a:effectLst/>
                <a:latin typeface="+mn-lt"/>
                <a:ea typeface="+mn-ea"/>
                <a:cs typeface="+mn-cs"/>
              </a:rPr>
              <a:t>报销凭证</a:t>
            </a:r>
            <a:endParaRPr lang="en-US" sz="6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应提供国家正式税务发票。少于人民币</a:t>
            </a:r>
            <a:r>
              <a:rPr lang="en-US" sz="700" kern="1200" dirty="0" smtClean="0">
                <a:solidFill>
                  <a:schemeClr val="tx1"/>
                </a:solidFill>
                <a:effectLst/>
                <a:latin typeface="+mn-lt"/>
                <a:ea typeface="+mn-ea"/>
                <a:cs typeface="+mn-cs"/>
              </a:rPr>
              <a:t>200</a:t>
            </a:r>
            <a:r>
              <a:rPr lang="zh-CN" altLang="en-US" sz="700" kern="1200" dirty="0" smtClean="0">
                <a:solidFill>
                  <a:schemeClr val="tx1"/>
                </a:solidFill>
                <a:effectLst/>
                <a:latin typeface="+mn-lt"/>
                <a:ea typeface="+mn-ea"/>
                <a:cs typeface="+mn-cs"/>
              </a:rPr>
              <a:t>元，国际差旅少于</a:t>
            </a:r>
            <a:r>
              <a:rPr lang="en-US" sz="700" kern="1200" dirty="0" smtClean="0">
                <a:solidFill>
                  <a:schemeClr val="tx1"/>
                </a:solidFill>
                <a:effectLst/>
                <a:latin typeface="+mn-lt"/>
                <a:ea typeface="+mn-ea"/>
                <a:cs typeface="+mn-cs"/>
              </a:rPr>
              <a:t>US$25</a:t>
            </a:r>
            <a:r>
              <a:rPr lang="zh-CN" altLang="en-US" sz="700" kern="1200" dirty="0" smtClean="0">
                <a:solidFill>
                  <a:schemeClr val="tx1"/>
                </a:solidFill>
                <a:effectLst/>
                <a:latin typeface="+mn-lt"/>
                <a:ea typeface="+mn-ea"/>
                <a:cs typeface="+mn-cs"/>
              </a:rPr>
              <a:t>的不能取得收据的应注明原因，由直接经理签字批准方可报销。金额超出而不能提供发票的不予报销。</a:t>
            </a:r>
            <a:endParaRPr lang="en-US" sz="8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员工应对所报发票的真实性和有效性负责，在发票上注明日期，不得提供虚假发票，不得涂改发票。否则</a:t>
            </a:r>
            <a:r>
              <a:rPr lang="zh-CN" altLang="en-US" sz="600" kern="1200" dirty="0" smtClean="0">
                <a:solidFill>
                  <a:schemeClr val="tx1"/>
                </a:solidFill>
                <a:effectLst/>
                <a:latin typeface="+mn-lt"/>
                <a:ea typeface="+mn-ea"/>
                <a:cs typeface="+mn-cs"/>
              </a:rPr>
              <a:t>视为违反惠普业务经营准则</a:t>
            </a:r>
            <a:r>
              <a:rPr lang="en-US" sz="600" kern="1200" dirty="0" smtClean="0">
                <a:solidFill>
                  <a:schemeClr val="tx1"/>
                </a:solidFill>
                <a:effectLst/>
                <a:latin typeface="+mn-lt"/>
                <a:ea typeface="+mn-ea"/>
                <a:cs typeface="+mn-cs"/>
              </a:rPr>
              <a:t>(Standards of Business Conduct) </a:t>
            </a:r>
            <a:r>
              <a:rPr lang="zh-CN" altLang="en-US" sz="600" kern="1200" dirty="0" smtClean="0">
                <a:solidFill>
                  <a:schemeClr val="tx1"/>
                </a:solidFill>
                <a:effectLst/>
                <a:latin typeface="+mn-lt"/>
                <a:ea typeface="+mn-ea"/>
                <a:cs typeface="+mn-cs"/>
              </a:rPr>
              <a:t>。</a:t>
            </a:r>
            <a:endParaRPr lang="en-US" sz="7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员工有责任确保报销凭证和报销金额的一致性（无法提供凭证的应在</a:t>
            </a:r>
            <a:r>
              <a:rPr lang="en-US" sz="700" kern="1200" dirty="0" smtClean="0">
                <a:solidFill>
                  <a:schemeClr val="tx1"/>
                </a:solidFill>
                <a:effectLst/>
                <a:latin typeface="+mn-lt"/>
                <a:ea typeface="+mn-ea"/>
                <a:cs typeface="+mn-cs"/>
              </a:rPr>
              <a:t>$25</a:t>
            </a:r>
            <a:r>
              <a:rPr lang="zh-CN" altLang="en-US" sz="700" kern="1200" dirty="0" smtClean="0">
                <a:solidFill>
                  <a:schemeClr val="tx1"/>
                </a:solidFill>
                <a:effectLst/>
                <a:latin typeface="+mn-lt"/>
                <a:ea typeface="+mn-ea"/>
                <a:cs typeface="+mn-cs"/>
              </a:rPr>
              <a:t>一下，并且由直线经理批准除外），并确保凭证的黏贴符合公司的规定，并且不会在传递的过程中脱落遗失；在审核过程中</a:t>
            </a:r>
            <a:endParaRPr lang="en-US" sz="8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如果发现报销凭证金额小于报销申请金额的，公司将直接相应减报销金额，而不再接受任何补记的申请。</a:t>
            </a:r>
            <a:endParaRPr lang="en-US" sz="8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如果报销金额超出报销申请金额的部分，公司按照填报金额进行处理。</a:t>
            </a:r>
            <a:endParaRPr lang="en-US" sz="8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在审计过程中如果发现员工报销凭证不足以支持已经报销的费用报告，公司有权追溯，要求员工退还，或者在现行报销中进行相应抵减。</a:t>
            </a:r>
            <a:endParaRPr lang="en-US" sz="800" kern="1200" dirty="0" smtClean="0">
              <a:solidFill>
                <a:schemeClr val="tx1"/>
              </a:solidFill>
              <a:effectLst/>
              <a:latin typeface="+mn-lt"/>
              <a:ea typeface="+mn-ea"/>
              <a:cs typeface="+mn-cs"/>
            </a:endParaRPr>
          </a:p>
          <a:p>
            <a:r>
              <a:rPr lang="en-US" sz="700" kern="1200" dirty="0" smtClean="0">
                <a:solidFill>
                  <a:schemeClr val="tx1"/>
                </a:solidFill>
                <a:effectLst/>
                <a:latin typeface="+mn-lt"/>
                <a:ea typeface="+mn-ea"/>
                <a:cs typeface="+mn-cs"/>
              </a:rPr>
              <a:t> </a:t>
            </a:r>
            <a:endParaRPr lang="en-US" sz="600" kern="1200" dirty="0" smtClean="0">
              <a:solidFill>
                <a:schemeClr val="tx1"/>
              </a:solidFill>
              <a:effectLst/>
              <a:latin typeface="+mn-lt"/>
              <a:ea typeface="+mn-ea"/>
              <a:cs typeface="+mn-cs"/>
            </a:endParaRPr>
          </a:p>
          <a:p>
            <a:pPr marL="171450" lvl="0" indent="-171450">
              <a:buFont typeface="Wingdings" pitchFamily="2" charset="2"/>
              <a:buChar char="Ø"/>
            </a:pPr>
            <a:r>
              <a:rPr lang="zh-CN" altLang="en-US" sz="700" kern="1200" dirty="0" smtClean="0">
                <a:solidFill>
                  <a:schemeClr val="tx1"/>
                </a:solidFill>
                <a:effectLst/>
                <a:latin typeface="+mn-lt"/>
                <a:ea typeface="+mn-ea"/>
                <a:cs typeface="+mn-cs"/>
              </a:rPr>
              <a:t>报销期限</a:t>
            </a:r>
            <a:endParaRPr lang="en-US" sz="6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零星报销的期限为一个月。</a:t>
            </a:r>
            <a:endParaRPr lang="en-US" sz="8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差旅费用的报销期限为</a:t>
            </a:r>
            <a:r>
              <a:rPr lang="en-US" sz="700" kern="1200" dirty="0" smtClean="0">
                <a:solidFill>
                  <a:schemeClr val="tx1"/>
                </a:solidFill>
                <a:effectLst/>
                <a:latin typeface="+mn-lt"/>
                <a:ea typeface="+mn-ea"/>
                <a:cs typeface="+mn-cs"/>
              </a:rPr>
              <a:t>7</a:t>
            </a:r>
            <a:r>
              <a:rPr lang="zh-CN" altLang="en-US" sz="700" kern="1200" dirty="0" smtClean="0">
                <a:solidFill>
                  <a:schemeClr val="tx1"/>
                </a:solidFill>
                <a:effectLst/>
                <a:latin typeface="+mn-lt"/>
                <a:ea typeface="+mn-ea"/>
                <a:cs typeface="+mn-cs"/>
              </a:rPr>
              <a:t>个日历日。超过</a:t>
            </a:r>
            <a:r>
              <a:rPr lang="en-US" sz="700" kern="1200" dirty="0" smtClean="0">
                <a:solidFill>
                  <a:schemeClr val="tx1"/>
                </a:solidFill>
                <a:effectLst/>
                <a:latin typeface="+mn-lt"/>
                <a:ea typeface="+mn-ea"/>
                <a:cs typeface="+mn-cs"/>
              </a:rPr>
              <a:t>14</a:t>
            </a:r>
            <a:r>
              <a:rPr lang="zh-CN" altLang="en-US" sz="700" kern="1200" dirty="0" smtClean="0">
                <a:solidFill>
                  <a:schemeClr val="tx1"/>
                </a:solidFill>
                <a:effectLst/>
                <a:latin typeface="+mn-lt"/>
                <a:ea typeface="+mn-ea"/>
                <a:cs typeface="+mn-cs"/>
              </a:rPr>
              <a:t>个日历日的报告将不予报销。</a:t>
            </a:r>
            <a:endParaRPr lang="en-US" sz="8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公司对于超期限的报销有不予报销的权利。以下这种特殊情况可酌情考虑：</a:t>
            </a:r>
            <a:endParaRPr lang="en-US" sz="800" kern="1200" dirty="0" smtClean="0">
              <a:solidFill>
                <a:schemeClr val="tx1"/>
              </a:solidFill>
              <a:effectLst/>
              <a:latin typeface="+mn-lt"/>
              <a:ea typeface="+mn-ea"/>
              <a:cs typeface="+mn-cs"/>
            </a:endParaRPr>
          </a:p>
          <a:p>
            <a:r>
              <a:rPr lang="zh-CN" altLang="en-US" sz="700" kern="1200" dirty="0" smtClean="0">
                <a:solidFill>
                  <a:schemeClr val="tx1"/>
                </a:solidFill>
                <a:effectLst/>
                <a:latin typeface="+mn-lt"/>
                <a:ea typeface="+mn-ea"/>
                <a:cs typeface="+mn-cs"/>
              </a:rPr>
              <a:t>员工本人两周或两周以上连续休病假情况，需得到直接经理批准后可以报销。</a:t>
            </a:r>
            <a:endParaRPr lang="en-US" sz="800" kern="1200" dirty="0" smtClean="0">
              <a:solidFill>
                <a:schemeClr val="tx1"/>
              </a:solidFill>
              <a:effectLst/>
              <a:latin typeface="+mn-lt"/>
              <a:ea typeface="+mn-ea"/>
              <a:cs typeface="+mn-cs"/>
            </a:endParaRPr>
          </a:p>
          <a:p>
            <a:r>
              <a:rPr lang="en-US" sz="700" kern="1200" dirty="0" smtClean="0">
                <a:solidFill>
                  <a:schemeClr val="tx1"/>
                </a:solidFill>
                <a:effectLst/>
                <a:latin typeface="+mn-lt"/>
                <a:ea typeface="+mn-ea"/>
                <a:cs typeface="+mn-cs"/>
              </a:rPr>
              <a:t> </a:t>
            </a:r>
            <a:endParaRPr lang="en-US" sz="800" kern="1200" dirty="0" smtClean="0">
              <a:solidFill>
                <a:schemeClr val="tx1"/>
              </a:solidFill>
              <a:effectLst/>
              <a:latin typeface="+mn-lt"/>
              <a:ea typeface="+mn-ea"/>
              <a:cs typeface="+mn-cs"/>
            </a:endParaRPr>
          </a:p>
          <a:p>
            <a:pPr marL="171450" lvl="0" indent="-171450">
              <a:buFont typeface="Wingdings" pitchFamily="2" charset="2"/>
              <a:buChar char="Ø"/>
            </a:pPr>
            <a:r>
              <a:rPr lang="zh-CN" altLang="en-US" sz="700" kern="1200" dirty="0" smtClean="0">
                <a:solidFill>
                  <a:schemeClr val="tx1"/>
                </a:solidFill>
                <a:effectLst/>
                <a:latin typeface="+mn-lt"/>
                <a:ea typeface="+mn-ea"/>
                <a:cs typeface="+mn-cs"/>
              </a:rPr>
              <a:t>审批原则</a:t>
            </a:r>
            <a:endParaRPr lang="en-US" sz="6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费用报告须由权限经理审批方可生效。经理费用报销需上一级经理批准。经理费用不得由下属员工填写后经理本人审批报销。</a:t>
            </a:r>
            <a:endParaRPr lang="en-US" sz="8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经理需审核费用报告的合理性并确保符合公司政策，确认员工在费用报告上所填写的内容与实际发生相符。对于员工频繁的宴请客户活动应予以高度关注并判断其合理性。</a:t>
            </a:r>
            <a:endParaRPr lang="en-US" sz="800" kern="1200" dirty="0" smtClean="0">
              <a:solidFill>
                <a:schemeClr val="tx1"/>
              </a:solidFill>
              <a:effectLst/>
              <a:latin typeface="+mn-lt"/>
              <a:ea typeface="+mn-ea"/>
              <a:cs typeface="+mn-cs"/>
            </a:endParaRPr>
          </a:p>
          <a:p>
            <a:r>
              <a:rPr lang="en-US" sz="700" kern="1200" dirty="0" smtClean="0">
                <a:solidFill>
                  <a:schemeClr val="tx1"/>
                </a:solidFill>
                <a:effectLst/>
                <a:latin typeface="+mn-lt"/>
                <a:ea typeface="+mn-ea"/>
                <a:cs typeface="+mn-cs"/>
              </a:rPr>
              <a:t> </a:t>
            </a:r>
            <a:endParaRPr lang="en-US" sz="600" kern="1200" dirty="0" smtClean="0">
              <a:solidFill>
                <a:schemeClr val="tx1"/>
              </a:solidFill>
              <a:effectLst/>
              <a:latin typeface="+mn-lt"/>
              <a:ea typeface="+mn-ea"/>
              <a:cs typeface="+mn-cs"/>
            </a:endParaRPr>
          </a:p>
          <a:p>
            <a:pPr marL="171450" lvl="0" indent="-171450">
              <a:buFont typeface="Wingdings" pitchFamily="2" charset="2"/>
              <a:buChar char="Ø"/>
            </a:pPr>
            <a:r>
              <a:rPr lang="zh-CN" altLang="en-US" sz="700" kern="1200" dirty="0" smtClean="0">
                <a:solidFill>
                  <a:schemeClr val="tx1"/>
                </a:solidFill>
                <a:effectLst/>
                <a:latin typeface="+mn-lt"/>
                <a:ea typeface="+mn-ea"/>
                <a:cs typeface="+mn-cs"/>
              </a:rPr>
              <a:t>填报方式</a:t>
            </a:r>
            <a:endParaRPr lang="en-US" sz="600" kern="1200" dirty="0" smtClean="0">
              <a:solidFill>
                <a:schemeClr val="tx1"/>
              </a:solidFill>
              <a:effectLst/>
              <a:latin typeface="+mn-lt"/>
              <a:ea typeface="+mn-ea"/>
              <a:cs typeface="+mn-cs"/>
            </a:endParaRPr>
          </a:p>
          <a:p>
            <a:r>
              <a:rPr lang="zh-CN" altLang="en-US" sz="700" kern="1200" dirty="0" smtClean="0">
                <a:solidFill>
                  <a:schemeClr val="tx1"/>
                </a:solidFill>
                <a:effectLst/>
                <a:latin typeface="+mn-lt"/>
                <a:ea typeface="+mn-ea"/>
                <a:cs typeface="+mn-cs"/>
              </a:rPr>
              <a:t>按日期和费用类别分别填报。</a:t>
            </a:r>
            <a:endParaRPr lang="en-US" sz="800" kern="1200" dirty="0" smtClean="0">
              <a:solidFill>
                <a:schemeClr val="tx1"/>
              </a:solidFill>
              <a:effectLst/>
              <a:latin typeface="+mn-lt"/>
              <a:ea typeface="+mn-ea"/>
              <a:cs typeface="+mn-cs"/>
            </a:endParaRPr>
          </a:p>
          <a:p>
            <a:r>
              <a:rPr lang="en-US" sz="700" kern="1200" dirty="0" smtClean="0">
                <a:solidFill>
                  <a:schemeClr val="tx1"/>
                </a:solidFill>
                <a:effectLst/>
                <a:latin typeface="+mn-lt"/>
                <a:ea typeface="+mn-ea"/>
                <a:cs typeface="+mn-cs"/>
              </a:rPr>
              <a:t> </a:t>
            </a:r>
            <a:endParaRPr lang="en-US" sz="600" kern="1200" dirty="0" smtClean="0">
              <a:solidFill>
                <a:schemeClr val="tx1"/>
              </a:solidFill>
              <a:effectLst/>
              <a:latin typeface="+mn-lt"/>
              <a:ea typeface="+mn-ea"/>
              <a:cs typeface="+mn-cs"/>
            </a:endParaRPr>
          </a:p>
          <a:p>
            <a:pPr marL="171450" lvl="0" indent="-171450">
              <a:buFont typeface="Wingdings" pitchFamily="2" charset="2"/>
              <a:buChar char="Ø"/>
            </a:pPr>
            <a:r>
              <a:rPr lang="zh-CN" altLang="en-US" sz="700" kern="1200" dirty="0" smtClean="0">
                <a:solidFill>
                  <a:schemeClr val="tx1"/>
                </a:solidFill>
                <a:effectLst/>
                <a:latin typeface="+mn-lt"/>
                <a:ea typeface="+mn-ea"/>
                <a:cs typeface="+mn-cs"/>
              </a:rPr>
              <a:t>填写规范</a:t>
            </a:r>
            <a:endParaRPr lang="en-US" sz="6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员工应使用</a:t>
            </a:r>
            <a:r>
              <a:rPr lang="en-US" sz="700" kern="1200" dirty="0" smtClean="0">
                <a:solidFill>
                  <a:schemeClr val="tx1"/>
                </a:solidFill>
                <a:effectLst/>
                <a:latin typeface="+mn-lt"/>
                <a:ea typeface="+mn-ea"/>
                <a:cs typeface="+mn-cs"/>
              </a:rPr>
              <a:t>EEM </a:t>
            </a:r>
            <a:r>
              <a:rPr lang="zh-CN" altLang="en-US" sz="700" kern="1200" dirty="0" smtClean="0">
                <a:solidFill>
                  <a:schemeClr val="tx1"/>
                </a:solidFill>
                <a:effectLst/>
                <a:latin typeface="+mn-lt"/>
                <a:ea typeface="+mn-ea"/>
                <a:cs typeface="+mn-cs"/>
              </a:rPr>
              <a:t>填报费用报告。员工填写零星费用报销时应保证报销金额与所附发票一一对应并严格按照日期顺序，每次周一至周日的费用应当按顺序填写在一张报告上，禁止一日费用多次报销，禁止跳回日期报销，如有特殊原因必须特别说明。</a:t>
            </a:r>
            <a:endParaRPr lang="en-US" sz="8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乘坐出租车公务时应将票据的时间、地点、金额在费用报告上填列清楚，无涂改；餐费及交际费的报销应将招待客户发生的时间及地点、所有参加人员（包括惠普员工）的姓名、单位、出席人数，以及要达到的目的填列清楚。</a:t>
            </a:r>
            <a:endParaRPr lang="en-US" sz="8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报销手机费用时应填写手机报销限额。</a:t>
            </a:r>
            <a:endParaRPr lang="en-US" sz="8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发票应按日期顺序贴于纸上整理装订后提交。 </a:t>
            </a:r>
            <a:endParaRPr lang="en-US" sz="800" kern="1200" dirty="0" smtClean="0">
              <a:solidFill>
                <a:schemeClr val="tx1"/>
              </a:solidFill>
              <a:effectLst/>
              <a:latin typeface="+mn-lt"/>
              <a:ea typeface="+mn-ea"/>
              <a:cs typeface="+mn-cs"/>
            </a:endParaRPr>
          </a:p>
          <a:p>
            <a:r>
              <a:rPr lang="en-US" sz="700" kern="1200" dirty="0" smtClean="0">
                <a:solidFill>
                  <a:schemeClr val="tx1"/>
                </a:solidFill>
                <a:effectLst/>
                <a:latin typeface="+mn-lt"/>
                <a:ea typeface="+mn-ea"/>
                <a:cs typeface="+mn-cs"/>
              </a:rPr>
              <a:t> </a:t>
            </a:r>
            <a:endParaRPr lang="en-US" sz="600" kern="1200" dirty="0" smtClean="0">
              <a:solidFill>
                <a:schemeClr val="tx1"/>
              </a:solidFill>
              <a:effectLst/>
              <a:latin typeface="+mn-lt"/>
              <a:ea typeface="+mn-ea"/>
              <a:cs typeface="+mn-cs"/>
            </a:endParaRPr>
          </a:p>
          <a:p>
            <a:pPr marL="171450" lvl="0" indent="-171450">
              <a:buFont typeface="Wingdings" pitchFamily="2" charset="2"/>
              <a:buChar char="Ø"/>
            </a:pPr>
            <a:r>
              <a:rPr lang="zh-CN" altLang="en-US" sz="700" kern="1200" dirty="0" smtClean="0">
                <a:solidFill>
                  <a:schemeClr val="tx1"/>
                </a:solidFill>
                <a:effectLst/>
                <a:latin typeface="+mn-lt"/>
                <a:ea typeface="+mn-ea"/>
                <a:cs typeface="+mn-cs"/>
              </a:rPr>
              <a:t>提交方式</a:t>
            </a:r>
            <a:endParaRPr lang="en-US" sz="600" kern="1200" dirty="0" smtClean="0">
              <a:solidFill>
                <a:schemeClr val="tx1"/>
              </a:solidFill>
              <a:effectLst/>
              <a:latin typeface="+mn-lt"/>
              <a:ea typeface="+mn-ea"/>
              <a:cs typeface="+mn-cs"/>
            </a:endParaRPr>
          </a:p>
          <a:p>
            <a:r>
              <a:rPr lang="zh-CN" altLang="en-US" sz="700" kern="1200" dirty="0" smtClean="0">
                <a:solidFill>
                  <a:schemeClr val="tx1"/>
                </a:solidFill>
                <a:effectLst/>
                <a:latin typeface="+mn-lt"/>
                <a:ea typeface="+mn-ea"/>
                <a:cs typeface="+mn-cs"/>
              </a:rPr>
              <a:t>员工或秘书统一填写内传袋并递到</a:t>
            </a:r>
            <a:r>
              <a:rPr lang="en-US" sz="700" kern="1200" dirty="0" smtClean="0">
                <a:solidFill>
                  <a:schemeClr val="tx1"/>
                </a:solidFill>
                <a:effectLst/>
                <a:latin typeface="+mn-lt"/>
                <a:ea typeface="+mn-ea"/>
                <a:cs typeface="+mn-cs"/>
              </a:rPr>
              <a:t>Weekly</a:t>
            </a:r>
            <a:r>
              <a:rPr lang="zh-CN" altLang="en-US" sz="700" kern="1200" dirty="0" smtClean="0">
                <a:solidFill>
                  <a:schemeClr val="tx1"/>
                </a:solidFill>
                <a:effectLst/>
                <a:latin typeface="+mn-lt"/>
                <a:ea typeface="+mn-ea"/>
                <a:cs typeface="+mn-cs"/>
              </a:rPr>
              <a:t>信箱。内传袋上应填写以下内容：</a:t>
            </a:r>
            <a:endParaRPr lang="en-US" sz="8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提交日期；</a:t>
            </a:r>
            <a:endParaRPr lang="en-US" sz="8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提交人姓名和分机号；</a:t>
            </a:r>
            <a:endParaRPr lang="en-US" sz="800" kern="1200" dirty="0" smtClean="0">
              <a:solidFill>
                <a:schemeClr val="tx1"/>
              </a:solidFill>
              <a:effectLst/>
              <a:latin typeface="+mn-lt"/>
              <a:ea typeface="+mn-ea"/>
              <a:cs typeface="+mn-cs"/>
            </a:endParaRPr>
          </a:p>
          <a:p>
            <a:pPr lvl="0"/>
            <a:r>
              <a:rPr lang="en-US" sz="700" kern="1200" dirty="0" smtClean="0">
                <a:solidFill>
                  <a:schemeClr val="tx1"/>
                </a:solidFill>
                <a:effectLst/>
                <a:latin typeface="+mn-lt"/>
                <a:ea typeface="+mn-ea"/>
                <a:cs typeface="+mn-cs"/>
              </a:rPr>
              <a:t>EEM</a:t>
            </a:r>
            <a:r>
              <a:rPr lang="zh-CN" altLang="en-US" sz="700" kern="1200" dirty="0" smtClean="0">
                <a:solidFill>
                  <a:schemeClr val="tx1"/>
                </a:solidFill>
                <a:effectLst/>
                <a:latin typeface="+mn-lt"/>
                <a:ea typeface="+mn-ea"/>
                <a:cs typeface="+mn-cs"/>
              </a:rPr>
              <a:t>报告条形码；</a:t>
            </a:r>
            <a:endParaRPr lang="en-US" sz="8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根据新加坡报销审核的要求，每一份内传袋只可能放一份费用报告。</a:t>
            </a:r>
            <a:endParaRPr lang="en-US" sz="8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费用报告的打印文件的首页空白处应由本人签名以确认报销事项。如果费用报销报告由</a:t>
            </a:r>
            <a:r>
              <a:rPr lang="en-US" sz="700" kern="1200" dirty="0" smtClean="0">
                <a:solidFill>
                  <a:schemeClr val="tx1"/>
                </a:solidFill>
                <a:effectLst/>
                <a:latin typeface="+mn-lt"/>
                <a:ea typeface="+mn-ea"/>
                <a:cs typeface="+mn-cs"/>
              </a:rPr>
              <a:t>AA</a:t>
            </a:r>
            <a:r>
              <a:rPr lang="zh-CN" altLang="en-US" sz="700" kern="1200" dirty="0" smtClean="0">
                <a:solidFill>
                  <a:schemeClr val="tx1"/>
                </a:solidFill>
                <a:effectLst/>
                <a:latin typeface="+mn-lt"/>
                <a:ea typeface="+mn-ea"/>
                <a:cs typeface="+mn-cs"/>
              </a:rPr>
              <a:t>负责填写的，请</a:t>
            </a:r>
            <a:r>
              <a:rPr lang="en-US" sz="700" kern="1200" dirty="0" smtClean="0">
                <a:solidFill>
                  <a:schemeClr val="tx1"/>
                </a:solidFill>
                <a:effectLst/>
                <a:latin typeface="+mn-lt"/>
                <a:ea typeface="+mn-ea"/>
                <a:cs typeface="+mn-cs"/>
              </a:rPr>
              <a:t>AA</a:t>
            </a:r>
            <a:r>
              <a:rPr lang="zh-CN" altLang="en-US" sz="700" kern="1200" dirty="0" smtClean="0">
                <a:solidFill>
                  <a:schemeClr val="tx1"/>
                </a:solidFill>
                <a:effectLst/>
                <a:latin typeface="+mn-lt"/>
                <a:ea typeface="+mn-ea"/>
                <a:cs typeface="+mn-cs"/>
              </a:rPr>
              <a:t>交由经理本人签字确认，或者由经理书面授权</a:t>
            </a:r>
            <a:r>
              <a:rPr lang="en-US" sz="700" kern="1200" dirty="0" smtClean="0">
                <a:solidFill>
                  <a:schemeClr val="tx1"/>
                </a:solidFill>
                <a:effectLst/>
                <a:latin typeface="+mn-lt"/>
                <a:ea typeface="+mn-ea"/>
                <a:cs typeface="+mn-cs"/>
              </a:rPr>
              <a:t>AA</a:t>
            </a:r>
            <a:r>
              <a:rPr lang="zh-CN" altLang="en-US" sz="700" kern="1200" dirty="0" smtClean="0">
                <a:solidFill>
                  <a:schemeClr val="tx1"/>
                </a:solidFill>
                <a:effectLst/>
                <a:latin typeface="+mn-lt"/>
                <a:ea typeface="+mn-ea"/>
                <a:cs typeface="+mn-cs"/>
              </a:rPr>
              <a:t>代为签字。各位员工在确保费用报告和报销单据相符，并且本人签名之后，将费用报告内传至新加坡</a:t>
            </a:r>
            <a:r>
              <a:rPr lang="en-US" sz="700" kern="1200" dirty="0" smtClean="0">
                <a:solidFill>
                  <a:schemeClr val="tx1"/>
                </a:solidFill>
                <a:effectLst/>
                <a:latin typeface="+mn-lt"/>
                <a:ea typeface="+mn-ea"/>
                <a:cs typeface="+mn-cs"/>
              </a:rPr>
              <a:t>ER team</a:t>
            </a:r>
            <a:r>
              <a:rPr lang="zh-CN" altLang="en-US" sz="700" kern="1200" dirty="0" smtClean="0">
                <a:solidFill>
                  <a:schemeClr val="tx1"/>
                </a:solidFill>
                <a:effectLst/>
                <a:latin typeface="+mn-lt"/>
                <a:ea typeface="+mn-ea"/>
                <a:cs typeface="+mn-cs"/>
              </a:rPr>
              <a:t>审核报销。</a:t>
            </a:r>
            <a:r>
              <a:rPr lang="en-US" sz="700" kern="1200" dirty="0" smtClean="0">
                <a:solidFill>
                  <a:schemeClr val="tx1"/>
                </a:solidFill>
                <a:effectLst/>
                <a:latin typeface="+mn-lt"/>
                <a:ea typeface="+mn-ea"/>
                <a:cs typeface="+mn-cs"/>
              </a:rPr>
              <a:t> ER</a:t>
            </a:r>
            <a:r>
              <a:rPr lang="zh-CN" altLang="en-US" sz="700" kern="1200" dirty="0" smtClean="0">
                <a:solidFill>
                  <a:schemeClr val="tx1"/>
                </a:solidFill>
                <a:effectLst/>
                <a:latin typeface="+mn-lt"/>
                <a:ea typeface="+mn-ea"/>
                <a:cs typeface="+mn-cs"/>
              </a:rPr>
              <a:t>在审核过程中如果发现签名缺失，将会退回员工重新提交报告。</a:t>
            </a:r>
            <a:endParaRPr lang="en-US" sz="800" kern="1200" dirty="0" smtClean="0">
              <a:solidFill>
                <a:schemeClr val="tx1"/>
              </a:solidFill>
              <a:effectLst/>
              <a:latin typeface="+mn-lt"/>
              <a:ea typeface="+mn-ea"/>
              <a:cs typeface="+mn-cs"/>
            </a:endParaRPr>
          </a:p>
          <a:p>
            <a:r>
              <a:rPr lang="en-US" sz="700" kern="1200" dirty="0" smtClean="0">
                <a:solidFill>
                  <a:schemeClr val="tx1"/>
                </a:solidFill>
                <a:effectLst/>
                <a:latin typeface="+mn-lt"/>
                <a:ea typeface="+mn-ea"/>
                <a:cs typeface="+mn-cs"/>
              </a:rPr>
              <a:t> </a:t>
            </a:r>
            <a:endParaRPr lang="en-US" sz="800" kern="1200" dirty="0" smtClean="0">
              <a:solidFill>
                <a:schemeClr val="tx1"/>
              </a:solidFill>
              <a:effectLst/>
              <a:latin typeface="+mn-lt"/>
              <a:ea typeface="+mn-ea"/>
              <a:cs typeface="+mn-cs"/>
            </a:endParaRPr>
          </a:p>
          <a:p>
            <a:r>
              <a:rPr lang="zh-CN" altLang="en-US" sz="700" kern="1200" dirty="0" smtClean="0">
                <a:solidFill>
                  <a:schemeClr val="tx1"/>
                </a:solidFill>
                <a:effectLst/>
                <a:latin typeface="+mn-lt"/>
                <a:ea typeface="+mn-ea"/>
                <a:cs typeface="+mn-cs"/>
              </a:rPr>
              <a:t>注：请拷贝内传袋封面并保存，以备日后查询。</a:t>
            </a:r>
            <a:endParaRPr lang="en-US" sz="800" kern="1200" dirty="0" smtClean="0">
              <a:solidFill>
                <a:schemeClr val="tx1"/>
              </a:solidFill>
              <a:effectLst/>
              <a:latin typeface="+mn-lt"/>
              <a:ea typeface="+mn-ea"/>
              <a:cs typeface="+mn-cs"/>
            </a:endParaRPr>
          </a:p>
          <a:p>
            <a:r>
              <a:rPr lang="en-US" sz="700" kern="1200" dirty="0" smtClean="0">
                <a:solidFill>
                  <a:schemeClr val="tx1"/>
                </a:solidFill>
                <a:effectLst/>
                <a:latin typeface="+mn-lt"/>
                <a:ea typeface="+mn-ea"/>
                <a:cs typeface="+mn-cs"/>
              </a:rPr>
              <a:t>  </a:t>
            </a:r>
            <a:endParaRPr lang="en-US" sz="800" kern="1200" dirty="0" smtClean="0">
              <a:solidFill>
                <a:schemeClr val="tx1"/>
              </a:solidFill>
              <a:effectLst/>
              <a:latin typeface="+mn-lt"/>
              <a:ea typeface="+mn-ea"/>
              <a:cs typeface="+mn-cs"/>
            </a:endParaRPr>
          </a:p>
          <a:p>
            <a:pPr marL="171450" lvl="0" indent="-171450">
              <a:buFont typeface="Wingdings" pitchFamily="2" charset="2"/>
              <a:buChar char="Ø"/>
            </a:pPr>
            <a:r>
              <a:rPr lang="zh-CN" altLang="en-US" sz="700" kern="1200" dirty="0" smtClean="0">
                <a:solidFill>
                  <a:schemeClr val="tx1"/>
                </a:solidFill>
                <a:effectLst/>
                <a:latin typeface="+mn-lt"/>
                <a:ea typeface="+mn-ea"/>
                <a:cs typeface="+mn-cs"/>
              </a:rPr>
              <a:t>审计要求</a:t>
            </a:r>
            <a:endParaRPr lang="en-US" sz="6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所有员工的费用报销都将得到审计抽样检查。抽样审计会按月进行，从当月员工报销中随机选择或者指定报告进行审计。</a:t>
            </a:r>
            <a:endParaRPr lang="en-US" sz="8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审计目的在于确保政策的合规性，报销费用的合理性，业务相关性以符合中国惠普的内部控制要求。</a:t>
            </a:r>
            <a:endParaRPr lang="en-US" sz="8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审计过程中，将着重关注超出规定限额的费用申请，与公共部门相关的费用开支，虚假申报等。</a:t>
            </a:r>
            <a:endParaRPr lang="en-US" sz="800" kern="1200" dirty="0" smtClean="0">
              <a:solidFill>
                <a:schemeClr val="tx1"/>
              </a:solidFill>
              <a:effectLst/>
              <a:latin typeface="+mn-lt"/>
              <a:ea typeface="+mn-ea"/>
              <a:cs typeface="+mn-cs"/>
            </a:endParaRPr>
          </a:p>
          <a:p>
            <a:pPr lvl="0"/>
            <a:r>
              <a:rPr lang="zh-CN" altLang="en-US" sz="700" kern="1200" dirty="0" smtClean="0">
                <a:solidFill>
                  <a:schemeClr val="tx1"/>
                </a:solidFill>
                <a:effectLst/>
                <a:latin typeface="+mn-lt"/>
                <a:ea typeface="+mn-ea"/>
                <a:cs typeface="+mn-cs"/>
              </a:rPr>
              <a:t>审计中发现的违规现象，将按照违反公司内部控制的处分制度进行处理。情节严重者按照违反惠普业务经营准则（</a:t>
            </a:r>
            <a:r>
              <a:rPr lang="en-US" sz="700" kern="1200" dirty="0" smtClean="0">
                <a:solidFill>
                  <a:schemeClr val="tx1"/>
                </a:solidFill>
                <a:effectLst/>
                <a:latin typeface="+mn-lt"/>
                <a:ea typeface="+mn-ea"/>
                <a:cs typeface="+mn-cs"/>
              </a:rPr>
              <a:t>SBC</a:t>
            </a:r>
            <a:r>
              <a:rPr lang="zh-CN" altLang="en-US" sz="700" kern="1200" dirty="0" smtClean="0">
                <a:solidFill>
                  <a:schemeClr val="tx1"/>
                </a:solidFill>
                <a:effectLst/>
                <a:latin typeface="+mn-lt"/>
                <a:ea typeface="+mn-ea"/>
                <a:cs typeface="+mn-cs"/>
              </a:rPr>
              <a:t>）进行处理。</a:t>
            </a:r>
            <a:endParaRPr lang="en-US" sz="800" kern="1200" dirty="0" smtClean="0">
              <a:solidFill>
                <a:schemeClr val="tx1"/>
              </a:solidFill>
              <a:effectLst/>
              <a:latin typeface="+mn-lt"/>
              <a:ea typeface="+mn-ea"/>
              <a:cs typeface="+mn-cs"/>
            </a:endParaRPr>
          </a:p>
          <a:p>
            <a:endParaRPr lang="en-US" sz="700" dirty="0" smtClean="0"/>
          </a:p>
          <a:p>
            <a:endParaRPr lang="en-US" sz="1000" dirty="0"/>
          </a:p>
        </p:txBody>
      </p:sp>
      <p:sp>
        <p:nvSpPr>
          <p:cNvPr id="4" name="Slide Number Placeholder 3"/>
          <p:cNvSpPr>
            <a:spLocks noGrp="1"/>
          </p:cNvSpPr>
          <p:nvPr>
            <p:ph type="sldNum" sz="quarter" idx="10"/>
          </p:nvPr>
        </p:nvSpPr>
        <p:spPr/>
        <p:txBody>
          <a:bodyPr/>
          <a:lstStyle/>
          <a:p>
            <a:fld id="{EE987F1C-67F8-461C-B933-27C6DF59A475}" type="slidenum">
              <a:rPr lang="en-US" smtClean="0"/>
              <a:t>9</a:t>
            </a:fld>
            <a:endParaRPr lang="en-US"/>
          </a:p>
        </p:txBody>
      </p:sp>
    </p:spTree>
    <p:extLst>
      <p:ext uri="{BB962C8B-B14F-4D97-AF65-F5344CB8AC3E}">
        <p14:creationId xmlns:p14="http://schemas.microsoft.com/office/powerpoint/2010/main" val="3262802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Wingdings" pitchFamily="2" charset="2"/>
              <a:buChar char="Ø"/>
            </a:pPr>
            <a:r>
              <a:rPr lang="zh-CN" altLang="en-US" sz="1200" u="sng" kern="1200" dirty="0" smtClean="0">
                <a:solidFill>
                  <a:schemeClr val="tx1"/>
                </a:solidFill>
                <a:effectLst/>
                <a:latin typeface="+mn-lt"/>
                <a:ea typeface="+mn-ea"/>
                <a:cs typeface="+mn-cs"/>
              </a:rPr>
              <a:t>出租车费</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包车</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自驾车的特殊规定</a:t>
            </a:r>
            <a:endParaRPr lang="en-US" sz="1100" kern="1200" dirty="0" smtClean="0">
              <a:solidFill>
                <a:schemeClr val="tx1"/>
              </a:solidFill>
              <a:effectLst/>
              <a:latin typeface="+mn-lt"/>
              <a:ea typeface="+mn-ea"/>
              <a:cs typeface="+mn-cs"/>
            </a:endParaRPr>
          </a:p>
          <a:p>
            <a:pPr marL="171450" lvl="0" indent="-171450">
              <a:buFont typeface="Wingdings" pitchFamily="2" charset="2"/>
              <a:buChar char="q"/>
            </a:pPr>
            <a:r>
              <a:rPr lang="zh-CN" altLang="en-US" sz="1200" kern="1200" dirty="0" smtClean="0">
                <a:solidFill>
                  <a:schemeClr val="tx1"/>
                </a:solidFill>
                <a:effectLst/>
                <a:latin typeface="+mn-lt"/>
                <a:ea typeface="+mn-ea"/>
                <a:cs typeface="+mn-cs"/>
              </a:rPr>
              <a:t>出租车费</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员工应首先使用公司的车辆或包租的出租车公务，以提高它们的使用率。</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员工乘坐出租车公务时应凭正式发票报销，票据的时间、地点、金额、目的应在费用报告上填列清楚，无涂改。出租车费时间重叠、连号发票或其它特殊情况在填报费用报告时须在报告注释栏中清楚说明，事后解释将不予接受，一律不予报销。若事后被发现有意虚报的行为一律按违反惠普业务经营准则</a:t>
            </a:r>
            <a:r>
              <a:rPr lang="en-US" sz="1200" kern="1200" dirty="0" smtClean="0">
                <a:solidFill>
                  <a:schemeClr val="tx1"/>
                </a:solidFill>
                <a:effectLst/>
                <a:latin typeface="+mn-lt"/>
                <a:ea typeface="+mn-ea"/>
                <a:cs typeface="+mn-cs"/>
              </a:rPr>
              <a:t>(Standards of Business Conduct)</a:t>
            </a:r>
            <a:r>
              <a:rPr lang="zh-CN" altLang="en-US" sz="1200" kern="1200" dirty="0" smtClean="0">
                <a:solidFill>
                  <a:schemeClr val="tx1"/>
                </a:solidFill>
                <a:effectLst/>
                <a:latin typeface="+mn-lt"/>
                <a:ea typeface="+mn-ea"/>
                <a:cs typeface="+mn-cs"/>
              </a:rPr>
              <a:t>处理。</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为节约费用，员工可以报销工作时间内因公外出时的地铁或出租车费。</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员工可报销节假日全天（含周六、周日全天）或工作日晚间超过</a:t>
            </a:r>
            <a:r>
              <a:rPr lang="en-US" sz="1200" kern="1200" dirty="0" smtClean="0">
                <a:solidFill>
                  <a:schemeClr val="tx1"/>
                </a:solidFill>
                <a:effectLst/>
                <a:latin typeface="+mn-lt"/>
                <a:ea typeface="+mn-ea"/>
                <a:cs typeface="+mn-cs"/>
              </a:rPr>
              <a:t>21:00</a:t>
            </a:r>
            <a:r>
              <a:rPr lang="zh-CN" altLang="en-US" sz="1200" kern="1200" dirty="0" smtClean="0">
                <a:solidFill>
                  <a:schemeClr val="tx1"/>
                </a:solidFill>
                <a:effectLst/>
                <a:latin typeface="+mn-lt"/>
                <a:ea typeface="+mn-ea"/>
                <a:cs typeface="+mn-cs"/>
              </a:rPr>
              <a:t>的特定时段得出租车费。</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a:t>
            </a:r>
            <a:r>
              <a:rPr lang="zh-CN" altLang="en-US" sz="1200" kern="1200" dirty="0" smtClean="0">
                <a:solidFill>
                  <a:schemeClr val="tx1"/>
                </a:solidFill>
                <a:effectLst/>
                <a:latin typeface="+mn-lt"/>
                <a:ea typeface="+mn-ea"/>
                <a:cs typeface="+mn-cs"/>
              </a:rPr>
              <a:t>上海金桥地区的员工可报销工作日晚间</a:t>
            </a:r>
            <a:r>
              <a:rPr lang="en-US" sz="1200" kern="1200" dirty="0" smtClean="0">
                <a:solidFill>
                  <a:schemeClr val="tx1"/>
                </a:solidFill>
                <a:effectLst/>
                <a:latin typeface="+mn-lt"/>
                <a:ea typeface="+mn-ea"/>
                <a:cs typeface="+mn-cs"/>
              </a:rPr>
              <a:t>19</a:t>
            </a:r>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30 </a:t>
            </a:r>
            <a:r>
              <a:rPr lang="zh-CN" altLang="en-US" sz="1200" kern="1200" dirty="0" smtClean="0">
                <a:solidFill>
                  <a:schemeClr val="tx1"/>
                </a:solidFill>
                <a:effectLst/>
                <a:latin typeface="+mn-lt"/>
                <a:ea typeface="+mn-ea"/>
                <a:cs typeface="+mn-cs"/>
              </a:rPr>
              <a:t>至</a:t>
            </a:r>
            <a:r>
              <a:rPr lang="en-US" sz="1200" kern="1200" dirty="0" smtClean="0">
                <a:solidFill>
                  <a:schemeClr val="tx1"/>
                </a:solidFill>
                <a:effectLst/>
                <a:latin typeface="+mn-lt"/>
                <a:ea typeface="+mn-ea"/>
                <a:cs typeface="+mn-cs"/>
              </a:rPr>
              <a:t>21</a:t>
            </a:r>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00</a:t>
            </a:r>
            <a:r>
              <a:rPr lang="zh-CN" altLang="en-US" sz="1200" kern="1200" dirty="0" smtClean="0">
                <a:solidFill>
                  <a:schemeClr val="tx1"/>
                </a:solidFill>
                <a:effectLst/>
                <a:latin typeface="+mn-lt"/>
                <a:ea typeface="+mn-ea"/>
                <a:cs typeface="+mn-cs"/>
              </a:rPr>
              <a:t>不超过人民币</a:t>
            </a:r>
            <a:r>
              <a:rPr lang="en-US" sz="1200" kern="1200" dirty="0" smtClean="0">
                <a:solidFill>
                  <a:schemeClr val="tx1"/>
                </a:solidFill>
                <a:effectLst/>
                <a:latin typeface="+mn-lt"/>
                <a:ea typeface="+mn-ea"/>
                <a:cs typeface="+mn-cs"/>
              </a:rPr>
              <a:t>40</a:t>
            </a:r>
            <a:r>
              <a:rPr lang="zh-CN" altLang="en-US" sz="1200" kern="1200" dirty="0" smtClean="0">
                <a:solidFill>
                  <a:schemeClr val="tx1"/>
                </a:solidFill>
                <a:effectLst/>
                <a:latin typeface="+mn-lt"/>
                <a:ea typeface="+mn-ea"/>
                <a:cs typeface="+mn-cs"/>
              </a:rPr>
              <a:t>元的特定时段的出租车费；</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 </a:t>
            </a:r>
            <a:r>
              <a:rPr lang="zh-CN" altLang="en-US" sz="1200" kern="1200" dirty="0" smtClean="0">
                <a:solidFill>
                  <a:schemeClr val="tx1"/>
                </a:solidFill>
                <a:effectLst/>
                <a:latin typeface="+mn-lt"/>
                <a:ea typeface="+mn-ea"/>
                <a:cs typeface="+mn-cs"/>
              </a:rPr>
              <a:t>上海外高桥地区的员工可报销工作日晚间</a:t>
            </a:r>
            <a:r>
              <a:rPr lang="en-US" sz="1200" kern="1200" dirty="0" smtClean="0">
                <a:solidFill>
                  <a:schemeClr val="tx1"/>
                </a:solidFill>
                <a:effectLst/>
                <a:latin typeface="+mn-lt"/>
                <a:ea typeface="+mn-ea"/>
                <a:cs typeface="+mn-cs"/>
              </a:rPr>
              <a:t>18:35</a:t>
            </a:r>
            <a:r>
              <a:rPr lang="zh-CN" altLang="en-US" sz="1200" kern="1200" dirty="0" smtClean="0">
                <a:solidFill>
                  <a:schemeClr val="tx1"/>
                </a:solidFill>
                <a:effectLst/>
                <a:latin typeface="+mn-lt"/>
                <a:ea typeface="+mn-ea"/>
                <a:cs typeface="+mn-cs"/>
              </a:rPr>
              <a:t>至</a:t>
            </a:r>
            <a:r>
              <a:rPr lang="en-US" sz="1200" kern="1200" dirty="0" smtClean="0">
                <a:solidFill>
                  <a:schemeClr val="tx1"/>
                </a:solidFill>
                <a:effectLst/>
                <a:latin typeface="+mn-lt"/>
                <a:ea typeface="+mn-ea"/>
                <a:cs typeface="+mn-cs"/>
              </a:rPr>
              <a:t>21</a:t>
            </a:r>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00</a:t>
            </a:r>
            <a:r>
              <a:rPr lang="zh-CN" altLang="en-US" sz="1200" kern="1200" dirty="0" smtClean="0">
                <a:solidFill>
                  <a:schemeClr val="tx1"/>
                </a:solidFill>
                <a:effectLst/>
                <a:latin typeface="+mn-lt"/>
                <a:ea typeface="+mn-ea"/>
                <a:cs typeface="+mn-cs"/>
              </a:rPr>
              <a:t>不超过人民币</a:t>
            </a:r>
            <a:r>
              <a:rPr lang="en-US" sz="1200" kern="1200" dirty="0" smtClean="0">
                <a:solidFill>
                  <a:schemeClr val="tx1"/>
                </a:solidFill>
                <a:effectLst/>
                <a:latin typeface="+mn-lt"/>
                <a:ea typeface="+mn-ea"/>
                <a:cs typeface="+mn-cs"/>
              </a:rPr>
              <a:t>60</a:t>
            </a:r>
            <a:r>
              <a:rPr lang="zh-CN" altLang="en-US" sz="1200" kern="1200" dirty="0" smtClean="0">
                <a:solidFill>
                  <a:schemeClr val="tx1"/>
                </a:solidFill>
                <a:effectLst/>
                <a:latin typeface="+mn-lt"/>
                <a:ea typeface="+mn-ea"/>
                <a:cs typeface="+mn-cs"/>
              </a:rPr>
              <a:t>元的特定时段的出租车费</a:t>
            </a:r>
            <a:r>
              <a:rPr lang="en-US" sz="1200"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 </a:t>
            </a:r>
            <a:r>
              <a:rPr lang="zh-CN" altLang="en-US" sz="1200" kern="1200" dirty="0" smtClean="0">
                <a:solidFill>
                  <a:schemeClr val="tx1"/>
                </a:solidFill>
                <a:effectLst/>
                <a:latin typeface="+mn-lt"/>
                <a:ea typeface="+mn-ea"/>
                <a:cs typeface="+mn-cs"/>
              </a:rPr>
              <a:t>员工以正式发票作为报销凭证，但不可以将地铁等公共车费作为加班车费报销。</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各部门在公司以外的活动用车，应由本部门秘书统一报销。</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公司所组织的各项活动用车除通知可报销外，一律由员工自付。</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各部门司机的费用需通过行政部签字。</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以培训或见客户等公务为目的的出租费</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指从家至培训地或公务地往返</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不予报销。参加培训或见客户等公务活动超过晚上</a:t>
            </a:r>
            <a:r>
              <a:rPr lang="en-US" sz="1200" kern="1200" dirty="0" smtClean="0">
                <a:solidFill>
                  <a:schemeClr val="tx1"/>
                </a:solidFill>
                <a:effectLst/>
                <a:latin typeface="+mn-lt"/>
                <a:ea typeface="+mn-ea"/>
                <a:cs typeface="+mn-cs"/>
              </a:rPr>
              <a:t>21:00</a:t>
            </a:r>
            <a:r>
              <a:rPr lang="zh-CN" altLang="en-US" sz="1200" kern="1200" dirty="0" smtClean="0">
                <a:solidFill>
                  <a:schemeClr val="tx1"/>
                </a:solidFill>
                <a:effectLst/>
                <a:latin typeface="+mn-lt"/>
                <a:ea typeface="+mn-ea"/>
                <a:cs typeface="+mn-cs"/>
              </a:rPr>
              <a:t>之后的出租费可视为特定时段的出租车费报销；</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参加内部会议的出租费</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从家至会议地往返</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不予报销。超过晚上</a:t>
            </a:r>
            <a:r>
              <a:rPr lang="en-US" sz="1200" kern="1200" dirty="0" smtClean="0">
                <a:solidFill>
                  <a:schemeClr val="tx1"/>
                </a:solidFill>
                <a:effectLst/>
                <a:latin typeface="+mn-lt"/>
                <a:ea typeface="+mn-ea"/>
                <a:cs typeface="+mn-cs"/>
              </a:rPr>
              <a:t>21:00</a:t>
            </a:r>
            <a:r>
              <a:rPr lang="zh-CN" altLang="en-US" sz="1200" kern="1200" dirty="0" smtClean="0">
                <a:solidFill>
                  <a:schemeClr val="tx1"/>
                </a:solidFill>
                <a:effectLst/>
                <a:latin typeface="+mn-lt"/>
                <a:ea typeface="+mn-ea"/>
                <a:cs typeface="+mn-cs"/>
              </a:rPr>
              <a:t>之后的出租费可视为特定时段的出租车费报销；</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公司鼓励员工共乘出租车的行为。</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pPr marL="171450" lvl="0" indent="-171450">
              <a:buFont typeface="Wingdings" pitchFamily="2" charset="2"/>
              <a:buChar char="q"/>
            </a:pPr>
            <a:r>
              <a:rPr lang="zh-CN" altLang="en-US" sz="1200" kern="1200" dirty="0" smtClean="0">
                <a:solidFill>
                  <a:schemeClr val="tx1"/>
                </a:solidFill>
                <a:effectLst/>
                <a:latin typeface="+mn-lt"/>
                <a:ea typeface="+mn-ea"/>
                <a:cs typeface="+mn-cs"/>
              </a:rPr>
              <a:t>包车特殊规定：</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如因业务需要有包出租车行为，员工必须到国家正规的出租车公司包车，并应在费用报告上清楚注明。包车后立即开具写有准确时间和金额的国家正式税务发票。所有发票必须当天开具，月结或数天一起结算的行为绝不允许。旦发现将不予报销并给予处分。</a:t>
            </a:r>
            <a:endParaRPr lang="en-US" sz="14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对自驾车特殊规定：</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为了保障员工的个人利益，公司不鼓励员工自驾车前往公务地。员工自驾车的汽油费等不予报销。</a:t>
            </a:r>
            <a:endParaRPr lang="en-US" sz="1400" kern="1200" dirty="0" smtClean="0">
              <a:solidFill>
                <a:schemeClr val="tx1"/>
              </a:solidFill>
              <a:effectLst/>
              <a:latin typeface="+mn-lt"/>
              <a:ea typeface="+mn-ea"/>
              <a:cs typeface="+mn-cs"/>
            </a:endParaRPr>
          </a:p>
          <a:p>
            <a:pPr marL="171450" indent="-171450">
              <a:buFont typeface="Wingdings" pitchFamily="2" charset="2"/>
              <a:buChar char="Ø"/>
            </a:pPr>
            <a:r>
              <a:rPr lang="zh-CN" altLang="en-US" sz="1200" u="sng" kern="1200" dirty="0" smtClean="0">
                <a:solidFill>
                  <a:schemeClr val="tx1"/>
                </a:solidFill>
                <a:effectLst/>
                <a:latin typeface="+mn-lt"/>
                <a:ea typeface="+mn-ea"/>
                <a:cs typeface="+mn-cs"/>
              </a:rPr>
              <a:t>餐费、宴请及会议费</a:t>
            </a:r>
            <a:endParaRPr lang="en-US" sz="11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内部：</a:t>
            </a:r>
            <a:endParaRPr lang="en-US" sz="1400" kern="1200" dirty="0" smtClean="0">
              <a:solidFill>
                <a:schemeClr val="tx1"/>
              </a:solidFill>
              <a:effectLst/>
              <a:latin typeface="+mn-lt"/>
              <a:ea typeface="+mn-ea"/>
              <a:cs typeface="+mn-cs"/>
            </a:endParaRPr>
          </a:p>
          <a:p>
            <a:r>
              <a:rPr lang="zh-CN" altLang="en-US" sz="1200" u="sng" kern="1200" dirty="0" smtClean="0">
                <a:solidFill>
                  <a:schemeClr val="tx1"/>
                </a:solidFill>
                <a:effectLst/>
                <a:latin typeface="+mn-lt"/>
                <a:ea typeface="+mn-ea"/>
                <a:cs typeface="+mn-cs"/>
              </a:rPr>
              <a:t>特定时段餐费：</a:t>
            </a:r>
            <a:endParaRPr lang="en-US" sz="1400" kern="1200" dirty="0" smtClean="0">
              <a:solidFill>
                <a:schemeClr val="tx1"/>
              </a:solidFill>
              <a:effectLst/>
              <a:latin typeface="+mn-lt"/>
              <a:ea typeface="+mn-ea"/>
              <a:cs typeface="+mn-cs"/>
            </a:endParaRPr>
          </a:p>
          <a:p>
            <a:r>
              <a:rPr lang="zh-CN" altLang="en-US" sz="1200" u="sng" kern="1200" dirty="0" smtClean="0">
                <a:solidFill>
                  <a:schemeClr val="tx1"/>
                </a:solidFill>
                <a:effectLst/>
                <a:latin typeface="+mn-lt"/>
                <a:ea typeface="+mn-ea"/>
                <a:cs typeface="+mn-cs"/>
              </a:rPr>
              <a:t>工作日晚间</a:t>
            </a:r>
            <a:r>
              <a:rPr lang="en-US" sz="1200" kern="1200" dirty="0" smtClean="0">
                <a:solidFill>
                  <a:schemeClr val="tx1"/>
                </a:solidFill>
                <a:effectLst/>
                <a:latin typeface="+mn-lt"/>
                <a:ea typeface="+mn-ea"/>
                <a:cs typeface="+mn-cs"/>
              </a:rPr>
              <a:t>21</a:t>
            </a:r>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00</a:t>
            </a:r>
            <a:r>
              <a:rPr lang="zh-CN" altLang="en-US" sz="1200" kern="1200" dirty="0" smtClean="0">
                <a:solidFill>
                  <a:schemeClr val="tx1"/>
                </a:solidFill>
                <a:effectLst/>
                <a:latin typeface="+mn-lt"/>
                <a:ea typeface="+mn-ea"/>
                <a:cs typeface="+mn-cs"/>
              </a:rPr>
              <a:t>以后</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上海外高桥地区的员工晚间</a:t>
            </a:r>
            <a:r>
              <a:rPr lang="en-US" sz="1200" kern="1200" dirty="0" smtClean="0">
                <a:solidFill>
                  <a:schemeClr val="tx1"/>
                </a:solidFill>
                <a:effectLst/>
                <a:latin typeface="+mn-lt"/>
                <a:ea typeface="+mn-ea"/>
                <a:cs typeface="+mn-cs"/>
              </a:rPr>
              <a:t>18</a:t>
            </a:r>
            <a:r>
              <a:rPr lang="zh-CN" altLang="en-US"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35</a:t>
            </a:r>
            <a:r>
              <a:rPr lang="zh-CN" altLang="en-US" sz="1200" kern="1200" dirty="0" smtClean="0">
                <a:solidFill>
                  <a:schemeClr val="tx1"/>
                </a:solidFill>
                <a:effectLst/>
                <a:latin typeface="+mn-lt"/>
                <a:ea typeface="+mn-ea"/>
                <a:cs typeface="+mn-cs"/>
              </a:rPr>
              <a:t>后即可</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的餐费每人每餐报销不能超过人民币</a:t>
            </a:r>
            <a:r>
              <a:rPr lang="en-US" sz="1200" kern="1200" dirty="0" smtClean="0">
                <a:solidFill>
                  <a:schemeClr val="tx1"/>
                </a:solidFill>
                <a:effectLst/>
                <a:latin typeface="+mn-lt"/>
                <a:ea typeface="+mn-ea"/>
                <a:cs typeface="+mn-cs"/>
              </a:rPr>
              <a:t>50</a:t>
            </a:r>
            <a:r>
              <a:rPr lang="zh-CN" altLang="en-US" sz="1200" kern="1200" dirty="0" smtClean="0">
                <a:solidFill>
                  <a:schemeClr val="tx1"/>
                </a:solidFill>
                <a:effectLst/>
                <a:latin typeface="+mn-lt"/>
                <a:ea typeface="+mn-ea"/>
                <a:cs typeface="+mn-cs"/>
              </a:rPr>
              <a:t>元。</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Team Building</a:t>
            </a:r>
            <a:r>
              <a:rPr lang="zh-CN" altLang="en-US" sz="1200" kern="1200" dirty="0" smtClean="0">
                <a:solidFill>
                  <a:schemeClr val="tx1"/>
                </a:solidFill>
                <a:effectLst/>
                <a:latin typeface="+mn-lt"/>
                <a:ea typeface="+mn-ea"/>
                <a:cs typeface="+mn-cs"/>
              </a:rPr>
              <a:t>产生费用必须事先由</a:t>
            </a:r>
            <a:r>
              <a:rPr lang="en-US" sz="1200" kern="1200" dirty="0" smtClean="0">
                <a:solidFill>
                  <a:schemeClr val="tx1"/>
                </a:solidFill>
                <a:effectLst/>
                <a:latin typeface="+mn-lt"/>
                <a:ea typeface="+mn-ea"/>
                <a:cs typeface="+mn-cs"/>
              </a:rPr>
              <a:t>BU controller</a:t>
            </a:r>
            <a:r>
              <a:rPr lang="zh-CN" altLang="en-US" sz="1200" kern="1200" dirty="0" smtClean="0">
                <a:solidFill>
                  <a:schemeClr val="tx1"/>
                </a:solidFill>
                <a:effectLst/>
                <a:latin typeface="+mn-lt"/>
                <a:ea typeface="+mn-ea"/>
                <a:cs typeface="+mn-cs"/>
              </a:rPr>
              <a:t>批准。如果仅发生餐费，则可以通过</a:t>
            </a:r>
            <a:r>
              <a:rPr lang="en-US" sz="1200" kern="1200" dirty="0" smtClean="0">
                <a:solidFill>
                  <a:schemeClr val="tx1"/>
                </a:solidFill>
                <a:effectLst/>
                <a:latin typeface="+mn-lt"/>
                <a:ea typeface="+mn-ea"/>
                <a:cs typeface="+mn-cs"/>
              </a:rPr>
              <a:t>EEM</a:t>
            </a:r>
            <a:r>
              <a:rPr lang="zh-CN" altLang="en-US" sz="1200" kern="1200" dirty="0" smtClean="0">
                <a:solidFill>
                  <a:schemeClr val="tx1"/>
                </a:solidFill>
                <a:effectLst/>
                <a:latin typeface="+mn-lt"/>
                <a:ea typeface="+mn-ea"/>
                <a:cs typeface="+mn-cs"/>
              </a:rPr>
              <a:t>报销，如果举办</a:t>
            </a:r>
            <a:r>
              <a:rPr lang="en-US" sz="1200" kern="1200" dirty="0" smtClean="0">
                <a:solidFill>
                  <a:schemeClr val="tx1"/>
                </a:solidFill>
                <a:effectLst/>
                <a:latin typeface="+mn-lt"/>
                <a:ea typeface="+mn-ea"/>
                <a:cs typeface="+mn-cs"/>
              </a:rPr>
              <a:t>Event (</a:t>
            </a:r>
            <a:r>
              <a:rPr lang="zh-CN" altLang="en-US" sz="1200" kern="1200" dirty="0" smtClean="0">
                <a:solidFill>
                  <a:schemeClr val="tx1"/>
                </a:solidFill>
                <a:effectLst/>
                <a:latin typeface="+mn-lt"/>
                <a:ea typeface="+mn-ea"/>
                <a:cs typeface="+mn-cs"/>
              </a:rPr>
              <a:t>涉及交通，住宿，礼品，场所租赁</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等，则需要通过</a:t>
            </a:r>
            <a:r>
              <a:rPr lang="en-US" sz="1200" kern="1200" dirty="0" smtClean="0">
                <a:solidFill>
                  <a:schemeClr val="tx1"/>
                </a:solidFill>
                <a:effectLst/>
                <a:latin typeface="+mn-lt"/>
                <a:ea typeface="+mn-ea"/>
                <a:cs typeface="+mn-cs"/>
              </a:rPr>
              <a:t>Smart Meeting</a:t>
            </a:r>
            <a:r>
              <a:rPr lang="zh-CN" altLang="en-US" sz="1200" kern="1200" dirty="0" smtClean="0">
                <a:solidFill>
                  <a:schemeClr val="tx1"/>
                </a:solidFill>
                <a:effectLst/>
                <a:latin typeface="+mn-lt"/>
                <a:ea typeface="+mn-ea"/>
                <a:cs typeface="+mn-cs"/>
              </a:rPr>
              <a:t>和</a:t>
            </a:r>
            <a:r>
              <a:rPr lang="en-US" sz="1200" kern="1200" dirty="0" smtClean="0">
                <a:solidFill>
                  <a:schemeClr val="tx1"/>
                </a:solidFill>
                <a:effectLst/>
                <a:latin typeface="+mn-lt"/>
                <a:ea typeface="+mn-ea"/>
                <a:cs typeface="+mn-cs"/>
              </a:rPr>
              <a:t>Smart Buy</a:t>
            </a:r>
            <a:r>
              <a:rPr lang="zh-CN" altLang="en-US" sz="1200" kern="1200" dirty="0" smtClean="0">
                <a:solidFill>
                  <a:schemeClr val="tx1"/>
                </a:solidFill>
                <a:effectLst/>
                <a:latin typeface="+mn-lt"/>
                <a:ea typeface="+mn-ea"/>
                <a:cs typeface="+mn-cs"/>
              </a:rPr>
              <a:t>等采购流程。</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如有经理参与发生的餐费，必须由经理本人申请上级经理批准后报销。</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对于实行不定时工作制的员工不享受上述政策，如需报销餐费由</a:t>
            </a:r>
            <a:r>
              <a:rPr lang="en-US" sz="1200" kern="1200" dirty="0" smtClean="0">
                <a:solidFill>
                  <a:schemeClr val="tx1"/>
                </a:solidFill>
                <a:effectLst/>
                <a:latin typeface="+mn-lt"/>
                <a:ea typeface="+mn-ea"/>
                <a:cs typeface="+mn-cs"/>
              </a:rPr>
              <a:t>BU</a:t>
            </a:r>
            <a:r>
              <a:rPr lang="zh-CN" altLang="en-US" sz="1200" kern="1200" dirty="0" smtClean="0">
                <a:solidFill>
                  <a:schemeClr val="tx1"/>
                </a:solidFill>
                <a:effectLst/>
                <a:latin typeface="+mn-lt"/>
                <a:ea typeface="+mn-ea"/>
                <a:cs typeface="+mn-cs"/>
              </a:rPr>
              <a:t>相关授权经理人批准。</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外部：</a:t>
            </a:r>
            <a:endParaRPr lang="en-US" sz="14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与客户的餐费及交际费每人每次不得超过</a:t>
            </a:r>
            <a:r>
              <a:rPr lang="en-US" sz="1200" kern="1200" dirty="0" smtClean="0">
                <a:solidFill>
                  <a:schemeClr val="tx1"/>
                </a:solidFill>
                <a:effectLst/>
                <a:latin typeface="+mn-lt"/>
                <a:ea typeface="+mn-ea"/>
                <a:cs typeface="+mn-cs"/>
              </a:rPr>
              <a:t>200</a:t>
            </a:r>
            <a:r>
              <a:rPr lang="zh-CN" altLang="en-US" sz="1200" kern="1200" dirty="0" smtClean="0">
                <a:solidFill>
                  <a:schemeClr val="tx1"/>
                </a:solidFill>
                <a:effectLst/>
                <a:latin typeface="+mn-lt"/>
                <a:ea typeface="+mn-ea"/>
                <a:cs typeface="+mn-cs"/>
              </a:rPr>
              <a:t>元，例外情况需要</a:t>
            </a:r>
            <a:r>
              <a:rPr lang="en-US" sz="1200" kern="1200" dirty="0" smtClean="0">
                <a:solidFill>
                  <a:schemeClr val="tx1"/>
                </a:solidFill>
                <a:effectLst/>
                <a:latin typeface="+mn-lt"/>
                <a:ea typeface="+mn-ea"/>
                <a:cs typeface="+mn-cs"/>
              </a:rPr>
              <a:t>BU Controller</a:t>
            </a:r>
            <a:r>
              <a:rPr lang="zh-CN" altLang="en-US" sz="1200" kern="1200" dirty="0" smtClean="0">
                <a:solidFill>
                  <a:schemeClr val="tx1"/>
                </a:solidFill>
                <a:effectLst/>
                <a:latin typeface="+mn-lt"/>
                <a:ea typeface="+mn-ea"/>
                <a:cs typeface="+mn-cs"/>
              </a:rPr>
              <a:t>或其授权人事先书面批准。不得虚报人数和金额，一旦发现按违反惠普业务经营准则</a:t>
            </a:r>
            <a:r>
              <a:rPr lang="en-US" sz="1200" kern="1200" dirty="0" smtClean="0">
                <a:solidFill>
                  <a:schemeClr val="tx1"/>
                </a:solidFill>
                <a:effectLst/>
                <a:latin typeface="+mn-lt"/>
                <a:ea typeface="+mn-ea"/>
                <a:cs typeface="+mn-cs"/>
              </a:rPr>
              <a:t>(Standards of Business Conduct)</a:t>
            </a:r>
            <a:r>
              <a:rPr lang="zh-CN" altLang="en-US" sz="1200" kern="1200" dirty="0" smtClean="0">
                <a:solidFill>
                  <a:schemeClr val="tx1"/>
                </a:solidFill>
                <a:effectLst/>
                <a:latin typeface="+mn-lt"/>
                <a:ea typeface="+mn-ea"/>
                <a:cs typeface="+mn-cs"/>
              </a:rPr>
              <a:t>处理。</a:t>
            </a:r>
            <a:endParaRPr lang="en-US" sz="14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填写报销的内容应包括：发票、招待客户发生的时间及地点、所有参加人员（包括惠普员工）的姓名、单位及出席人数、以及要达到的目的及支出的金额。如果支出的招待费没有注明出席人员姓名、业务目的并说明理由，则这类费用不予报销。任何虚假报销将被视为违反惠普业务经营准则</a:t>
            </a:r>
            <a:r>
              <a:rPr lang="en-US" sz="1200" kern="1200" dirty="0" smtClean="0">
                <a:solidFill>
                  <a:schemeClr val="tx1"/>
                </a:solidFill>
                <a:effectLst/>
                <a:latin typeface="+mn-lt"/>
                <a:ea typeface="+mn-ea"/>
                <a:cs typeface="+mn-cs"/>
              </a:rPr>
              <a:t>(Standards of Business Conduct) </a:t>
            </a:r>
            <a:r>
              <a:rPr lang="zh-CN" altLang="en-US" sz="1200" kern="1200" dirty="0" smtClean="0">
                <a:solidFill>
                  <a:schemeClr val="tx1"/>
                </a:solidFill>
                <a:effectLst/>
                <a:latin typeface="+mn-lt"/>
                <a:ea typeface="+mn-ea"/>
                <a:cs typeface="+mn-cs"/>
              </a:rPr>
              <a:t>。</a:t>
            </a:r>
            <a:endParaRPr lang="en-US" sz="14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不允许替客户或合作伙伴报销其个人费用。正常商业馈赠与招待应有惠普公司员工陪同，由员工支付并报销与惠普业务相关的合理费用。</a:t>
            </a:r>
            <a:endParaRPr lang="en-US" sz="14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请客户观看演出，必须有</a:t>
            </a:r>
            <a:r>
              <a:rPr lang="en-US" sz="1200" kern="1200" dirty="0" smtClean="0">
                <a:solidFill>
                  <a:schemeClr val="tx1"/>
                </a:solidFill>
                <a:effectLst/>
                <a:latin typeface="+mn-lt"/>
                <a:ea typeface="+mn-ea"/>
                <a:cs typeface="+mn-cs"/>
              </a:rPr>
              <a:t>HP</a:t>
            </a:r>
            <a:r>
              <a:rPr lang="zh-CN" altLang="en-US" sz="1200" kern="1200" dirty="0" smtClean="0">
                <a:solidFill>
                  <a:schemeClr val="tx1"/>
                </a:solidFill>
                <a:effectLst/>
                <a:latin typeface="+mn-lt"/>
                <a:ea typeface="+mn-ea"/>
                <a:cs typeface="+mn-cs"/>
              </a:rPr>
              <a:t>员工陪同，且需注明</a:t>
            </a:r>
            <a:r>
              <a:rPr lang="en-US" sz="1200" kern="1200" dirty="0" smtClean="0">
                <a:solidFill>
                  <a:schemeClr val="tx1"/>
                </a:solidFill>
                <a:effectLst/>
                <a:latin typeface="+mn-lt"/>
                <a:ea typeface="+mn-ea"/>
                <a:cs typeface="+mn-cs"/>
              </a:rPr>
              <a:t>HP</a:t>
            </a:r>
            <a:r>
              <a:rPr lang="zh-CN" altLang="en-US" sz="1200" kern="1200" dirty="0" smtClean="0">
                <a:solidFill>
                  <a:schemeClr val="tx1"/>
                </a:solidFill>
                <a:effectLst/>
                <a:latin typeface="+mn-lt"/>
                <a:ea typeface="+mn-ea"/>
                <a:cs typeface="+mn-cs"/>
              </a:rPr>
              <a:t>员工的姓名。</a:t>
            </a:r>
            <a:endParaRPr lang="en-US" sz="14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招待同一特定客户餐饮娱乐应当确保发生频率的合理性。</a:t>
            </a:r>
            <a:endParaRPr lang="en-US" sz="14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如涉及政府或公共部门官员的招待应酬，应当额外遵守</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中国特定礼品，餐饮及招待政策</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及</a:t>
            </a:r>
            <a:r>
              <a:rPr lang="en-US" sz="1200" kern="1200" dirty="0" smtClean="0">
                <a:solidFill>
                  <a:schemeClr val="tx1"/>
                </a:solidFill>
                <a:effectLst/>
                <a:latin typeface="+mn-lt"/>
                <a:ea typeface="+mn-ea"/>
                <a:cs typeface="+mn-cs"/>
              </a:rPr>
              <a:t>FCPA</a:t>
            </a:r>
            <a:r>
              <a:rPr lang="zh-CN" altLang="en-US" sz="1200" kern="1200" dirty="0" smtClean="0">
                <a:solidFill>
                  <a:schemeClr val="tx1"/>
                </a:solidFill>
                <a:effectLst/>
                <a:latin typeface="+mn-lt"/>
                <a:ea typeface="+mn-ea"/>
                <a:cs typeface="+mn-cs"/>
              </a:rPr>
              <a:t>政策的规定执行。</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
            </a:r>
            <a:br>
              <a:rPr lang="en-US" sz="1100" kern="1200" dirty="0" smtClean="0">
                <a:solidFill>
                  <a:schemeClr val="tx1"/>
                </a:solidFill>
                <a:effectLst/>
                <a:latin typeface="+mn-lt"/>
                <a:ea typeface="+mn-ea"/>
                <a:cs typeface="+mn-cs"/>
              </a:rPr>
            </a:br>
            <a:r>
              <a:rPr lang="zh-CN" altLang="en-US" sz="1200" u="sng" kern="1200" dirty="0" smtClean="0">
                <a:solidFill>
                  <a:schemeClr val="tx1"/>
                </a:solidFill>
                <a:effectLst/>
                <a:latin typeface="+mn-lt"/>
                <a:ea typeface="+mn-ea"/>
                <a:cs typeface="+mn-cs"/>
              </a:rPr>
              <a:t>手机费</a:t>
            </a:r>
            <a:endParaRPr lang="en-US" sz="11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在填报手机费用时必须填写手机报销限额；充值发票不作为报销发票使用。</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报销发票的信息，包括员工姓名和手机号码，必须和在</a:t>
            </a:r>
            <a:r>
              <a:rPr lang="en-US" sz="1200" kern="1200" dirty="0" smtClean="0">
                <a:solidFill>
                  <a:schemeClr val="tx1"/>
                </a:solidFill>
                <a:effectLst/>
                <a:latin typeface="+mn-lt"/>
                <a:ea typeface="+mn-ea"/>
                <a:cs typeface="+mn-cs"/>
              </a:rPr>
              <a:t> GDIS</a:t>
            </a:r>
            <a:r>
              <a:rPr lang="zh-CN" altLang="en-US" sz="1200" kern="1200" dirty="0" smtClean="0">
                <a:solidFill>
                  <a:schemeClr val="tx1"/>
                </a:solidFill>
                <a:effectLst/>
                <a:latin typeface="+mn-lt"/>
                <a:ea typeface="+mn-ea"/>
                <a:cs typeface="+mn-cs"/>
              </a:rPr>
              <a:t>注册的信息一致。如果手机号码没有在员工本人名下，请办理过户后再申请报销限额。</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公司不报销任何超限额手机费用。</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因业务性质特殊需要拥有两张</a:t>
            </a:r>
            <a:r>
              <a:rPr lang="en-US" sz="1200" kern="1200" dirty="0" smtClean="0">
                <a:solidFill>
                  <a:schemeClr val="tx1"/>
                </a:solidFill>
                <a:effectLst/>
                <a:latin typeface="+mn-lt"/>
                <a:ea typeface="+mn-ea"/>
                <a:cs typeface="+mn-cs"/>
              </a:rPr>
              <a:t>SIM</a:t>
            </a:r>
            <a:r>
              <a:rPr lang="zh-CN" altLang="en-US" sz="1200" kern="1200" dirty="0" smtClean="0">
                <a:solidFill>
                  <a:schemeClr val="tx1"/>
                </a:solidFill>
                <a:effectLst/>
                <a:latin typeface="+mn-lt"/>
                <a:ea typeface="+mn-ea"/>
                <a:cs typeface="+mn-cs"/>
              </a:rPr>
              <a:t>卡的员工，每月报销时须将两张</a:t>
            </a:r>
            <a:r>
              <a:rPr lang="en-US" sz="1200" kern="1200" dirty="0" smtClean="0">
                <a:solidFill>
                  <a:schemeClr val="tx1"/>
                </a:solidFill>
                <a:effectLst/>
                <a:latin typeface="+mn-lt"/>
                <a:ea typeface="+mn-ea"/>
                <a:cs typeface="+mn-cs"/>
              </a:rPr>
              <a:t>SIM</a:t>
            </a:r>
            <a:r>
              <a:rPr lang="zh-CN" altLang="en-US" sz="1200" kern="1200" dirty="0" smtClean="0">
                <a:solidFill>
                  <a:schemeClr val="tx1"/>
                </a:solidFill>
                <a:effectLst/>
                <a:latin typeface="+mn-lt"/>
                <a:ea typeface="+mn-ea"/>
                <a:cs typeface="+mn-cs"/>
              </a:rPr>
              <a:t>卡的号码一并填写在信息栏中，并将两张</a:t>
            </a:r>
            <a:r>
              <a:rPr lang="en-US" sz="1200" kern="1200" dirty="0" smtClean="0">
                <a:solidFill>
                  <a:schemeClr val="tx1"/>
                </a:solidFill>
                <a:effectLst/>
                <a:latin typeface="+mn-lt"/>
                <a:ea typeface="+mn-ea"/>
                <a:cs typeface="+mn-cs"/>
              </a:rPr>
              <a:t>SIM</a:t>
            </a:r>
            <a:r>
              <a:rPr lang="zh-CN" altLang="en-US" sz="1200" kern="1200" dirty="0" smtClean="0">
                <a:solidFill>
                  <a:schemeClr val="tx1"/>
                </a:solidFill>
                <a:effectLst/>
                <a:latin typeface="+mn-lt"/>
                <a:ea typeface="+mn-ea"/>
                <a:cs typeface="+mn-cs"/>
              </a:rPr>
              <a:t>卡发生的费用合并计算，同时申报，报销额度不得超出先前已批准的限额；如有故意违反规定借以逃避报销话费限额限制的，将视同违反</a:t>
            </a:r>
            <a:r>
              <a:rPr lang="en-US" sz="1200" kern="1200" dirty="0" smtClean="0">
                <a:solidFill>
                  <a:schemeClr val="tx1"/>
                </a:solidFill>
                <a:effectLst/>
                <a:latin typeface="+mn-lt"/>
                <a:ea typeface="+mn-ea"/>
                <a:cs typeface="+mn-cs"/>
              </a:rPr>
              <a:t>SBC</a:t>
            </a:r>
            <a:r>
              <a:rPr lang="zh-CN" altLang="en-US" sz="1200" kern="1200" dirty="0" smtClean="0">
                <a:solidFill>
                  <a:schemeClr val="tx1"/>
                </a:solidFill>
                <a:effectLst/>
                <a:latin typeface="+mn-lt"/>
                <a:ea typeface="+mn-ea"/>
                <a:cs typeface="+mn-cs"/>
              </a:rPr>
              <a:t>。</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每月发生的手机费用必须在之后两个月内报销，如因逾期交费所产生的滞纳金公司不予报销。</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报销所使用的发票原则上以电信局提供的原始发票为准，如使用电信补单作为报销凭证，须得到上级权限经理批准。员工必须保证不发生重复报销的情况，如有违反作为严重违纪处理。</a:t>
            </a:r>
            <a:r>
              <a:rPr lang="en-US" sz="1200"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pPr marL="171450" indent="-171450">
              <a:buFont typeface="Wingdings" pitchFamily="2" charset="2"/>
              <a:buChar char="Ø"/>
            </a:pPr>
            <a:r>
              <a:rPr lang="en-US" sz="1200" kern="1200" dirty="0" smtClean="0">
                <a:solidFill>
                  <a:schemeClr val="tx1"/>
                </a:solidFill>
                <a:effectLst/>
                <a:latin typeface="+mn-lt"/>
                <a:ea typeface="+mn-ea"/>
                <a:cs typeface="+mn-cs"/>
              </a:rPr>
              <a:t> </a:t>
            </a:r>
            <a:r>
              <a:rPr lang="zh-CN" altLang="en-US" sz="1200" u="sng" kern="1200" dirty="0" smtClean="0">
                <a:solidFill>
                  <a:schemeClr val="tx1"/>
                </a:solidFill>
                <a:effectLst/>
                <a:latin typeface="+mn-lt"/>
                <a:ea typeface="+mn-ea"/>
                <a:cs typeface="+mn-cs"/>
              </a:rPr>
              <a:t>人事档案费</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护照</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签证费</a:t>
            </a:r>
            <a:endParaRPr lang="en-US" sz="11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员工报销存档费需要人事部签字认可。 </a:t>
            </a:r>
            <a:endParaRPr lang="en-US" sz="1400" kern="1200" dirty="0" smtClean="0">
              <a:solidFill>
                <a:schemeClr val="tx1"/>
              </a:solidFill>
              <a:effectLst/>
              <a:latin typeface="+mn-lt"/>
              <a:ea typeface="+mn-ea"/>
              <a:cs typeface="+mn-cs"/>
            </a:endParaRPr>
          </a:p>
          <a:p>
            <a:pPr lvl="0"/>
            <a:r>
              <a:rPr lang="zh-CN" altLang="en-US" sz="1200" u="sng" kern="1200" dirty="0" smtClean="0">
                <a:solidFill>
                  <a:schemeClr val="tx1"/>
                </a:solidFill>
                <a:effectLst/>
                <a:latin typeface="+mn-lt"/>
                <a:ea typeface="+mn-ea"/>
                <a:cs typeface="+mn-cs"/>
              </a:rPr>
              <a:t>员工个人办理因公出差所发生的护照费、签证费可直接通过员工费用报告（</a:t>
            </a:r>
            <a:r>
              <a:rPr lang="en-US" sz="1200" kern="1200" dirty="0" smtClean="0">
                <a:solidFill>
                  <a:schemeClr val="tx1"/>
                </a:solidFill>
                <a:effectLst/>
                <a:latin typeface="+mn-lt"/>
                <a:ea typeface="+mn-ea"/>
                <a:cs typeface="+mn-cs"/>
              </a:rPr>
              <a:t>EMPLOYEE EXPENSE MANAGEMENT</a:t>
            </a:r>
            <a:r>
              <a:rPr lang="zh-CN" altLang="en-US" sz="1200" kern="1200" dirty="0" smtClean="0">
                <a:solidFill>
                  <a:schemeClr val="tx1"/>
                </a:solidFill>
                <a:effectLst/>
                <a:latin typeface="+mn-lt"/>
                <a:ea typeface="+mn-ea"/>
                <a:cs typeface="+mn-cs"/>
              </a:rPr>
              <a:t>）报销，不需要再通过人事部批准。如需人事部代办护照、签证手续，按照相应人事流程处理。 </a:t>
            </a:r>
            <a:endParaRPr lang="en-US" sz="1400" kern="1200" dirty="0" smtClean="0">
              <a:solidFill>
                <a:schemeClr val="tx1"/>
              </a:solidFill>
              <a:effectLst/>
              <a:latin typeface="+mn-lt"/>
              <a:ea typeface="+mn-ea"/>
              <a:cs typeface="+mn-cs"/>
            </a:endParaRPr>
          </a:p>
          <a:p>
            <a:pPr marL="171450" indent="-171450">
              <a:buFont typeface="Wingdings" pitchFamily="2" charset="2"/>
              <a:buChar char="Ø"/>
            </a:pPr>
            <a:r>
              <a:rPr lang="en-US" sz="1200" kern="1200" dirty="0" smtClean="0">
                <a:solidFill>
                  <a:schemeClr val="tx1"/>
                </a:solidFill>
                <a:effectLst/>
                <a:latin typeface="+mn-lt"/>
                <a:ea typeface="+mn-ea"/>
                <a:cs typeface="+mn-cs"/>
              </a:rPr>
              <a:t> </a:t>
            </a:r>
            <a:r>
              <a:rPr lang="zh-CN" altLang="en-US" sz="1200" u="sng" kern="1200" dirty="0" smtClean="0">
                <a:solidFill>
                  <a:schemeClr val="tx1"/>
                </a:solidFill>
                <a:effectLst/>
                <a:latin typeface="+mn-lt"/>
                <a:ea typeface="+mn-ea"/>
                <a:cs typeface="+mn-cs"/>
              </a:rPr>
              <a:t>礼品费用</a:t>
            </a:r>
            <a:endParaRPr lang="en-US" sz="11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员工应该尽可能选择公司批量订购的礼品，若特殊情况下员工欲为客户单独购买礼品时，应注明礼品名称、接受人姓名、职务、工作单位等。赠送对象为单位时应得到书面证明；赠送对象为个人时礼品接受人应签收</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不能签收的由本公司在场的第三者签名。所有单独购买的礼品均应事先得到</a:t>
            </a:r>
            <a:r>
              <a:rPr lang="en-US" sz="1200" kern="1200" dirty="0" smtClean="0">
                <a:solidFill>
                  <a:schemeClr val="tx1"/>
                </a:solidFill>
                <a:effectLst/>
                <a:latin typeface="+mn-lt"/>
                <a:ea typeface="+mn-ea"/>
                <a:cs typeface="+mn-cs"/>
              </a:rPr>
              <a:t>BU Controller</a:t>
            </a:r>
            <a:r>
              <a:rPr lang="zh-CN" altLang="en-US" sz="1200" kern="1200" dirty="0" smtClean="0">
                <a:solidFill>
                  <a:schemeClr val="tx1"/>
                </a:solidFill>
                <a:effectLst/>
                <a:latin typeface="+mn-lt"/>
                <a:ea typeface="+mn-ea"/>
                <a:cs typeface="+mn-cs"/>
              </a:rPr>
              <a:t>或其授权人的批准。</a:t>
            </a:r>
            <a:endParaRPr lang="en-US" sz="14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单价超过</a:t>
            </a:r>
            <a:r>
              <a:rPr lang="en-US" sz="1200" kern="1200" dirty="0" smtClean="0">
                <a:solidFill>
                  <a:schemeClr val="tx1"/>
                </a:solidFill>
                <a:effectLst/>
                <a:latin typeface="+mn-lt"/>
                <a:ea typeface="+mn-ea"/>
                <a:cs typeface="+mn-cs"/>
              </a:rPr>
              <a:t>200</a:t>
            </a:r>
            <a:r>
              <a:rPr lang="zh-CN" altLang="en-US" sz="1200" kern="1200" dirty="0" smtClean="0">
                <a:solidFill>
                  <a:schemeClr val="tx1"/>
                </a:solidFill>
                <a:effectLst/>
                <a:latin typeface="+mn-lt"/>
                <a:ea typeface="+mn-ea"/>
                <a:cs typeface="+mn-cs"/>
              </a:rPr>
              <a:t>元的礼品员工必须通过采购部相关的采购流程购买，不允许自行代垫款付供应商再通过员工费用报告（</a:t>
            </a:r>
            <a:r>
              <a:rPr lang="en-US" sz="1200" kern="1200" dirty="0" smtClean="0">
                <a:solidFill>
                  <a:schemeClr val="tx1"/>
                </a:solidFill>
                <a:effectLst/>
                <a:latin typeface="+mn-lt"/>
                <a:ea typeface="+mn-ea"/>
                <a:cs typeface="+mn-cs"/>
              </a:rPr>
              <a:t>EMPLOYEE EXPENSE MANAGEMENT</a:t>
            </a:r>
            <a:r>
              <a:rPr lang="zh-CN" altLang="en-US" sz="1200" kern="1200" dirty="0" smtClean="0">
                <a:solidFill>
                  <a:schemeClr val="tx1"/>
                </a:solidFill>
                <a:effectLst/>
                <a:latin typeface="+mn-lt"/>
                <a:ea typeface="+mn-ea"/>
                <a:cs typeface="+mn-cs"/>
              </a:rPr>
              <a:t>）报销。</a:t>
            </a:r>
            <a:endParaRPr lang="en-US" sz="1400" kern="1200" dirty="0" smtClean="0">
              <a:solidFill>
                <a:schemeClr val="tx1"/>
              </a:solidFill>
              <a:effectLst/>
              <a:latin typeface="+mn-lt"/>
              <a:ea typeface="+mn-ea"/>
              <a:cs typeface="+mn-cs"/>
            </a:endParaRPr>
          </a:p>
          <a:p>
            <a:pPr marL="171450" indent="-171450">
              <a:buFont typeface="Wingdings" pitchFamily="2" charset="2"/>
              <a:buChar char="Ø"/>
            </a:pPr>
            <a:r>
              <a:rPr lang="zh-CN" altLang="en-US" sz="1200" u="sng" kern="1200" dirty="0" smtClean="0">
                <a:solidFill>
                  <a:schemeClr val="tx1"/>
                </a:solidFill>
                <a:effectLst/>
                <a:latin typeface="+mn-lt"/>
                <a:ea typeface="+mn-ea"/>
                <a:cs typeface="+mn-cs"/>
              </a:rPr>
              <a:t>培训费</a:t>
            </a:r>
            <a:endParaRPr lang="en-US" sz="11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员工参加外部培训费用，包括研讨会、讨论发布会及必需的职业培训，必须事先得到直接权限经理的书面批准。员工通过员工费用报告（</a:t>
            </a:r>
            <a:r>
              <a:rPr lang="en-US" sz="1200" kern="1200" dirty="0" smtClean="0">
                <a:solidFill>
                  <a:schemeClr val="tx1"/>
                </a:solidFill>
                <a:effectLst/>
                <a:latin typeface="+mn-lt"/>
                <a:ea typeface="+mn-ea"/>
                <a:cs typeface="+mn-cs"/>
              </a:rPr>
              <a:t>EMPLOYEE EXPENSE MANAGEMENT</a:t>
            </a:r>
            <a:r>
              <a:rPr lang="zh-CN" altLang="en-US" sz="1200" kern="1200" dirty="0" smtClean="0">
                <a:solidFill>
                  <a:schemeClr val="tx1"/>
                </a:solidFill>
                <a:effectLst/>
                <a:latin typeface="+mn-lt"/>
                <a:ea typeface="+mn-ea"/>
                <a:cs typeface="+mn-cs"/>
              </a:rPr>
              <a:t>）直接报销</a:t>
            </a:r>
            <a:r>
              <a:rPr lang="en-US"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不需要再通过人事部批准；公司统一组织的培训应参照采购部的付款流程，向公司申请支付。</a:t>
            </a:r>
            <a:endParaRPr lang="en-US" sz="14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申请时应提供以下相应的证明材料：</a:t>
            </a:r>
            <a:endParaRPr lang="en-US" sz="1400" kern="1200" dirty="0" smtClean="0">
              <a:solidFill>
                <a:schemeClr val="tx1"/>
              </a:solidFill>
              <a:effectLst/>
              <a:latin typeface="+mn-lt"/>
              <a:ea typeface="+mn-ea"/>
              <a:cs typeface="+mn-cs"/>
            </a:endParaRPr>
          </a:p>
          <a:p>
            <a:pPr lvl="1"/>
            <a:r>
              <a:rPr lang="zh-CN" altLang="en-US" sz="1200" kern="1200" dirty="0" smtClean="0">
                <a:solidFill>
                  <a:schemeClr val="tx1"/>
                </a:solidFill>
                <a:effectLst/>
                <a:latin typeface="+mn-lt"/>
                <a:ea typeface="+mn-ea"/>
                <a:cs typeface="+mn-cs"/>
              </a:rPr>
              <a:t>研讨会、讨论会的邀请函或培训的合格证书等证明文件</a:t>
            </a:r>
            <a:endParaRPr lang="en-US" sz="1400" kern="1200" dirty="0" smtClean="0">
              <a:solidFill>
                <a:schemeClr val="tx1"/>
              </a:solidFill>
              <a:effectLst/>
              <a:latin typeface="+mn-lt"/>
              <a:ea typeface="+mn-ea"/>
              <a:cs typeface="+mn-cs"/>
            </a:endParaRPr>
          </a:p>
          <a:p>
            <a:pPr lvl="1"/>
            <a:r>
              <a:rPr lang="zh-CN" altLang="en-US" sz="1200" kern="1200" dirty="0" smtClean="0">
                <a:solidFill>
                  <a:schemeClr val="tx1"/>
                </a:solidFill>
                <a:effectLst/>
                <a:latin typeface="+mn-lt"/>
                <a:ea typeface="+mn-ea"/>
                <a:cs typeface="+mn-cs"/>
              </a:rPr>
              <a:t>相应面值的发票</a:t>
            </a:r>
            <a:endParaRPr lang="en-US" sz="1400" kern="1200" dirty="0" smtClean="0">
              <a:solidFill>
                <a:schemeClr val="tx1"/>
              </a:solidFill>
              <a:effectLst/>
              <a:latin typeface="+mn-lt"/>
              <a:ea typeface="+mn-ea"/>
              <a:cs typeface="+mn-cs"/>
            </a:endParaRPr>
          </a:p>
          <a:p>
            <a:pPr lvl="1"/>
            <a:r>
              <a:rPr lang="zh-CN" altLang="en-US" sz="1200" kern="1200" dirty="0" smtClean="0">
                <a:solidFill>
                  <a:schemeClr val="tx1"/>
                </a:solidFill>
                <a:effectLst/>
                <a:latin typeface="+mn-lt"/>
                <a:ea typeface="+mn-ea"/>
                <a:cs typeface="+mn-cs"/>
              </a:rPr>
              <a:t>直接权限经理的书面批准邮件</a:t>
            </a:r>
            <a:endParaRPr lang="en-US" sz="14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员工报销的期限：自邀请函或合格证书上的日期一个月内</a:t>
            </a:r>
            <a:endParaRPr lang="en-US" sz="1400" kern="1200" dirty="0" smtClean="0">
              <a:solidFill>
                <a:schemeClr val="tx1"/>
              </a:solidFill>
              <a:effectLst/>
              <a:latin typeface="+mn-lt"/>
              <a:ea typeface="+mn-ea"/>
              <a:cs typeface="+mn-cs"/>
            </a:endParaRPr>
          </a:p>
          <a:p>
            <a:pPr marL="171450" indent="-171450">
              <a:buFont typeface="Wingdings" pitchFamily="2" charset="2"/>
              <a:buChar char="Ø"/>
            </a:pPr>
            <a:r>
              <a:rPr lang="en-US" sz="1200" kern="1200" dirty="0" smtClean="0">
                <a:solidFill>
                  <a:schemeClr val="tx1"/>
                </a:solidFill>
                <a:effectLst/>
                <a:latin typeface="+mn-lt"/>
                <a:ea typeface="+mn-ea"/>
                <a:cs typeface="+mn-cs"/>
              </a:rPr>
              <a:t> </a:t>
            </a:r>
            <a:r>
              <a:rPr lang="zh-CN" altLang="en-US" sz="1200" u="sng" kern="1200" dirty="0" smtClean="0">
                <a:solidFill>
                  <a:schemeClr val="tx1"/>
                </a:solidFill>
                <a:effectLst/>
                <a:latin typeface="+mn-lt"/>
                <a:ea typeface="+mn-ea"/>
                <a:cs typeface="+mn-cs"/>
              </a:rPr>
              <a:t>礼金</a:t>
            </a:r>
            <a:endParaRPr lang="en-US" sz="11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员工可通过员工费用报告系统（</a:t>
            </a:r>
            <a:r>
              <a:rPr lang="en-US" sz="1200" kern="1200" dirty="0" smtClean="0">
                <a:solidFill>
                  <a:schemeClr val="tx1"/>
                </a:solidFill>
                <a:effectLst/>
                <a:latin typeface="+mn-lt"/>
                <a:ea typeface="+mn-ea"/>
                <a:cs typeface="+mn-cs"/>
              </a:rPr>
              <a:t>EMPLOYEE EXPENSE MANAGEMENT</a:t>
            </a:r>
            <a:r>
              <a:rPr lang="zh-CN" altLang="en-US" sz="1200" kern="1200" dirty="0" smtClean="0">
                <a:solidFill>
                  <a:schemeClr val="tx1"/>
                </a:solidFill>
                <a:effectLst/>
                <a:latin typeface="+mn-lt"/>
                <a:ea typeface="+mn-ea"/>
                <a:cs typeface="+mn-cs"/>
              </a:rPr>
              <a:t>）申请报销规定标准的各项礼金：</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相应面值的发票（差旅费</a:t>
            </a:r>
            <a:r>
              <a:rPr lang="en-US"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餐费和礼品相关的发票</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八张以内）</a:t>
            </a:r>
            <a:endParaRPr lang="en-US" sz="14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员工应在事件发生的六个月内申请报销，并提供事件发生六个月内的发票作为</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报销凭证。</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zh-CN" altLang="en-US" sz="1200" u="sng" kern="1200" dirty="0" smtClean="0">
                <a:solidFill>
                  <a:schemeClr val="tx1"/>
                </a:solidFill>
                <a:effectLst/>
                <a:latin typeface="+mn-lt"/>
                <a:ea typeface="+mn-ea"/>
                <a:cs typeface="+mn-cs"/>
              </a:rPr>
              <a:t>探亲假的路费</a:t>
            </a:r>
            <a:endParaRPr lang="en-US" sz="11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员工可通过员工费用报告申请报销以下种类的探亲假的路费</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火车票（硬座）、船票</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三等舱</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、长途汽车票；</a:t>
            </a:r>
            <a:endParaRPr lang="en-US" sz="14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餐费、行李托运等费用均不可报销。</a:t>
            </a:r>
            <a:endParaRPr lang="en-US" sz="14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申请时，必须得到人事部的签字确认</a:t>
            </a:r>
            <a:endParaRPr lang="en-US" sz="14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zh-CN" altLang="en-US" sz="1200" u="sng" kern="1200" dirty="0" smtClean="0">
                <a:solidFill>
                  <a:schemeClr val="tx1"/>
                </a:solidFill>
                <a:effectLst/>
                <a:latin typeface="+mn-lt"/>
                <a:ea typeface="+mn-ea"/>
                <a:cs typeface="+mn-cs"/>
              </a:rPr>
              <a:t>虚拟办公环境的报销政策</a:t>
            </a:r>
            <a:endParaRPr lang="en-US" sz="11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虚拟办公环境下的员工可报销在家的上网费用，具体规定如下：</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报销方式：实报实销。</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金额：上网费用每月报销金额不得超过人民币</a:t>
            </a:r>
            <a:r>
              <a:rPr lang="en-US" sz="1200" kern="1200" dirty="0" smtClean="0">
                <a:solidFill>
                  <a:schemeClr val="tx1"/>
                </a:solidFill>
                <a:effectLst/>
                <a:latin typeface="+mn-lt"/>
                <a:ea typeface="+mn-ea"/>
                <a:cs typeface="+mn-cs"/>
              </a:rPr>
              <a:t>200</a:t>
            </a:r>
            <a:r>
              <a:rPr lang="zh-CN" altLang="en-US" sz="1200" kern="1200" dirty="0" smtClean="0">
                <a:solidFill>
                  <a:schemeClr val="tx1"/>
                </a:solidFill>
                <a:effectLst/>
                <a:latin typeface="+mn-lt"/>
                <a:ea typeface="+mn-ea"/>
                <a:cs typeface="+mn-cs"/>
              </a:rPr>
              <a:t>元。</a:t>
            </a:r>
            <a:r>
              <a:rPr lang="zh-CN" altLang="en-US" sz="1200" u="sng" kern="1200" dirty="0" smtClean="0">
                <a:solidFill>
                  <a:schemeClr val="tx1"/>
                </a:solidFill>
                <a:effectLst/>
                <a:latin typeface="+mn-lt"/>
                <a:ea typeface="+mn-ea"/>
                <a:cs typeface="+mn-cs"/>
                <a:hlinkClick r:id="rId3"/>
              </a:rPr>
              <a:t>详见此处</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报销时间：</a:t>
            </a:r>
            <a:endParaRPr lang="en-US" sz="1400" kern="1200" dirty="0" smtClean="0">
              <a:solidFill>
                <a:schemeClr val="tx1"/>
              </a:solidFill>
              <a:effectLst/>
              <a:latin typeface="+mn-lt"/>
              <a:ea typeface="+mn-ea"/>
              <a:cs typeface="+mn-cs"/>
            </a:endParaRPr>
          </a:p>
          <a:p>
            <a:pPr lvl="2"/>
            <a:r>
              <a:rPr lang="zh-CN" altLang="en-US" sz="1200" kern="1200" dirty="0" smtClean="0">
                <a:solidFill>
                  <a:schemeClr val="tx1"/>
                </a:solidFill>
                <a:effectLst/>
                <a:latin typeface="+mn-lt"/>
                <a:ea typeface="+mn-ea"/>
                <a:cs typeface="+mn-cs"/>
              </a:rPr>
              <a:t>若员工年付上网费用，则每年报销一次 （若一个员工年付</a:t>
            </a:r>
            <a:r>
              <a:rPr lang="en-US" sz="1200" kern="1200" dirty="0" smtClean="0">
                <a:solidFill>
                  <a:schemeClr val="tx1"/>
                </a:solidFill>
                <a:effectLst/>
                <a:latin typeface="+mn-lt"/>
                <a:ea typeface="+mn-ea"/>
                <a:cs typeface="+mn-cs"/>
              </a:rPr>
              <a:t>10</a:t>
            </a:r>
            <a:r>
              <a:rPr lang="zh-CN" altLang="en-US" sz="1200" kern="1200" dirty="0" smtClean="0">
                <a:solidFill>
                  <a:schemeClr val="tx1"/>
                </a:solidFill>
                <a:effectLst/>
                <a:latin typeface="+mn-lt"/>
                <a:ea typeface="+mn-ea"/>
                <a:cs typeface="+mn-cs"/>
              </a:rPr>
              <a:t>月至次年</a:t>
            </a:r>
            <a:r>
              <a:rPr lang="en-US" sz="1200" kern="1200" dirty="0" smtClean="0">
                <a:solidFill>
                  <a:schemeClr val="tx1"/>
                </a:solidFill>
                <a:effectLst/>
                <a:latin typeface="+mn-lt"/>
                <a:ea typeface="+mn-ea"/>
                <a:cs typeface="+mn-cs"/>
              </a:rPr>
              <a:t> 9 </a:t>
            </a:r>
            <a:r>
              <a:rPr lang="zh-CN" altLang="en-US" sz="1200" kern="1200" dirty="0" smtClean="0">
                <a:solidFill>
                  <a:schemeClr val="tx1"/>
                </a:solidFill>
                <a:effectLst/>
                <a:latin typeface="+mn-lt"/>
                <a:ea typeface="+mn-ea"/>
                <a:cs typeface="+mn-cs"/>
              </a:rPr>
              <a:t>月的上网</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用，则在次年的</a:t>
            </a:r>
            <a:r>
              <a:rPr lang="en-US" sz="1200" kern="1200" dirty="0" smtClean="0">
                <a:solidFill>
                  <a:schemeClr val="tx1"/>
                </a:solidFill>
                <a:effectLst/>
                <a:latin typeface="+mn-lt"/>
                <a:ea typeface="+mn-ea"/>
                <a:cs typeface="+mn-cs"/>
              </a:rPr>
              <a:t> 9 </a:t>
            </a:r>
            <a:r>
              <a:rPr lang="zh-CN" altLang="en-US" sz="1200" kern="1200" dirty="0" smtClean="0">
                <a:solidFill>
                  <a:schemeClr val="tx1"/>
                </a:solidFill>
                <a:effectLst/>
                <a:latin typeface="+mn-lt"/>
                <a:ea typeface="+mn-ea"/>
                <a:cs typeface="+mn-cs"/>
              </a:rPr>
              <a:t>月作报销）</a:t>
            </a:r>
            <a:endParaRPr lang="en-US" sz="1400" kern="1200" dirty="0" smtClean="0">
              <a:solidFill>
                <a:schemeClr val="tx1"/>
              </a:solidFill>
              <a:effectLst/>
              <a:latin typeface="+mn-lt"/>
              <a:ea typeface="+mn-ea"/>
              <a:cs typeface="+mn-cs"/>
            </a:endParaRPr>
          </a:p>
          <a:p>
            <a:pPr lvl="2"/>
            <a:r>
              <a:rPr lang="zh-CN" altLang="en-US" sz="1200" kern="1200" dirty="0" smtClean="0">
                <a:solidFill>
                  <a:schemeClr val="tx1"/>
                </a:solidFill>
                <a:effectLst/>
                <a:latin typeface="+mn-lt"/>
                <a:ea typeface="+mn-ea"/>
                <a:cs typeface="+mn-cs"/>
              </a:rPr>
              <a:t>若员工月付上网费用，则每季度报销一次。</a:t>
            </a:r>
            <a:endParaRPr lang="en-US" sz="1400" kern="1200" dirty="0" smtClean="0">
              <a:solidFill>
                <a:schemeClr val="tx1"/>
              </a:solidFill>
              <a:effectLst/>
              <a:latin typeface="+mn-lt"/>
              <a:ea typeface="+mn-ea"/>
              <a:cs typeface="+mn-cs"/>
            </a:endParaRPr>
          </a:p>
          <a:p>
            <a:pPr lvl="2"/>
            <a:r>
              <a:rPr lang="zh-CN" altLang="en-US" sz="1200" kern="1200" dirty="0" smtClean="0">
                <a:solidFill>
                  <a:schemeClr val="tx1"/>
                </a:solidFill>
                <a:effectLst/>
                <a:latin typeface="+mn-lt"/>
                <a:ea typeface="+mn-ea"/>
                <a:cs typeface="+mn-cs"/>
              </a:rPr>
              <a:t>若员工中途离职，必须在离职以前报销上网费用，财务部会根据员工的离职时间来定具体的报销金额。</a:t>
            </a:r>
            <a:endParaRPr lang="en-US" sz="1400" kern="1200" dirty="0" smtClean="0">
              <a:solidFill>
                <a:schemeClr val="tx1"/>
              </a:solidFill>
              <a:effectLst/>
              <a:latin typeface="+mn-lt"/>
              <a:ea typeface="+mn-ea"/>
              <a:cs typeface="+mn-cs"/>
            </a:endParaRPr>
          </a:p>
          <a:p>
            <a:pPr lvl="2"/>
            <a:r>
              <a:rPr lang="zh-CN" altLang="en-US" sz="1200" kern="1200" dirty="0" smtClean="0">
                <a:solidFill>
                  <a:schemeClr val="tx1"/>
                </a:solidFill>
                <a:effectLst/>
                <a:latin typeface="+mn-lt"/>
                <a:ea typeface="+mn-ea"/>
                <a:cs typeface="+mn-cs"/>
              </a:rPr>
              <a:t>员工填写</a:t>
            </a:r>
            <a:r>
              <a:rPr lang="en-US" sz="1200" kern="1200" dirty="0" smtClean="0">
                <a:solidFill>
                  <a:schemeClr val="tx1"/>
                </a:solidFill>
                <a:effectLst/>
                <a:latin typeface="+mn-lt"/>
                <a:ea typeface="+mn-ea"/>
                <a:cs typeface="+mn-cs"/>
              </a:rPr>
              <a:t>EMPLOYEE EXPENSE MANAGEMENT</a:t>
            </a:r>
            <a:r>
              <a:rPr lang="zh-CN" altLang="en-US" sz="1200" kern="1200" dirty="0" smtClean="0">
                <a:solidFill>
                  <a:schemeClr val="tx1"/>
                </a:solidFill>
                <a:effectLst/>
                <a:latin typeface="+mn-lt"/>
                <a:ea typeface="+mn-ea"/>
                <a:cs typeface="+mn-cs"/>
              </a:rPr>
              <a:t>，经部门权限经理批准后报销。</a:t>
            </a:r>
            <a:endParaRPr lang="en-US" sz="14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Site leader</a:t>
            </a:r>
            <a:r>
              <a:rPr lang="zh-CN" altLang="en-US" sz="1200" kern="1200" dirty="0" smtClean="0">
                <a:solidFill>
                  <a:schemeClr val="tx1"/>
                </a:solidFill>
                <a:effectLst/>
                <a:latin typeface="+mn-lt"/>
                <a:ea typeface="+mn-ea"/>
                <a:cs typeface="+mn-cs"/>
              </a:rPr>
              <a:t>每月可安排一次员工聚会（仅限会议及餐饮），其费用标准为</a:t>
            </a:r>
            <a:r>
              <a:rPr lang="en-US" sz="1200" kern="1200" dirty="0" smtClean="0">
                <a:solidFill>
                  <a:schemeClr val="tx1"/>
                </a:solidFill>
                <a:effectLst/>
                <a:latin typeface="+mn-lt"/>
                <a:ea typeface="+mn-ea"/>
                <a:cs typeface="+mn-cs"/>
              </a:rPr>
              <a:t>RMB200/</a:t>
            </a:r>
            <a:r>
              <a:rPr lang="zh-CN" altLang="en-US" sz="1200" kern="1200" dirty="0" smtClean="0">
                <a:solidFill>
                  <a:schemeClr val="tx1"/>
                </a:solidFill>
                <a:effectLst/>
                <a:latin typeface="+mn-lt"/>
                <a:ea typeface="+mn-ea"/>
                <a:cs typeface="+mn-cs"/>
              </a:rPr>
              <a:t>每人、月（包括会议室租赁费），当月有效，不可累计使用。由经办人负责通过</a:t>
            </a:r>
            <a:r>
              <a:rPr lang="en-US" sz="1200" kern="1200" dirty="0" smtClean="0">
                <a:solidFill>
                  <a:schemeClr val="tx1"/>
                </a:solidFill>
                <a:effectLst/>
                <a:latin typeface="+mn-lt"/>
                <a:ea typeface="+mn-ea"/>
                <a:cs typeface="+mn-cs"/>
              </a:rPr>
              <a:t>EEM</a:t>
            </a:r>
            <a:r>
              <a:rPr lang="zh-CN" altLang="en-US" sz="1200" kern="1200" dirty="0" smtClean="0">
                <a:solidFill>
                  <a:schemeClr val="tx1"/>
                </a:solidFill>
                <a:effectLst/>
                <a:latin typeface="+mn-lt"/>
                <a:ea typeface="+mn-ea"/>
                <a:cs typeface="+mn-cs"/>
              </a:rPr>
              <a:t>报销</a:t>
            </a:r>
            <a:r>
              <a:rPr lang="en-US" sz="1200" kern="1200" dirty="0" smtClean="0">
                <a:solidFill>
                  <a:schemeClr val="tx1"/>
                </a:solidFill>
                <a:effectLst/>
                <a:latin typeface="+mn-lt"/>
                <a:ea typeface="+mn-ea"/>
                <a:cs typeface="+mn-cs"/>
              </a:rPr>
              <a:t>.</a:t>
            </a:r>
            <a:endParaRPr lang="en-US"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注：符合相关条件的员工方可报销此项费用。</a:t>
            </a:r>
            <a:r>
              <a:rPr lang="en-US" sz="1600" kern="1200" dirty="0" smtClean="0">
                <a:solidFill>
                  <a:schemeClr val="tx1"/>
                </a:solidFill>
                <a:effectLst/>
                <a:latin typeface="+mn-lt"/>
                <a:ea typeface="+mn-ea"/>
                <a:cs typeface="+mn-cs"/>
              </a:rPr>
              <a:t>   </a:t>
            </a:r>
            <a:endParaRPr lang="en-US" sz="14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E987F1C-67F8-461C-B933-27C6DF59A475}" type="slidenum">
              <a:rPr lang="en-US" smtClean="0"/>
              <a:t>10</a:t>
            </a:fld>
            <a:endParaRPr lang="en-US"/>
          </a:p>
        </p:txBody>
      </p:sp>
    </p:spTree>
    <p:extLst>
      <p:ext uri="{BB962C8B-B14F-4D97-AF65-F5344CB8AC3E}">
        <p14:creationId xmlns:p14="http://schemas.microsoft.com/office/powerpoint/2010/main" val="2267190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员工在进行国际差旅时，除了以下特殊规定外，报销时的要求请参考以上国内差旅报销的相关规定：</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餐饮费</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员工在海外的伙食标准按照所在国家的中等标准由员工灵活处理，员工报销凭证为正式餐馆或快餐的发票。</a:t>
            </a:r>
            <a:endParaRPr lang="en-US" sz="12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小费</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按实际付出填入其它项，并注明小费。</a:t>
            </a:r>
            <a:endParaRPr lang="en-US" sz="12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信用卡费用</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因公务发生的信用卡手续费或由于使用信用卡的实际汇率与财务标准汇率的差额，可凭信用卡收据原件或网上银行帐单报销。滞纳金不在报销范围。</a:t>
            </a:r>
            <a:endParaRPr lang="en-US" sz="12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汇率</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公司员工的所有差旅报销款结算一律采用人民币支付。员工在填写差旅报销报告时，每次差旅每种非人民币外币应使用一个统一的汇率填报，并提供对应的货币兑换单据：</a:t>
            </a:r>
            <a:endParaRPr lang="en-US"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货币兑换一次：按本次兑换汇率填报</a:t>
            </a:r>
            <a:endParaRPr lang="en-US"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货币兑换多次：按平均汇率填报</a:t>
            </a:r>
            <a:endParaRPr lang="en-US"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无兑换单的现金支出：按当月公司财务标准汇率折算填报</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（参见财务部网页）</a:t>
            </a:r>
            <a:endParaRPr lang="en-US"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无兑换单的信用卡支出：员工可直接在银行系统中查询真正银行划转汇率，并按此汇率填报。员工也可先按当月财务标准汇率填报并在收到银行对账单时补报销银行划转汇率和报销汇率造成的差额。</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E987F1C-67F8-461C-B933-27C6DF59A475}" type="slidenum">
              <a:rPr lang="en-US" smtClean="0"/>
              <a:t>11</a:t>
            </a:fld>
            <a:endParaRPr lang="en-US"/>
          </a:p>
        </p:txBody>
      </p:sp>
    </p:spTree>
    <p:extLst>
      <p:ext uri="{BB962C8B-B14F-4D97-AF65-F5344CB8AC3E}">
        <p14:creationId xmlns:p14="http://schemas.microsoft.com/office/powerpoint/2010/main" val="1121906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EE987F1C-67F8-461C-B933-27C6DF59A475}" type="slidenum">
              <a:rPr lang="en-US" smtClean="0"/>
              <a:t>13</a:t>
            </a:fld>
            <a:endParaRPr lang="en-US"/>
          </a:p>
        </p:txBody>
      </p:sp>
    </p:spTree>
    <p:extLst>
      <p:ext uri="{BB962C8B-B14F-4D97-AF65-F5344CB8AC3E}">
        <p14:creationId xmlns:p14="http://schemas.microsoft.com/office/powerpoint/2010/main" val="377984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8/21/2013</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D8BD707-D9CF-40AE-B4C6-C98DA3205C09}" type="datetimeFigureOut">
              <a:rPr lang="en-US" smtClean="0"/>
              <a:pPr/>
              <a:t>8/21/2013</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8/21/2013</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8/21/2013</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8/21/2013</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D8BD707-D9CF-40AE-B4C6-C98DA3205C09}" type="datetimeFigureOut">
              <a:rPr lang="en-US" smtClean="0"/>
              <a:pPr/>
              <a:t>8/21/2013</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8/21/2013</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D8BD707-D9CF-40AE-B4C6-C98DA3205C09}" type="datetimeFigureOut">
              <a:rPr lang="en-US" smtClean="0"/>
              <a:pPr/>
              <a:t>8/21/2013</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D8BD707-D9CF-40AE-B4C6-C98DA3205C09}" type="datetimeFigureOut">
              <a:rPr lang="en-US" smtClean="0"/>
              <a:pPr/>
              <a:t>8/21/2013</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8/21/2013</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em.finance.hp.com/eem/login.do?task=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em.finance.hp.com/eem/login.do?task=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ent21.sharepoint.hp.com/teams/teamearth/SitePages/Home.asp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0.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2.wmf"/><Relationship Id="rId4" Type="http://schemas.openxmlformats.org/officeDocument/2006/relationships/diagramData" Target="../diagrams/data1.xml"/><Relationship Id="rId9"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hyperlink" Target="http://gdcckm.chn.hp.com/teams/ams/ECOIT/Lists/Announcements/DispForm.aspx?ID=15" TargetMode="External"/><Relationship Id="rId2" Type="http://schemas.openxmlformats.org/officeDocument/2006/relationships/hyperlink" Target="http://gdcckm.chn.hp.com/teams/ams/ECOIT/default.asp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ogin.portal.hp.com/smlogin/fcc/smloginrb.fcc?TYPE=33554433&amp;REALMOID=06-827fcb89-7908-46f6-b83c-5ebece9a0290&amp;GUID=&amp;SMAUTHREASON=0&amp;METHOD=GET&amp;SMAGENTNAME=-SM-gOHAlGSf9RVf33JKpuF5JcTvHpKhcFPoy1GNQghQeU7yLh3%2fAXwjnTBoQl7d5wwv&amp;TARGET=-SM-https%3a%2f%2fhr%2efreedom%2ecorp%2ehp%2ecom%2fglobalview" TargetMode="External"/><Relationship Id="rId7" Type="http://schemas.openxmlformats.org/officeDocument/2006/relationships/hyperlink" Target="http://g2w0677g.austin.hp.com/sso/assetprofile/AssetProfile.aspx?RememberMe=false&amp;RememberMe=false&amp;RememberMe=false&amp;RememberMe=false&amp;RememberMe=false&amp;RememberMe=false&amp;RememberMe=true&amp;RememberMe=false" TargetMode="External"/><Relationship Id="rId2" Type="http://schemas.openxmlformats.org/officeDocument/2006/relationships/hyperlink" Target="http://learn.hp.com/" TargetMode="External"/><Relationship Id="rId1" Type="http://schemas.openxmlformats.org/officeDocument/2006/relationships/slideLayout" Target="../slideLayouts/slideLayout2.xml"/><Relationship Id="rId6" Type="http://schemas.openxmlformats.org/officeDocument/2006/relationships/hyperlink" Target="http://intranet.hp.com/HPIT/GetIT/SolutionSource/Pages/index.aspx" TargetMode="External"/><Relationship Id="rId5" Type="http://schemas.openxmlformats.org/officeDocument/2006/relationships/hyperlink" Target="http://itsupport.hp.com/portal/site/sg/documentdetail?docid=KM004279" TargetMode="External"/><Relationship Id="rId4" Type="http://schemas.openxmlformats.org/officeDocument/2006/relationships/hyperlink" Target="http://cdc-operation-aries.asiapacific.hpqcorp.net/stack/"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ent244.sharepoint.hp.com/teams/gdccunion/default.aspx" TargetMode="External"/><Relationship Id="rId3" Type="http://schemas.openxmlformats.org/officeDocument/2006/relationships/hyperlink" Target="https://ghrms.houston.hp.com/psp/pdrprdp/EMPLOYEE/HRMS/c/ROLE_EMPLOYEE.HP_LETTER_EMP.GBL" TargetMode="External"/><Relationship Id="rId7" Type="http://schemas.openxmlformats.org/officeDocument/2006/relationships/hyperlink" Target="https://vsm.houston.hp.com/cgi-bin/AodForDevs.p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ebmail.hp.com/owa/auth/logon.aspx?replaceCurrent=1&amp;url=https%3a%2f%2fwebmail.hp.com%2fowa" TargetMode="External"/><Relationship Id="rId5" Type="http://schemas.openxmlformats.org/officeDocument/2006/relationships/hyperlink" Target="http://intranet.hp.com/HPIT/GetIT/PCStandards/Pages/PCAgeCalculator.aspx" TargetMode="External"/><Relationship Id="rId4" Type="http://schemas.openxmlformats.org/officeDocument/2006/relationships/hyperlink" Target="http://itsupport.hp.com/portal/site/sg/documentdetail?docid=KM023902" TargetMode="External"/><Relationship Id="rId9" Type="http://schemas.openxmlformats.org/officeDocument/2006/relationships/hyperlink" Target="http://teams1.sharepoint.hp.com/teams/gdccunion/Lists/List6/AllItems.aspx"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intranet.hp.com/HPIT/GetIT/SolutionSource/Pages/index.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pmpro.corp.hp.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dcckm.chn.hp.com/teams/ams/ECOIT/Lists/Announcements/DispForm.aspx?ID=1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mailto:SGBC-Support.CRC@hp.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--Gabble 2013.8</a:t>
            </a:r>
            <a:endParaRPr lang="en-US" dirty="0"/>
          </a:p>
        </p:txBody>
      </p:sp>
      <p:sp>
        <p:nvSpPr>
          <p:cNvPr id="2" name="Title 1"/>
          <p:cNvSpPr>
            <a:spLocks noGrp="1"/>
          </p:cNvSpPr>
          <p:nvPr>
            <p:ph type="title"/>
          </p:nvPr>
        </p:nvSpPr>
        <p:spPr/>
        <p:txBody>
          <a:bodyPr/>
          <a:lstStyle/>
          <a:p>
            <a:r>
              <a:rPr lang="en-US" altLang="zh-CN" dirty="0" smtClean="0"/>
              <a:t>Working In HP</a:t>
            </a:r>
            <a:endParaRPr lang="en-US" dirty="0"/>
          </a:p>
        </p:txBody>
      </p:sp>
    </p:spTree>
    <p:extLst>
      <p:ext uri="{BB962C8B-B14F-4D97-AF65-F5344CB8AC3E}">
        <p14:creationId xmlns:p14="http://schemas.microsoft.com/office/powerpoint/2010/main" val="3743940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Wingdings" pitchFamily="2" charset="2"/>
              <a:buChar char="Ø"/>
            </a:pPr>
            <a:r>
              <a:rPr lang="en-US" dirty="0" smtClean="0"/>
              <a:t>Sporadic Reimbursement Process</a:t>
            </a:r>
            <a:endParaRPr lang="en-US" dirty="0"/>
          </a:p>
          <a:p>
            <a:pPr marL="342900" indent="-342900" algn="l">
              <a:buFont typeface="Wingdings" pitchFamily="2" charset="2"/>
              <a:buChar char="q"/>
            </a:pPr>
            <a:r>
              <a:rPr lang="en-US" sz="1100" dirty="0">
                <a:solidFill>
                  <a:schemeClr val="tx2"/>
                </a:solidFill>
              </a:rPr>
              <a:t>EEM: </a:t>
            </a:r>
            <a:r>
              <a:rPr lang="en-US" sz="1100" dirty="0">
                <a:solidFill>
                  <a:schemeClr val="tx2"/>
                </a:solidFill>
                <a:hlinkClick r:id="rId3"/>
              </a:rPr>
              <a:t>https://</a:t>
            </a:r>
            <a:r>
              <a:rPr lang="en-US" sz="1100" dirty="0" smtClean="0">
                <a:solidFill>
                  <a:schemeClr val="tx2"/>
                </a:solidFill>
                <a:hlinkClick r:id="rId3"/>
              </a:rPr>
              <a:t>eem.finance.hp.com/eem/login.do?task=1</a:t>
            </a:r>
            <a:r>
              <a:rPr lang="en-US" sz="1100" dirty="0" smtClean="0">
                <a:solidFill>
                  <a:schemeClr val="tx2"/>
                </a:solidFill>
              </a:rPr>
              <a:t> </a:t>
            </a:r>
            <a:endParaRPr lang="en-US" sz="1100" dirty="0">
              <a:solidFill>
                <a:schemeClr val="tx2"/>
              </a:solidFill>
            </a:endParaRPr>
          </a:p>
          <a:p>
            <a:pPr marL="342900" indent="-342900" algn="l">
              <a:buFont typeface="Wingdings" pitchFamily="2" charset="2"/>
              <a:buChar char="q"/>
            </a:pPr>
            <a:r>
              <a:rPr lang="zh-CN" altLang="en-US" sz="1100" dirty="0">
                <a:solidFill>
                  <a:schemeClr val="tx2"/>
                </a:solidFill>
              </a:rPr>
              <a:t>填写提交</a:t>
            </a:r>
            <a:r>
              <a:rPr lang="en-US" altLang="zh-CN" sz="1100" dirty="0">
                <a:solidFill>
                  <a:schemeClr val="tx2"/>
                </a:solidFill>
              </a:rPr>
              <a:t>EEM Report, </a:t>
            </a:r>
            <a:r>
              <a:rPr lang="zh-CN" altLang="en-US" sz="1100" dirty="0">
                <a:solidFill>
                  <a:schemeClr val="tx2"/>
                </a:solidFill>
              </a:rPr>
              <a:t>待</a:t>
            </a:r>
            <a:r>
              <a:rPr lang="en-US" altLang="zh-CN" sz="1100" dirty="0">
                <a:solidFill>
                  <a:schemeClr val="tx2"/>
                </a:solidFill>
              </a:rPr>
              <a:t>manager approve</a:t>
            </a:r>
            <a:r>
              <a:rPr lang="zh-CN" altLang="en-US" sz="1100" dirty="0">
                <a:solidFill>
                  <a:schemeClr val="tx2"/>
                </a:solidFill>
              </a:rPr>
              <a:t>以后打印报销单</a:t>
            </a:r>
            <a:endParaRPr lang="en-US" altLang="zh-CN" sz="1100" dirty="0">
              <a:solidFill>
                <a:schemeClr val="tx2"/>
              </a:solidFill>
            </a:endParaRPr>
          </a:p>
          <a:p>
            <a:pPr marL="342900" indent="-342900" algn="l">
              <a:buFont typeface="Wingdings" pitchFamily="2" charset="2"/>
              <a:buChar char="q"/>
            </a:pPr>
            <a:r>
              <a:rPr lang="zh-CN" altLang="en-US" sz="1100" dirty="0">
                <a:solidFill>
                  <a:schemeClr val="tx2"/>
                </a:solidFill>
              </a:rPr>
              <a:t>粘贴发票并在报销单首页签字</a:t>
            </a:r>
            <a:endParaRPr lang="en-US" altLang="zh-CN" sz="1100" dirty="0">
              <a:solidFill>
                <a:schemeClr val="tx2"/>
              </a:solidFill>
            </a:endParaRPr>
          </a:p>
          <a:p>
            <a:pPr marL="342900" indent="-342900" algn="l">
              <a:buFont typeface="Wingdings" pitchFamily="2" charset="2"/>
              <a:buChar char="q"/>
            </a:pPr>
            <a:r>
              <a:rPr lang="zh-CN" altLang="en-US" sz="1100" dirty="0">
                <a:solidFill>
                  <a:schemeClr val="tx2"/>
                </a:solidFill>
              </a:rPr>
              <a:t>提交给部门</a:t>
            </a:r>
            <a:r>
              <a:rPr lang="en-US" altLang="zh-CN" sz="1100" dirty="0" smtClean="0">
                <a:solidFill>
                  <a:schemeClr val="tx2"/>
                </a:solidFill>
              </a:rPr>
              <a:t>AA</a:t>
            </a:r>
            <a:endParaRPr lang="en-US" altLang="zh-CN" dirty="0" smtClean="0">
              <a:solidFill>
                <a:schemeClr val="tx2"/>
              </a:solidFill>
            </a:endParaRPr>
          </a:p>
          <a:p>
            <a:pPr marL="342900" indent="-342900" algn="l">
              <a:buFont typeface="Wingdings" pitchFamily="2" charset="2"/>
              <a:buChar char="Ø"/>
            </a:pPr>
            <a:r>
              <a:rPr lang="en-US" dirty="0" smtClean="0"/>
              <a:t>Special Regulation</a:t>
            </a:r>
            <a:endParaRPr lang="en-US" dirty="0"/>
          </a:p>
          <a:p>
            <a:pPr marL="342900" lvl="1" indent="-342900" algn="l">
              <a:spcBef>
                <a:spcPts val="600"/>
              </a:spcBef>
              <a:buFont typeface="Wingdings" pitchFamily="2" charset="2"/>
              <a:buChar char="Ø"/>
            </a:pPr>
            <a:r>
              <a:rPr lang="zh-CN" altLang="en-US" sz="1100" dirty="0"/>
              <a:t>出租车费</a:t>
            </a:r>
            <a:r>
              <a:rPr lang="en-US" sz="1100" dirty="0"/>
              <a:t>/</a:t>
            </a:r>
            <a:r>
              <a:rPr lang="zh-CN" altLang="en-US" sz="1100" dirty="0"/>
              <a:t>包车</a:t>
            </a:r>
            <a:r>
              <a:rPr lang="en-US" sz="1100" dirty="0"/>
              <a:t>/</a:t>
            </a:r>
            <a:r>
              <a:rPr lang="zh-CN" altLang="en-US" sz="1100" dirty="0"/>
              <a:t>自驾车的特殊规定</a:t>
            </a:r>
            <a:endParaRPr lang="en-US" sz="1100" dirty="0"/>
          </a:p>
          <a:p>
            <a:pPr marL="342900" lvl="1" indent="-342900" algn="l">
              <a:spcBef>
                <a:spcPts val="600"/>
              </a:spcBef>
              <a:buFont typeface="Wingdings" pitchFamily="2" charset="2"/>
              <a:buChar char="Ø"/>
            </a:pPr>
            <a:r>
              <a:rPr lang="zh-CN" altLang="en-US" sz="1100" dirty="0"/>
              <a:t>餐费、宴请及会议费</a:t>
            </a:r>
            <a:endParaRPr lang="en-US" sz="1100" dirty="0"/>
          </a:p>
          <a:p>
            <a:pPr marL="342900" lvl="1" indent="-342900" algn="l">
              <a:spcBef>
                <a:spcPts val="600"/>
              </a:spcBef>
              <a:buFont typeface="Wingdings" pitchFamily="2" charset="2"/>
              <a:buChar char="Ø"/>
            </a:pPr>
            <a:r>
              <a:rPr lang="zh-CN" altLang="en-US" sz="1100" dirty="0"/>
              <a:t>人事档案费</a:t>
            </a:r>
            <a:r>
              <a:rPr lang="en-US" sz="1100" dirty="0"/>
              <a:t>/</a:t>
            </a:r>
            <a:r>
              <a:rPr lang="zh-CN" altLang="en-US" sz="1100" dirty="0"/>
              <a:t>护照</a:t>
            </a:r>
            <a:r>
              <a:rPr lang="en-US" sz="1100" dirty="0"/>
              <a:t>/</a:t>
            </a:r>
            <a:r>
              <a:rPr lang="zh-CN" altLang="en-US" sz="1100" dirty="0"/>
              <a:t>签证费</a:t>
            </a:r>
            <a:endParaRPr lang="en-US" sz="1100" dirty="0"/>
          </a:p>
          <a:p>
            <a:pPr marL="342900" lvl="1" indent="-342900" algn="l">
              <a:spcBef>
                <a:spcPts val="600"/>
              </a:spcBef>
              <a:buFont typeface="Wingdings" pitchFamily="2" charset="2"/>
              <a:buChar char="Ø"/>
            </a:pPr>
            <a:r>
              <a:rPr lang="zh-CN" altLang="en-US" sz="1100" dirty="0"/>
              <a:t>礼金</a:t>
            </a:r>
            <a:endParaRPr lang="en-US" sz="1100" dirty="0"/>
          </a:p>
          <a:p>
            <a:pPr marL="342900" lvl="1" indent="-342900" algn="l">
              <a:spcBef>
                <a:spcPts val="600"/>
              </a:spcBef>
              <a:buFont typeface="Wingdings" pitchFamily="2" charset="2"/>
              <a:buChar char="Ø"/>
            </a:pPr>
            <a:endParaRPr lang="en-US" sz="1100" dirty="0">
              <a:solidFill>
                <a:schemeClr val="tx2"/>
              </a:solidFill>
            </a:endParaRPr>
          </a:p>
        </p:txBody>
      </p:sp>
      <p:sp>
        <p:nvSpPr>
          <p:cNvPr id="3" name="Title 2"/>
          <p:cNvSpPr>
            <a:spLocks noGrp="1"/>
          </p:cNvSpPr>
          <p:nvPr>
            <p:ph type="title"/>
          </p:nvPr>
        </p:nvSpPr>
        <p:spPr/>
        <p:txBody>
          <a:bodyPr/>
          <a:lstStyle/>
          <a:p>
            <a:r>
              <a:rPr lang="en-US" dirty="0" smtClean="0"/>
              <a:t>Reimbursement-</a:t>
            </a:r>
            <a:r>
              <a:rPr lang="en-US" sz="1050" dirty="0" smtClean="0"/>
              <a:t>Sporadic/weekly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28884219"/>
              </p:ext>
            </p:extLst>
          </p:nvPr>
        </p:nvGraphicFramePr>
        <p:xfrm>
          <a:off x="914400" y="4876800"/>
          <a:ext cx="4727575" cy="1066800"/>
        </p:xfrm>
        <a:graphic>
          <a:graphicData uri="http://schemas.openxmlformats.org/drawingml/2006/table">
            <a:tbl>
              <a:tblPr firstRow="1" firstCol="1" bandRow="1">
                <a:tableStyleId>{5C22544A-7EE6-4342-B048-85BDC9FD1C3A}</a:tableStyleId>
              </a:tblPr>
              <a:tblGrid>
                <a:gridCol w="1093470"/>
                <a:gridCol w="809625"/>
                <a:gridCol w="2824480"/>
              </a:tblGrid>
              <a:tr h="0">
                <a:tc>
                  <a:txBody>
                    <a:bodyPr/>
                    <a:lstStyle/>
                    <a:p>
                      <a:pPr algn="just">
                        <a:spcAft>
                          <a:spcPts val="0"/>
                        </a:spcAft>
                        <a:tabLst>
                          <a:tab pos="571500" algn="l"/>
                        </a:tabLst>
                      </a:pPr>
                      <a:r>
                        <a:rPr lang="zh-CN" sz="1000" kern="100" dirty="0">
                          <a:effectLst/>
                        </a:rPr>
                        <a:t>项目</a:t>
                      </a:r>
                      <a:endParaRPr lang="en-US" sz="1050" kern="100" dirty="0">
                        <a:effectLst/>
                        <a:latin typeface="Times New Roman"/>
                        <a:ea typeface="宋体"/>
                      </a:endParaRPr>
                    </a:p>
                  </a:txBody>
                  <a:tcPr marL="68580" marR="68580" marT="0" marB="0"/>
                </a:tc>
                <a:tc>
                  <a:txBody>
                    <a:bodyPr/>
                    <a:lstStyle/>
                    <a:p>
                      <a:pPr algn="just">
                        <a:spcAft>
                          <a:spcPts val="0"/>
                        </a:spcAft>
                        <a:tabLst>
                          <a:tab pos="571500" algn="l"/>
                        </a:tabLst>
                      </a:pPr>
                      <a:r>
                        <a:rPr lang="zh-CN" sz="1000" kern="100">
                          <a:effectLst/>
                        </a:rPr>
                        <a:t>金额</a:t>
                      </a:r>
                      <a:endParaRPr lang="en-US" sz="1050" kern="100">
                        <a:effectLst/>
                        <a:latin typeface="Times New Roman"/>
                        <a:ea typeface="宋体"/>
                      </a:endParaRPr>
                    </a:p>
                  </a:txBody>
                  <a:tcPr marL="68580" marR="68580" marT="0" marB="0"/>
                </a:tc>
                <a:tc>
                  <a:txBody>
                    <a:bodyPr/>
                    <a:lstStyle/>
                    <a:p>
                      <a:pPr algn="just">
                        <a:spcAft>
                          <a:spcPts val="0"/>
                        </a:spcAft>
                        <a:tabLst>
                          <a:tab pos="571500" algn="l"/>
                        </a:tabLst>
                      </a:pPr>
                      <a:r>
                        <a:rPr lang="zh-CN" sz="1000" kern="100">
                          <a:effectLst/>
                        </a:rPr>
                        <a:t>证明材料</a:t>
                      </a:r>
                      <a:endParaRPr lang="en-US" sz="1050" kern="100">
                        <a:effectLst/>
                        <a:latin typeface="Times New Roman"/>
                        <a:ea typeface="宋体"/>
                      </a:endParaRPr>
                    </a:p>
                  </a:txBody>
                  <a:tcPr marL="68580" marR="68580" marT="0" marB="0"/>
                </a:tc>
              </a:tr>
              <a:tr h="0">
                <a:tc>
                  <a:txBody>
                    <a:bodyPr/>
                    <a:lstStyle/>
                    <a:p>
                      <a:pPr algn="just">
                        <a:spcAft>
                          <a:spcPts val="0"/>
                        </a:spcAft>
                        <a:tabLst>
                          <a:tab pos="571500" algn="l"/>
                        </a:tabLst>
                      </a:pPr>
                      <a:r>
                        <a:rPr lang="zh-CN" sz="1000" kern="100">
                          <a:effectLst/>
                        </a:rPr>
                        <a:t>结婚礼金</a:t>
                      </a:r>
                      <a:endParaRPr lang="en-US" sz="1050" kern="100">
                        <a:effectLst/>
                        <a:latin typeface="Times New Roman"/>
                        <a:ea typeface="宋体"/>
                      </a:endParaRPr>
                    </a:p>
                  </a:txBody>
                  <a:tcPr marL="68580" marR="68580" marT="0" marB="0"/>
                </a:tc>
                <a:tc>
                  <a:txBody>
                    <a:bodyPr/>
                    <a:lstStyle/>
                    <a:p>
                      <a:pPr algn="just">
                        <a:spcAft>
                          <a:spcPts val="0"/>
                        </a:spcAft>
                        <a:tabLst>
                          <a:tab pos="571500" algn="l"/>
                        </a:tabLst>
                      </a:pPr>
                      <a:r>
                        <a:rPr lang="en-US" sz="1000" kern="100">
                          <a:effectLst/>
                        </a:rPr>
                        <a:t>800</a:t>
                      </a:r>
                      <a:r>
                        <a:rPr lang="zh-CN" sz="1000" kern="100">
                          <a:effectLst/>
                        </a:rPr>
                        <a:t>元</a:t>
                      </a:r>
                      <a:endParaRPr lang="en-US" sz="1050" kern="100">
                        <a:effectLst/>
                        <a:latin typeface="Times New Roman"/>
                        <a:ea typeface="宋体"/>
                      </a:endParaRPr>
                    </a:p>
                  </a:txBody>
                  <a:tcPr marL="68580" marR="68580" marT="0" marB="0"/>
                </a:tc>
                <a:tc>
                  <a:txBody>
                    <a:bodyPr/>
                    <a:lstStyle/>
                    <a:p>
                      <a:pPr algn="just">
                        <a:spcAft>
                          <a:spcPts val="0"/>
                        </a:spcAft>
                        <a:tabLst>
                          <a:tab pos="571500" algn="l"/>
                        </a:tabLst>
                      </a:pPr>
                      <a:r>
                        <a:rPr lang="zh-CN" sz="1000" kern="100">
                          <a:effectLst/>
                        </a:rPr>
                        <a:t>结婚证</a:t>
                      </a:r>
                      <a:endParaRPr lang="en-US" sz="1050" kern="100">
                        <a:effectLst/>
                        <a:latin typeface="Times New Roman"/>
                        <a:ea typeface="宋体"/>
                      </a:endParaRPr>
                    </a:p>
                  </a:txBody>
                  <a:tcPr marL="68580" marR="68580" marT="0" marB="0"/>
                </a:tc>
              </a:tr>
              <a:tr h="0">
                <a:tc>
                  <a:txBody>
                    <a:bodyPr/>
                    <a:lstStyle/>
                    <a:p>
                      <a:pPr algn="just">
                        <a:spcAft>
                          <a:spcPts val="0"/>
                        </a:spcAft>
                        <a:tabLst>
                          <a:tab pos="571500" algn="l"/>
                        </a:tabLst>
                      </a:pPr>
                      <a:r>
                        <a:rPr lang="zh-CN" sz="1000" kern="100">
                          <a:effectLst/>
                        </a:rPr>
                        <a:t>葬礼礼金</a:t>
                      </a:r>
                      <a:endParaRPr lang="en-US" sz="1050" kern="100">
                        <a:effectLst/>
                        <a:latin typeface="Times New Roman"/>
                        <a:ea typeface="宋体"/>
                      </a:endParaRPr>
                    </a:p>
                  </a:txBody>
                  <a:tcPr marL="68580" marR="68580" marT="0" marB="0"/>
                </a:tc>
                <a:tc>
                  <a:txBody>
                    <a:bodyPr/>
                    <a:lstStyle/>
                    <a:p>
                      <a:pPr algn="just">
                        <a:spcAft>
                          <a:spcPts val="0"/>
                        </a:spcAft>
                        <a:tabLst>
                          <a:tab pos="571500" algn="l"/>
                        </a:tabLst>
                      </a:pPr>
                      <a:r>
                        <a:rPr lang="en-US" sz="1000" kern="100">
                          <a:effectLst/>
                        </a:rPr>
                        <a:t>400</a:t>
                      </a:r>
                      <a:r>
                        <a:rPr lang="zh-CN" sz="1000" kern="100">
                          <a:effectLst/>
                        </a:rPr>
                        <a:t>元</a:t>
                      </a:r>
                      <a:endParaRPr lang="en-US" sz="1050" kern="100">
                        <a:effectLst/>
                        <a:latin typeface="Times New Roman"/>
                        <a:ea typeface="宋体"/>
                      </a:endParaRPr>
                    </a:p>
                  </a:txBody>
                  <a:tcPr marL="68580" marR="68580" marT="0" marB="0"/>
                </a:tc>
                <a:tc>
                  <a:txBody>
                    <a:bodyPr/>
                    <a:lstStyle/>
                    <a:p>
                      <a:pPr algn="just">
                        <a:spcAft>
                          <a:spcPts val="0"/>
                        </a:spcAft>
                        <a:tabLst>
                          <a:tab pos="571500" algn="l"/>
                        </a:tabLst>
                      </a:pPr>
                      <a:r>
                        <a:rPr lang="zh-CN" sz="1000" kern="100">
                          <a:effectLst/>
                        </a:rPr>
                        <a:t>死亡证明</a:t>
                      </a:r>
                      <a:endParaRPr lang="en-US" sz="1050" kern="100">
                        <a:effectLst/>
                        <a:latin typeface="Times New Roman"/>
                        <a:ea typeface="宋体"/>
                      </a:endParaRPr>
                    </a:p>
                  </a:txBody>
                  <a:tcPr marL="68580" marR="68580" marT="0" marB="0"/>
                </a:tc>
              </a:tr>
              <a:tr h="0">
                <a:tc>
                  <a:txBody>
                    <a:bodyPr/>
                    <a:lstStyle/>
                    <a:p>
                      <a:pPr algn="just">
                        <a:spcAft>
                          <a:spcPts val="0"/>
                        </a:spcAft>
                        <a:tabLst>
                          <a:tab pos="571500" algn="l"/>
                        </a:tabLst>
                      </a:pPr>
                      <a:r>
                        <a:rPr lang="zh-CN" sz="1000" kern="100">
                          <a:effectLst/>
                        </a:rPr>
                        <a:t>新生儿礼金</a:t>
                      </a:r>
                      <a:endParaRPr lang="en-US" sz="1050" kern="100">
                        <a:effectLst/>
                        <a:latin typeface="Times New Roman"/>
                        <a:ea typeface="宋体"/>
                      </a:endParaRPr>
                    </a:p>
                  </a:txBody>
                  <a:tcPr marL="68580" marR="68580" marT="0" marB="0"/>
                </a:tc>
                <a:tc>
                  <a:txBody>
                    <a:bodyPr/>
                    <a:lstStyle/>
                    <a:p>
                      <a:pPr algn="just">
                        <a:spcAft>
                          <a:spcPts val="0"/>
                        </a:spcAft>
                        <a:tabLst>
                          <a:tab pos="571500" algn="l"/>
                        </a:tabLst>
                      </a:pPr>
                      <a:r>
                        <a:rPr lang="en-US" sz="1000" kern="100">
                          <a:effectLst/>
                        </a:rPr>
                        <a:t>600</a:t>
                      </a:r>
                      <a:r>
                        <a:rPr lang="zh-CN" sz="1000" kern="100">
                          <a:effectLst/>
                        </a:rPr>
                        <a:t>元</a:t>
                      </a:r>
                      <a:endParaRPr lang="en-US" sz="1050" kern="100">
                        <a:effectLst/>
                        <a:latin typeface="Times New Roman"/>
                        <a:ea typeface="宋体"/>
                      </a:endParaRPr>
                    </a:p>
                  </a:txBody>
                  <a:tcPr marL="68580" marR="68580" marT="0" marB="0"/>
                </a:tc>
                <a:tc>
                  <a:txBody>
                    <a:bodyPr/>
                    <a:lstStyle/>
                    <a:p>
                      <a:pPr algn="just">
                        <a:spcAft>
                          <a:spcPts val="0"/>
                        </a:spcAft>
                        <a:tabLst>
                          <a:tab pos="571500" algn="l"/>
                        </a:tabLst>
                      </a:pPr>
                      <a:r>
                        <a:rPr lang="zh-CN" sz="1000" kern="100">
                          <a:effectLst/>
                        </a:rPr>
                        <a:t>新生儿出生证</a:t>
                      </a:r>
                      <a:endParaRPr lang="en-US" sz="1050" kern="100">
                        <a:effectLst/>
                        <a:latin typeface="Times New Roman"/>
                        <a:ea typeface="宋体"/>
                      </a:endParaRPr>
                    </a:p>
                  </a:txBody>
                  <a:tcPr marL="68580" marR="68580" marT="0" marB="0"/>
                </a:tc>
              </a:tr>
              <a:tr h="0">
                <a:tc>
                  <a:txBody>
                    <a:bodyPr/>
                    <a:lstStyle/>
                    <a:p>
                      <a:pPr algn="just">
                        <a:spcAft>
                          <a:spcPts val="0"/>
                        </a:spcAft>
                        <a:tabLst>
                          <a:tab pos="571500" algn="l"/>
                        </a:tabLst>
                      </a:pPr>
                      <a:r>
                        <a:rPr lang="zh-CN" sz="1000" kern="100">
                          <a:effectLst/>
                        </a:rPr>
                        <a:t>住院礼金</a:t>
                      </a:r>
                      <a:endParaRPr lang="en-US" sz="1050" kern="100">
                        <a:effectLst/>
                        <a:latin typeface="Times New Roman"/>
                        <a:ea typeface="宋体"/>
                      </a:endParaRPr>
                    </a:p>
                  </a:txBody>
                  <a:tcPr marL="68580" marR="68580" marT="0" marB="0"/>
                </a:tc>
                <a:tc>
                  <a:txBody>
                    <a:bodyPr/>
                    <a:lstStyle/>
                    <a:p>
                      <a:pPr algn="just">
                        <a:spcAft>
                          <a:spcPts val="0"/>
                        </a:spcAft>
                        <a:tabLst>
                          <a:tab pos="571500" algn="l"/>
                        </a:tabLst>
                      </a:pPr>
                      <a:r>
                        <a:rPr lang="en-US" sz="1000" kern="100">
                          <a:effectLst/>
                        </a:rPr>
                        <a:t>300</a:t>
                      </a:r>
                      <a:r>
                        <a:rPr lang="zh-CN" sz="1000" kern="100">
                          <a:effectLst/>
                        </a:rPr>
                        <a:t>元</a:t>
                      </a:r>
                      <a:endParaRPr lang="en-US" sz="1050" kern="100">
                        <a:effectLst/>
                        <a:latin typeface="Times New Roman"/>
                        <a:ea typeface="宋体"/>
                      </a:endParaRPr>
                    </a:p>
                  </a:txBody>
                  <a:tcPr marL="68580" marR="68580" marT="0" marB="0"/>
                </a:tc>
                <a:tc>
                  <a:txBody>
                    <a:bodyPr/>
                    <a:lstStyle/>
                    <a:p>
                      <a:pPr algn="just">
                        <a:spcAft>
                          <a:spcPts val="0"/>
                        </a:spcAft>
                        <a:tabLst>
                          <a:tab pos="571500" algn="l"/>
                        </a:tabLst>
                      </a:pPr>
                      <a:r>
                        <a:rPr lang="zh-CN" sz="1000" kern="100">
                          <a:effectLst/>
                        </a:rPr>
                        <a:t>住院证明</a:t>
                      </a:r>
                      <a:endParaRPr lang="en-US" sz="1050" kern="100">
                        <a:effectLst/>
                        <a:latin typeface="Times New Roman"/>
                        <a:ea typeface="宋体"/>
                      </a:endParaRPr>
                    </a:p>
                  </a:txBody>
                  <a:tcPr marL="68580" marR="68580" marT="0" marB="0"/>
                </a:tc>
              </a:tr>
              <a:tr h="0">
                <a:tc>
                  <a:txBody>
                    <a:bodyPr/>
                    <a:lstStyle/>
                    <a:p>
                      <a:pPr algn="just">
                        <a:spcAft>
                          <a:spcPts val="0"/>
                        </a:spcAft>
                        <a:tabLst>
                          <a:tab pos="571500" algn="l"/>
                        </a:tabLst>
                      </a:pPr>
                      <a:r>
                        <a:rPr lang="en-US" sz="1000" kern="100">
                          <a:effectLst/>
                        </a:rPr>
                        <a:t> </a:t>
                      </a:r>
                      <a:endParaRPr lang="en-US" sz="1050" kern="100">
                        <a:effectLst/>
                        <a:latin typeface="Times New Roman"/>
                        <a:ea typeface="宋体"/>
                      </a:endParaRPr>
                    </a:p>
                  </a:txBody>
                  <a:tcPr marL="68580" marR="68580" marT="0" marB="0"/>
                </a:tc>
                <a:tc>
                  <a:txBody>
                    <a:bodyPr/>
                    <a:lstStyle/>
                    <a:p>
                      <a:pPr algn="just">
                        <a:spcAft>
                          <a:spcPts val="0"/>
                        </a:spcAft>
                        <a:tabLst>
                          <a:tab pos="571500" algn="l"/>
                        </a:tabLst>
                      </a:pPr>
                      <a:r>
                        <a:rPr lang="en-US" sz="1000" kern="100">
                          <a:effectLst/>
                        </a:rPr>
                        <a:t> </a:t>
                      </a:r>
                      <a:endParaRPr lang="en-US" sz="1050" kern="100">
                        <a:effectLst/>
                        <a:latin typeface="Times New Roman"/>
                        <a:ea typeface="宋体"/>
                      </a:endParaRPr>
                    </a:p>
                  </a:txBody>
                  <a:tcPr marL="68580" marR="68580" marT="0" marB="0"/>
                </a:tc>
                <a:tc>
                  <a:txBody>
                    <a:bodyPr/>
                    <a:lstStyle/>
                    <a:p>
                      <a:pPr algn="just">
                        <a:spcAft>
                          <a:spcPts val="0"/>
                        </a:spcAft>
                        <a:tabLst>
                          <a:tab pos="571500" algn="l"/>
                        </a:tabLst>
                      </a:pPr>
                      <a:r>
                        <a:rPr lang="zh-CN" sz="1000" kern="100" dirty="0">
                          <a:effectLst/>
                        </a:rPr>
                        <a:t>相应面值的发票（差旅费</a:t>
                      </a:r>
                      <a:r>
                        <a:rPr lang="en-US" sz="1000" kern="100" dirty="0">
                          <a:effectLst/>
                        </a:rPr>
                        <a:t>, </a:t>
                      </a:r>
                      <a:r>
                        <a:rPr lang="zh-CN" sz="1000" kern="100" dirty="0">
                          <a:effectLst/>
                        </a:rPr>
                        <a:t>餐费和礼品相关的发票</a:t>
                      </a:r>
                      <a:r>
                        <a:rPr lang="en-US" sz="1000" kern="100" dirty="0">
                          <a:effectLst/>
                        </a:rPr>
                        <a:t>,</a:t>
                      </a:r>
                      <a:r>
                        <a:rPr lang="zh-CN" sz="1000" kern="100" dirty="0">
                          <a:effectLst/>
                        </a:rPr>
                        <a:t>八张以内）</a:t>
                      </a:r>
                      <a:endParaRPr lang="en-US" sz="1050" kern="100" dirty="0">
                        <a:effectLst/>
                        <a:latin typeface="Times New Roman"/>
                        <a:ea typeface="宋体"/>
                      </a:endParaRPr>
                    </a:p>
                  </a:txBody>
                  <a:tcPr marL="68580" marR="68580" marT="0" marB="0"/>
                </a:tc>
              </a:tr>
            </a:tbl>
          </a:graphicData>
        </a:graphic>
      </p:graphicFrame>
      <p:sp>
        <p:nvSpPr>
          <p:cNvPr id="6" name="Rectangle 5"/>
          <p:cNvSpPr/>
          <p:nvPr/>
        </p:nvSpPr>
        <p:spPr>
          <a:xfrm>
            <a:off x="914400" y="6019800"/>
            <a:ext cx="8077200" cy="261610"/>
          </a:xfrm>
          <a:prstGeom prst="rect">
            <a:avLst/>
          </a:prstGeom>
        </p:spPr>
        <p:txBody>
          <a:bodyPr wrap="square">
            <a:spAutoFit/>
          </a:bodyPr>
          <a:lstStyle/>
          <a:p>
            <a:pPr lvl="0"/>
            <a:r>
              <a:rPr lang="zh-CN" altLang="en-US" sz="1100" spc="30" dirty="0">
                <a:solidFill>
                  <a:schemeClr val="tx2"/>
                </a:solidFill>
                <a:cs typeface="Tahoma" pitchFamily="34" charset="0"/>
              </a:rPr>
              <a:t>员工应在事件发生的六个月内申请报销，并提供事件发生六个月内的发票作</a:t>
            </a:r>
            <a:r>
              <a:rPr lang="zh-CN" altLang="en-US" sz="1100" spc="30" dirty="0" smtClean="0">
                <a:solidFill>
                  <a:schemeClr val="tx2"/>
                </a:solidFill>
                <a:cs typeface="Tahoma" pitchFamily="34" charset="0"/>
              </a:rPr>
              <a:t>为报</a:t>
            </a:r>
            <a:r>
              <a:rPr lang="zh-CN" altLang="en-US" sz="1100" spc="30" dirty="0">
                <a:solidFill>
                  <a:schemeClr val="tx2"/>
                </a:solidFill>
                <a:cs typeface="Tahoma" pitchFamily="34" charset="0"/>
              </a:rPr>
              <a:t>销凭证。</a:t>
            </a:r>
            <a:endParaRPr lang="en-US" sz="1100" spc="30" dirty="0">
              <a:solidFill>
                <a:schemeClr val="tx2"/>
              </a:solidFill>
              <a:cs typeface="Tahoma" pitchFamily="34" charset="0"/>
            </a:endParaRPr>
          </a:p>
        </p:txBody>
      </p:sp>
    </p:spTree>
    <p:extLst>
      <p:ext uri="{BB962C8B-B14F-4D97-AF65-F5344CB8AC3E}">
        <p14:creationId xmlns:p14="http://schemas.microsoft.com/office/powerpoint/2010/main" val="2372917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Wingdings" pitchFamily="2" charset="2"/>
              <a:buChar char="Ø"/>
            </a:pPr>
            <a:r>
              <a:rPr lang="en-US" dirty="0" smtClean="0"/>
              <a:t>Travel Reimbursement Process</a:t>
            </a:r>
            <a:endParaRPr lang="en-US" dirty="0"/>
          </a:p>
          <a:p>
            <a:pPr marL="342900" indent="-342900" algn="l">
              <a:buFont typeface="Wingdings" pitchFamily="2" charset="2"/>
              <a:buChar char="q"/>
            </a:pPr>
            <a:r>
              <a:rPr lang="en-US" sz="1100" dirty="0">
                <a:solidFill>
                  <a:schemeClr val="tx2"/>
                </a:solidFill>
              </a:rPr>
              <a:t>EEM: </a:t>
            </a:r>
            <a:r>
              <a:rPr lang="en-US" sz="1100" dirty="0">
                <a:solidFill>
                  <a:schemeClr val="tx2"/>
                </a:solidFill>
                <a:hlinkClick r:id="rId3"/>
              </a:rPr>
              <a:t>https://eem.finance.hp.com/eem/login.do?task=1</a:t>
            </a:r>
            <a:endParaRPr lang="en-US" sz="1100" dirty="0">
              <a:solidFill>
                <a:schemeClr val="tx2"/>
              </a:solidFill>
            </a:endParaRPr>
          </a:p>
          <a:p>
            <a:pPr marL="342900" indent="-342900" algn="l">
              <a:buFont typeface="Wingdings" pitchFamily="2" charset="2"/>
              <a:buChar char="q"/>
            </a:pPr>
            <a:r>
              <a:rPr lang="zh-CN" altLang="en-US" sz="1100" dirty="0">
                <a:solidFill>
                  <a:schemeClr val="tx2"/>
                </a:solidFill>
              </a:rPr>
              <a:t>填写提交</a:t>
            </a:r>
            <a:r>
              <a:rPr lang="en-US" altLang="zh-CN" sz="1100" dirty="0">
                <a:solidFill>
                  <a:schemeClr val="tx2"/>
                </a:solidFill>
              </a:rPr>
              <a:t>EEM Report, </a:t>
            </a:r>
            <a:r>
              <a:rPr lang="zh-CN" altLang="en-US" sz="1100" dirty="0">
                <a:solidFill>
                  <a:schemeClr val="tx2"/>
                </a:solidFill>
              </a:rPr>
              <a:t>待</a:t>
            </a:r>
            <a:r>
              <a:rPr lang="en-US" altLang="zh-CN" sz="1100" dirty="0">
                <a:solidFill>
                  <a:schemeClr val="tx2"/>
                </a:solidFill>
              </a:rPr>
              <a:t>manager approve</a:t>
            </a:r>
            <a:r>
              <a:rPr lang="zh-CN" altLang="en-US" sz="1100" dirty="0">
                <a:solidFill>
                  <a:schemeClr val="tx2"/>
                </a:solidFill>
              </a:rPr>
              <a:t>以后打印报销单</a:t>
            </a:r>
            <a:endParaRPr lang="en-US" altLang="zh-CN" sz="1100" dirty="0">
              <a:solidFill>
                <a:schemeClr val="tx2"/>
              </a:solidFill>
            </a:endParaRPr>
          </a:p>
          <a:p>
            <a:pPr marL="342900" indent="-342900" algn="l">
              <a:buFont typeface="Wingdings" pitchFamily="2" charset="2"/>
              <a:buChar char="q"/>
            </a:pPr>
            <a:r>
              <a:rPr lang="zh-CN" altLang="en-US" sz="1100" dirty="0">
                <a:solidFill>
                  <a:schemeClr val="tx2"/>
                </a:solidFill>
              </a:rPr>
              <a:t>粘贴发票并在报销单首页签字</a:t>
            </a:r>
            <a:endParaRPr lang="en-US" altLang="zh-CN" sz="1100" dirty="0">
              <a:solidFill>
                <a:schemeClr val="tx2"/>
              </a:solidFill>
            </a:endParaRPr>
          </a:p>
          <a:p>
            <a:pPr marL="342900" indent="-342900" algn="l">
              <a:buFont typeface="Wingdings" pitchFamily="2" charset="2"/>
              <a:buChar char="q"/>
            </a:pPr>
            <a:r>
              <a:rPr lang="zh-CN" altLang="en-US" sz="1100" dirty="0">
                <a:solidFill>
                  <a:schemeClr val="tx2"/>
                </a:solidFill>
              </a:rPr>
              <a:t>提交给部门</a:t>
            </a:r>
            <a:r>
              <a:rPr lang="en-US" altLang="zh-CN" sz="1100" dirty="0" smtClean="0">
                <a:solidFill>
                  <a:schemeClr val="tx2"/>
                </a:solidFill>
              </a:rPr>
              <a:t>AA</a:t>
            </a:r>
            <a:endParaRPr lang="en-US" altLang="zh-CN" dirty="0" smtClean="0">
              <a:solidFill>
                <a:schemeClr val="tx2"/>
              </a:solidFill>
            </a:endParaRPr>
          </a:p>
          <a:p>
            <a:pPr marL="342900" indent="-342900" algn="l">
              <a:buFont typeface="Wingdings" pitchFamily="2" charset="2"/>
              <a:buChar char="Ø"/>
            </a:pPr>
            <a:r>
              <a:rPr lang="en-US" dirty="0" smtClean="0"/>
              <a:t>Special </a:t>
            </a:r>
            <a:r>
              <a:rPr lang="en-US" dirty="0"/>
              <a:t>Regulation</a:t>
            </a:r>
          </a:p>
          <a:p>
            <a:pPr marL="171450" lvl="0" indent="-171450" algn="l">
              <a:buFont typeface="Wingdings" pitchFamily="2" charset="2"/>
              <a:buChar char="q"/>
            </a:pPr>
            <a:r>
              <a:rPr lang="en-US" sz="1200" dirty="0">
                <a:solidFill>
                  <a:schemeClr val="tx2"/>
                </a:solidFill>
              </a:rPr>
              <a:t> </a:t>
            </a:r>
            <a:r>
              <a:rPr lang="zh-CN" altLang="en-US" sz="1200" dirty="0">
                <a:solidFill>
                  <a:schemeClr val="tx2"/>
                </a:solidFill>
              </a:rPr>
              <a:t>餐饮</a:t>
            </a:r>
            <a:r>
              <a:rPr lang="zh-CN" altLang="en-US" sz="1200" dirty="0" smtClean="0">
                <a:solidFill>
                  <a:schemeClr val="tx2"/>
                </a:solidFill>
              </a:rPr>
              <a:t>费</a:t>
            </a:r>
            <a:r>
              <a:rPr lang="en-US" altLang="zh-CN" sz="1200" dirty="0">
                <a:solidFill>
                  <a:schemeClr val="tx2"/>
                </a:solidFill>
              </a:rPr>
              <a:t/>
            </a:r>
            <a:br>
              <a:rPr lang="en-US" altLang="zh-CN" sz="1200" dirty="0">
                <a:solidFill>
                  <a:schemeClr val="tx2"/>
                </a:solidFill>
              </a:rPr>
            </a:br>
            <a:r>
              <a:rPr lang="zh-CN" altLang="en-US" sz="1200" dirty="0" smtClean="0">
                <a:solidFill>
                  <a:schemeClr val="tx2"/>
                </a:solidFill>
              </a:rPr>
              <a:t>员</a:t>
            </a:r>
            <a:r>
              <a:rPr lang="zh-CN" altLang="en-US" sz="1200" dirty="0">
                <a:solidFill>
                  <a:schemeClr val="tx2"/>
                </a:solidFill>
              </a:rPr>
              <a:t>工在海外的伙食标准按照所在国家的中等标准由员工灵活处理，员工报销凭证为正式餐馆或快餐的发票。</a:t>
            </a:r>
            <a:endParaRPr lang="en-US" sz="1200" dirty="0">
              <a:solidFill>
                <a:schemeClr val="tx2"/>
              </a:solidFill>
            </a:endParaRPr>
          </a:p>
          <a:p>
            <a:pPr marL="171450" lvl="0" indent="-171450" algn="l">
              <a:buFont typeface="Wingdings" pitchFamily="2" charset="2"/>
              <a:buChar char="q"/>
            </a:pPr>
            <a:r>
              <a:rPr lang="zh-CN" altLang="en-US" sz="1200" dirty="0">
                <a:solidFill>
                  <a:schemeClr val="tx2"/>
                </a:solidFill>
              </a:rPr>
              <a:t>小</a:t>
            </a:r>
            <a:r>
              <a:rPr lang="zh-CN" altLang="en-US" sz="1200" dirty="0" smtClean="0">
                <a:solidFill>
                  <a:schemeClr val="tx2"/>
                </a:solidFill>
              </a:rPr>
              <a:t>费</a:t>
            </a:r>
            <a:r>
              <a:rPr lang="en-US" altLang="zh-CN" sz="1200" dirty="0">
                <a:solidFill>
                  <a:schemeClr val="tx2"/>
                </a:solidFill>
              </a:rPr>
              <a:t/>
            </a:r>
            <a:br>
              <a:rPr lang="en-US" altLang="zh-CN" sz="1200" dirty="0">
                <a:solidFill>
                  <a:schemeClr val="tx2"/>
                </a:solidFill>
              </a:rPr>
            </a:br>
            <a:r>
              <a:rPr lang="zh-CN" altLang="en-US" sz="1200" dirty="0" smtClean="0">
                <a:solidFill>
                  <a:schemeClr val="tx2"/>
                </a:solidFill>
              </a:rPr>
              <a:t>按</a:t>
            </a:r>
            <a:r>
              <a:rPr lang="zh-CN" altLang="en-US" sz="1200" dirty="0">
                <a:solidFill>
                  <a:schemeClr val="tx2"/>
                </a:solidFill>
              </a:rPr>
              <a:t>实际付出填入其它项，并注明小费。</a:t>
            </a:r>
            <a:endParaRPr lang="en-US" sz="1200" dirty="0">
              <a:solidFill>
                <a:schemeClr val="tx2"/>
              </a:solidFill>
            </a:endParaRPr>
          </a:p>
          <a:p>
            <a:pPr marL="171450" lvl="0" indent="-171450" algn="l">
              <a:buFont typeface="Wingdings" pitchFamily="2" charset="2"/>
              <a:buChar char="q"/>
            </a:pPr>
            <a:r>
              <a:rPr lang="zh-CN" altLang="en-US" sz="1200" dirty="0">
                <a:solidFill>
                  <a:schemeClr val="tx2"/>
                </a:solidFill>
              </a:rPr>
              <a:t>信用卡费</a:t>
            </a:r>
            <a:r>
              <a:rPr lang="zh-CN" altLang="en-US" sz="1200" dirty="0" smtClean="0">
                <a:solidFill>
                  <a:schemeClr val="tx2"/>
                </a:solidFill>
              </a:rPr>
              <a:t>用</a:t>
            </a:r>
            <a:r>
              <a:rPr lang="en-US" altLang="zh-CN" sz="1200" dirty="0">
                <a:solidFill>
                  <a:schemeClr val="tx2"/>
                </a:solidFill>
              </a:rPr>
              <a:t/>
            </a:r>
            <a:br>
              <a:rPr lang="en-US" altLang="zh-CN" sz="1200" dirty="0">
                <a:solidFill>
                  <a:schemeClr val="tx2"/>
                </a:solidFill>
              </a:rPr>
            </a:br>
            <a:r>
              <a:rPr lang="zh-CN" altLang="en-US" sz="1200" dirty="0" smtClean="0">
                <a:solidFill>
                  <a:schemeClr val="tx2"/>
                </a:solidFill>
              </a:rPr>
              <a:t>因</a:t>
            </a:r>
            <a:r>
              <a:rPr lang="zh-CN" altLang="en-US" sz="1200" dirty="0">
                <a:solidFill>
                  <a:schemeClr val="tx2"/>
                </a:solidFill>
              </a:rPr>
              <a:t>公务发生的信用卡手续费或由于使用信用卡的实际汇率与财务标准汇率的差额，可凭信用卡收据原件或网上银行帐单报销。滞纳金不在报销范围。</a:t>
            </a:r>
            <a:endParaRPr lang="en-US" sz="1200" dirty="0">
              <a:solidFill>
                <a:schemeClr val="tx2"/>
              </a:solidFill>
            </a:endParaRPr>
          </a:p>
          <a:p>
            <a:pPr marL="171450" lvl="0" indent="-171450" algn="l">
              <a:buFont typeface="Wingdings" pitchFamily="2" charset="2"/>
              <a:buChar char="q"/>
            </a:pPr>
            <a:r>
              <a:rPr lang="zh-CN" altLang="en-US" sz="1200" dirty="0">
                <a:solidFill>
                  <a:schemeClr val="tx2"/>
                </a:solidFill>
              </a:rPr>
              <a:t>汇</a:t>
            </a:r>
            <a:r>
              <a:rPr lang="zh-CN" altLang="en-US" sz="1200" dirty="0" smtClean="0">
                <a:solidFill>
                  <a:schemeClr val="tx2"/>
                </a:solidFill>
              </a:rPr>
              <a:t>率</a:t>
            </a:r>
            <a:r>
              <a:rPr lang="en-US" altLang="zh-CN" sz="1200" dirty="0">
                <a:solidFill>
                  <a:schemeClr val="tx2"/>
                </a:solidFill>
              </a:rPr>
              <a:t/>
            </a:r>
            <a:br>
              <a:rPr lang="en-US" altLang="zh-CN" sz="1200" dirty="0">
                <a:solidFill>
                  <a:schemeClr val="tx2"/>
                </a:solidFill>
              </a:rPr>
            </a:br>
            <a:r>
              <a:rPr lang="zh-CN" altLang="en-US" sz="1200" dirty="0" smtClean="0">
                <a:solidFill>
                  <a:schemeClr val="tx2"/>
                </a:solidFill>
              </a:rPr>
              <a:t>公</a:t>
            </a:r>
            <a:r>
              <a:rPr lang="zh-CN" altLang="en-US" sz="1200" dirty="0">
                <a:solidFill>
                  <a:schemeClr val="tx2"/>
                </a:solidFill>
              </a:rPr>
              <a:t>司员工的所有差旅报销款结算一律采用人民币支付。员工在填写差旅报销报告时，每次差旅每种非人民币外币应使用一个统一的汇率填报，并提供对应的货币兑换单</a:t>
            </a:r>
            <a:r>
              <a:rPr lang="zh-CN" altLang="en-US" sz="1200" dirty="0" smtClean="0">
                <a:solidFill>
                  <a:schemeClr val="tx2"/>
                </a:solidFill>
              </a:rPr>
              <a:t>据</a:t>
            </a:r>
            <a:r>
              <a:rPr lang="en-US" altLang="zh-CN" sz="1200" dirty="0" smtClean="0">
                <a:solidFill>
                  <a:schemeClr val="tx2"/>
                </a:solidFill>
              </a:rPr>
              <a:t>.</a:t>
            </a:r>
            <a:endParaRPr lang="en-US" sz="1200" dirty="0">
              <a:solidFill>
                <a:schemeClr val="tx2"/>
              </a:solidFill>
            </a:endParaRPr>
          </a:p>
          <a:p>
            <a:pPr marL="342900" indent="-342900" algn="l">
              <a:buFont typeface="Wingdings" pitchFamily="2" charset="2"/>
              <a:buChar char="Ø"/>
            </a:pPr>
            <a:endParaRPr lang="en-US" dirty="0"/>
          </a:p>
        </p:txBody>
      </p:sp>
      <p:sp>
        <p:nvSpPr>
          <p:cNvPr id="3" name="Title 2"/>
          <p:cNvSpPr>
            <a:spLocks noGrp="1"/>
          </p:cNvSpPr>
          <p:nvPr>
            <p:ph type="title"/>
          </p:nvPr>
        </p:nvSpPr>
        <p:spPr>
          <a:xfrm>
            <a:off x="2362200" y="975360"/>
            <a:ext cx="4648200" cy="701040"/>
          </a:xfrm>
        </p:spPr>
        <p:txBody>
          <a:bodyPr/>
          <a:lstStyle/>
          <a:p>
            <a:r>
              <a:rPr lang="en-US" dirty="0" smtClean="0"/>
              <a:t>Reimbursement-</a:t>
            </a:r>
            <a:r>
              <a:rPr lang="en-US" sz="1050" dirty="0" smtClean="0"/>
              <a:t>international</a:t>
            </a:r>
            <a:r>
              <a:rPr lang="en-US" dirty="0" smtClean="0"/>
              <a:t> </a:t>
            </a:r>
            <a:r>
              <a:rPr lang="en-US" sz="1050" dirty="0" smtClean="0"/>
              <a:t>Travel</a:t>
            </a:r>
            <a:endParaRPr lang="en-US" dirty="0"/>
          </a:p>
        </p:txBody>
      </p:sp>
    </p:spTree>
    <p:extLst>
      <p:ext uri="{BB962C8B-B14F-4D97-AF65-F5344CB8AC3E}">
        <p14:creationId xmlns:p14="http://schemas.microsoft.com/office/powerpoint/2010/main" val="4078194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342900" indent="-342900" algn="l">
              <a:buFont typeface="Wingdings" pitchFamily="2" charset="2"/>
              <a:buChar char="Ø"/>
            </a:pPr>
            <a:r>
              <a:rPr lang="en-US" dirty="0" smtClean="0"/>
              <a:t>International Travel (US)</a:t>
            </a:r>
          </a:p>
          <a:p>
            <a:pPr marL="342900" indent="-342900" algn="l">
              <a:buFont typeface="Wingdings" pitchFamily="2" charset="2"/>
              <a:buChar char="q"/>
            </a:pPr>
            <a:r>
              <a:rPr lang="en-US" dirty="0" smtClean="0"/>
              <a:t>Visa</a:t>
            </a:r>
          </a:p>
          <a:p>
            <a:pPr marL="342900" indent="-342900" algn="l">
              <a:buFont typeface="Wingdings" pitchFamily="2" charset="2"/>
              <a:buChar char="§"/>
            </a:pPr>
            <a:r>
              <a:rPr lang="en-US" sz="1200" dirty="0" smtClean="0">
                <a:solidFill>
                  <a:schemeClr val="tx2"/>
                </a:solidFill>
              </a:rPr>
              <a:t>Photo for Visa</a:t>
            </a:r>
          </a:p>
          <a:p>
            <a:pPr marL="342900" indent="-342900" algn="l">
              <a:buFont typeface="Wingdings" pitchFamily="2" charset="2"/>
              <a:buChar char="§"/>
            </a:pPr>
            <a:r>
              <a:rPr lang="en-US" sz="1200" dirty="0" smtClean="0">
                <a:solidFill>
                  <a:schemeClr val="tx2"/>
                </a:solidFill>
              </a:rPr>
              <a:t>Invitation Letter</a:t>
            </a:r>
          </a:p>
          <a:p>
            <a:pPr marL="342900" indent="-342900" algn="l">
              <a:buFont typeface="Wingdings" pitchFamily="2" charset="2"/>
              <a:buChar char="§"/>
            </a:pPr>
            <a:r>
              <a:rPr lang="en-US" sz="1200" dirty="0" smtClean="0">
                <a:solidFill>
                  <a:schemeClr val="tx2"/>
                </a:solidFill>
              </a:rPr>
              <a:t>DS160</a:t>
            </a:r>
            <a:endParaRPr lang="en-US" sz="1200" dirty="0">
              <a:solidFill>
                <a:schemeClr val="tx2"/>
              </a:solidFill>
            </a:endParaRPr>
          </a:p>
          <a:p>
            <a:pPr marL="342900" indent="-342900" algn="l">
              <a:buFont typeface="Wingdings" pitchFamily="2" charset="2"/>
              <a:buChar char="§"/>
            </a:pPr>
            <a:r>
              <a:rPr lang="zh-CN" altLang="en-US" sz="1200" dirty="0">
                <a:solidFill>
                  <a:schemeClr val="tx2"/>
                </a:solidFill>
              </a:rPr>
              <a:t>美商会问答</a:t>
            </a:r>
            <a:r>
              <a:rPr lang="zh-CN" altLang="en-US" sz="1200" dirty="0" smtClean="0">
                <a:solidFill>
                  <a:schemeClr val="tx2"/>
                </a:solidFill>
              </a:rPr>
              <a:t>卷</a:t>
            </a:r>
            <a:endParaRPr lang="en-US" altLang="zh-CN" sz="1200" dirty="0">
              <a:solidFill>
                <a:schemeClr val="tx2"/>
              </a:solidFill>
            </a:endParaRPr>
          </a:p>
          <a:p>
            <a:pPr marL="342900" indent="-342900" algn="l">
              <a:buFont typeface="Wingdings" pitchFamily="2" charset="2"/>
              <a:buChar char="§"/>
            </a:pPr>
            <a:r>
              <a:rPr lang="en-US" sz="1200" dirty="0">
                <a:solidFill>
                  <a:schemeClr val="tx2"/>
                </a:solidFill>
              </a:rPr>
              <a:t>Resume</a:t>
            </a:r>
          </a:p>
          <a:p>
            <a:pPr marL="342900" indent="-342900" algn="l">
              <a:buFont typeface="Wingdings" pitchFamily="2" charset="2"/>
              <a:buChar char="§"/>
            </a:pPr>
            <a:r>
              <a:rPr lang="en-US" sz="1200" dirty="0">
                <a:solidFill>
                  <a:schemeClr val="tx2"/>
                </a:solidFill>
              </a:rPr>
              <a:t>Schedule</a:t>
            </a:r>
          </a:p>
          <a:p>
            <a:pPr marL="342900" indent="-342900" algn="l">
              <a:buFont typeface="Wingdings" pitchFamily="2" charset="2"/>
              <a:buChar char="q"/>
            </a:pPr>
            <a:r>
              <a:rPr lang="en-US" dirty="0" smtClean="0"/>
              <a:t>Query for Reservation</a:t>
            </a:r>
          </a:p>
          <a:p>
            <a:pPr marL="342900" indent="-342900" algn="l">
              <a:lnSpc>
                <a:spcPct val="110000"/>
              </a:lnSpc>
              <a:buFont typeface="Wingdings" pitchFamily="2" charset="2"/>
              <a:buChar char="§"/>
            </a:pPr>
            <a:r>
              <a:rPr lang="en-US" sz="1200" dirty="0" smtClean="0">
                <a:solidFill>
                  <a:schemeClr val="tx2"/>
                </a:solidFill>
              </a:rPr>
              <a:t>Ticket - UA</a:t>
            </a:r>
            <a:endParaRPr lang="en-US" sz="1200" dirty="0">
              <a:solidFill>
                <a:schemeClr val="tx2"/>
              </a:solidFill>
            </a:endParaRPr>
          </a:p>
          <a:p>
            <a:pPr marL="342900" indent="-342900" algn="l">
              <a:lnSpc>
                <a:spcPct val="110000"/>
              </a:lnSpc>
              <a:buFont typeface="Wingdings" pitchFamily="2" charset="2"/>
              <a:buChar char="§"/>
            </a:pPr>
            <a:r>
              <a:rPr lang="en-US" sz="1200" dirty="0" smtClean="0">
                <a:solidFill>
                  <a:schemeClr val="tx2"/>
                </a:solidFill>
              </a:rPr>
              <a:t>Hotel – Marriott, Comfort Suite</a:t>
            </a:r>
            <a:endParaRPr lang="en-US" sz="1200" dirty="0">
              <a:solidFill>
                <a:schemeClr val="tx2"/>
              </a:solidFill>
            </a:endParaRPr>
          </a:p>
          <a:p>
            <a:pPr marL="342900" indent="-342900" algn="l">
              <a:lnSpc>
                <a:spcPct val="110000"/>
              </a:lnSpc>
              <a:buFont typeface="Wingdings" pitchFamily="2" charset="2"/>
              <a:buChar char="§"/>
            </a:pPr>
            <a:r>
              <a:rPr lang="en-US" sz="1200" dirty="0" smtClean="0">
                <a:solidFill>
                  <a:schemeClr val="tx2"/>
                </a:solidFill>
              </a:rPr>
              <a:t>Car - Hertz</a:t>
            </a:r>
            <a:endParaRPr lang="en-US" sz="1200" dirty="0">
              <a:solidFill>
                <a:schemeClr val="tx2"/>
              </a:solidFill>
            </a:endParaRPr>
          </a:p>
          <a:p>
            <a:pPr marL="342900" indent="-342900" algn="l">
              <a:buFont typeface="Wingdings" pitchFamily="2" charset="2"/>
              <a:buChar char="q"/>
            </a:pPr>
            <a:r>
              <a:rPr lang="en-US" dirty="0" smtClean="0"/>
              <a:t>Travel Request</a:t>
            </a:r>
          </a:p>
          <a:p>
            <a:pPr marL="342900" indent="-342900" algn="l">
              <a:buFont typeface="Wingdings" pitchFamily="2" charset="2"/>
              <a:buChar char="§"/>
            </a:pPr>
            <a:r>
              <a:rPr lang="en-US" sz="1200" dirty="0">
                <a:solidFill>
                  <a:schemeClr val="tx2"/>
                </a:solidFill>
              </a:rPr>
              <a:t>Travel Request Form </a:t>
            </a:r>
            <a:endParaRPr lang="en-US" sz="1200" dirty="0" smtClean="0">
              <a:solidFill>
                <a:schemeClr val="tx2"/>
              </a:solidFill>
            </a:endParaRPr>
          </a:p>
          <a:p>
            <a:pPr marL="342900" indent="-342900" algn="l">
              <a:buFont typeface="Wingdings" pitchFamily="2" charset="2"/>
              <a:buChar char="§"/>
            </a:pPr>
            <a:r>
              <a:rPr lang="en-US" sz="1200" dirty="0" smtClean="0">
                <a:solidFill>
                  <a:schemeClr val="tx2"/>
                </a:solidFill>
              </a:rPr>
              <a:t>1st/2nd </a:t>
            </a:r>
            <a:r>
              <a:rPr lang="en-US" sz="1200" dirty="0">
                <a:solidFill>
                  <a:schemeClr val="tx2"/>
                </a:solidFill>
              </a:rPr>
              <a:t>line manager approval</a:t>
            </a:r>
          </a:p>
          <a:p>
            <a:pPr marL="342900" indent="-342900" algn="l">
              <a:buFont typeface="Wingdings" pitchFamily="2" charset="2"/>
              <a:buChar char="q"/>
            </a:pPr>
            <a:r>
              <a:rPr lang="en-US" dirty="0" smtClean="0"/>
              <a:t>Confirm Reservation</a:t>
            </a:r>
            <a:endParaRPr lang="en-US" dirty="0"/>
          </a:p>
        </p:txBody>
      </p:sp>
      <p:sp>
        <p:nvSpPr>
          <p:cNvPr id="3" name="Title 2"/>
          <p:cNvSpPr>
            <a:spLocks noGrp="1"/>
          </p:cNvSpPr>
          <p:nvPr>
            <p:ph type="title"/>
          </p:nvPr>
        </p:nvSpPr>
        <p:spPr/>
        <p:txBody>
          <a:bodyPr/>
          <a:lstStyle/>
          <a:p>
            <a:r>
              <a:rPr lang="en-US" dirty="0" smtClean="0"/>
              <a:t>Travel?</a:t>
            </a:r>
            <a:endParaRPr lang="en-US" dirty="0"/>
          </a:p>
        </p:txBody>
      </p:sp>
    </p:spTree>
    <p:extLst>
      <p:ext uri="{BB962C8B-B14F-4D97-AF65-F5344CB8AC3E}">
        <p14:creationId xmlns:p14="http://schemas.microsoft.com/office/powerpoint/2010/main" val="3150156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Wingdings" pitchFamily="2" charset="2"/>
              <a:buChar char="Ø"/>
            </a:pPr>
            <a:r>
              <a:rPr lang="en-US" dirty="0" smtClean="0"/>
              <a:t>Annual Leave</a:t>
            </a:r>
          </a:p>
          <a:p>
            <a:pPr marL="342900" indent="-342900" algn="l">
              <a:buFont typeface="Wingdings" pitchFamily="2" charset="2"/>
              <a:buChar char="q"/>
            </a:pPr>
            <a:r>
              <a:rPr lang="en-US" sz="1200" dirty="0" smtClean="0">
                <a:solidFill>
                  <a:schemeClr val="tx2"/>
                </a:solidFill>
              </a:rPr>
              <a:t>&lt;= 5 years: 12 days</a:t>
            </a:r>
          </a:p>
          <a:p>
            <a:pPr marL="342900" indent="-342900" algn="l">
              <a:buFont typeface="Wingdings" pitchFamily="2" charset="2"/>
              <a:buChar char="q"/>
            </a:pPr>
            <a:r>
              <a:rPr lang="en-US" sz="1200" dirty="0" smtClean="0">
                <a:solidFill>
                  <a:schemeClr val="tx2"/>
                </a:solidFill>
              </a:rPr>
              <a:t>&gt; 5 years: 15 days</a:t>
            </a:r>
          </a:p>
          <a:p>
            <a:pPr marL="342900" indent="-342900" algn="l">
              <a:buFont typeface="Wingdings" pitchFamily="2" charset="2"/>
              <a:buChar char="q"/>
            </a:pPr>
            <a:r>
              <a:rPr lang="en-US" sz="1100" dirty="0">
                <a:solidFill>
                  <a:schemeClr val="tx2"/>
                </a:solidFill>
              </a:rPr>
              <a:t>https://gpay.houston.hp.com/psp/gpayp/EMPLOYEE/HP_GPAY/c/HPQ_MENU.HPQ_ABS_EESS_REQ.GBL?object=HPQ_ABS_EESS_REQ</a:t>
            </a:r>
          </a:p>
          <a:p>
            <a:pPr marL="342900" indent="-342900" algn="l">
              <a:buFont typeface="Wingdings" pitchFamily="2" charset="2"/>
              <a:buChar char="Ø"/>
            </a:pPr>
            <a:r>
              <a:rPr lang="en-US" dirty="0" smtClean="0"/>
              <a:t>Sick Leave</a:t>
            </a:r>
          </a:p>
          <a:p>
            <a:pPr marL="342900" indent="-342900" algn="l">
              <a:buFont typeface="Wingdings" pitchFamily="2" charset="2"/>
              <a:buChar char="q"/>
            </a:pPr>
            <a:r>
              <a:rPr lang="en-US" sz="1200" dirty="0">
                <a:solidFill>
                  <a:schemeClr val="tx2"/>
                </a:solidFill>
              </a:rPr>
              <a:t>15 days per </a:t>
            </a:r>
            <a:r>
              <a:rPr lang="en-US" sz="1200" dirty="0" smtClean="0">
                <a:solidFill>
                  <a:schemeClr val="tx2"/>
                </a:solidFill>
              </a:rPr>
              <a:t>year</a:t>
            </a:r>
          </a:p>
          <a:p>
            <a:pPr marL="342900" indent="-342900" algn="l">
              <a:buFont typeface="Wingdings" pitchFamily="2" charset="2"/>
              <a:buChar char="q"/>
            </a:pPr>
            <a:r>
              <a:rPr lang="en-US" sz="1200" dirty="0">
                <a:solidFill>
                  <a:schemeClr val="tx2"/>
                </a:solidFill>
              </a:rPr>
              <a:t>Hospital </a:t>
            </a:r>
            <a:r>
              <a:rPr lang="en-US" sz="1200" dirty="0" smtClean="0">
                <a:solidFill>
                  <a:schemeClr val="tx2"/>
                </a:solidFill>
              </a:rPr>
              <a:t>Certificate required if &gt;= 2 days</a:t>
            </a:r>
            <a:endParaRPr lang="en-US" sz="1200" dirty="0">
              <a:solidFill>
                <a:schemeClr val="tx2"/>
              </a:solidFill>
            </a:endParaRPr>
          </a:p>
          <a:p>
            <a:pPr marL="342900" indent="-342900" algn="l">
              <a:buFont typeface="Wingdings" pitchFamily="2" charset="2"/>
              <a:buChar char="Ø"/>
            </a:pPr>
            <a:r>
              <a:rPr lang="en-US" dirty="0" smtClean="0"/>
              <a:t>Compensation </a:t>
            </a:r>
            <a:r>
              <a:rPr lang="en-US" dirty="0"/>
              <a:t>Leave</a:t>
            </a:r>
          </a:p>
          <a:p>
            <a:pPr marL="342900" indent="-342900" algn="l">
              <a:buFont typeface="Wingdings" pitchFamily="2" charset="2"/>
              <a:buChar char="q"/>
            </a:pPr>
            <a:r>
              <a:rPr lang="en-US" sz="1200" dirty="0">
                <a:solidFill>
                  <a:schemeClr val="tx2"/>
                </a:solidFill>
              </a:rPr>
              <a:t>No </a:t>
            </a:r>
            <a:r>
              <a:rPr lang="en-US" sz="1200" dirty="0" smtClean="0">
                <a:solidFill>
                  <a:schemeClr val="tx2"/>
                </a:solidFill>
              </a:rPr>
              <a:t>Split supported</a:t>
            </a:r>
            <a:endParaRPr lang="en-US" sz="1200" dirty="0">
              <a:solidFill>
                <a:schemeClr val="tx2"/>
              </a:solidFill>
            </a:endParaRPr>
          </a:p>
          <a:p>
            <a:pPr marL="342900" indent="-342900" algn="l">
              <a:buFont typeface="Wingdings" pitchFamily="2" charset="2"/>
              <a:buChar char="q"/>
            </a:pPr>
            <a:r>
              <a:rPr lang="en-US" sz="1200" dirty="0">
                <a:solidFill>
                  <a:schemeClr val="tx2"/>
                </a:solidFill>
              </a:rPr>
              <a:t>Expiration: 6 </a:t>
            </a:r>
            <a:r>
              <a:rPr lang="en-US" sz="1200" dirty="0" smtClean="0">
                <a:solidFill>
                  <a:schemeClr val="tx2"/>
                </a:solidFill>
              </a:rPr>
              <a:t>months</a:t>
            </a:r>
          </a:p>
          <a:p>
            <a:pPr marL="342900" indent="-342900" algn="l">
              <a:buFont typeface="Wingdings" pitchFamily="2" charset="2"/>
              <a:buChar char="q"/>
            </a:pPr>
            <a:r>
              <a:rPr lang="en-US" sz="1200" dirty="0" smtClean="0">
                <a:solidFill>
                  <a:schemeClr val="tx2"/>
                </a:solidFill>
              </a:rPr>
              <a:t>Earth portal</a:t>
            </a:r>
            <a:r>
              <a:rPr lang="en-US" sz="1200" dirty="0">
                <a:solidFill>
                  <a:schemeClr val="tx2"/>
                </a:solidFill>
              </a:rPr>
              <a:t>: </a:t>
            </a:r>
            <a:r>
              <a:rPr lang="en-US" sz="1200" dirty="0">
                <a:solidFill>
                  <a:schemeClr val="tx2"/>
                </a:solidFill>
                <a:hlinkClick r:id="rId3"/>
              </a:rPr>
              <a:t>http://</a:t>
            </a:r>
            <a:r>
              <a:rPr lang="en-US" sz="1200" dirty="0" smtClean="0">
                <a:solidFill>
                  <a:schemeClr val="tx2"/>
                </a:solidFill>
                <a:hlinkClick r:id="rId3"/>
              </a:rPr>
              <a:t>ent21.sharepoint.hp.com/teams/teamearth/SitePages/Home.aspx</a:t>
            </a:r>
            <a:r>
              <a:rPr lang="en-US" sz="1200" dirty="0" smtClean="0">
                <a:solidFill>
                  <a:schemeClr val="tx2"/>
                </a:solidFill>
              </a:rPr>
              <a:t> </a:t>
            </a:r>
            <a:endParaRPr lang="en-US" dirty="0" smtClean="0"/>
          </a:p>
          <a:p>
            <a:pPr marL="342900" indent="-342900" algn="l">
              <a:buFont typeface="Wingdings" pitchFamily="2" charset="2"/>
              <a:buChar char="Ø"/>
            </a:pPr>
            <a:r>
              <a:rPr lang="en-US" dirty="0" smtClean="0"/>
              <a:t>Work At Home</a:t>
            </a:r>
          </a:p>
          <a:p>
            <a:pPr marL="342900" indent="-342900" algn="l">
              <a:buFont typeface="Wingdings" pitchFamily="2" charset="2"/>
              <a:buChar char="q"/>
            </a:pPr>
            <a:r>
              <a:rPr lang="en-US" sz="1200" dirty="0" smtClean="0">
                <a:solidFill>
                  <a:schemeClr val="tx2"/>
                </a:solidFill>
              </a:rPr>
              <a:t>At most 1 day per week</a:t>
            </a:r>
            <a:endParaRPr lang="en-US" dirty="0" smtClean="0"/>
          </a:p>
          <a:p>
            <a:pPr marL="342900" indent="-342900" algn="l">
              <a:buFont typeface="Wingdings" pitchFamily="2" charset="2"/>
              <a:buChar char="q"/>
            </a:pPr>
            <a:endParaRPr lang="en-US" sz="1200" dirty="0">
              <a:solidFill>
                <a:schemeClr val="tx2"/>
              </a:solidFill>
            </a:endParaRPr>
          </a:p>
        </p:txBody>
      </p:sp>
      <p:sp>
        <p:nvSpPr>
          <p:cNvPr id="3" name="Title 2"/>
          <p:cNvSpPr>
            <a:spLocks noGrp="1"/>
          </p:cNvSpPr>
          <p:nvPr>
            <p:ph type="title"/>
          </p:nvPr>
        </p:nvSpPr>
        <p:spPr/>
        <p:txBody>
          <a:bodyPr/>
          <a:lstStyle/>
          <a:p>
            <a:r>
              <a:rPr lang="en-US" dirty="0" smtClean="0"/>
              <a:t>Leave</a:t>
            </a:r>
            <a:endParaRPr lang="en-US" dirty="0"/>
          </a:p>
        </p:txBody>
      </p:sp>
    </p:spTree>
    <p:extLst>
      <p:ext uri="{BB962C8B-B14F-4D97-AF65-F5344CB8AC3E}">
        <p14:creationId xmlns:p14="http://schemas.microsoft.com/office/powerpoint/2010/main" val="896054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226614916"/>
              </p:ext>
            </p:extLst>
          </p:nvPr>
        </p:nvGraphicFramePr>
        <p:xfrm>
          <a:off x="571500" y="2114550"/>
          <a:ext cx="8001000" cy="3581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Content Placeholder 1"/>
          <p:cNvSpPr>
            <a:spLocks noGrp="1"/>
          </p:cNvSpPr>
          <p:nvPr>
            <p:ph sz="quarter" idx="13"/>
          </p:nvPr>
        </p:nvSpPr>
        <p:spPr/>
        <p:txBody>
          <a:bodyPr>
            <a:normAutofit/>
          </a:bodyPr>
          <a:lstStyle/>
          <a:p>
            <a:pPr marL="342900" indent="-342900" algn="l">
              <a:buFont typeface="Wingdings" pitchFamily="2" charset="2"/>
              <a:buChar char="Ø"/>
            </a:pPr>
            <a:r>
              <a:rPr lang="en-US" altLang="zh-CN" dirty="0" smtClean="0"/>
              <a:t>Workflow</a:t>
            </a:r>
            <a:endParaRPr lang="en-US" altLang="zh-CN" sz="1200" dirty="0">
              <a:solidFill>
                <a:schemeClr val="tx2"/>
              </a:solidFill>
            </a:endParaRPr>
          </a:p>
          <a:p>
            <a:pPr marL="342900" indent="-342900" algn="l">
              <a:buFont typeface="Wingdings" pitchFamily="2" charset="2"/>
              <a:buChar char="Ø"/>
            </a:pPr>
            <a:endParaRPr lang="en-US" altLang="zh-CN" sz="1000" dirty="0" smtClean="0"/>
          </a:p>
          <a:p>
            <a:pPr algn="l"/>
            <a:endParaRPr lang="en-US" altLang="zh-CN" sz="1200" dirty="0"/>
          </a:p>
        </p:txBody>
      </p:sp>
      <p:sp>
        <p:nvSpPr>
          <p:cNvPr id="3" name="Title 2"/>
          <p:cNvSpPr>
            <a:spLocks noGrp="1"/>
          </p:cNvSpPr>
          <p:nvPr>
            <p:ph type="title"/>
          </p:nvPr>
        </p:nvSpPr>
        <p:spPr/>
        <p:txBody>
          <a:bodyPr/>
          <a:lstStyle/>
          <a:p>
            <a:r>
              <a:rPr lang="en-US" dirty="0" smtClean="0"/>
              <a:t>Leave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483746076"/>
              </p:ext>
            </p:extLst>
          </p:nvPr>
        </p:nvGraphicFramePr>
        <p:xfrm>
          <a:off x="4267200" y="3665125"/>
          <a:ext cx="914400" cy="786574"/>
        </p:xfrm>
        <a:graphic>
          <a:graphicData uri="http://schemas.openxmlformats.org/presentationml/2006/ole">
            <mc:AlternateContent xmlns:mc="http://schemas.openxmlformats.org/markup-compatibility/2006">
              <mc:Choice xmlns:v="urn:schemas-microsoft-com:vml" Requires="v">
                <p:oleObj spid="_x0000_s1058" name="Packager Shell Object" showAsIcon="1" r:id="rId9" imgW="914400" imgH="771480" progId="Package">
                  <p:embed/>
                </p:oleObj>
              </mc:Choice>
              <mc:Fallback>
                <p:oleObj name="Packager Shell Object" showAsIcon="1" r:id="rId9" imgW="914400" imgH="771480" progId="Package">
                  <p:embed/>
                  <p:pic>
                    <p:nvPicPr>
                      <p:cNvPr id="0" name=""/>
                      <p:cNvPicPr/>
                      <p:nvPr/>
                    </p:nvPicPr>
                    <p:blipFill>
                      <a:blip r:embed="rId10"/>
                      <a:stretch>
                        <a:fillRect/>
                      </a:stretch>
                    </p:blipFill>
                    <p:spPr>
                      <a:xfrm>
                        <a:off x="4267200" y="3665125"/>
                        <a:ext cx="914400" cy="786574"/>
                      </a:xfrm>
                      <a:prstGeom prst="rect">
                        <a:avLst/>
                      </a:prstGeom>
                    </p:spPr>
                  </p:pic>
                </p:oleObj>
              </mc:Fallback>
            </mc:AlternateContent>
          </a:graphicData>
        </a:graphic>
      </p:graphicFrame>
      <p:sp>
        <p:nvSpPr>
          <p:cNvPr id="6" name="Rounded Rectangle 5"/>
          <p:cNvSpPr/>
          <p:nvPr/>
        </p:nvSpPr>
        <p:spPr>
          <a:xfrm>
            <a:off x="304800" y="4572000"/>
            <a:ext cx="1905000" cy="12096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t>Inform PL and get approval</a:t>
            </a:r>
            <a:endParaRPr lang="zh-CN" altLang="en-US" sz="1400" dirty="0"/>
          </a:p>
        </p:txBody>
      </p:sp>
      <p:sp>
        <p:nvSpPr>
          <p:cNvPr id="7" name="Rounded Rectangle 6"/>
          <p:cNvSpPr/>
          <p:nvPr/>
        </p:nvSpPr>
        <p:spPr>
          <a:xfrm>
            <a:off x="3024187" y="4572000"/>
            <a:ext cx="1905000" cy="11715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buAutoNum type="arabicPeriod"/>
            </a:pPr>
            <a:r>
              <a:rPr lang="en-US" altLang="zh-CN" sz="1200" dirty="0" smtClean="0"/>
              <a:t>Create item in Team Earth Calendar</a:t>
            </a:r>
          </a:p>
          <a:p>
            <a:pPr marL="228600" indent="-228600">
              <a:buAutoNum type="arabicPeriod"/>
            </a:pPr>
            <a:r>
              <a:rPr lang="en-US" altLang="zh-CN" sz="1200" dirty="0" smtClean="0"/>
              <a:t>An email will be sent to your PM/PL</a:t>
            </a:r>
            <a:endParaRPr lang="zh-CN" altLang="en-US" sz="1200" dirty="0"/>
          </a:p>
        </p:txBody>
      </p:sp>
      <p:sp>
        <p:nvSpPr>
          <p:cNvPr id="8" name="Rounded Rectangle 7"/>
          <p:cNvSpPr/>
          <p:nvPr/>
        </p:nvSpPr>
        <p:spPr>
          <a:xfrm>
            <a:off x="5562600" y="4572001"/>
            <a:ext cx="2057400" cy="1209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buFont typeface="Wingdings" panose="05000000000000000000" pitchFamily="2" charset="2"/>
              <a:buChar char="u"/>
            </a:pPr>
            <a:r>
              <a:rPr lang="en-US" altLang="zh-CN" sz="1200" dirty="0" smtClean="0"/>
              <a:t>Annual/Sick Leave</a:t>
            </a:r>
            <a:br>
              <a:rPr lang="en-US" altLang="zh-CN" sz="1200" dirty="0" smtClean="0"/>
            </a:br>
            <a:r>
              <a:rPr lang="en-US" altLang="zh-CN" sz="1200" dirty="0" smtClean="0"/>
              <a:t>RAE only – Update in system</a:t>
            </a:r>
          </a:p>
          <a:p>
            <a:pPr marL="228600" indent="-228600">
              <a:buFont typeface="Wingdings" panose="05000000000000000000" pitchFamily="2" charset="2"/>
              <a:buChar char="u"/>
            </a:pPr>
            <a:r>
              <a:rPr lang="en-US" altLang="zh-CN" sz="1200" dirty="0" smtClean="0"/>
              <a:t>Comp Leave</a:t>
            </a:r>
            <a:br>
              <a:rPr lang="en-US" altLang="zh-CN" sz="1200" dirty="0" smtClean="0"/>
            </a:br>
            <a:r>
              <a:rPr lang="en-US" altLang="zh-CN" sz="1200" dirty="0" smtClean="0"/>
              <a:t>Change status to </a:t>
            </a:r>
            <a:r>
              <a:rPr lang="en-US" altLang="zh-CN" sz="1200" b="1" dirty="0" smtClean="0"/>
              <a:t>Approved</a:t>
            </a:r>
            <a:endParaRPr lang="en-US" altLang="zh-CN" sz="1200" b="1" dirty="0"/>
          </a:p>
          <a:p>
            <a:endParaRPr lang="en-US" altLang="zh-CN" sz="1200" dirty="0" smtClean="0"/>
          </a:p>
          <a:p>
            <a:pPr marL="228600" indent="-228600">
              <a:buAutoNum type="arabicPeriod"/>
            </a:pPr>
            <a:endParaRPr lang="zh-CN" altLang="en-US" sz="1200" dirty="0"/>
          </a:p>
        </p:txBody>
      </p:sp>
    </p:spTree>
    <p:extLst>
      <p:ext uri="{BB962C8B-B14F-4D97-AF65-F5344CB8AC3E}">
        <p14:creationId xmlns:p14="http://schemas.microsoft.com/office/powerpoint/2010/main" val="1674283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Wingdings" pitchFamily="2" charset="2"/>
              <a:buChar char="Ø"/>
            </a:pPr>
            <a:r>
              <a:rPr lang="en-US" dirty="0" smtClean="0"/>
              <a:t>IPG/PSG </a:t>
            </a:r>
            <a:r>
              <a:rPr lang="en-US" dirty="0"/>
              <a:t>IT Portal: </a:t>
            </a:r>
            <a:r>
              <a:rPr lang="en-US" dirty="0" smtClean="0"/>
              <a:t/>
            </a:r>
            <a:br>
              <a:rPr lang="en-US" dirty="0" smtClean="0"/>
            </a:br>
            <a:r>
              <a:rPr lang="en-US" sz="1100" dirty="0" smtClean="0">
                <a:solidFill>
                  <a:schemeClr val="tx2"/>
                </a:solidFill>
                <a:hlinkClick r:id="rId2"/>
              </a:rPr>
              <a:t>http</a:t>
            </a:r>
            <a:r>
              <a:rPr lang="en-US" sz="1100" dirty="0">
                <a:solidFill>
                  <a:schemeClr val="tx2"/>
                </a:solidFill>
                <a:hlinkClick r:id="rId2"/>
              </a:rPr>
              <a:t>://</a:t>
            </a:r>
            <a:r>
              <a:rPr lang="en-US" sz="1100" dirty="0" smtClean="0">
                <a:solidFill>
                  <a:schemeClr val="tx2"/>
                </a:solidFill>
                <a:hlinkClick r:id="rId2"/>
              </a:rPr>
              <a:t>gdcckm.chn.hp.com/teams/ams/ECOIT/default.aspx</a:t>
            </a:r>
            <a:endParaRPr lang="en-US" sz="1100" dirty="0" smtClean="0">
              <a:solidFill>
                <a:schemeClr val="tx2"/>
              </a:solidFill>
            </a:endParaRPr>
          </a:p>
          <a:p>
            <a:pPr marL="342900" indent="-342900" algn="l">
              <a:buFont typeface="Wingdings" pitchFamily="2" charset="2"/>
              <a:buChar char="Ø"/>
            </a:pPr>
            <a:r>
              <a:rPr lang="zh-CN" altLang="en-US" dirty="0" smtClean="0"/>
              <a:t>加班空调申请</a:t>
            </a:r>
            <a:r>
              <a:rPr lang="en-US" altLang="zh-CN" dirty="0" smtClean="0"/>
              <a:t>:</a:t>
            </a:r>
            <a:br>
              <a:rPr lang="en-US" altLang="zh-CN" dirty="0" smtClean="0"/>
            </a:br>
            <a:r>
              <a:rPr lang="en-US" sz="1100" dirty="0" smtClean="0">
                <a:solidFill>
                  <a:schemeClr val="tx2"/>
                </a:solidFill>
                <a:hlinkClick r:id="rId3"/>
              </a:rPr>
              <a:t>http</a:t>
            </a:r>
            <a:r>
              <a:rPr lang="en-US" sz="1100" dirty="0">
                <a:solidFill>
                  <a:schemeClr val="tx2"/>
                </a:solidFill>
                <a:hlinkClick r:id="rId3"/>
              </a:rPr>
              <a:t>://</a:t>
            </a:r>
            <a:r>
              <a:rPr lang="en-US" sz="1100" dirty="0" smtClean="0">
                <a:solidFill>
                  <a:schemeClr val="tx2"/>
                </a:solidFill>
                <a:hlinkClick r:id="rId3"/>
              </a:rPr>
              <a:t>gdcckm.chn.hp.com/teams/ams/ECOIT/Lists/Announcements/DispForm.aspx?ID=15</a:t>
            </a:r>
            <a:endParaRPr lang="en-US" sz="1100" dirty="0" smtClean="0">
              <a:solidFill>
                <a:schemeClr val="tx2"/>
              </a:solidFill>
            </a:endParaRPr>
          </a:p>
          <a:p>
            <a:pPr marL="342900" indent="-342900" algn="l">
              <a:buFont typeface="Wingdings" pitchFamily="2" charset="2"/>
              <a:buChar char="Ø"/>
            </a:pPr>
            <a:endParaRPr lang="en-US" sz="1100" dirty="0">
              <a:solidFill>
                <a:schemeClr val="tx2"/>
              </a:solidFill>
            </a:endParaRPr>
          </a:p>
        </p:txBody>
      </p:sp>
      <p:sp>
        <p:nvSpPr>
          <p:cNvPr id="3" name="Title 2"/>
          <p:cNvSpPr>
            <a:spLocks noGrp="1"/>
          </p:cNvSpPr>
          <p:nvPr>
            <p:ph type="title"/>
          </p:nvPr>
        </p:nvSpPr>
        <p:spPr/>
        <p:txBody>
          <a:bodyPr/>
          <a:lstStyle/>
          <a:p>
            <a:r>
              <a:rPr lang="en-US" dirty="0" smtClean="0"/>
              <a:t>Useful guide</a:t>
            </a:r>
            <a:endParaRPr lang="en-US" dirty="0"/>
          </a:p>
        </p:txBody>
      </p:sp>
    </p:spTree>
    <p:extLst>
      <p:ext uri="{BB962C8B-B14F-4D97-AF65-F5344CB8AC3E}">
        <p14:creationId xmlns:p14="http://schemas.microsoft.com/office/powerpoint/2010/main" val="3221014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342900" indent="-342900" algn="l">
              <a:buFont typeface="Wingdings" pitchFamily="2" charset="2"/>
              <a:buChar char="Ø"/>
            </a:pPr>
            <a:r>
              <a:rPr lang="en-US" dirty="0"/>
              <a:t>Conference Room Scheduling Service</a:t>
            </a:r>
            <a:br>
              <a:rPr lang="en-US" dirty="0"/>
            </a:br>
            <a:r>
              <a:rPr lang="en-US" sz="1100" dirty="0">
                <a:solidFill>
                  <a:schemeClr val="tx2"/>
                </a:solidFill>
              </a:rPr>
              <a:t>http://intranet.hp.com/HPIT/GetIT/ConferenceRooms/Pages/index.aspx</a:t>
            </a:r>
          </a:p>
          <a:p>
            <a:pPr marL="342900" indent="-342900" algn="l">
              <a:buFont typeface="Wingdings" pitchFamily="2" charset="2"/>
              <a:buChar char="Ø"/>
            </a:pPr>
            <a:r>
              <a:rPr lang="en-US" dirty="0" err="1" smtClean="0"/>
              <a:t>Grow@HP</a:t>
            </a:r>
            <a:r>
              <a:rPr lang="en-US" dirty="0"/>
              <a:t/>
            </a:r>
            <a:br>
              <a:rPr lang="en-US" dirty="0"/>
            </a:br>
            <a:r>
              <a:rPr lang="en-US" sz="1100" dirty="0">
                <a:solidFill>
                  <a:schemeClr val="tx2"/>
                </a:solidFill>
                <a:hlinkClick r:id="rId2"/>
              </a:rPr>
              <a:t>http://learn.hp.com/</a:t>
            </a:r>
            <a:endParaRPr lang="en-US" sz="1100" dirty="0">
              <a:solidFill>
                <a:schemeClr val="tx2"/>
              </a:solidFill>
            </a:endParaRPr>
          </a:p>
          <a:p>
            <a:pPr marL="342900" indent="-342900" algn="l">
              <a:buFont typeface="Wingdings" pitchFamily="2" charset="2"/>
              <a:buChar char="Ø"/>
            </a:pPr>
            <a:r>
              <a:rPr lang="en-US" dirty="0" err="1" smtClean="0"/>
              <a:t>PaySlip</a:t>
            </a:r>
            <a:r>
              <a:rPr lang="en-US" dirty="0" smtClean="0"/>
              <a:t/>
            </a:r>
            <a:br>
              <a:rPr lang="en-US" dirty="0" smtClean="0"/>
            </a:br>
            <a:r>
              <a:rPr lang="en-US" sz="1100" dirty="0">
                <a:solidFill>
                  <a:schemeClr val="tx2"/>
                </a:solidFill>
                <a:hlinkClick r:id="rId3"/>
              </a:rPr>
              <a:t>https://login.portal.hp.com/smlogin/fcc/smloginrb.fcc?TYPE=33554433&amp;REALMOID=06-827fcb89-7908-46f6-b83c-5ebece9a0290&amp;GUID=&amp;SMAUTHREASON=0&amp;METHOD=GET&amp;SMAGENTNAME=-SM-gOHAlGSf9RVf33JKpuF5JcTvHpKhcFPoy1GNQghQeU7yLh3%2fAXwjnTBoQl7d5wwv&amp;TARGET=-SM-https%3a%2f%2fhr%2efreedom%2ecorp%2ehp%2ecom%2fglobalview  </a:t>
            </a:r>
            <a:endParaRPr lang="en-US" sz="1100" dirty="0">
              <a:solidFill>
                <a:schemeClr val="tx2"/>
              </a:solidFill>
            </a:endParaRPr>
          </a:p>
          <a:p>
            <a:pPr marL="342900" indent="-342900" algn="l">
              <a:buFont typeface="Wingdings" pitchFamily="2" charset="2"/>
              <a:buChar char="Ø"/>
            </a:pPr>
            <a:r>
              <a:rPr lang="en-US" dirty="0" smtClean="0"/>
              <a:t>ITRTT-&gt;Stack</a:t>
            </a:r>
            <a:r>
              <a:rPr lang="en-US" dirty="0"/>
              <a:t/>
            </a:r>
            <a:br>
              <a:rPr lang="en-US" dirty="0"/>
            </a:br>
            <a:r>
              <a:rPr lang="en-US" sz="1100" dirty="0">
                <a:solidFill>
                  <a:schemeClr val="tx2"/>
                </a:solidFill>
                <a:hlinkClick r:id="rId4"/>
              </a:rPr>
              <a:t>http://cdc-operation-aries.asiapacific.hpqcorp.net/stack</a:t>
            </a:r>
            <a:r>
              <a:rPr lang="en-US" sz="1100" dirty="0">
                <a:solidFill>
                  <a:schemeClr val="tx2"/>
                </a:solidFill>
                <a:hlinkClick r:id="rId4"/>
              </a:rPr>
              <a:t>/</a:t>
            </a:r>
            <a:r>
              <a:rPr lang="en-US" sz="1100" dirty="0">
                <a:solidFill>
                  <a:schemeClr val="tx2"/>
                </a:solidFill>
              </a:rPr>
              <a:t> </a:t>
            </a:r>
            <a:endParaRPr lang="en-US" sz="1100" dirty="0">
              <a:solidFill>
                <a:schemeClr val="tx2"/>
              </a:solidFill>
            </a:endParaRPr>
          </a:p>
          <a:p>
            <a:pPr marL="342900" indent="-342900" algn="l">
              <a:buFont typeface="Wingdings" pitchFamily="2" charset="2"/>
              <a:buChar char="Ø"/>
            </a:pPr>
            <a:r>
              <a:rPr lang="en-US" dirty="0"/>
              <a:t>PDL Create</a:t>
            </a:r>
            <a:br>
              <a:rPr lang="en-US" dirty="0"/>
            </a:br>
            <a:r>
              <a:rPr lang="en-US" sz="1100" dirty="0">
                <a:solidFill>
                  <a:schemeClr val="tx2"/>
                </a:solidFill>
                <a:hlinkClick r:id="rId5"/>
              </a:rPr>
              <a:t>http://</a:t>
            </a:r>
            <a:r>
              <a:rPr lang="en-US" sz="1100" dirty="0" smtClean="0">
                <a:solidFill>
                  <a:schemeClr val="tx2"/>
                </a:solidFill>
                <a:hlinkClick r:id="rId5"/>
              </a:rPr>
              <a:t>itsupport.hp.com/portal/site/sg/documentdetail?docid=KM004279</a:t>
            </a:r>
            <a:endParaRPr lang="en-US" sz="1100" dirty="0">
              <a:solidFill>
                <a:schemeClr val="tx2"/>
              </a:solidFill>
            </a:endParaRPr>
          </a:p>
          <a:p>
            <a:pPr marL="342900" indent="-342900" algn="l">
              <a:buFont typeface="Wingdings" pitchFamily="2" charset="2"/>
              <a:buChar char="Ø"/>
            </a:pPr>
            <a:r>
              <a:rPr lang="en-US" dirty="0"/>
              <a:t>Solution Source</a:t>
            </a:r>
            <a:r>
              <a:rPr lang="en-US" sz="1100" dirty="0">
                <a:solidFill>
                  <a:schemeClr val="tx2"/>
                </a:solidFill>
              </a:rPr>
              <a:t/>
            </a:r>
            <a:br>
              <a:rPr lang="en-US" sz="1100" dirty="0">
                <a:solidFill>
                  <a:schemeClr val="tx2"/>
                </a:solidFill>
              </a:rPr>
            </a:br>
            <a:r>
              <a:rPr lang="en-US" sz="1100" dirty="0">
                <a:solidFill>
                  <a:schemeClr val="tx2"/>
                </a:solidFill>
                <a:hlinkClick r:id="rId6"/>
              </a:rPr>
              <a:t>http://</a:t>
            </a:r>
            <a:r>
              <a:rPr lang="en-US" sz="1100" dirty="0" smtClean="0">
                <a:solidFill>
                  <a:schemeClr val="tx2"/>
                </a:solidFill>
                <a:hlinkClick r:id="rId6"/>
              </a:rPr>
              <a:t>intranet.hp.com/HPIT/GetIT/SolutionSource/Pages/index.aspx</a:t>
            </a:r>
            <a:r>
              <a:rPr lang="en-US" sz="1100" dirty="0" smtClean="0">
                <a:solidFill>
                  <a:schemeClr val="tx2"/>
                </a:solidFill>
              </a:rPr>
              <a:t> </a:t>
            </a:r>
          </a:p>
          <a:p>
            <a:pPr marL="342900" indent="-342900" algn="l">
              <a:buFont typeface="Wingdings" pitchFamily="2" charset="2"/>
              <a:buChar char="Ø"/>
            </a:pPr>
            <a:r>
              <a:rPr lang="en-US" dirty="0"/>
              <a:t>Asset Management</a:t>
            </a:r>
            <a:r>
              <a:rPr lang="en-US" sz="1100" dirty="0">
                <a:solidFill>
                  <a:schemeClr val="tx2"/>
                </a:solidFill>
              </a:rPr>
              <a:t/>
            </a:r>
            <a:br>
              <a:rPr lang="en-US" sz="1100" dirty="0">
                <a:solidFill>
                  <a:schemeClr val="tx2"/>
                </a:solidFill>
              </a:rPr>
            </a:br>
            <a:r>
              <a:rPr lang="en-US" sz="1100" dirty="0">
                <a:solidFill>
                  <a:schemeClr val="tx2"/>
                </a:solidFill>
                <a:hlinkClick r:id="rId7"/>
              </a:rPr>
              <a:t>http://</a:t>
            </a:r>
            <a:r>
              <a:rPr lang="en-US" sz="1100" dirty="0" smtClean="0">
                <a:solidFill>
                  <a:schemeClr val="tx2"/>
                </a:solidFill>
                <a:hlinkClick r:id="rId7"/>
              </a:rPr>
              <a:t>g2w0677g.austin.hp.com/sso/assetprofile/AssetProfile.aspx?RememberMe=false&amp;RememberMe=false&amp;RememberMe=false&amp;RememberMe=false&amp;RememberMe=false&amp;RememberMe=false&amp;RememberMe=true&amp;RememberMe=false</a:t>
            </a:r>
            <a:r>
              <a:rPr lang="en-US" sz="1100" dirty="0" smtClean="0">
                <a:solidFill>
                  <a:schemeClr val="tx2"/>
                </a:solidFill>
              </a:rPr>
              <a:t> </a:t>
            </a:r>
            <a:endParaRPr lang="en-US" sz="1100" dirty="0" smtClean="0">
              <a:solidFill>
                <a:schemeClr val="tx2"/>
              </a:solidFill>
            </a:endParaRPr>
          </a:p>
          <a:p>
            <a:pPr marL="342900" indent="-342900" algn="l">
              <a:buFont typeface="Wingdings" pitchFamily="2" charset="2"/>
              <a:buChar char="Ø"/>
            </a:pPr>
            <a:r>
              <a:rPr lang="en-US" sz="1100" dirty="0" smtClean="0">
                <a:solidFill>
                  <a:schemeClr val="tx2"/>
                </a:solidFill>
              </a:rPr>
              <a:t>Training tracking System</a:t>
            </a:r>
            <a:endParaRPr lang="en-US" sz="1100" dirty="0">
              <a:solidFill>
                <a:schemeClr val="tx2"/>
              </a:solidFill>
            </a:endParaRPr>
          </a:p>
        </p:txBody>
      </p:sp>
      <p:sp>
        <p:nvSpPr>
          <p:cNvPr id="3" name="Title 2"/>
          <p:cNvSpPr>
            <a:spLocks noGrp="1"/>
          </p:cNvSpPr>
          <p:nvPr>
            <p:ph type="title"/>
          </p:nvPr>
        </p:nvSpPr>
        <p:spPr/>
        <p:txBody>
          <a:bodyPr/>
          <a:lstStyle/>
          <a:p>
            <a:r>
              <a:rPr lang="en-US" dirty="0" smtClean="0"/>
              <a:t>Useful Links</a:t>
            </a:r>
            <a:endParaRPr lang="en-US" dirty="0"/>
          </a:p>
        </p:txBody>
      </p:sp>
    </p:spTree>
    <p:extLst>
      <p:ext uri="{BB962C8B-B14F-4D97-AF65-F5344CB8AC3E}">
        <p14:creationId xmlns:p14="http://schemas.microsoft.com/office/powerpoint/2010/main" val="2473552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Wingdings" panose="05000000000000000000" pitchFamily="2" charset="2"/>
              <a:buChar char="Ø"/>
            </a:pPr>
            <a:r>
              <a:rPr lang="en-US" sz="1900" dirty="0" smtClean="0"/>
              <a:t>Request </a:t>
            </a:r>
            <a:r>
              <a:rPr lang="en-US" sz="1900" dirty="0"/>
              <a:t>kinds of </a:t>
            </a:r>
            <a:r>
              <a:rPr lang="en-US" sz="1900" dirty="0"/>
              <a:t>employee letters</a:t>
            </a:r>
            <a:r>
              <a:rPr lang="en-US" sz="1100" b="1" dirty="0"/>
              <a:t/>
            </a:r>
            <a:br>
              <a:rPr lang="en-US" sz="1100" b="1" dirty="0"/>
            </a:br>
            <a:r>
              <a:rPr lang="en-US" sz="1100" b="1" dirty="0">
                <a:hlinkClick r:id="rId3"/>
              </a:rPr>
              <a:t>https://</a:t>
            </a:r>
            <a:r>
              <a:rPr lang="en-US" sz="1100" b="1" dirty="0" smtClean="0">
                <a:hlinkClick r:id="rId3"/>
              </a:rPr>
              <a:t>ghrms.houston.hp.com/psp/pdrprdp/EMPLOYEE/HRMS/c/ROLE_EMPLOYEE.HP_LETTER_EMP.GBL</a:t>
            </a:r>
            <a:r>
              <a:rPr lang="en-US" sz="1100" b="1" dirty="0" smtClean="0"/>
              <a:t> </a:t>
            </a:r>
          </a:p>
          <a:p>
            <a:pPr marL="342900" indent="-342900" algn="l">
              <a:buFont typeface="Wingdings" panose="05000000000000000000" pitchFamily="2" charset="2"/>
              <a:buChar char="Ø"/>
            </a:pPr>
            <a:r>
              <a:rPr lang="en-US" sz="1900" dirty="0" smtClean="0"/>
              <a:t>PC </a:t>
            </a:r>
            <a:r>
              <a:rPr lang="en-US" sz="1900" dirty="0"/>
              <a:t>Encryption</a:t>
            </a:r>
            <a:r>
              <a:rPr lang="en-US" sz="1100" dirty="0">
                <a:solidFill>
                  <a:schemeClr val="tx2"/>
                </a:solidFill>
              </a:rPr>
              <a:t/>
            </a:r>
            <a:br>
              <a:rPr lang="en-US" sz="1100" dirty="0">
                <a:solidFill>
                  <a:schemeClr val="tx2"/>
                </a:solidFill>
              </a:rPr>
            </a:br>
            <a:r>
              <a:rPr lang="en-US" sz="1100" dirty="0">
                <a:solidFill>
                  <a:schemeClr val="tx2"/>
                </a:solidFill>
                <a:hlinkClick r:id="rId4"/>
              </a:rPr>
              <a:t>http://</a:t>
            </a:r>
            <a:r>
              <a:rPr lang="en-US" sz="1100" dirty="0" smtClean="0">
                <a:solidFill>
                  <a:schemeClr val="tx2"/>
                </a:solidFill>
                <a:hlinkClick r:id="rId4"/>
              </a:rPr>
              <a:t>itsupport.hp.com/portal/site/sg/documentdetail?docid=KM023902</a:t>
            </a:r>
            <a:r>
              <a:rPr lang="en-US" sz="1100" dirty="0" smtClean="0">
                <a:solidFill>
                  <a:schemeClr val="tx2"/>
                </a:solidFill>
              </a:rPr>
              <a:t> </a:t>
            </a:r>
          </a:p>
          <a:p>
            <a:pPr marL="342900" indent="-342900" algn="l">
              <a:buFont typeface="Wingdings" panose="05000000000000000000" pitchFamily="2" charset="2"/>
              <a:buChar char="Ø"/>
            </a:pPr>
            <a:r>
              <a:rPr lang="en-US" sz="1900" dirty="0"/>
              <a:t>PC Age Check</a:t>
            </a:r>
            <a:r>
              <a:rPr lang="en-US" sz="1100" dirty="0">
                <a:solidFill>
                  <a:schemeClr val="tx2"/>
                </a:solidFill>
              </a:rPr>
              <a:t/>
            </a:r>
            <a:br>
              <a:rPr lang="en-US" sz="1100" dirty="0">
                <a:solidFill>
                  <a:schemeClr val="tx2"/>
                </a:solidFill>
              </a:rPr>
            </a:br>
            <a:r>
              <a:rPr lang="en-US" sz="1100" dirty="0">
                <a:solidFill>
                  <a:schemeClr val="tx2"/>
                </a:solidFill>
                <a:hlinkClick r:id="rId5"/>
              </a:rPr>
              <a:t>http://</a:t>
            </a:r>
            <a:r>
              <a:rPr lang="en-US" sz="1100" dirty="0" smtClean="0">
                <a:solidFill>
                  <a:schemeClr val="tx2"/>
                </a:solidFill>
                <a:hlinkClick r:id="rId5"/>
              </a:rPr>
              <a:t>intranet.hp.com/HPIT/GetIT/PCStandards/Pages/PCAgeCalculator.aspx</a:t>
            </a:r>
            <a:r>
              <a:rPr lang="en-US" sz="1100" dirty="0" smtClean="0">
                <a:solidFill>
                  <a:schemeClr val="tx2"/>
                </a:solidFill>
              </a:rPr>
              <a:t> </a:t>
            </a:r>
          </a:p>
          <a:p>
            <a:pPr marL="342900" indent="-342900" algn="l">
              <a:buFont typeface="Wingdings" panose="05000000000000000000" pitchFamily="2" charset="2"/>
              <a:buChar char="Ø"/>
            </a:pPr>
            <a:r>
              <a:rPr lang="en-US" sz="1900" dirty="0"/>
              <a:t>Outlook Web Access</a:t>
            </a:r>
            <a:r>
              <a:rPr lang="en-US" sz="1100" dirty="0" smtClean="0">
                <a:solidFill>
                  <a:schemeClr val="tx2"/>
                </a:solidFill>
              </a:rPr>
              <a:t/>
            </a:r>
            <a:br>
              <a:rPr lang="en-US" sz="1100" dirty="0" smtClean="0">
                <a:solidFill>
                  <a:schemeClr val="tx2"/>
                </a:solidFill>
              </a:rPr>
            </a:br>
            <a:r>
              <a:rPr lang="en-US" sz="1100" dirty="0">
                <a:solidFill>
                  <a:schemeClr val="tx2"/>
                </a:solidFill>
                <a:hlinkClick r:id="rId6"/>
              </a:rPr>
              <a:t>https://webmail.hp.com/owa/auth/logon.aspx?replaceCurrent=1&amp;url=https%3a%2f%2fwebmail.hp.com%2fowa</a:t>
            </a:r>
            <a:r>
              <a:rPr lang="en-US" sz="1100" dirty="0">
                <a:solidFill>
                  <a:schemeClr val="tx2"/>
                </a:solidFill>
              </a:rPr>
              <a:t> </a:t>
            </a:r>
            <a:endParaRPr lang="en-US" sz="1100" dirty="0" smtClean="0">
              <a:solidFill>
                <a:schemeClr val="tx2"/>
              </a:solidFill>
            </a:endParaRPr>
          </a:p>
          <a:p>
            <a:pPr marL="342900" indent="-342900" algn="l">
              <a:buFont typeface="Wingdings" panose="05000000000000000000" pitchFamily="2" charset="2"/>
              <a:buChar char="Ø"/>
            </a:pPr>
            <a:r>
              <a:rPr lang="en-US" sz="1900" dirty="0" smtClean="0"/>
              <a:t>Server </a:t>
            </a:r>
            <a:r>
              <a:rPr lang="en-US" sz="1900" dirty="0"/>
              <a:t>Access Request</a:t>
            </a:r>
            <a:br>
              <a:rPr lang="en-US" sz="1900" dirty="0"/>
            </a:br>
            <a:r>
              <a:rPr lang="en-US" sz="1100" dirty="0">
                <a:solidFill>
                  <a:schemeClr val="tx2"/>
                </a:solidFill>
                <a:hlinkClick r:id="rId7"/>
              </a:rPr>
              <a:t>https://</a:t>
            </a:r>
            <a:r>
              <a:rPr lang="en-US" sz="1100" dirty="0">
                <a:solidFill>
                  <a:schemeClr val="tx2"/>
                </a:solidFill>
                <a:hlinkClick r:id="rId7"/>
              </a:rPr>
              <a:t>vsm.houston.hp.com/cgi-bin/AodForDevs.pl</a:t>
            </a:r>
            <a:r>
              <a:rPr lang="en-US" sz="1100" dirty="0">
                <a:solidFill>
                  <a:schemeClr val="tx2"/>
                </a:solidFill>
              </a:rPr>
              <a:t> </a:t>
            </a:r>
          </a:p>
          <a:p>
            <a:pPr marL="342900" indent="-342900" algn="l">
              <a:lnSpc>
                <a:spcPct val="80000"/>
              </a:lnSpc>
              <a:buFont typeface="Wingdings" pitchFamily="2" charset="2"/>
              <a:buChar char="Ø"/>
            </a:pPr>
            <a:r>
              <a:rPr lang="en-US" altLang="zh-CN" sz="1900" dirty="0" err="1"/>
              <a:t>Zhangjiang</a:t>
            </a:r>
            <a:r>
              <a:rPr lang="en-US" altLang="zh-CN" sz="1900" dirty="0"/>
              <a:t> </a:t>
            </a:r>
            <a:r>
              <a:rPr lang="en-US" altLang="zh-CN" sz="1900" dirty="0" err="1"/>
              <a:t>Uion</a:t>
            </a:r>
            <a:r>
              <a:rPr lang="en-US" altLang="zh-CN" sz="1900" dirty="0"/>
              <a:t> Portal</a:t>
            </a:r>
            <a:br>
              <a:rPr lang="en-US" altLang="zh-CN" sz="1900" dirty="0"/>
            </a:br>
            <a:r>
              <a:rPr lang="en-US" altLang="zh-CN" sz="1100" dirty="0">
                <a:hlinkClick r:id="rId8"/>
              </a:rPr>
              <a:t>http://ent244.sharepoint.hp.com/teams/gdccunion/default.aspx</a:t>
            </a:r>
            <a:r>
              <a:rPr lang="en-US" altLang="zh-CN" sz="1100" dirty="0"/>
              <a:t>      </a:t>
            </a:r>
            <a:r>
              <a:rPr lang="en-US" altLang="zh-CN" sz="1900" dirty="0"/>
              <a:t>     </a:t>
            </a:r>
          </a:p>
          <a:p>
            <a:pPr marL="342900" indent="-342900" algn="l">
              <a:buFont typeface="Wingdings" panose="05000000000000000000" pitchFamily="2" charset="2"/>
              <a:buChar char="Ø"/>
            </a:pPr>
            <a:r>
              <a:rPr lang="zh-CN" altLang="en-US" sz="1900" dirty="0"/>
              <a:t>张江工会票票交换集散地 </a:t>
            </a:r>
            <a:r>
              <a:rPr lang="en-US" altLang="zh-CN" sz="1900" dirty="0"/>
              <a:t/>
            </a:r>
            <a:br>
              <a:rPr lang="en-US" altLang="zh-CN" sz="1900" dirty="0"/>
            </a:br>
            <a:r>
              <a:rPr lang="en-US" altLang="zh-CN" sz="1100" dirty="0">
                <a:hlinkClick r:id="rId9"/>
              </a:rPr>
              <a:t>http://teams1.sharepoint.hp.com/teams/gdccunion/Lists/List6/AllItems.aspx</a:t>
            </a:r>
            <a:r>
              <a:rPr lang="en-US" altLang="zh-CN" sz="1100" dirty="0"/>
              <a:t> </a:t>
            </a:r>
            <a:endParaRPr lang="en-US" altLang="zh-CN" sz="1900" dirty="0"/>
          </a:p>
          <a:p>
            <a:pPr marL="342900" indent="-342900" algn="l">
              <a:buFont typeface="Wingdings" panose="05000000000000000000" pitchFamily="2" charset="2"/>
              <a:buChar char="Ø"/>
            </a:pPr>
            <a:endParaRPr lang="en-US" sz="1900" dirty="0"/>
          </a:p>
        </p:txBody>
      </p:sp>
      <p:sp>
        <p:nvSpPr>
          <p:cNvPr id="3" name="Title 2"/>
          <p:cNvSpPr>
            <a:spLocks noGrp="1"/>
          </p:cNvSpPr>
          <p:nvPr>
            <p:ph type="title"/>
          </p:nvPr>
        </p:nvSpPr>
        <p:spPr/>
        <p:txBody>
          <a:bodyPr/>
          <a:lstStyle/>
          <a:p>
            <a:r>
              <a:rPr lang="en-US" dirty="0" smtClean="0"/>
              <a:t>Useful Links</a:t>
            </a:r>
            <a:endParaRPr lang="en-US" dirty="0"/>
          </a:p>
        </p:txBody>
      </p:sp>
    </p:spTree>
    <p:extLst>
      <p:ext uri="{BB962C8B-B14F-4D97-AF65-F5344CB8AC3E}">
        <p14:creationId xmlns:p14="http://schemas.microsoft.com/office/powerpoint/2010/main" val="2135387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810000" y="3276600"/>
            <a:ext cx="1380744" cy="1435608"/>
          </a:xfrm>
        </p:spPr>
      </p:pic>
      <p:sp>
        <p:nvSpPr>
          <p:cNvPr id="3" name="Title 2"/>
          <p:cNvSpPr>
            <a:spLocks noGrp="1"/>
          </p:cNvSpPr>
          <p:nvPr>
            <p:ph type="title"/>
          </p:nvPr>
        </p:nvSpPr>
        <p:spPr/>
        <p:txBody>
          <a:bodyPr/>
          <a:lstStyle/>
          <a:p>
            <a:r>
              <a:rPr lang="en-US" dirty="0" smtClean="0"/>
              <a:t>Thanks</a:t>
            </a:r>
            <a:endParaRPr lang="en-US" dirty="0"/>
          </a:p>
        </p:txBody>
      </p:sp>
    </p:spTree>
    <p:extLst>
      <p:ext uri="{BB962C8B-B14F-4D97-AF65-F5344CB8AC3E}">
        <p14:creationId xmlns:p14="http://schemas.microsoft.com/office/powerpoint/2010/main" val="3275750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Wingdings" pitchFamily="2" charset="2"/>
              <a:buChar char="Ø"/>
            </a:pPr>
            <a:r>
              <a:rPr lang="en-US" dirty="0" smtClean="0"/>
              <a:t>Newbies</a:t>
            </a:r>
          </a:p>
          <a:p>
            <a:pPr marL="342900" indent="-342900" algn="l">
              <a:buFont typeface="Wingdings" pitchFamily="2" charset="2"/>
              <a:buChar char="Ø"/>
            </a:pPr>
            <a:r>
              <a:rPr lang="en-US" dirty="0" smtClean="0"/>
              <a:t>Contact HR</a:t>
            </a:r>
          </a:p>
          <a:p>
            <a:pPr marL="342900" indent="-342900" algn="l">
              <a:buFont typeface="Wingdings" pitchFamily="2" charset="2"/>
              <a:buChar char="Ø"/>
            </a:pPr>
            <a:r>
              <a:rPr lang="en-US" dirty="0" smtClean="0"/>
              <a:t>IT Support</a:t>
            </a:r>
          </a:p>
          <a:p>
            <a:pPr marL="342900" indent="-342900" algn="l">
              <a:buFont typeface="Wingdings" pitchFamily="2" charset="2"/>
              <a:buChar char="Ø"/>
            </a:pPr>
            <a:r>
              <a:rPr lang="en-US" dirty="0" smtClean="0"/>
              <a:t>PPM</a:t>
            </a:r>
          </a:p>
          <a:p>
            <a:pPr marL="342900" indent="-342900" algn="l">
              <a:buFont typeface="Wingdings" pitchFamily="2" charset="2"/>
              <a:buChar char="Ø"/>
            </a:pPr>
            <a:r>
              <a:rPr lang="en-US" dirty="0"/>
              <a:t>Projects</a:t>
            </a:r>
          </a:p>
          <a:p>
            <a:pPr marL="342900" indent="-342900" algn="l">
              <a:buFont typeface="Wingdings" pitchFamily="2" charset="2"/>
              <a:buChar char="Ø"/>
            </a:pPr>
            <a:r>
              <a:rPr lang="en-US" dirty="0" smtClean="0"/>
              <a:t>Reimbursement</a:t>
            </a:r>
          </a:p>
          <a:p>
            <a:pPr marL="342900" indent="-342900" algn="l">
              <a:buFont typeface="Wingdings" pitchFamily="2" charset="2"/>
              <a:buChar char="Ø"/>
            </a:pPr>
            <a:r>
              <a:rPr lang="en-US" dirty="0" smtClean="0"/>
              <a:t>Travel</a:t>
            </a:r>
          </a:p>
          <a:p>
            <a:pPr marL="342900" indent="-342900" algn="l">
              <a:buFont typeface="Wingdings" pitchFamily="2" charset="2"/>
              <a:buChar char="Ø"/>
            </a:pPr>
            <a:r>
              <a:rPr lang="en-US" sz="2100" spc="30" dirty="0" smtClean="0">
                <a:cs typeface="Tahoma" pitchFamily="34" charset="0"/>
              </a:rPr>
              <a:t>Leave</a:t>
            </a:r>
            <a:endParaRPr lang="en-US" dirty="0" smtClean="0"/>
          </a:p>
          <a:p>
            <a:pPr marL="342900" indent="-342900" algn="l">
              <a:buFont typeface="Wingdings" pitchFamily="2" charset="2"/>
              <a:buChar char="Ø"/>
            </a:pPr>
            <a:r>
              <a:rPr lang="en-US" dirty="0" smtClean="0"/>
              <a:t>Some useful guides</a:t>
            </a:r>
          </a:p>
          <a:p>
            <a:pPr marL="342900" indent="-342900" algn="l">
              <a:buFont typeface="Wingdings" pitchFamily="2" charset="2"/>
              <a:buChar char="Ø"/>
            </a:pPr>
            <a:endParaRPr lang="en-US" dirty="0" smtClean="0"/>
          </a:p>
          <a:p>
            <a:pPr marL="342900" indent="-342900" algn="l">
              <a:buFont typeface="Wingdings" pitchFamily="2" charset="2"/>
              <a:buChar char="Ø"/>
            </a:pP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074195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lvl="0" indent="-342900" algn="l">
              <a:buFont typeface="Wingdings" pitchFamily="2" charset="2"/>
              <a:buChar char="Ø"/>
            </a:pPr>
            <a:r>
              <a:rPr lang="en-US" b="1" dirty="0" smtClean="0"/>
              <a:t>Badge</a:t>
            </a:r>
            <a:r>
              <a:rPr lang="en-US" altLang="zh-CN" b="1" dirty="0" smtClean="0"/>
              <a:t/>
            </a:r>
            <a:br>
              <a:rPr lang="en-US" altLang="zh-CN" b="1" dirty="0" smtClean="0"/>
            </a:br>
            <a:r>
              <a:rPr lang="en-US" sz="1300" dirty="0" smtClean="0"/>
              <a:t>Reception </a:t>
            </a:r>
            <a:r>
              <a:rPr lang="en-US" sz="1300" dirty="0"/>
              <a:t>Desk  </a:t>
            </a:r>
            <a:r>
              <a:rPr lang="en-US" sz="1300" dirty="0" smtClean="0"/>
              <a:t>Ext</a:t>
            </a:r>
            <a:r>
              <a:rPr lang="en-US" sz="1300" dirty="0"/>
              <a:t>:  021-38896671/6672 </a:t>
            </a:r>
            <a:r>
              <a:rPr lang="en-US" sz="1300" dirty="0" smtClean="0"/>
              <a:t>  </a:t>
            </a:r>
            <a:r>
              <a:rPr lang="en-US" sz="1300" dirty="0"/>
              <a:t>Location: Building D, 1F</a:t>
            </a:r>
          </a:p>
          <a:p>
            <a:pPr marL="342900" indent="-342900" algn="l">
              <a:buFont typeface="Wingdings" pitchFamily="2" charset="2"/>
              <a:buChar char="Ø"/>
            </a:pPr>
            <a:r>
              <a:rPr lang="en-US" b="1" dirty="0" smtClean="0"/>
              <a:t>PC/Tel/Headset/Keyboard/Mouse etc.</a:t>
            </a:r>
            <a:br>
              <a:rPr lang="en-US" b="1" dirty="0" smtClean="0"/>
            </a:br>
            <a:r>
              <a:rPr lang="en-US" sz="1300" dirty="0"/>
              <a:t>Xie, Pei-Pei </a:t>
            </a:r>
            <a:r>
              <a:rPr lang="en-US" sz="1300" dirty="0" smtClean="0"/>
              <a:t>Ext</a:t>
            </a:r>
            <a:r>
              <a:rPr lang="en-US" sz="1300" dirty="0"/>
              <a:t>: 021-38898828  Location: Building C, 1F, B-7</a:t>
            </a:r>
            <a:endParaRPr lang="en-US" altLang="zh-CN" sz="1300" dirty="0"/>
          </a:p>
          <a:p>
            <a:pPr marL="342900" lvl="0" indent="-342900" algn="l">
              <a:buFont typeface="Wingdings" pitchFamily="2" charset="2"/>
              <a:buChar char="Ø"/>
            </a:pPr>
            <a:r>
              <a:rPr lang="en-US" b="1" dirty="0"/>
              <a:t>Cabinet key   </a:t>
            </a:r>
            <a:r>
              <a:rPr lang="zh-CN" altLang="en-US" b="1" dirty="0"/>
              <a:t>领取个人推柜钥</a:t>
            </a:r>
            <a:r>
              <a:rPr lang="zh-CN" altLang="en-US" b="1" dirty="0" smtClean="0"/>
              <a:t>匙</a:t>
            </a:r>
            <a:r>
              <a:rPr lang="en-US" altLang="zh-CN" sz="3200" dirty="0"/>
              <a:t/>
            </a:r>
            <a:br>
              <a:rPr lang="en-US" altLang="zh-CN" sz="3200" dirty="0"/>
            </a:br>
            <a:r>
              <a:rPr lang="en-US" sz="1300" dirty="0" smtClean="0"/>
              <a:t>Key </a:t>
            </a:r>
            <a:r>
              <a:rPr lang="en-US" sz="1300" dirty="0"/>
              <a:t>Man </a:t>
            </a:r>
            <a:r>
              <a:rPr lang="en-US" sz="1300" dirty="0" err="1"/>
              <a:t>ext</a:t>
            </a:r>
            <a:r>
              <a:rPr lang="en-US" sz="1300" dirty="0"/>
              <a:t> 7117 </a:t>
            </a:r>
          </a:p>
          <a:p>
            <a:pPr marL="342900" lvl="0" indent="-342900" algn="l">
              <a:buFont typeface="Wingdings" pitchFamily="2" charset="2"/>
              <a:buChar char="Ø"/>
            </a:pPr>
            <a:r>
              <a:rPr lang="en-US" b="1" dirty="0"/>
              <a:t>Set Individual Information in ED  </a:t>
            </a:r>
            <a:r>
              <a:rPr lang="zh-CN" altLang="en-US" b="1" dirty="0" smtClean="0"/>
              <a:t>更</a:t>
            </a:r>
            <a:r>
              <a:rPr lang="zh-CN" altLang="en-US" b="1" dirty="0"/>
              <a:t>改</a:t>
            </a:r>
            <a:r>
              <a:rPr lang="en-US" b="1" dirty="0"/>
              <a:t>ED(Enterprise Directory) </a:t>
            </a:r>
            <a:r>
              <a:rPr lang="zh-CN" altLang="en-US" b="1" dirty="0"/>
              <a:t>中的个人信</a:t>
            </a:r>
            <a:r>
              <a:rPr lang="zh-CN" altLang="en-US" b="1" dirty="0" smtClean="0"/>
              <a:t>息</a:t>
            </a:r>
            <a:endParaRPr lang="en-US" altLang="zh-CN" b="1" dirty="0" smtClean="0"/>
          </a:p>
          <a:p>
            <a:pPr algn="l"/>
            <a:r>
              <a:rPr lang="zh-CN" altLang="en-US" dirty="0" smtClean="0"/>
              <a:t>     </a:t>
            </a:r>
            <a:r>
              <a:rPr lang="zh-CN" altLang="en-US" sz="1300" dirty="0"/>
              <a:t>通过</a:t>
            </a:r>
            <a:r>
              <a:rPr lang="en-US" sz="1300" dirty="0"/>
              <a:t>RFU</a:t>
            </a:r>
            <a:r>
              <a:rPr lang="zh-CN" altLang="en-US" sz="1300" dirty="0"/>
              <a:t>网站来更新自己在</a:t>
            </a:r>
            <a:r>
              <a:rPr lang="en-US" sz="1300" dirty="0"/>
              <a:t>ED</a:t>
            </a:r>
            <a:r>
              <a:rPr lang="zh-CN" altLang="en-US" sz="1300" dirty="0"/>
              <a:t>中的个人信息</a:t>
            </a:r>
            <a:endParaRPr lang="en-US" altLang="zh-CN" sz="1300" dirty="0"/>
          </a:p>
          <a:p>
            <a:pPr marL="342900" indent="-342900" algn="l">
              <a:buFont typeface="Wingdings" pitchFamily="2" charset="2"/>
              <a:buChar char="Ø"/>
            </a:pPr>
            <a:r>
              <a:rPr lang="en-US" b="1" dirty="0"/>
              <a:t>Apply for VPN </a:t>
            </a:r>
            <a:endParaRPr lang="en-US" dirty="0"/>
          </a:p>
          <a:p>
            <a:pPr algn="l"/>
            <a:r>
              <a:rPr lang="en-US" dirty="0" smtClean="0"/>
              <a:t>     </a:t>
            </a:r>
            <a:r>
              <a:rPr lang="zh-CN" altLang="en-US" sz="1300" dirty="0"/>
              <a:t>通过</a:t>
            </a:r>
            <a:r>
              <a:rPr lang="en-US" sz="1300" dirty="0" err="1"/>
              <a:t>SolutionSource</a:t>
            </a:r>
            <a:r>
              <a:rPr lang="zh-CN" altLang="en-US" sz="1300" dirty="0"/>
              <a:t>网站提交申请</a:t>
            </a:r>
            <a:endParaRPr lang="en-US" altLang="zh-CN" sz="1300" dirty="0"/>
          </a:p>
          <a:p>
            <a:pPr marL="342900" indent="-342900" algn="l">
              <a:buFont typeface="Wingdings" pitchFamily="2" charset="2"/>
              <a:buChar char="Ø"/>
            </a:pPr>
            <a:r>
              <a:rPr lang="en-US" dirty="0" smtClean="0"/>
              <a:t>A useful important document: </a:t>
            </a:r>
            <a:r>
              <a:rPr lang="en-US" altLang="zh-CN" sz="1300" dirty="0"/>
              <a:t>《</a:t>
            </a:r>
            <a:r>
              <a:rPr lang="en-US" sz="1300" dirty="0"/>
              <a:t>First Day Orientation </a:t>
            </a:r>
            <a:r>
              <a:rPr lang="zh-CN" altLang="en-US" sz="1300" dirty="0"/>
              <a:t>新员工的第一天</a:t>
            </a:r>
            <a:r>
              <a:rPr lang="en-US" altLang="zh-CN" sz="1300" dirty="0"/>
              <a:t>》</a:t>
            </a:r>
            <a:endParaRPr lang="en-US" sz="1300" dirty="0"/>
          </a:p>
          <a:p>
            <a:pPr algn="l"/>
            <a:endParaRPr lang="en-US" b="1" dirty="0"/>
          </a:p>
          <a:p>
            <a:pPr marL="342900" indent="-342900" algn="l">
              <a:buFont typeface="Wingdings" pitchFamily="2" charset="2"/>
              <a:buChar char="Ø"/>
            </a:pPr>
            <a:endParaRPr lang="en-US" dirty="0"/>
          </a:p>
        </p:txBody>
      </p:sp>
      <p:sp>
        <p:nvSpPr>
          <p:cNvPr id="3" name="Title 2"/>
          <p:cNvSpPr>
            <a:spLocks noGrp="1"/>
          </p:cNvSpPr>
          <p:nvPr>
            <p:ph type="title"/>
          </p:nvPr>
        </p:nvSpPr>
        <p:spPr/>
        <p:txBody>
          <a:bodyPr/>
          <a:lstStyle/>
          <a:p>
            <a:r>
              <a:rPr lang="en-US" dirty="0" smtClean="0"/>
              <a:t>newbie</a:t>
            </a:r>
            <a:endParaRPr lang="en-US" dirty="0"/>
          </a:p>
        </p:txBody>
      </p:sp>
    </p:spTree>
    <p:extLst>
      <p:ext uri="{BB962C8B-B14F-4D97-AF65-F5344CB8AC3E}">
        <p14:creationId xmlns:p14="http://schemas.microsoft.com/office/powerpoint/2010/main" val="2290782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dirty="0" smtClean="0"/>
              <a:t>HR Contactors:</a:t>
            </a:r>
          </a:p>
          <a:p>
            <a:pPr marL="457200" indent="-457200" algn="l">
              <a:buAutoNum type="arabicPeriod"/>
            </a:pPr>
            <a:r>
              <a:rPr lang="en-US" dirty="0" smtClean="0"/>
              <a:t>Catherine </a:t>
            </a:r>
            <a:r>
              <a:rPr lang="en-US" dirty="0" err="1" smtClean="0"/>
              <a:t>Duan</a:t>
            </a:r>
            <a:r>
              <a:rPr lang="en-US" dirty="0" smtClean="0"/>
              <a:t> </a:t>
            </a:r>
            <a:r>
              <a:rPr lang="zh-CN" altLang="en-US" dirty="0" smtClean="0"/>
              <a:t>段雪娟</a:t>
            </a:r>
            <a:r>
              <a:rPr lang="en-US" altLang="zh-CN" dirty="0" smtClean="0"/>
              <a:t> 3889 6119 </a:t>
            </a:r>
            <a:r>
              <a:rPr lang="zh-CN" altLang="en-US" dirty="0"/>
              <a:t>张</a:t>
            </a:r>
            <a:r>
              <a:rPr lang="zh-CN" altLang="en-US" dirty="0" smtClean="0"/>
              <a:t>江 </a:t>
            </a:r>
            <a:r>
              <a:rPr lang="en-US" altLang="zh-CN" dirty="0" smtClean="0"/>
              <a:t>D 3</a:t>
            </a:r>
            <a:r>
              <a:rPr lang="en-US" altLang="zh-CN" baseline="30000" dirty="0" smtClean="0"/>
              <a:t>rd</a:t>
            </a:r>
            <a:r>
              <a:rPr lang="en-US" altLang="zh-CN" dirty="0" smtClean="0"/>
              <a:t> floor E2</a:t>
            </a:r>
          </a:p>
          <a:p>
            <a:pPr marL="457200" indent="-457200" algn="l">
              <a:buFontTx/>
              <a:buAutoNum type="arabicPeriod"/>
            </a:pPr>
            <a:r>
              <a:rPr lang="en-US" altLang="zh-CN" dirty="0" smtClean="0"/>
              <a:t>Yang, You-</a:t>
            </a:r>
            <a:r>
              <a:rPr lang="en-US" altLang="zh-CN" dirty="0" err="1" smtClean="0"/>
              <a:t>Feng</a:t>
            </a:r>
            <a:r>
              <a:rPr lang="en-US" altLang="zh-CN" dirty="0" smtClean="0"/>
              <a:t> 3889 8923</a:t>
            </a:r>
            <a:r>
              <a:rPr lang="zh-CN" altLang="en-US" dirty="0"/>
              <a:t>张江 </a:t>
            </a:r>
            <a:r>
              <a:rPr lang="en-US" altLang="zh-CN" dirty="0"/>
              <a:t>D 3</a:t>
            </a:r>
            <a:r>
              <a:rPr lang="en-US" altLang="zh-CN" baseline="30000" dirty="0"/>
              <a:t>rd</a:t>
            </a:r>
            <a:r>
              <a:rPr lang="en-US" altLang="zh-CN" dirty="0"/>
              <a:t> floor </a:t>
            </a:r>
            <a:r>
              <a:rPr lang="en-US" altLang="zh-CN" dirty="0" smtClean="0"/>
              <a:t>E2</a:t>
            </a:r>
          </a:p>
          <a:p>
            <a:pPr marL="457200" indent="-457200" algn="l">
              <a:buAutoNum type="arabicPeriod"/>
            </a:pPr>
            <a:r>
              <a:rPr lang="en-US" altLang="zh-CN" dirty="0" smtClean="0"/>
              <a:t>Lucy Zhou </a:t>
            </a:r>
            <a:r>
              <a:rPr lang="zh-CN" altLang="en-US" dirty="0" smtClean="0"/>
              <a:t>周宇玮 </a:t>
            </a:r>
            <a:r>
              <a:rPr lang="en-US" altLang="zh-CN" smtClean="0"/>
              <a:t>2898 2800 </a:t>
            </a:r>
            <a:r>
              <a:rPr lang="zh-CN" altLang="en-US" dirty="0" smtClean="0"/>
              <a:t>金桥</a:t>
            </a:r>
            <a:r>
              <a:rPr lang="en-US" altLang="zh-CN" dirty="0" smtClean="0"/>
              <a:t> Block 31 4</a:t>
            </a:r>
            <a:r>
              <a:rPr lang="en-US" altLang="zh-CN" baseline="30000" dirty="0" smtClean="0"/>
              <a:t>th</a:t>
            </a:r>
            <a:r>
              <a:rPr lang="en-US" altLang="zh-CN" dirty="0" smtClean="0"/>
              <a:t> floor A-4</a:t>
            </a:r>
          </a:p>
          <a:p>
            <a:pPr marL="457200" indent="-457200" algn="l">
              <a:buAutoNum type="arabicPeriod"/>
            </a:pPr>
            <a:r>
              <a:rPr lang="zh-CN" altLang="en-US" dirty="0" smtClean="0"/>
              <a:t>公章</a:t>
            </a:r>
            <a:r>
              <a:rPr lang="en-US" altLang="zh-CN" dirty="0" smtClean="0"/>
              <a:t> </a:t>
            </a:r>
            <a:r>
              <a:rPr lang="zh-CN" altLang="en-US" dirty="0" smtClean="0"/>
              <a:t>金桥法</a:t>
            </a:r>
            <a:r>
              <a:rPr lang="zh-CN" altLang="en-US" dirty="0"/>
              <a:t>务</a:t>
            </a:r>
            <a:r>
              <a:rPr lang="zh-CN" altLang="en-US" dirty="0" smtClean="0"/>
              <a:t>部 周一</a:t>
            </a:r>
            <a:r>
              <a:rPr lang="en-US" altLang="zh-CN" dirty="0" smtClean="0"/>
              <a:t>-</a:t>
            </a:r>
            <a:r>
              <a:rPr lang="zh-CN" altLang="en-US" dirty="0" smtClean="0"/>
              <a:t>周五</a:t>
            </a:r>
            <a:r>
              <a:rPr lang="en-US" altLang="zh-CN" dirty="0" smtClean="0"/>
              <a:t> 10:00 ~ 10:30</a:t>
            </a:r>
          </a:p>
          <a:p>
            <a:pPr algn="l"/>
            <a:r>
              <a:rPr lang="en-US" altLang="zh-CN" dirty="0" smtClean="0"/>
              <a:t>Finance Contactors:</a:t>
            </a:r>
          </a:p>
          <a:p>
            <a:pPr marL="457200" indent="-457200" algn="l">
              <a:buAutoNum type="arabicPeriod"/>
            </a:pPr>
            <a:r>
              <a:rPr lang="zh-CN" altLang="en-US" dirty="0" smtClean="0"/>
              <a:t>陈红</a:t>
            </a:r>
            <a:r>
              <a:rPr lang="en-US" altLang="zh-CN" dirty="0" smtClean="0"/>
              <a:t> 3889 8068</a:t>
            </a:r>
          </a:p>
          <a:p>
            <a:pPr marL="457200" indent="-457200" algn="l">
              <a:buAutoNum type="arabicPeriod"/>
            </a:pPr>
            <a:r>
              <a:rPr lang="en-US" altLang="zh-CN" dirty="0" smtClean="0"/>
              <a:t>Chen, Jing 3889 8079</a:t>
            </a:r>
          </a:p>
          <a:p>
            <a:pPr algn="l"/>
            <a:r>
              <a:rPr lang="zh-CN" altLang="en-US" dirty="0"/>
              <a:t>外</a:t>
            </a:r>
            <a:r>
              <a:rPr lang="zh-CN" altLang="en-US" dirty="0" smtClean="0"/>
              <a:t>服</a:t>
            </a:r>
            <a:endParaRPr lang="en-US" altLang="zh-CN" dirty="0" smtClean="0"/>
          </a:p>
          <a:p>
            <a:pPr marL="457200" indent="-457200" algn="l">
              <a:buAutoNum type="arabicPeriod"/>
            </a:pPr>
            <a:r>
              <a:rPr lang="zh-CN" altLang="en-US" dirty="0" smtClean="0"/>
              <a:t>李艺华</a:t>
            </a:r>
            <a:r>
              <a:rPr lang="en-US" altLang="zh-CN" dirty="0" smtClean="0"/>
              <a:t> 6360 5891</a:t>
            </a:r>
          </a:p>
          <a:p>
            <a:pPr marL="457200" indent="-457200" algn="l">
              <a:buAutoNum type="arabicPeriod"/>
            </a:pPr>
            <a:r>
              <a:rPr lang="zh-CN" altLang="en-US" dirty="0"/>
              <a:t>陈</a:t>
            </a:r>
            <a:r>
              <a:rPr lang="zh-CN" altLang="en-US" dirty="0" smtClean="0"/>
              <a:t>亮</a:t>
            </a:r>
            <a:r>
              <a:rPr lang="en-US" altLang="zh-CN" dirty="0" smtClean="0"/>
              <a:t> 6372 1888-3230</a:t>
            </a:r>
          </a:p>
          <a:p>
            <a:pPr marL="457200" indent="-457200" algn="l">
              <a:buAutoNum type="arabicPeriod"/>
            </a:pPr>
            <a:endParaRPr lang="en-US" dirty="0"/>
          </a:p>
        </p:txBody>
      </p:sp>
      <p:sp>
        <p:nvSpPr>
          <p:cNvPr id="3" name="Title 2"/>
          <p:cNvSpPr>
            <a:spLocks noGrp="1"/>
          </p:cNvSpPr>
          <p:nvPr>
            <p:ph type="title"/>
          </p:nvPr>
        </p:nvSpPr>
        <p:spPr/>
        <p:txBody>
          <a:bodyPr/>
          <a:lstStyle/>
          <a:p>
            <a:r>
              <a:rPr lang="en-US" dirty="0" smtClean="0"/>
              <a:t>Contact HR</a:t>
            </a:r>
            <a:endParaRPr lang="en-US" dirty="0"/>
          </a:p>
        </p:txBody>
      </p:sp>
    </p:spTree>
    <p:extLst>
      <p:ext uri="{BB962C8B-B14F-4D97-AF65-F5344CB8AC3E}">
        <p14:creationId xmlns:p14="http://schemas.microsoft.com/office/powerpoint/2010/main" val="1456108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Wingdings" pitchFamily="2" charset="2"/>
              <a:buChar char="Ø"/>
            </a:pPr>
            <a:r>
              <a:rPr lang="en-US" dirty="0" smtClean="0"/>
              <a:t>Request new accessories</a:t>
            </a:r>
            <a:br>
              <a:rPr lang="en-US" dirty="0" smtClean="0"/>
            </a:br>
            <a:r>
              <a:rPr lang="en-US" dirty="0" smtClean="0"/>
              <a:t>Login Solution Source to request</a:t>
            </a:r>
            <a:r>
              <a:rPr lang="en-US" dirty="0"/>
              <a:t>.</a:t>
            </a:r>
            <a:br>
              <a:rPr lang="en-US" dirty="0"/>
            </a:br>
            <a:r>
              <a:rPr lang="en-US" dirty="0">
                <a:hlinkClick r:id="rId3"/>
              </a:rPr>
              <a:t>http://</a:t>
            </a:r>
            <a:r>
              <a:rPr lang="en-US" dirty="0" smtClean="0">
                <a:hlinkClick r:id="rId3"/>
              </a:rPr>
              <a:t>intranet.hp.com/HPIT/GetIT/SolutionSource/Pages/index.aspx</a:t>
            </a:r>
            <a:r>
              <a:rPr lang="en-US" dirty="0" smtClean="0"/>
              <a:t> </a:t>
            </a:r>
          </a:p>
          <a:p>
            <a:pPr marL="342900" indent="-342900" algn="l">
              <a:buFont typeface="Wingdings" pitchFamily="2" charset="2"/>
              <a:buChar char="Ø"/>
            </a:pPr>
            <a:r>
              <a:rPr lang="en-US" dirty="0" err="1" smtClean="0"/>
              <a:t>Repare</a:t>
            </a:r>
            <a:r>
              <a:rPr lang="en-US" dirty="0" smtClean="0"/>
              <a:t> PC</a:t>
            </a:r>
          </a:p>
          <a:p>
            <a:pPr lvl="6" algn="l"/>
            <a:r>
              <a:rPr lang="en-US" sz="2000" spc="30" dirty="0" smtClean="0">
                <a:solidFill>
                  <a:schemeClr val="tx1"/>
                </a:solidFill>
              </a:rPr>
              <a:t>	1</a:t>
            </a:r>
            <a:r>
              <a:rPr lang="en-US" sz="2000" spc="30" dirty="0">
                <a:solidFill>
                  <a:schemeClr val="tx1"/>
                </a:solidFill>
              </a:rPr>
              <a:t>. </a:t>
            </a:r>
            <a:r>
              <a:rPr lang="en-US" sz="2000" spc="30" dirty="0" smtClean="0">
                <a:solidFill>
                  <a:schemeClr val="tx1"/>
                </a:solidFill>
              </a:rPr>
              <a:t>Review Get </a:t>
            </a:r>
            <a:r>
              <a:rPr lang="en-US" sz="2000" spc="30" dirty="0" err="1" smtClean="0">
                <a:solidFill>
                  <a:schemeClr val="tx1"/>
                </a:solidFill>
              </a:rPr>
              <a:t>IT@hp</a:t>
            </a:r>
            <a:r>
              <a:rPr lang="en-US" sz="2000" spc="30" dirty="0" smtClean="0">
                <a:solidFill>
                  <a:schemeClr val="tx1"/>
                </a:solidFill>
              </a:rPr>
              <a:t>     </a:t>
            </a:r>
            <a:endParaRPr lang="en-US" sz="2000" spc="30" dirty="0">
              <a:solidFill>
                <a:schemeClr val="tx1"/>
              </a:solidFill>
            </a:endParaRPr>
          </a:p>
          <a:p>
            <a:pPr lvl="6" algn="l"/>
            <a:r>
              <a:rPr lang="en-US" sz="2000" spc="30" dirty="0" smtClean="0">
                <a:solidFill>
                  <a:schemeClr val="tx1"/>
                </a:solidFill>
              </a:rPr>
              <a:t>	2. Dial IT helpdesk: Tel</a:t>
            </a:r>
            <a:r>
              <a:rPr lang="en-US" sz="2000" spc="30" dirty="0">
                <a:solidFill>
                  <a:schemeClr val="tx1"/>
                </a:solidFill>
              </a:rPr>
              <a:t>. </a:t>
            </a:r>
            <a:r>
              <a:rPr lang="en-US" sz="2000" spc="30" dirty="0" smtClean="0">
                <a:solidFill>
                  <a:schemeClr val="tx1"/>
                </a:solidFill>
              </a:rPr>
              <a:t>3856 3038 (&gt;=30minutes waiting)</a:t>
            </a:r>
            <a:endParaRPr lang="en-US" sz="2000" spc="30" dirty="0">
              <a:solidFill>
                <a:schemeClr val="tx1"/>
              </a:solidFill>
            </a:endParaRPr>
          </a:p>
          <a:p>
            <a:pPr lvl="3" algn="l"/>
            <a:endParaRPr lang="en-US" sz="2000" spc="30" dirty="0">
              <a:solidFill>
                <a:schemeClr val="tx1"/>
              </a:solidFill>
            </a:endParaRPr>
          </a:p>
        </p:txBody>
      </p:sp>
      <p:sp>
        <p:nvSpPr>
          <p:cNvPr id="3" name="Title 2"/>
          <p:cNvSpPr>
            <a:spLocks noGrp="1"/>
          </p:cNvSpPr>
          <p:nvPr>
            <p:ph type="title"/>
          </p:nvPr>
        </p:nvSpPr>
        <p:spPr/>
        <p:txBody>
          <a:bodyPr/>
          <a:lstStyle/>
          <a:p>
            <a:r>
              <a:rPr lang="en-US" dirty="0" smtClean="0"/>
              <a:t>Get IT Support</a:t>
            </a:r>
            <a:endParaRPr lang="en-US" dirty="0"/>
          </a:p>
        </p:txBody>
      </p:sp>
    </p:spTree>
    <p:extLst>
      <p:ext uri="{BB962C8B-B14F-4D97-AF65-F5344CB8AC3E}">
        <p14:creationId xmlns:p14="http://schemas.microsoft.com/office/powerpoint/2010/main" val="3367704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Wingdings" pitchFamily="2" charset="2"/>
              <a:buChar char="Ø"/>
            </a:pPr>
            <a:r>
              <a:rPr lang="en-US" dirty="0" smtClean="0"/>
              <a:t>PPM Link: </a:t>
            </a:r>
            <a:r>
              <a:rPr lang="en-GB" u="sng" dirty="0">
                <a:hlinkClick r:id="rId2"/>
              </a:rPr>
              <a:t>http://ppmpro.corp.hp.com/</a:t>
            </a:r>
            <a:r>
              <a:rPr lang="en-GB" sz="3200" u="sng" dirty="0"/>
              <a:t> </a:t>
            </a:r>
            <a:endParaRPr lang="en-US" sz="3200" dirty="0"/>
          </a:p>
          <a:p>
            <a:pPr marL="342900" indent="-342900" algn="l">
              <a:buFont typeface="Wingdings" pitchFamily="2" charset="2"/>
              <a:buChar char="Ø"/>
            </a:pPr>
            <a:r>
              <a:rPr lang="en-US" dirty="0" smtClean="0"/>
              <a:t>Do submit your PPM before Friday 12:00 PM for ETR projects</a:t>
            </a:r>
          </a:p>
          <a:p>
            <a:pPr marL="342900" indent="-342900" algn="l">
              <a:buFont typeface="Wingdings" pitchFamily="2" charset="2"/>
              <a:buChar char="Ø"/>
            </a:pPr>
            <a:r>
              <a:rPr lang="en-US" dirty="0" smtClean="0"/>
              <a:t>Refer to your manager’s guide to fill the PPM</a:t>
            </a:r>
          </a:p>
          <a:p>
            <a:pPr marL="342900" lvl="2" indent="-342900" algn="l">
              <a:buFont typeface="Wingdings" pitchFamily="2" charset="2"/>
              <a:buChar char="q"/>
            </a:pPr>
            <a:r>
              <a:rPr lang="en-US" sz="1200" dirty="0" smtClean="0"/>
              <a:t>Each task has at least one activity</a:t>
            </a:r>
          </a:p>
          <a:p>
            <a:pPr marL="342900" lvl="2" indent="-342900" algn="l">
              <a:buFont typeface="Wingdings" pitchFamily="2" charset="2"/>
              <a:buChar char="q"/>
            </a:pPr>
            <a:r>
              <a:rPr lang="en-US" sz="1200" dirty="0" smtClean="0"/>
              <a:t>Pay attention to the “Time Away”</a:t>
            </a:r>
          </a:p>
          <a:p>
            <a:pPr marL="342900" lvl="2" indent="-342900" algn="l">
              <a:buFont typeface="Wingdings" pitchFamily="2" charset="2"/>
              <a:buChar char="q"/>
            </a:pPr>
            <a:r>
              <a:rPr lang="en-US" sz="1200" dirty="0" smtClean="0"/>
              <a:t>Fill the time based on your actual working hours</a:t>
            </a:r>
            <a:endParaRPr lang="en-US" sz="1200" dirty="0"/>
          </a:p>
        </p:txBody>
      </p:sp>
      <p:sp>
        <p:nvSpPr>
          <p:cNvPr id="3" name="Title 2"/>
          <p:cNvSpPr>
            <a:spLocks noGrp="1"/>
          </p:cNvSpPr>
          <p:nvPr>
            <p:ph type="title"/>
          </p:nvPr>
        </p:nvSpPr>
        <p:spPr/>
        <p:txBody>
          <a:bodyPr/>
          <a:lstStyle/>
          <a:p>
            <a:r>
              <a:rPr lang="en-US" dirty="0" smtClean="0"/>
              <a:t>PPM</a:t>
            </a:r>
            <a:endParaRPr lang="en-US" dirty="0"/>
          </a:p>
        </p:txBody>
      </p:sp>
    </p:spTree>
    <p:extLst>
      <p:ext uri="{BB962C8B-B14F-4D97-AF65-F5344CB8AC3E}">
        <p14:creationId xmlns:p14="http://schemas.microsoft.com/office/powerpoint/2010/main" val="3125499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Wingdings" pitchFamily="2" charset="2"/>
              <a:buChar char="Ø"/>
            </a:pPr>
            <a:r>
              <a:rPr lang="en-US" dirty="0" smtClean="0"/>
              <a:t>Release Process</a:t>
            </a:r>
            <a:br>
              <a:rPr lang="en-US" dirty="0" smtClean="0"/>
            </a:br>
            <a:r>
              <a:rPr lang="en-US" altLang="zh-CN" dirty="0"/>
              <a:t>Deep Support</a:t>
            </a:r>
          </a:p>
          <a:p>
            <a:pPr marL="342900" indent="-342900" algn="l">
              <a:buFont typeface="Wingdings" pitchFamily="2" charset="2"/>
              <a:buChar char="Ø"/>
            </a:pPr>
            <a:endParaRPr lang="en-US" dirty="0"/>
          </a:p>
        </p:txBody>
      </p:sp>
      <p:sp>
        <p:nvSpPr>
          <p:cNvPr id="3" name="Title 2"/>
          <p:cNvSpPr>
            <a:spLocks noGrp="1"/>
          </p:cNvSpPr>
          <p:nvPr>
            <p:ph type="title"/>
          </p:nvPr>
        </p:nvSpPr>
        <p:spPr/>
        <p:txBody>
          <a:bodyPr/>
          <a:lstStyle/>
          <a:p>
            <a:r>
              <a:rPr lang="en-US" dirty="0" smtClean="0"/>
              <a:t>Project</a:t>
            </a:r>
            <a:endParaRPr lang="en-US" dirty="0"/>
          </a:p>
        </p:txBody>
      </p:sp>
      <p:grpSp>
        <p:nvGrpSpPr>
          <p:cNvPr id="64" name="Group 63"/>
          <p:cNvGrpSpPr/>
          <p:nvPr/>
        </p:nvGrpSpPr>
        <p:grpSpPr>
          <a:xfrm>
            <a:off x="381000" y="1828800"/>
            <a:ext cx="9670413" cy="4876800"/>
            <a:chOff x="88832" y="1524000"/>
            <a:chExt cx="9670413" cy="4876800"/>
          </a:xfrm>
        </p:grpSpPr>
        <p:sp>
          <p:nvSpPr>
            <p:cNvPr id="65" name="Content Placeholder 2"/>
            <p:cNvSpPr txBox="1">
              <a:spLocks/>
            </p:cNvSpPr>
            <p:nvPr/>
          </p:nvSpPr>
          <p:spPr>
            <a:xfrm>
              <a:off x="457200" y="1737091"/>
              <a:ext cx="8229600" cy="462560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Font typeface="Wingdings 2"/>
                <a:buNone/>
              </a:pPr>
              <a:endParaRPr lang="en-US" dirty="0"/>
            </a:p>
          </p:txBody>
        </p:sp>
        <p:sp>
          <p:nvSpPr>
            <p:cNvPr id="66" name="Content Placeholder 2"/>
            <p:cNvSpPr txBox="1">
              <a:spLocks/>
            </p:cNvSpPr>
            <p:nvPr/>
          </p:nvSpPr>
          <p:spPr>
            <a:xfrm>
              <a:off x="1529645" y="1775191"/>
              <a:ext cx="8229600" cy="462560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Font typeface="Wingdings 2"/>
                <a:buNone/>
              </a:pPr>
              <a:endParaRPr lang="en-US" dirty="0"/>
            </a:p>
          </p:txBody>
        </p:sp>
        <p:sp>
          <p:nvSpPr>
            <p:cNvPr id="67" name="Right Arrow 66"/>
            <p:cNvSpPr/>
            <p:nvPr/>
          </p:nvSpPr>
          <p:spPr>
            <a:xfrm>
              <a:off x="270933" y="1524000"/>
              <a:ext cx="8393289" cy="2286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hevron 67"/>
            <p:cNvSpPr/>
            <p:nvPr/>
          </p:nvSpPr>
          <p:spPr>
            <a:xfrm>
              <a:off x="1371600" y="2091267"/>
              <a:ext cx="533400" cy="1143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Rectangle 68"/>
            <p:cNvSpPr/>
            <p:nvPr/>
          </p:nvSpPr>
          <p:spPr>
            <a:xfrm>
              <a:off x="304800" y="2313801"/>
              <a:ext cx="106406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Design</a:t>
              </a:r>
              <a:endParaRPr lang="en-US" dirty="0"/>
            </a:p>
          </p:txBody>
        </p:sp>
        <p:sp>
          <p:nvSpPr>
            <p:cNvPr id="70" name="Chevron 69"/>
            <p:cNvSpPr/>
            <p:nvPr/>
          </p:nvSpPr>
          <p:spPr>
            <a:xfrm>
              <a:off x="2895600" y="2091267"/>
              <a:ext cx="533400" cy="1143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Chevron 70"/>
            <p:cNvSpPr/>
            <p:nvPr/>
          </p:nvSpPr>
          <p:spPr>
            <a:xfrm>
              <a:off x="4408311" y="2091267"/>
              <a:ext cx="533400" cy="1143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Chevron 71"/>
            <p:cNvSpPr/>
            <p:nvPr/>
          </p:nvSpPr>
          <p:spPr>
            <a:xfrm>
              <a:off x="7261578" y="2091267"/>
              <a:ext cx="533400" cy="1143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Rectangle 72"/>
            <p:cNvSpPr/>
            <p:nvPr/>
          </p:nvSpPr>
          <p:spPr>
            <a:xfrm>
              <a:off x="1981200" y="2313801"/>
              <a:ext cx="914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CUT</a:t>
              </a:r>
              <a:endParaRPr lang="en-US" dirty="0"/>
            </a:p>
          </p:txBody>
        </p:sp>
        <p:sp>
          <p:nvSpPr>
            <p:cNvPr id="74" name="Rectangle 73"/>
            <p:cNvSpPr/>
            <p:nvPr/>
          </p:nvSpPr>
          <p:spPr>
            <a:xfrm>
              <a:off x="3505200" y="2313801"/>
              <a:ext cx="914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MTT</a:t>
              </a:r>
              <a:endParaRPr lang="en-US" dirty="0"/>
            </a:p>
          </p:txBody>
        </p:sp>
        <p:sp>
          <p:nvSpPr>
            <p:cNvPr id="75" name="Rectangle 74"/>
            <p:cNvSpPr/>
            <p:nvPr/>
          </p:nvSpPr>
          <p:spPr>
            <a:xfrm>
              <a:off x="6400800" y="2313801"/>
              <a:ext cx="914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MTP</a:t>
              </a:r>
              <a:endParaRPr lang="en-US" dirty="0"/>
            </a:p>
          </p:txBody>
        </p:sp>
        <p:cxnSp>
          <p:nvCxnSpPr>
            <p:cNvPr id="76" name="Elbow Connector 75"/>
            <p:cNvCxnSpPr>
              <a:stCxn id="69" idx="2"/>
            </p:cNvCxnSpPr>
            <p:nvPr/>
          </p:nvCxnSpPr>
          <p:spPr>
            <a:xfrm rot="5400000">
              <a:off x="242766" y="3015137"/>
              <a:ext cx="609600" cy="57852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188156" y="3609201"/>
              <a:ext cx="360996" cy="276999"/>
            </a:xfrm>
            <a:prstGeom prst="rect">
              <a:avLst/>
            </a:prstGeom>
            <a:solidFill>
              <a:schemeClr val="accent1"/>
            </a:solidFill>
            <a:ln>
              <a:solidFill>
                <a:schemeClr val="accent1">
                  <a:lumMod val="75000"/>
                </a:schemeClr>
              </a:solidFill>
            </a:ln>
          </p:spPr>
          <p:txBody>
            <a:bodyPr wrap="none" rtlCol="0">
              <a:spAutoFit/>
            </a:bodyPr>
            <a:lstStyle>
              <a:defPPr>
                <a:defRPr lang="en-US"/>
              </a:defPPr>
              <a:lvl1pPr>
                <a:defRPr sz="1200"/>
              </a:lvl1pPr>
            </a:lstStyle>
            <a:p>
              <a:r>
                <a:rPr lang="en-US" dirty="0"/>
                <a:t>TR</a:t>
              </a:r>
            </a:p>
          </p:txBody>
        </p:sp>
        <p:cxnSp>
          <p:nvCxnSpPr>
            <p:cNvPr id="78" name="Elbow Connector 77"/>
            <p:cNvCxnSpPr>
              <a:stCxn id="69" idx="2"/>
              <a:endCxn id="77" idx="0"/>
            </p:cNvCxnSpPr>
            <p:nvPr/>
          </p:nvCxnSpPr>
          <p:spPr>
            <a:xfrm rot="16200000" flipH="1">
              <a:off x="797942" y="3038489"/>
              <a:ext cx="609600" cy="53182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8832" y="3609202"/>
              <a:ext cx="364202" cy="276999"/>
            </a:xfrm>
            <a:prstGeom prst="rect">
              <a:avLst/>
            </a:prstGeom>
            <a:solidFill>
              <a:schemeClr val="accent1"/>
            </a:solidFill>
            <a:ln>
              <a:solidFill>
                <a:schemeClr val="accent1">
                  <a:lumMod val="75000"/>
                </a:schemeClr>
              </a:solidFill>
            </a:ln>
          </p:spPr>
          <p:txBody>
            <a:bodyPr wrap="none" rtlCol="0">
              <a:spAutoFit/>
            </a:bodyPr>
            <a:lstStyle/>
            <a:p>
              <a:r>
                <a:rPr lang="en-US" sz="1200" dirty="0" smtClean="0"/>
                <a:t>PR</a:t>
              </a:r>
              <a:endParaRPr lang="en-US" sz="1200" dirty="0"/>
            </a:p>
          </p:txBody>
        </p:sp>
        <p:cxnSp>
          <p:nvCxnSpPr>
            <p:cNvPr id="80" name="Straight Arrow Connector 79"/>
            <p:cNvCxnSpPr>
              <a:stCxn id="77" idx="2"/>
            </p:cNvCxnSpPr>
            <p:nvPr/>
          </p:nvCxnSpPr>
          <p:spPr>
            <a:xfrm>
              <a:off x="1368654" y="3886200"/>
              <a:ext cx="0" cy="256401"/>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73" idx="2"/>
              <a:endCxn id="82" idx="0"/>
            </p:cNvCxnSpPr>
            <p:nvPr/>
          </p:nvCxnSpPr>
          <p:spPr>
            <a:xfrm rot="16200000" flipH="1">
              <a:off x="2134639" y="3303361"/>
              <a:ext cx="609601" cy="20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938867" y="3609202"/>
              <a:ext cx="1003223" cy="276999"/>
            </a:xfrm>
            <a:prstGeom prst="rect">
              <a:avLst/>
            </a:prstGeom>
            <a:solidFill>
              <a:schemeClr val="accent1"/>
            </a:solidFill>
            <a:ln>
              <a:solidFill>
                <a:schemeClr val="accent1">
                  <a:lumMod val="75000"/>
                </a:schemeClr>
              </a:solidFill>
            </a:ln>
          </p:spPr>
          <p:txBody>
            <a:bodyPr wrap="none" rtlCol="0">
              <a:spAutoFit/>
            </a:bodyPr>
            <a:lstStyle/>
            <a:p>
              <a:r>
                <a:rPr lang="en-US" sz="1200" dirty="0"/>
                <a:t>Code</a:t>
              </a:r>
              <a:r>
                <a:rPr lang="en-US" sz="1200" dirty="0" smtClean="0"/>
                <a:t> Review</a:t>
              </a:r>
              <a:endParaRPr lang="en-US" sz="1200" dirty="0"/>
            </a:p>
          </p:txBody>
        </p:sp>
        <p:sp>
          <p:nvSpPr>
            <p:cNvPr id="83" name="TextBox 82"/>
            <p:cNvSpPr txBox="1"/>
            <p:nvPr/>
          </p:nvSpPr>
          <p:spPr>
            <a:xfrm>
              <a:off x="3397956" y="3609202"/>
              <a:ext cx="1096775" cy="276999"/>
            </a:xfrm>
            <a:prstGeom prst="rect">
              <a:avLst/>
            </a:prstGeom>
            <a:solidFill>
              <a:schemeClr val="accent1"/>
            </a:solidFill>
            <a:ln>
              <a:solidFill>
                <a:schemeClr val="accent1">
                  <a:lumMod val="75000"/>
                </a:schemeClr>
              </a:solidFill>
            </a:ln>
          </p:spPr>
          <p:txBody>
            <a:bodyPr wrap="none" rtlCol="0">
              <a:spAutoFit/>
            </a:bodyPr>
            <a:lstStyle/>
            <a:p>
              <a:r>
                <a:rPr lang="en-US" sz="1200" dirty="0" smtClean="0"/>
                <a:t>Schedule MTT</a:t>
              </a:r>
              <a:endParaRPr lang="en-US" sz="1200" dirty="0"/>
            </a:p>
          </p:txBody>
        </p:sp>
        <p:sp>
          <p:nvSpPr>
            <p:cNvPr id="84" name="TextBox 83"/>
            <p:cNvSpPr txBox="1"/>
            <p:nvPr/>
          </p:nvSpPr>
          <p:spPr>
            <a:xfrm>
              <a:off x="3418508" y="4153890"/>
              <a:ext cx="1051891" cy="276999"/>
            </a:xfrm>
            <a:prstGeom prst="rect">
              <a:avLst/>
            </a:prstGeom>
            <a:solidFill>
              <a:schemeClr val="accent1"/>
            </a:solidFill>
            <a:ln>
              <a:solidFill>
                <a:schemeClr val="accent1">
                  <a:lumMod val="75000"/>
                </a:schemeClr>
              </a:solidFill>
            </a:ln>
          </p:spPr>
          <p:txBody>
            <a:bodyPr wrap="none" rtlCol="0">
              <a:spAutoFit/>
            </a:bodyPr>
            <a:lstStyle/>
            <a:p>
              <a:r>
                <a:rPr lang="en-US" sz="1200" dirty="0"/>
                <a:t>MTT Package</a:t>
              </a:r>
            </a:p>
          </p:txBody>
        </p:sp>
        <p:sp>
          <p:nvSpPr>
            <p:cNvPr id="85" name="TextBox 84"/>
            <p:cNvSpPr txBox="1"/>
            <p:nvPr/>
          </p:nvSpPr>
          <p:spPr>
            <a:xfrm>
              <a:off x="3337808" y="4724400"/>
              <a:ext cx="1211614" cy="276999"/>
            </a:xfrm>
            <a:prstGeom prst="rect">
              <a:avLst/>
            </a:prstGeom>
            <a:solidFill>
              <a:schemeClr val="accent1"/>
            </a:solidFill>
            <a:ln>
              <a:solidFill>
                <a:schemeClr val="accent1">
                  <a:lumMod val="75000"/>
                </a:schemeClr>
              </a:solidFill>
            </a:ln>
          </p:spPr>
          <p:txBody>
            <a:bodyPr wrap="none" rtlCol="0">
              <a:spAutoFit/>
            </a:bodyPr>
            <a:lstStyle/>
            <a:p>
              <a:r>
                <a:rPr lang="en-US" sz="1200" dirty="0" smtClean="0"/>
                <a:t>Package Review</a:t>
              </a:r>
              <a:endParaRPr lang="en-US" sz="1200" dirty="0"/>
            </a:p>
          </p:txBody>
        </p:sp>
        <p:sp>
          <p:nvSpPr>
            <p:cNvPr id="86" name="Chevron 85"/>
            <p:cNvSpPr/>
            <p:nvPr/>
          </p:nvSpPr>
          <p:spPr>
            <a:xfrm>
              <a:off x="5805312" y="2091267"/>
              <a:ext cx="533400" cy="1143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Rectangle 86"/>
            <p:cNvSpPr/>
            <p:nvPr/>
          </p:nvSpPr>
          <p:spPr>
            <a:xfrm>
              <a:off x="4941711" y="2313801"/>
              <a:ext cx="9144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SIT</a:t>
              </a:r>
              <a:endParaRPr lang="en-US" dirty="0"/>
            </a:p>
          </p:txBody>
        </p:sp>
        <p:cxnSp>
          <p:nvCxnSpPr>
            <p:cNvPr id="88" name="Elbow Connector 87"/>
            <p:cNvCxnSpPr/>
            <p:nvPr/>
          </p:nvCxnSpPr>
          <p:spPr>
            <a:xfrm rot="16200000" flipH="1">
              <a:off x="3622962" y="3303360"/>
              <a:ext cx="609601" cy="2079"/>
            </a:xfrm>
            <a:prstGeom prst="bentConnector3">
              <a:avLst>
                <a:gd name="adj1" fmla="val 1851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Elbow Connector 88"/>
            <p:cNvCxnSpPr>
              <a:stCxn id="83" idx="2"/>
              <a:endCxn id="84" idx="0"/>
            </p:cNvCxnSpPr>
            <p:nvPr/>
          </p:nvCxnSpPr>
          <p:spPr>
            <a:xfrm rot="5400000">
              <a:off x="3811555" y="4019100"/>
              <a:ext cx="267689" cy="1890"/>
            </a:xfrm>
            <a:prstGeom prst="bentConnector3">
              <a:avLst>
                <a:gd name="adj1" fmla="val 4578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84" idx="2"/>
              <a:endCxn id="85" idx="0"/>
            </p:cNvCxnSpPr>
            <p:nvPr/>
          </p:nvCxnSpPr>
          <p:spPr>
            <a:xfrm rot="5400000">
              <a:off x="3797280" y="4577225"/>
              <a:ext cx="293511" cy="8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85" idx="2"/>
              <a:endCxn id="92" idx="0"/>
            </p:cNvCxnSpPr>
            <p:nvPr/>
          </p:nvCxnSpPr>
          <p:spPr>
            <a:xfrm rot="5400000">
              <a:off x="3801505" y="5143491"/>
              <a:ext cx="284202" cy="1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429000" y="5285601"/>
              <a:ext cx="1029193" cy="276999"/>
            </a:xfrm>
            <a:prstGeom prst="rect">
              <a:avLst/>
            </a:prstGeom>
            <a:solidFill>
              <a:schemeClr val="accent2">
                <a:lumMod val="75000"/>
                <a:alpha val="74000"/>
              </a:schemeClr>
            </a:solidFill>
            <a:ln>
              <a:solidFill>
                <a:schemeClr val="accent1">
                  <a:lumMod val="75000"/>
                </a:schemeClr>
              </a:solidFill>
            </a:ln>
          </p:spPr>
          <p:txBody>
            <a:bodyPr wrap="none" rtlCol="0">
              <a:spAutoFit/>
            </a:bodyPr>
            <a:lstStyle/>
            <a:p>
              <a:r>
                <a:rPr lang="en-US" sz="1200" dirty="0" smtClean="0"/>
                <a:t>MTT Window</a:t>
              </a:r>
              <a:endParaRPr lang="en-US" sz="1200" dirty="0"/>
            </a:p>
          </p:txBody>
        </p:sp>
        <p:sp>
          <p:nvSpPr>
            <p:cNvPr id="93" name="TextBox 92"/>
            <p:cNvSpPr txBox="1"/>
            <p:nvPr/>
          </p:nvSpPr>
          <p:spPr>
            <a:xfrm>
              <a:off x="948267" y="4114800"/>
              <a:ext cx="847733" cy="276999"/>
            </a:xfrm>
            <a:prstGeom prst="rect">
              <a:avLst/>
            </a:prstGeom>
            <a:solidFill>
              <a:schemeClr val="accent1"/>
            </a:solidFill>
            <a:ln>
              <a:solidFill>
                <a:schemeClr val="accent1">
                  <a:lumMod val="75000"/>
                </a:schemeClr>
              </a:solidFill>
            </a:ln>
          </p:spPr>
          <p:txBody>
            <a:bodyPr wrap="none" rtlCol="0">
              <a:spAutoFit/>
            </a:bodyPr>
            <a:lstStyle/>
            <a:p>
              <a:r>
                <a:rPr lang="en-US" sz="1200" dirty="0" smtClean="0"/>
                <a:t>TR Review</a:t>
              </a:r>
              <a:endParaRPr lang="en-US" sz="1200" dirty="0"/>
            </a:p>
          </p:txBody>
        </p:sp>
        <p:sp>
          <p:nvSpPr>
            <p:cNvPr id="94" name="TextBox 93"/>
            <p:cNvSpPr txBox="1"/>
            <p:nvPr/>
          </p:nvSpPr>
          <p:spPr>
            <a:xfrm>
              <a:off x="5008357" y="3609200"/>
              <a:ext cx="782843" cy="276999"/>
            </a:xfrm>
            <a:prstGeom prst="rect">
              <a:avLst/>
            </a:prstGeom>
            <a:solidFill>
              <a:schemeClr val="accent1"/>
            </a:solidFill>
            <a:ln>
              <a:solidFill>
                <a:schemeClr val="accent1">
                  <a:lumMod val="75000"/>
                </a:schemeClr>
              </a:solidFill>
            </a:ln>
          </p:spPr>
          <p:txBody>
            <a:bodyPr wrap="none" rtlCol="0">
              <a:spAutoFit/>
            </a:bodyPr>
            <a:lstStyle/>
            <a:p>
              <a:r>
                <a:rPr lang="en-US" sz="1200" dirty="0" smtClean="0"/>
                <a:t>Test Case</a:t>
              </a:r>
              <a:endParaRPr lang="en-US" sz="1200" dirty="0"/>
            </a:p>
          </p:txBody>
        </p:sp>
        <p:cxnSp>
          <p:nvCxnSpPr>
            <p:cNvPr id="95" name="Elbow Connector 94"/>
            <p:cNvCxnSpPr>
              <a:stCxn id="93" idx="2"/>
              <a:endCxn id="94" idx="1"/>
            </p:cNvCxnSpPr>
            <p:nvPr/>
          </p:nvCxnSpPr>
          <p:spPr>
            <a:xfrm rot="5400000" flipH="1" flipV="1">
              <a:off x="2868195" y="2251638"/>
              <a:ext cx="644099" cy="3636223"/>
            </a:xfrm>
            <a:prstGeom prst="bentConnector4">
              <a:avLst>
                <a:gd name="adj1" fmla="val -35491"/>
                <a:gd name="adj2" fmla="val 89978"/>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6" name="Elbow Connector 95"/>
            <p:cNvCxnSpPr/>
            <p:nvPr/>
          </p:nvCxnSpPr>
          <p:spPr>
            <a:xfrm rot="16200000" flipH="1">
              <a:off x="5099791" y="3303362"/>
              <a:ext cx="609601" cy="2079"/>
            </a:xfrm>
            <a:prstGeom prst="bentConnector3">
              <a:avLst>
                <a:gd name="adj1" fmla="val 18518"/>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4787044" y="4142601"/>
              <a:ext cx="1223733" cy="276999"/>
            </a:xfrm>
            <a:prstGeom prst="rect">
              <a:avLst/>
            </a:prstGeom>
            <a:solidFill>
              <a:schemeClr val="accent1"/>
            </a:solidFill>
            <a:ln>
              <a:solidFill>
                <a:schemeClr val="accent1">
                  <a:lumMod val="75000"/>
                </a:schemeClr>
              </a:solidFill>
            </a:ln>
          </p:spPr>
          <p:txBody>
            <a:bodyPr wrap="none" rtlCol="0">
              <a:spAutoFit/>
            </a:bodyPr>
            <a:lstStyle/>
            <a:p>
              <a:r>
                <a:rPr lang="en-US" sz="1200" dirty="0" smtClean="0"/>
                <a:t>Test Case Review</a:t>
              </a:r>
              <a:endParaRPr lang="en-US" sz="1200" dirty="0"/>
            </a:p>
          </p:txBody>
        </p:sp>
        <p:cxnSp>
          <p:nvCxnSpPr>
            <p:cNvPr id="98" name="Elbow Connector 97"/>
            <p:cNvCxnSpPr/>
            <p:nvPr/>
          </p:nvCxnSpPr>
          <p:spPr>
            <a:xfrm rot="5400000">
              <a:off x="5277301" y="4007812"/>
              <a:ext cx="267689" cy="1890"/>
            </a:xfrm>
            <a:prstGeom prst="bentConnector3">
              <a:avLst>
                <a:gd name="adj1" fmla="val 45781"/>
              </a:avLst>
            </a:prstGeom>
            <a:ln>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309612" y="3609202"/>
              <a:ext cx="1096775" cy="276999"/>
            </a:xfrm>
            <a:prstGeom prst="rect">
              <a:avLst/>
            </a:prstGeom>
            <a:solidFill>
              <a:schemeClr val="accent1"/>
            </a:solidFill>
            <a:ln>
              <a:solidFill>
                <a:schemeClr val="accent1">
                  <a:lumMod val="75000"/>
                </a:schemeClr>
              </a:solidFill>
            </a:ln>
          </p:spPr>
          <p:txBody>
            <a:bodyPr wrap="none" rtlCol="0">
              <a:spAutoFit/>
            </a:bodyPr>
            <a:lstStyle/>
            <a:p>
              <a:r>
                <a:rPr lang="en-US" sz="1200" dirty="0" smtClean="0"/>
                <a:t>Schedule MTP</a:t>
              </a:r>
              <a:endParaRPr lang="en-US" sz="1200" dirty="0"/>
            </a:p>
          </p:txBody>
        </p:sp>
        <p:sp>
          <p:nvSpPr>
            <p:cNvPr id="100" name="TextBox 99"/>
            <p:cNvSpPr txBox="1"/>
            <p:nvPr/>
          </p:nvSpPr>
          <p:spPr>
            <a:xfrm>
              <a:off x="6330164" y="4153890"/>
              <a:ext cx="1055097" cy="276999"/>
            </a:xfrm>
            <a:prstGeom prst="rect">
              <a:avLst/>
            </a:prstGeom>
            <a:solidFill>
              <a:schemeClr val="accent1"/>
            </a:solidFill>
            <a:ln>
              <a:solidFill>
                <a:schemeClr val="accent1">
                  <a:lumMod val="75000"/>
                </a:schemeClr>
              </a:solidFill>
            </a:ln>
          </p:spPr>
          <p:txBody>
            <a:bodyPr wrap="none" rtlCol="0">
              <a:spAutoFit/>
            </a:bodyPr>
            <a:lstStyle/>
            <a:p>
              <a:r>
                <a:rPr lang="en-US" sz="1200" dirty="0" smtClean="0"/>
                <a:t>MTP Package</a:t>
              </a:r>
              <a:endParaRPr lang="en-US" sz="1200" dirty="0"/>
            </a:p>
          </p:txBody>
        </p:sp>
        <p:cxnSp>
          <p:nvCxnSpPr>
            <p:cNvPr id="101" name="Elbow Connector 100"/>
            <p:cNvCxnSpPr>
              <a:stCxn id="99" idx="2"/>
              <a:endCxn id="100" idx="0"/>
            </p:cNvCxnSpPr>
            <p:nvPr/>
          </p:nvCxnSpPr>
          <p:spPr>
            <a:xfrm rot="5400000">
              <a:off x="6724013" y="4019902"/>
              <a:ext cx="267689" cy="2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100" idx="2"/>
            </p:cNvCxnSpPr>
            <p:nvPr/>
          </p:nvCxnSpPr>
          <p:spPr>
            <a:xfrm rot="5400000">
              <a:off x="6709740" y="4576426"/>
              <a:ext cx="293510" cy="243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Elbow Connector 102"/>
            <p:cNvCxnSpPr>
              <a:endCxn id="104" idx="0"/>
            </p:cNvCxnSpPr>
            <p:nvPr/>
          </p:nvCxnSpPr>
          <p:spPr>
            <a:xfrm rot="5400000">
              <a:off x="6713161" y="5143491"/>
              <a:ext cx="284202" cy="1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340656" y="5285601"/>
              <a:ext cx="1029193" cy="276999"/>
            </a:xfrm>
            <a:prstGeom prst="rect">
              <a:avLst/>
            </a:prstGeom>
            <a:solidFill>
              <a:schemeClr val="accent2">
                <a:lumMod val="75000"/>
                <a:alpha val="74000"/>
              </a:schemeClr>
            </a:solidFill>
            <a:ln>
              <a:solidFill>
                <a:schemeClr val="accent1">
                  <a:lumMod val="75000"/>
                </a:schemeClr>
              </a:solidFill>
            </a:ln>
          </p:spPr>
          <p:txBody>
            <a:bodyPr wrap="none" rtlCol="0">
              <a:spAutoFit/>
            </a:bodyPr>
            <a:lstStyle/>
            <a:p>
              <a:r>
                <a:rPr lang="en-US" sz="1200" dirty="0" smtClean="0"/>
                <a:t>MTP Window</a:t>
              </a:r>
              <a:endParaRPr lang="en-US" sz="1200" dirty="0"/>
            </a:p>
          </p:txBody>
        </p:sp>
        <p:cxnSp>
          <p:nvCxnSpPr>
            <p:cNvPr id="105" name="Elbow Connector 104"/>
            <p:cNvCxnSpPr/>
            <p:nvPr/>
          </p:nvCxnSpPr>
          <p:spPr>
            <a:xfrm rot="16200000" flipH="1">
              <a:off x="6547597" y="3309007"/>
              <a:ext cx="609601" cy="2079"/>
            </a:xfrm>
            <a:prstGeom prst="bentConnector3">
              <a:avLst>
                <a:gd name="adj1" fmla="val 18518"/>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255986" y="4724399"/>
              <a:ext cx="1211614" cy="276999"/>
            </a:xfrm>
            <a:prstGeom prst="rect">
              <a:avLst/>
            </a:prstGeom>
            <a:solidFill>
              <a:schemeClr val="accent1"/>
            </a:solidFill>
            <a:ln>
              <a:solidFill>
                <a:schemeClr val="accent1">
                  <a:lumMod val="75000"/>
                </a:schemeClr>
              </a:solidFill>
            </a:ln>
          </p:spPr>
          <p:txBody>
            <a:bodyPr wrap="none" rtlCol="0">
              <a:spAutoFit/>
            </a:bodyPr>
            <a:lstStyle/>
            <a:p>
              <a:r>
                <a:rPr lang="en-US" sz="1200" dirty="0" smtClean="0"/>
                <a:t>Package Review</a:t>
              </a:r>
              <a:endParaRPr lang="en-US" sz="1200" dirty="0"/>
            </a:p>
          </p:txBody>
        </p:sp>
        <p:sp>
          <p:nvSpPr>
            <p:cNvPr id="54" name="TextBox 53"/>
            <p:cNvSpPr txBox="1"/>
            <p:nvPr/>
          </p:nvSpPr>
          <p:spPr>
            <a:xfrm>
              <a:off x="4957635" y="4724400"/>
              <a:ext cx="882549" cy="276999"/>
            </a:xfrm>
            <a:prstGeom prst="rect">
              <a:avLst/>
            </a:prstGeom>
            <a:solidFill>
              <a:schemeClr val="accent1"/>
            </a:solidFill>
            <a:ln>
              <a:solidFill>
                <a:schemeClr val="accent1">
                  <a:lumMod val="75000"/>
                </a:schemeClr>
              </a:solidFill>
            </a:ln>
          </p:spPr>
          <p:txBody>
            <a:bodyPr wrap="none" rtlCol="0">
              <a:spAutoFit/>
            </a:bodyPr>
            <a:lstStyle/>
            <a:p>
              <a:r>
                <a:rPr lang="en-US" sz="1200" dirty="0" smtClean="0"/>
                <a:t>QA Testing</a:t>
              </a:r>
              <a:endParaRPr lang="en-US" sz="1200" dirty="0"/>
            </a:p>
          </p:txBody>
        </p:sp>
      </p:grpSp>
      <p:sp>
        <p:nvSpPr>
          <p:cNvPr id="47" name="TextBox 46"/>
          <p:cNvSpPr txBox="1"/>
          <p:nvPr/>
        </p:nvSpPr>
        <p:spPr>
          <a:xfrm>
            <a:off x="173101" y="4419599"/>
            <a:ext cx="847733" cy="276999"/>
          </a:xfrm>
          <a:prstGeom prst="rect">
            <a:avLst/>
          </a:prstGeom>
          <a:solidFill>
            <a:schemeClr val="accent1"/>
          </a:solidFill>
          <a:ln>
            <a:solidFill>
              <a:schemeClr val="accent1">
                <a:lumMod val="75000"/>
              </a:schemeClr>
            </a:solidFill>
          </a:ln>
        </p:spPr>
        <p:txBody>
          <a:bodyPr wrap="none" rtlCol="0">
            <a:spAutoFit/>
          </a:bodyPr>
          <a:lstStyle/>
          <a:p>
            <a:r>
              <a:rPr lang="en-US" sz="1200" dirty="0" smtClean="0"/>
              <a:t>PR Review</a:t>
            </a:r>
            <a:endParaRPr lang="en-US" sz="1200" dirty="0"/>
          </a:p>
        </p:txBody>
      </p:sp>
      <p:cxnSp>
        <p:nvCxnSpPr>
          <p:cNvPr id="48" name="Straight Arrow Connector 47"/>
          <p:cNvCxnSpPr/>
          <p:nvPr/>
        </p:nvCxnSpPr>
        <p:spPr>
          <a:xfrm>
            <a:off x="563101" y="4191000"/>
            <a:ext cx="0" cy="256401"/>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7" idx="2"/>
            <a:endCxn id="94" idx="1"/>
          </p:cNvCxnSpPr>
          <p:nvPr/>
        </p:nvCxnSpPr>
        <p:spPr>
          <a:xfrm rot="5400000" flipH="1" flipV="1">
            <a:off x="2626697" y="2022770"/>
            <a:ext cx="644098" cy="4703557"/>
          </a:xfrm>
          <a:prstGeom prst="bentConnector4">
            <a:avLst>
              <a:gd name="adj1" fmla="val -35491"/>
              <a:gd name="adj2" fmla="val 92035"/>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97" idx="2"/>
            <a:endCxn id="54" idx="0"/>
          </p:cNvCxnSpPr>
          <p:nvPr/>
        </p:nvCxnSpPr>
        <p:spPr>
          <a:xfrm flipH="1">
            <a:off x="5691078" y="4724400"/>
            <a:ext cx="1"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391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Wingdings" pitchFamily="2" charset="2"/>
              <a:buChar char="Ø"/>
            </a:pPr>
            <a:r>
              <a:rPr lang="en-US" dirty="0" smtClean="0"/>
              <a:t>Medical Reimbursement</a:t>
            </a:r>
          </a:p>
          <a:p>
            <a:pPr marL="342900" lvl="1" indent="-342900" algn="l">
              <a:buFont typeface="Wingdings" pitchFamily="2" charset="2"/>
              <a:buChar char="q"/>
            </a:pPr>
            <a:r>
              <a:rPr lang="zh-CN" altLang="en-US" sz="1100" dirty="0"/>
              <a:t>医疗保险索赔申请单（</a:t>
            </a:r>
            <a:r>
              <a:rPr lang="en-US" altLang="zh-CN" sz="1100" dirty="0"/>
              <a:t>2008</a:t>
            </a:r>
            <a:r>
              <a:rPr lang="zh-CN" altLang="en-US" sz="1100" dirty="0"/>
              <a:t>）</a:t>
            </a:r>
            <a:r>
              <a:rPr lang="en-US" altLang="zh-CN" sz="1100" dirty="0"/>
              <a:t>.</a:t>
            </a:r>
            <a:r>
              <a:rPr lang="en-US" altLang="zh-CN" sz="1100" dirty="0" err="1" smtClean="0"/>
              <a:t>xls</a:t>
            </a:r>
            <a:endParaRPr lang="en-US" altLang="zh-CN" sz="1100" dirty="0" smtClean="0"/>
          </a:p>
          <a:p>
            <a:pPr marL="342900" lvl="1" indent="-342900" algn="l">
              <a:buFont typeface="Wingdings" pitchFamily="2" charset="2"/>
              <a:buChar char="q"/>
            </a:pPr>
            <a:r>
              <a:rPr lang="zh-CN" altLang="en-US" sz="1100" dirty="0"/>
              <a:t>就</a:t>
            </a:r>
            <a:r>
              <a:rPr lang="zh-CN" altLang="en-US" sz="1100" dirty="0" smtClean="0"/>
              <a:t>医记录复印件</a:t>
            </a:r>
            <a:endParaRPr lang="en-US" altLang="zh-CN" sz="1100" dirty="0" smtClean="0"/>
          </a:p>
          <a:p>
            <a:pPr marL="342900" lvl="1" indent="-342900" algn="l">
              <a:buFont typeface="Wingdings" pitchFamily="2" charset="2"/>
              <a:buChar char="q"/>
            </a:pPr>
            <a:r>
              <a:rPr lang="zh-CN" altLang="en-US" sz="1100" dirty="0"/>
              <a:t>发</a:t>
            </a:r>
            <a:r>
              <a:rPr lang="zh-CN" altLang="en-US" sz="1100" dirty="0" smtClean="0"/>
              <a:t>票原件</a:t>
            </a:r>
            <a:endParaRPr lang="en-US" altLang="zh-CN" sz="1100" dirty="0" smtClean="0"/>
          </a:p>
          <a:p>
            <a:pPr marL="342900" lvl="1" indent="-342900" algn="l">
              <a:buFont typeface="Wingdings" pitchFamily="2" charset="2"/>
              <a:buChar char="q"/>
            </a:pPr>
            <a:r>
              <a:rPr lang="zh-CN" altLang="en-US" sz="1100" dirty="0"/>
              <a:t>提</a:t>
            </a:r>
            <a:r>
              <a:rPr lang="zh-CN" altLang="en-US" sz="1100" dirty="0" smtClean="0"/>
              <a:t>交给医务室</a:t>
            </a:r>
            <a:r>
              <a:rPr lang="en-US" altLang="zh-CN" sz="1100" dirty="0" smtClean="0"/>
              <a:t>(</a:t>
            </a:r>
            <a:r>
              <a:rPr lang="zh-CN" altLang="en-US" sz="1100" dirty="0" smtClean="0"/>
              <a:t>张江</a:t>
            </a:r>
            <a:r>
              <a:rPr lang="en-US" altLang="zh-CN" sz="1100" dirty="0" smtClean="0"/>
              <a:t>: D</a:t>
            </a:r>
            <a:r>
              <a:rPr lang="zh-CN" altLang="en-US" sz="1100" dirty="0" smtClean="0"/>
              <a:t>栋</a:t>
            </a:r>
            <a:r>
              <a:rPr lang="en-US" altLang="zh-CN" sz="1100" dirty="0" smtClean="0"/>
              <a:t>2</a:t>
            </a:r>
            <a:r>
              <a:rPr lang="zh-CN" altLang="en-US" sz="1100" dirty="0" smtClean="0"/>
              <a:t>楼，邮件收发室隔壁</a:t>
            </a:r>
            <a:r>
              <a:rPr lang="en-US" altLang="zh-CN" sz="1100" dirty="0" smtClean="0"/>
              <a:t>)</a:t>
            </a:r>
          </a:p>
          <a:p>
            <a:pPr marL="342900" lvl="1" indent="-342900" algn="l">
              <a:buFont typeface="Wingdings" pitchFamily="2" charset="2"/>
              <a:buChar char="q"/>
            </a:pPr>
            <a:r>
              <a:rPr lang="zh-CN" altLang="en-US" sz="1100" dirty="0"/>
              <a:t>报</a:t>
            </a:r>
            <a:r>
              <a:rPr lang="zh-CN" altLang="en-US" sz="1100" dirty="0" smtClean="0"/>
              <a:t>销期限：</a:t>
            </a:r>
            <a:r>
              <a:rPr lang="en-US" altLang="zh-CN" sz="1100" dirty="0" smtClean="0"/>
              <a:t>3</a:t>
            </a:r>
            <a:r>
              <a:rPr lang="zh-CN" altLang="en-US" sz="1100" dirty="0" smtClean="0"/>
              <a:t>个月</a:t>
            </a:r>
            <a:r>
              <a:rPr lang="en-US" altLang="zh-CN" sz="1100" dirty="0" smtClean="0"/>
              <a:t/>
            </a:r>
            <a:br>
              <a:rPr lang="en-US" altLang="zh-CN" sz="1100" dirty="0" smtClean="0"/>
            </a:br>
            <a:endParaRPr lang="en-US" dirty="0" smtClean="0"/>
          </a:p>
          <a:p>
            <a:pPr marL="342900" indent="-342900" algn="l">
              <a:buFont typeface="Wingdings" pitchFamily="2" charset="2"/>
              <a:buChar char="Ø"/>
            </a:pPr>
            <a:endParaRPr lang="en-US" dirty="0"/>
          </a:p>
        </p:txBody>
      </p:sp>
      <p:sp>
        <p:nvSpPr>
          <p:cNvPr id="3" name="Title 2"/>
          <p:cNvSpPr>
            <a:spLocks noGrp="1"/>
          </p:cNvSpPr>
          <p:nvPr>
            <p:ph type="title"/>
          </p:nvPr>
        </p:nvSpPr>
        <p:spPr/>
        <p:txBody>
          <a:bodyPr/>
          <a:lstStyle/>
          <a:p>
            <a:r>
              <a:rPr lang="en-US" dirty="0" smtClean="0"/>
              <a:t>Reimbursement-</a:t>
            </a:r>
            <a:r>
              <a:rPr lang="en-US" sz="1050" dirty="0" smtClean="0"/>
              <a:t>Medical</a:t>
            </a:r>
            <a:endParaRPr lang="en-US" dirty="0"/>
          </a:p>
        </p:txBody>
      </p:sp>
    </p:spTree>
    <p:extLst>
      <p:ext uri="{BB962C8B-B14F-4D97-AF65-F5344CB8AC3E}">
        <p14:creationId xmlns:p14="http://schemas.microsoft.com/office/powerpoint/2010/main" val="1914530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0000" lnSpcReduction="20000"/>
          </a:bodyPr>
          <a:lstStyle/>
          <a:p>
            <a:pPr marL="342900" indent="-342900" algn="l">
              <a:buFont typeface="Wingdings" pitchFamily="2" charset="2"/>
              <a:buChar char="Ø"/>
            </a:pPr>
            <a:r>
              <a:rPr lang="en-US" altLang="zh-CN" sz="2900" dirty="0"/>
              <a:t>How to use EEM</a:t>
            </a:r>
            <a:r>
              <a:rPr lang="en-US" altLang="zh-CN" dirty="0"/>
              <a:t/>
            </a:r>
            <a:br>
              <a:rPr lang="en-US" altLang="zh-CN" dirty="0"/>
            </a:br>
            <a:r>
              <a:rPr lang="en-US" altLang="zh-CN" dirty="0">
                <a:hlinkClick r:id="rId3"/>
              </a:rPr>
              <a:t>http://</a:t>
            </a:r>
            <a:r>
              <a:rPr lang="en-US" altLang="zh-CN" dirty="0" smtClean="0">
                <a:hlinkClick r:id="rId3"/>
              </a:rPr>
              <a:t>gdcckm.chn.hp.com/teams/ams/ECOIT/Lists/Announcements/DispForm.aspx?ID=12</a:t>
            </a:r>
            <a:r>
              <a:rPr lang="en-US" altLang="zh-CN" dirty="0" smtClean="0"/>
              <a:t/>
            </a:r>
            <a:br>
              <a:rPr lang="en-US" altLang="zh-CN" dirty="0" smtClean="0"/>
            </a:br>
            <a:endParaRPr lang="en-US" altLang="zh-CN" dirty="0"/>
          </a:p>
          <a:p>
            <a:pPr marL="342900" indent="-342900" algn="l">
              <a:buFont typeface="Wingdings" pitchFamily="2" charset="2"/>
              <a:buChar char="Ø"/>
            </a:pPr>
            <a:r>
              <a:rPr lang="zh-CN" altLang="en-US" sz="2900" dirty="0"/>
              <a:t>基本原则</a:t>
            </a:r>
            <a:endParaRPr lang="en-US" sz="2900" dirty="0"/>
          </a:p>
          <a:p>
            <a:pPr marL="171450" lvl="1" indent="-171450" algn="l">
              <a:buFont typeface="Wingdings" pitchFamily="2" charset="2"/>
              <a:buChar char="q"/>
            </a:pPr>
            <a:r>
              <a:rPr lang="zh-CN" altLang="en-US" dirty="0"/>
              <a:t>报销宗旨及范围</a:t>
            </a:r>
            <a:endParaRPr lang="en-US" dirty="0"/>
          </a:p>
          <a:p>
            <a:pPr marL="171450" lvl="0" indent="-171450" algn="l">
              <a:buFont typeface="Wingdings" pitchFamily="2" charset="2"/>
              <a:buChar char="q"/>
            </a:pPr>
            <a:r>
              <a:rPr lang="zh-CN" altLang="en-US" sz="1800" dirty="0">
                <a:solidFill>
                  <a:schemeClr val="tx2"/>
                </a:solidFill>
              </a:rPr>
              <a:t>报销凭证</a:t>
            </a:r>
            <a:endParaRPr lang="en-US" sz="1800" dirty="0">
              <a:solidFill>
                <a:schemeClr val="tx2"/>
              </a:solidFill>
            </a:endParaRPr>
          </a:p>
          <a:p>
            <a:pPr marL="171450" lvl="0" indent="-171450" algn="l">
              <a:buFont typeface="Wingdings" pitchFamily="2" charset="2"/>
              <a:buChar char="q"/>
            </a:pPr>
            <a:r>
              <a:rPr lang="zh-CN" altLang="en-US" sz="1800" dirty="0">
                <a:solidFill>
                  <a:schemeClr val="tx2"/>
                </a:solidFill>
              </a:rPr>
              <a:t>报销期限</a:t>
            </a:r>
            <a:endParaRPr lang="en-US" sz="1800" dirty="0">
              <a:solidFill>
                <a:schemeClr val="tx2"/>
              </a:solidFill>
            </a:endParaRPr>
          </a:p>
          <a:p>
            <a:pPr marL="171450" lvl="0" indent="-171450" algn="l">
              <a:buFont typeface="Wingdings" pitchFamily="2" charset="2"/>
              <a:buChar char="q"/>
            </a:pPr>
            <a:r>
              <a:rPr lang="zh-CN" altLang="en-US" sz="1800" dirty="0">
                <a:solidFill>
                  <a:schemeClr val="tx2"/>
                </a:solidFill>
              </a:rPr>
              <a:t>审批原则</a:t>
            </a:r>
            <a:endParaRPr lang="en-US" sz="1800" dirty="0">
              <a:solidFill>
                <a:schemeClr val="tx2"/>
              </a:solidFill>
            </a:endParaRPr>
          </a:p>
          <a:p>
            <a:pPr marL="171450" lvl="0" indent="-171450" algn="l">
              <a:buFont typeface="Wingdings" pitchFamily="2" charset="2"/>
              <a:buChar char="q"/>
            </a:pPr>
            <a:r>
              <a:rPr lang="zh-CN" altLang="en-US" sz="1800" dirty="0">
                <a:solidFill>
                  <a:schemeClr val="tx2"/>
                </a:solidFill>
              </a:rPr>
              <a:t>填报方式</a:t>
            </a:r>
            <a:endParaRPr lang="en-US" sz="1800" dirty="0">
              <a:solidFill>
                <a:schemeClr val="tx2"/>
              </a:solidFill>
            </a:endParaRPr>
          </a:p>
          <a:p>
            <a:pPr marL="171450" lvl="0" indent="-171450" algn="l">
              <a:buFont typeface="Wingdings" pitchFamily="2" charset="2"/>
              <a:buChar char="q"/>
            </a:pPr>
            <a:r>
              <a:rPr lang="zh-CN" altLang="en-US" sz="1800" dirty="0">
                <a:solidFill>
                  <a:schemeClr val="tx2"/>
                </a:solidFill>
              </a:rPr>
              <a:t>填写规范</a:t>
            </a:r>
            <a:endParaRPr lang="en-US" sz="1800" dirty="0">
              <a:solidFill>
                <a:schemeClr val="tx2"/>
              </a:solidFill>
            </a:endParaRPr>
          </a:p>
          <a:p>
            <a:pPr marL="171450" lvl="0" indent="-171450" algn="l">
              <a:buFont typeface="Wingdings" pitchFamily="2" charset="2"/>
              <a:buChar char="q"/>
            </a:pPr>
            <a:r>
              <a:rPr lang="zh-CN" altLang="en-US" sz="1800" dirty="0">
                <a:solidFill>
                  <a:schemeClr val="tx2"/>
                </a:solidFill>
              </a:rPr>
              <a:t>提交方</a:t>
            </a:r>
            <a:r>
              <a:rPr lang="zh-CN" altLang="en-US" sz="1800" dirty="0" smtClean="0">
                <a:solidFill>
                  <a:schemeClr val="tx2"/>
                </a:solidFill>
              </a:rPr>
              <a:t>式</a:t>
            </a:r>
            <a:endParaRPr lang="en-US" altLang="zh-CN" sz="1800" dirty="0" smtClean="0">
              <a:solidFill>
                <a:schemeClr val="tx2"/>
              </a:solidFill>
            </a:endParaRPr>
          </a:p>
          <a:p>
            <a:pPr marL="171450" lvl="0" indent="-171450" algn="l">
              <a:buFont typeface="Wingdings" pitchFamily="2" charset="2"/>
              <a:buChar char="q"/>
            </a:pPr>
            <a:r>
              <a:rPr lang="en-US" sz="1800" dirty="0" smtClean="0">
                <a:solidFill>
                  <a:schemeClr val="tx2"/>
                </a:solidFill>
              </a:rPr>
              <a:t>Regular Employee Only</a:t>
            </a:r>
            <a:endParaRPr lang="en-US" sz="1800" dirty="0">
              <a:solidFill>
                <a:schemeClr val="tx2"/>
              </a:solidFill>
            </a:endParaRPr>
          </a:p>
          <a:p>
            <a:endParaRPr lang="en-US" altLang="zh-CN" sz="1500" dirty="0"/>
          </a:p>
          <a:p>
            <a:pPr algn="l"/>
            <a:r>
              <a:rPr lang="zh-CN" altLang="en-US" sz="1500" dirty="0" smtClean="0"/>
              <a:t>查</a:t>
            </a:r>
            <a:r>
              <a:rPr lang="zh-CN" altLang="en-US" sz="1500" dirty="0"/>
              <a:t>询或询问员工费用报告</a:t>
            </a:r>
            <a:r>
              <a:rPr lang="zh-CN" altLang="en-US" sz="1500" b="1" dirty="0"/>
              <a:t>（</a:t>
            </a:r>
            <a:r>
              <a:rPr lang="en-US" sz="1500" b="1" dirty="0"/>
              <a:t>EEM</a:t>
            </a:r>
            <a:r>
              <a:rPr lang="zh-CN" altLang="en-US" sz="1500" b="1" dirty="0"/>
              <a:t>）</a:t>
            </a:r>
            <a:r>
              <a:rPr lang="zh-CN" altLang="en-US" sz="1500" dirty="0"/>
              <a:t>相关事宜，请发送电子邮件到：</a:t>
            </a:r>
            <a:r>
              <a:rPr lang="en-US" sz="1500" b="1" u="sng" dirty="0">
                <a:hlinkClick r:id="rId4"/>
              </a:rPr>
              <a:t>SGBC-Support.CRC@hp.com</a:t>
            </a:r>
            <a:endParaRPr lang="en-US" sz="1500" dirty="0"/>
          </a:p>
          <a:p>
            <a:pPr algn="l"/>
            <a:r>
              <a:rPr lang="zh-CN" altLang="en-US" sz="1500" dirty="0"/>
              <a:t>或通过</a:t>
            </a:r>
            <a:r>
              <a:rPr lang="en-US" altLang="zh-CN" sz="1500" dirty="0"/>
              <a:t>On-net:  1-404-774-4646 </a:t>
            </a:r>
            <a:r>
              <a:rPr lang="zh-CN" altLang="en-US" sz="1500" dirty="0"/>
              <a:t>与新加坡财务中心联系</a:t>
            </a:r>
            <a:endParaRPr lang="en-US" sz="1500" dirty="0"/>
          </a:p>
          <a:p>
            <a:pPr algn="l"/>
            <a:r>
              <a:rPr lang="en-US" altLang="zh-CN" sz="2800" dirty="0" smtClean="0"/>
              <a:t/>
            </a:r>
            <a:br>
              <a:rPr lang="en-US" altLang="zh-CN" sz="2800" dirty="0" smtClean="0"/>
            </a:br>
            <a:endParaRPr lang="en-US" dirty="0" smtClean="0"/>
          </a:p>
          <a:p>
            <a:pPr marL="342900" indent="-342900" algn="l">
              <a:buFont typeface="Wingdings" pitchFamily="2" charset="2"/>
              <a:buChar char="Ø"/>
            </a:pPr>
            <a:endParaRPr lang="en-US" dirty="0"/>
          </a:p>
        </p:txBody>
      </p:sp>
      <p:sp>
        <p:nvSpPr>
          <p:cNvPr id="3" name="Title 2"/>
          <p:cNvSpPr>
            <a:spLocks noGrp="1"/>
          </p:cNvSpPr>
          <p:nvPr>
            <p:ph type="title"/>
          </p:nvPr>
        </p:nvSpPr>
        <p:spPr/>
        <p:txBody>
          <a:bodyPr/>
          <a:lstStyle/>
          <a:p>
            <a:r>
              <a:rPr lang="en-US" dirty="0" smtClean="0"/>
              <a:t>Reimbursement-</a:t>
            </a:r>
            <a:r>
              <a:rPr lang="en-US" sz="900" dirty="0" smtClean="0"/>
              <a:t>Weekly &amp; Travel</a:t>
            </a:r>
            <a:endParaRPr lang="en-US" dirty="0"/>
          </a:p>
        </p:txBody>
      </p:sp>
    </p:spTree>
    <p:extLst>
      <p:ext uri="{BB962C8B-B14F-4D97-AF65-F5344CB8AC3E}">
        <p14:creationId xmlns:p14="http://schemas.microsoft.com/office/powerpoint/2010/main" val="31154672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2754</TotalTime>
  <Words>1918</Words>
  <Application>Microsoft Office PowerPoint</Application>
  <PresentationFormat>On-screen Show (4:3)</PresentationFormat>
  <Paragraphs>453</Paragraphs>
  <Slides>18</Slides>
  <Notes>11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30" baseType="lpstr">
      <vt:lpstr>仿宋</vt:lpstr>
      <vt:lpstr>宋体</vt:lpstr>
      <vt:lpstr>Arial</vt:lpstr>
      <vt:lpstr>Calibri</vt:lpstr>
      <vt:lpstr>Garamond</vt:lpstr>
      <vt:lpstr>Tahoma</vt:lpstr>
      <vt:lpstr>Times New Roman</vt:lpstr>
      <vt:lpstr>Tunga</vt:lpstr>
      <vt:lpstr>Wingdings</vt:lpstr>
      <vt:lpstr>Wingdings 2</vt:lpstr>
      <vt:lpstr>BlackTie</vt:lpstr>
      <vt:lpstr>Package</vt:lpstr>
      <vt:lpstr>Working In HP</vt:lpstr>
      <vt:lpstr>Agenda</vt:lpstr>
      <vt:lpstr>newbie</vt:lpstr>
      <vt:lpstr>Contact HR</vt:lpstr>
      <vt:lpstr>Get IT Support</vt:lpstr>
      <vt:lpstr>PPM</vt:lpstr>
      <vt:lpstr>Project</vt:lpstr>
      <vt:lpstr>Reimbursement-Medical</vt:lpstr>
      <vt:lpstr>Reimbursement-Weekly &amp; Travel</vt:lpstr>
      <vt:lpstr>Reimbursement-Sporadic/weekly</vt:lpstr>
      <vt:lpstr>Reimbursement-international Travel</vt:lpstr>
      <vt:lpstr>Travel?</vt:lpstr>
      <vt:lpstr>Leave</vt:lpstr>
      <vt:lpstr>Leave</vt:lpstr>
      <vt:lpstr>Useful guide</vt:lpstr>
      <vt:lpstr>Useful Links</vt:lpstr>
      <vt:lpstr>Useful Links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Processes</dc:title>
  <dc:creator>Wu, Zhao-Ming (Gabble, GITS-DS-CDC-GP)</dc:creator>
  <cp:lastModifiedBy>Zhao-Ming Wu</cp:lastModifiedBy>
  <cp:revision>397</cp:revision>
  <dcterms:created xsi:type="dcterms:W3CDTF">2006-08-16T00:00:00Z</dcterms:created>
  <dcterms:modified xsi:type="dcterms:W3CDTF">2013-08-21T08:17:44Z</dcterms:modified>
</cp:coreProperties>
</file>