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4" r:id="rId3"/>
    <p:sldId id="287" r:id="rId4"/>
    <p:sldId id="288" r:id="rId5"/>
    <p:sldId id="289" r:id="rId6"/>
    <p:sldId id="290" r:id="rId7"/>
    <p:sldId id="285"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70" r:id="rId21"/>
    <p:sldId id="271" r:id="rId22"/>
    <p:sldId id="272" r:id="rId23"/>
    <p:sldId id="273" r:id="rId24"/>
    <p:sldId id="274" r:id="rId25"/>
    <p:sldId id="275" r:id="rId26"/>
    <p:sldId id="276" r:id="rId27"/>
    <p:sldId id="286" r:id="rId28"/>
    <p:sldId id="277" r:id="rId29"/>
    <p:sldId id="278" r:id="rId30"/>
    <p:sldId id="279" r:id="rId31"/>
    <p:sldId id="280" r:id="rId32"/>
    <p:sldId id="281" r:id="rId33"/>
    <p:sldId id="29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ushboo Nandal" initials="KN" lastIdx="1" clrIdx="0">
    <p:extLst>
      <p:ext uri="{19B8F6BF-5375-455C-9EA6-DF929625EA0E}">
        <p15:presenceInfo xmlns:p15="http://schemas.microsoft.com/office/powerpoint/2012/main" userId="S::khushboo.nandal@elu.nl::cbdac206-cf1a-4b62-9787-733330ff4fb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1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4-18T12:53:22.222" idx="1">
    <p:pos x="10" y="10"/>
    <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A58327-F60A-497E-8AAF-7AE577E91FF6}"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8BAE504-3B78-468F-9EEB-376D59F530AF}">
      <dgm:prSet/>
      <dgm:spPr/>
      <dgm:t>
        <a:bodyPr/>
        <a:lstStyle/>
        <a:p>
          <a:r>
            <a:rPr lang="en-US"/>
            <a:t>UBER Business Model.</a:t>
          </a:r>
        </a:p>
      </dgm:t>
    </dgm:pt>
    <dgm:pt modelId="{CB8EC322-50AD-46FB-A3A0-ABBBA4737186}" type="parTrans" cxnId="{797E4CDD-0F4F-4BAC-8F16-AA03EA101C02}">
      <dgm:prSet/>
      <dgm:spPr/>
      <dgm:t>
        <a:bodyPr/>
        <a:lstStyle/>
        <a:p>
          <a:endParaRPr lang="en-US"/>
        </a:p>
      </dgm:t>
    </dgm:pt>
    <dgm:pt modelId="{C27823C5-2307-4B3A-9E8A-BE00CE978220}" type="sibTrans" cxnId="{797E4CDD-0F4F-4BAC-8F16-AA03EA101C02}">
      <dgm:prSet/>
      <dgm:spPr/>
      <dgm:t>
        <a:bodyPr/>
        <a:lstStyle/>
        <a:p>
          <a:endParaRPr lang="en-US"/>
        </a:p>
      </dgm:t>
    </dgm:pt>
    <dgm:pt modelId="{E19E5054-BBFD-486E-B80E-9170D73418A5}">
      <dgm:prSet/>
      <dgm:spPr/>
      <dgm:t>
        <a:bodyPr/>
        <a:lstStyle/>
        <a:p>
          <a:r>
            <a:rPr lang="en-US"/>
            <a:t>How UBER works and make money?</a:t>
          </a:r>
        </a:p>
      </dgm:t>
    </dgm:pt>
    <dgm:pt modelId="{324718E6-5CFC-459D-A088-510146C97E8C}" type="parTrans" cxnId="{AC79F8FF-8E8D-452F-8578-165267087358}">
      <dgm:prSet/>
      <dgm:spPr/>
      <dgm:t>
        <a:bodyPr/>
        <a:lstStyle/>
        <a:p>
          <a:endParaRPr lang="en-US"/>
        </a:p>
      </dgm:t>
    </dgm:pt>
    <dgm:pt modelId="{68E99218-5AED-436A-AA86-0EB7C9C78C36}" type="sibTrans" cxnId="{AC79F8FF-8E8D-452F-8578-165267087358}">
      <dgm:prSet/>
      <dgm:spPr/>
      <dgm:t>
        <a:bodyPr/>
        <a:lstStyle/>
        <a:p>
          <a:endParaRPr lang="en-US"/>
        </a:p>
      </dgm:t>
    </dgm:pt>
    <dgm:pt modelId="{A5A97517-25BE-4B6A-AF8A-B42A9A0CA77E}">
      <dgm:prSet/>
      <dgm:spPr/>
      <dgm:t>
        <a:bodyPr/>
        <a:lstStyle/>
        <a:p>
          <a:r>
            <a:rPr lang="en-US"/>
            <a:t>Business problem statement.</a:t>
          </a:r>
        </a:p>
      </dgm:t>
    </dgm:pt>
    <dgm:pt modelId="{8C79F3F2-D219-4707-B609-677FE44EFA07}" type="parTrans" cxnId="{71CBED8B-3AF8-49C3-8189-0A3880917992}">
      <dgm:prSet/>
      <dgm:spPr/>
      <dgm:t>
        <a:bodyPr/>
        <a:lstStyle/>
        <a:p>
          <a:endParaRPr lang="en-US"/>
        </a:p>
      </dgm:t>
    </dgm:pt>
    <dgm:pt modelId="{4C1DF714-DD69-4D8D-9914-8594E689A574}" type="sibTrans" cxnId="{71CBED8B-3AF8-49C3-8189-0A3880917992}">
      <dgm:prSet/>
      <dgm:spPr/>
      <dgm:t>
        <a:bodyPr/>
        <a:lstStyle/>
        <a:p>
          <a:endParaRPr lang="en-US"/>
        </a:p>
      </dgm:t>
    </dgm:pt>
    <dgm:pt modelId="{2912114E-FCBF-47A5-83B0-B56D9E4ACAED}">
      <dgm:prSet/>
      <dgm:spPr/>
      <dgm:t>
        <a:bodyPr/>
        <a:lstStyle/>
        <a:p>
          <a:r>
            <a:rPr lang="en-US"/>
            <a:t>UBER perk or benefits.</a:t>
          </a:r>
        </a:p>
      </dgm:t>
    </dgm:pt>
    <dgm:pt modelId="{C1CA6B7B-0EE3-423A-92A5-EC12099B123A}" type="parTrans" cxnId="{235B5EC4-4ED2-48C7-943D-01500F5DB8D8}">
      <dgm:prSet/>
      <dgm:spPr/>
      <dgm:t>
        <a:bodyPr/>
        <a:lstStyle/>
        <a:p>
          <a:endParaRPr lang="en-US"/>
        </a:p>
      </dgm:t>
    </dgm:pt>
    <dgm:pt modelId="{3C1880D6-BFE3-4248-8D66-3F4816E65538}" type="sibTrans" cxnId="{235B5EC4-4ED2-48C7-943D-01500F5DB8D8}">
      <dgm:prSet/>
      <dgm:spPr/>
      <dgm:t>
        <a:bodyPr/>
        <a:lstStyle/>
        <a:p>
          <a:endParaRPr lang="en-US"/>
        </a:p>
      </dgm:t>
    </dgm:pt>
    <dgm:pt modelId="{44C4C202-D253-42B0-9A16-488EDC3F5C04}">
      <dgm:prSet/>
      <dgm:spPr/>
      <dgm:t>
        <a:bodyPr/>
        <a:lstStyle/>
        <a:p>
          <a:r>
            <a:rPr lang="en-US"/>
            <a:t>UBER analysis from April to September 2014.</a:t>
          </a:r>
        </a:p>
      </dgm:t>
    </dgm:pt>
    <dgm:pt modelId="{08DFFF22-4886-4D41-8BD8-0AE94DCAE9DD}" type="parTrans" cxnId="{E7E16CF5-3FE2-42FE-9AA4-88D459AD3C9F}">
      <dgm:prSet/>
      <dgm:spPr/>
      <dgm:t>
        <a:bodyPr/>
        <a:lstStyle/>
        <a:p>
          <a:endParaRPr lang="en-US"/>
        </a:p>
      </dgm:t>
    </dgm:pt>
    <dgm:pt modelId="{0BBBA446-FD81-4F86-887D-BD71E16DFF8D}" type="sibTrans" cxnId="{E7E16CF5-3FE2-42FE-9AA4-88D459AD3C9F}">
      <dgm:prSet/>
      <dgm:spPr/>
      <dgm:t>
        <a:bodyPr/>
        <a:lstStyle/>
        <a:p>
          <a:endParaRPr lang="en-US"/>
        </a:p>
      </dgm:t>
    </dgm:pt>
    <dgm:pt modelId="{014AAB8F-64E7-4D0C-9648-CA66D55E473E}">
      <dgm:prSet/>
      <dgm:spPr/>
      <dgm:t>
        <a:bodyPr/>
        <a:lstStyle/>
        <a:p>
          <a:r>
            <a:rPr lang="en-US"/>
            <a:t>Uber analysis from January to June 2015.</a:t>
          </a:r>
        </a:p>
      </dgm:t>
    </dgm:pt>
    <dgm:pt modelId="{8AFF7823-71B8-4CC0-AB71-E23172194750}" type="parTrans" cxnId="{A1D31B7E-506B-466D-82BD-D5730863A7F0}">
      <dgm:prSet/>
      <dgm:spPr/>
      <dgm:t>
        <a:bodyPr/>
        <a:lstStyle/>
        <a:p>
          <a:endParaRPr lang="en-US"/>
        </a:p>
      </dgm:t>
    </dgm:pt>
    <dgm:pt modelId="{34E18E08-7DB3-4263-8133-374A0C002382}" type="sibTrans" cxnId="{A1D31B7E-506B-466D-82BD-D5730863A7F0}">
      <dgm:prSet/>
      <dgm:spPr/>
      <dgm:t>
        <a:bodyPr/>
        <a:lstStyle/>
        <a:p>
          <a:endParaRPr lang="en-US"/>
        </a:p>
      </dgm:t>
    </dgm:pt>
    <dgm:pt modelId="{5DC4FE86-2C56-49AA-A4C5-283C4DF08CBB}" type="pres">
      <dgm:prSet presAssocID="{68A58327-F60A-497E-8AAF-7AE577E91FF6}" presName="vert0" presStyleCnt="0">
        <dgm:presLayoutVars>
          <dgm:dir/>
          <dgm:animOne val="branch"/>
          <dgm:animLvl val="lvl"/>
        </dgm:presLayoutVars>
      </dgm:prSet>
      <dgm:spPr/>
    </dgm:pt>
    <dgm:pt modelId="{420AA5ED-B1C0-4BD6-9522-A4F74491F1D2}" type="pres">
      <dgm:prSet presAssocID="{58BAE504-3B78-468F-9EEB-376D59F530AF}" presName="thickLine" presStyleLbl="alignNode1" presStyleIdx="0" presStyleCnt="6"/>
      <dgm:spPr/>
    </dgm:pt>
    <dgm:pt modelId="{456C94F1-51B1-4E82-AEEB-D49AE2770840}" type="pres">
      <dgm:prSet presAssocID="{58BAE504-3B78-468F-9EEB-376D59F530AF}" presName="horz1" presStyleCnt="0"/>
      <dgm:spPr/>
    </dgm:pt>
    <dgm:pt modelId="{65ABC3D7-255B-47B9-8AFF-C576C618887E}" type="pres">
      <dgm:prSet presAssocID="{58BAE504-3B78-468F-9EEB-376D59F530AF}" presName="tx1" presStyleLbl="revTx" presStyleIdx="0" presStyleCnt="6"/>
      <dgm:spPr/>
    </dgm:pt>
    <dgm:pt modelId="{0FEAE9D8-93DA-4233-9740-F56B00970778}" type="pres">
      <dgm:prSet presAssocID="{58BAE504-3B78-468F-9EEB-376D59F530AF}" presName="vert1" presStyleCnt="0"/>
      <dgm:spPr/>
    </dgm:pt>
    <dgm:pt modelId="{74B1FBB6-A98E-435D-A49C-52FF607B5CC4}" type="pres">
      <dgm:prSet presAssocID="{E19E5054-BBFD-486E-B80E-9170D73418A5}" presName="thickLine" presStyleLbl="alignNode1" presStyleIdx="1" presStyleCnt="6"/>
      <dgm:spPr/>
    </dgm:pt>
    <dgm:pt modelId="{CBF9E9CF-3F24-4D19-8D5F-A2C162BC21C2}" type="pres">
      <dgm:prSet presAssocID="{E19E5054-BBFD-486E-B80E-9170D73418A5}" presName="horz1" presStyleCnt="0"/>
      <dgm:spPr/>
    </dgm:pt>
    <dgm:pt modelId="{8813CD15-108E-42D2-8B01-6B0E12BE4273}" type="pres">
      <dgm:prSet presAssocID="{E19E5054-BBFD-486E-B80E-9170D73418A5}" presName="tx1" presStyleLbl="revTx" presStyleIdx="1" presStyleCnt="6"/>
      <dgm:spPr/>
    </dgm:pt>
    <dgm:pt modelId="{F5FF833E-ACD7-4E1F-A302-D2345A02DEE5}" type="pres">
      <dgm:prSet presAssocID="{E19E5054-BBFD-486E-B80E-9170D73418A5}" presName="vert1" presStyleCnt="0"/>
      <dgm:spPr/>
    </dgm:pt>
    <dgm:pt modelId="{25D5F1D8-6633-4466-8A49-4E11E6E572CC}" type="pres">
      <dgm:prSet presAssocID="{A5A97517-25BE-4B6A-AF8A-B42A9A0CA77E}" presName="thickLine" presStyleLbl="alignNode1" presStyleIdx="2" presStyleCnt="6"/>
      <dgm:spPr/>
    </dgm:pt>
    <dgm:pt modelId="{DFB48AF3-CD78-45CB-A21C-17006C614323}" type="pres">
      <dgm:prSet presAssocID="{A5A97517-25BE-4B6A-AF8A-B42A9A0CA77E}" presName="horz1" presStyleCnt="0"/>
      <dgm:spPr/>
    </dgm:pt>
    <dgm:pt modelId="{FC803858-4420-4E10-86A1-D84786A1894A}" type="pres">
      <dgm:prSet presAssocID="{A5A97517-25BE-4B6A-AF8A-B42A9A0CA77E}" presName="tx1" presStyleLbl="revTx" presStyleIdx="2" presStyleCnt="6"/>
      <dgm:spPr/>
    </dgm:pt>
    <dgm:pt modelId="{BE6EEA82-8198-4DE4-A7DB-E921954A6B9F}" type="pres">
      <dgm:prSet presAssocID="{A5A97517-25BE-4B6A-AF8A-B42A9A0CA77E}" presName="vert1" presStyleCnt="0"/>
      <dgm:spPr/>
    </dgm:pt>
    <dgm:pt modelId="{17C9367D-9D0A-4BE5-9C25-7576A2BBFCC3}" type="pres">
      <dgm:prSet presAssocID="{2912114E-FCBF-47A5-83B0-B56D9E4ACAED}" presName="thickLine" presStyleLbl="alignNode1" presStyleIdx="3" presStyleCnt="6"/>
      <dgm:spPr/>
    </dgm:pt>
    <dgm:pt modelId="{5A6880CE-D5B4-4704-9987-CAEAAB9CA4A7}" type="pres">
      <dgm:prSet presAssocID="{2912114E-FCBF-47A5-83B0-B56D9E4ACAED}" presName="horz1" presStyleCnt="0"/>
      <dgm:spPr/>
    </dgm:pt>
    <dgm:pt modelId="{2C216132-B1CC-4989-85EF-190D129FBB8C}" type="pres">
      <dgm:prSet presAssocID="{2912114E-FCBF-47A5-83B0-B56D9E4ACAED}" presName="tx1" presStyleLbl="revTx" presStyleIdx="3" presStyleCnt="6"/>
      <dgm:spPr/>
    </dgm:pt>
    <dgm:pt modelId="{4E8A7EC9-25E4-4E8E-A1D2-EFCA0B3B3183}" type="pres">
      <dgm:prSet presAssocID="{2912114E-FCBF-47A5-83B0-B56D9E4ACAED}" presName="vert1" presStyleCnt="0"/>
      <dgm:spPr/>
    </dgm:pt>
    <dgm:pt modelId="{7CDFA0EC-D749-4905-848C-FE3A7293ECEF}" type="pres">
      <dgm:prSet presAssocID="{44C4C202-D253-42B0-9A16-488EDC3F5C04}" presName="thickLine" presStyleLbl="alignNode1" presStyleIdx="4" presStyleCnt="6"/>
      <dgm:spPr/>
    </dgm:pt>
    <dgm:pt modelId="{62CF1037-CDC1-4DAC-BAC3-43A83093EEED}" type="pres">
      <dgm:prSet presAssocID="{44C4C202-D253-42B0-9A16-488EDC3F5C04}" presName="horz1" presStyleCnt="0"/>
      <dgm:spPr/>
    </dgm:pt>
    <dgm:pt modelId="{7BF1B483-100A-4BF0-AC5F-8C76ECB5B081}" type="pres">
      <dgm:prSet presAssocID="{44C4C202-D253-42B0-9A16-488EDC3F5C04}" presName="tx1" presStyleLbl="revTx" presStyleIdx="4" presStyleCnt="6"/>
      <dgm:spPr/>
    </dgm:pt>
    <dgm:pt modelId="{B58DD964-2462-487E-BCFE-9109A189637A}" type="pres">
      <dgm:prSet presAssocID="{44C4C202-D253-42B0-9A16-488EDC3F5C04}" presName="vert1" presStyleCnt="0"/>
      <dgm:spPr/>
    </dgm:pt>
    <dgm:pt modelId="{97331A56-705F-44DC-818C-FE639646E164}" type="pres">
      <dgm:prSet presAssocID="{014AAB8F-64E7-4D0C-9648-CA66D55E473E}" presName="thickLine" presStyleLbl="alignNode1" presStyleIdx="5" presStyleCnt="6"/>
      <dgm:spPr/>
    </dgm:pt>
    <dgm:pt modelId="{374FDCFF-1C6A-4E82-9AD8-16A9A74ABA22}" type="pres">
      <dgm:prSet presAssocID="{014AAB8F-64E7-4D0C-9648-CA66D55E473E}" presName="horz1" presStyleCnt="0"/>
      <dgm:spPr/>
    </dgm:pt>
    <dgm:pt modelId="{7D950413-B6F6-49D7-9416-1120C9EFF1C6}" type="pres">
      <dgm:prSet presAssocID="{014AAB8F-64E7-4D0C-9648-CA66D55E473E}" presName="tx1" presStyleLbl="revTx" presStyleIdx="5" presStyleCnt="6"/>
      <dgm:spPr/>
    </dgm:pt>
    <dgm:pt modelId="{BE512E3A-D8CC-4F9A-B0DC-E4014576FBA2}" type="pres">
      <dgm:prSet presAssocID="{014AAB8F-64E7-4D0C-9648-CA66D55E473E}" presName="vert1" presStyleCnt="0"/>
      <dgm:spPr/>
    </dgm:pt>
  </dgm:ptLst>
  <dgm:cxnLst>
    <dgm:cxn modelId="{FCC8871C-391C-43AA-8A63-9A5496BC4C0C}" type="presOf" srcId="{A5A97517-25BE-4B6A-AF8A-B42A9A0CA77E}" destId="{FC803858-4420-4E10-86A1-D84786A1894A}" srcOrd="0" destOrd="0" presId="urn:microsoft.com/office/officeart/2008/layout/LinedList"/>
    <dgm:cxn modelId="{D6140E2B-24F7-4C5C-9F75-E714741666A5}" type="presOf" srcId="{44C4C202-D253-42B0-9A16-488EDC3F5C04}" destId="{7BF1B483-100A-4BF0-AC5F-8C76ECB5B081}" srcOrd="0" destOrd="0" presId="urn:microsoft.com/office/officeart/2008/layout/LinedList"/>
    <dgm:cxn modelId="{2275F947-58BA-4446-B5A9-1E2A3D2F197F}" type="presOf" srcId="{E19E5054-BBFD-486E-B80E-9170D73418A5}" destId="{8813CD15-108E-42D2-8B01-6B0E12BE4273}" srcOrd="0" destOrd="0" presId="urn:microsoft.com/office/officeart/2008/layout/LinedList"/>
    <dgm:cxn modelId="{89DBB64D-CA01-4AB8-AEBF-0E20F2BD3571}" type="presOf" srcId="{014AAB8F-64E7-4D0C-9648-CA66D55E473E}" destId="{7D950413-B6F6-49D7-9416-1120C9EFF1C6}" srcOrd="0" destOrd="0" presId="urn:microsoft.com/office/officeart/2008/layout/LinedList"/>
    <dgm:cxn modelId="{9BA89D77-77DF-44EE-A885-B9F78619B89C}" type="presOf" srcId="{68A58327-F60A-497E-8AAF-7AE577E91FF6}" destId="{5DC4FE86-2C56-49AA-A4C5-283C4DF08CBB}" srcOrd="0" destOrd="0" presId="urn:microsoft.com/office/officeart/2008/layout/LinedList"/>
    <dgm:cxn modelId="{A1D31B7E-506B-466D-82BD-D5730863A7F0}" srcId="{68A58327-F60A-497E-8AAF-7AE577E91FF6}" destId="{014AAB8F-64E7-4D0C-9648-CA66D55E473E}" srcOrd="5" destOrd="0" parTransId="{8AFF7823-71B8-4CC0-AB71-E23172194750}" sibTransId="{34E18E08-7DB3-4263-8133-374A0C002382}"/>
    <dgm:cxn modelId="{5718908A-4312-4274-9A28-63CD3AFDF095}" type="presOf" srcId="{58BAE504-3B78-468F-9EEB-376D59F530AF}" destId="{65ABC3D7-255B-47B9-8AFF-C576C618887E}" srcOrd="0" destOrd="0" presId="urn:microsoft.com/office/officeart/2008/layout/LinedList"/>
    <dgm:cxn modelId="{71CBED8B-3AF8-49C3-8189-0A3880917992}" srcId="{68A58327-F60A-497E-8AAF-7AE577E91FF6}" destId="{A5A97517-25BE-4B6A-AF8A-B42A9A0CA77E}" srcOrd="2" destOrd="0" parTransId="{8C79F3F2-D219-4707-B609-677FE44EFA07}" sibTransId="{4C1DF714-DD69-4D8D-9914-8594E689A574}"/>
    <dgm:cxn modelId="{235B5EC4-4ED2-48C7-943D-01500F5DB8D8}" srcId="{68A58327-F60A-497E-8AAF-7AE577E91FF6}" destId="{2912114E-FCBF-47A5-83B0-B56D9E4ACAED}" srcOrd="3" destOrd="0" parTransId="{C1CA6B7B-0EE3-423A-92A5-EC12099B123A}" sibTransId="{3C1880D6-BFE3-4248-8D66-3F4816E65538}"/>
    <dgm:cxn modelId="{797E4CDD-0F4F-4BAC-8F16-AA03EA101C02}" srcId="{68A58327-F60A-497E-8AAF-7AE577E91FF6}" destId="{58BAE504-3B78-468F-9EEB-376D59F530AF}" srcOrd="0" destOrd="0" parTransId="{CB8EC322-50AD-46FB-A3A0-ABBBA4737186}" sibTransId="{C27823C5-2307-4B3A-9E8A-BE00CE978220}"/>
    <dgm:cxn modelId="{2A751AE9-A863-4AC1-BC20-38AA304D7B56}" type="presOf" srcId="{2912114E-FCBF-47A5-83B0-B56D9E4ACAED}" destId="{2C216132-B1CC-4989-85EF-190D129FBB8C}" srcOrd="0" destOrd="0" presId="urn:microsoft.com/office/officeart/2008/layout/LinedList"/>
    <dgm:cxn modelId="{E7E16CF5-3FE2-42FE-9AA4-88D459AD3C9F}" srcId="{68A58327-F60A-497E-8AAF-7AE577E91FF6}" destId="{44C4C202-D253-42B0-9A16-488EDC3F5C04}" srcOrd="4" destOrd="0" parTransId="{08DFFF22-4886-4D41-8BD8-0AE94DCAE9DD}" sibTransId="{0BBBA446-FD81-4F86-887D-BD71E16DFF8D}"/>
    <dgm:cxn modelId="{AC79F8FF-8E8D-452F-8578-165267087358}" srcId="{68A58327-F60A-497E-8AAF-7AE577E91FF6}" destId="{E19E5054-BBFD-486E-B80E-9170D73418A5}" srcOrd="1" destOrd="0" parTransId="{324718E6-5CFC-459D-A088-510146C97E8C}" sibTransId="{68E99218-5AED-436A-AA86-0EB7C9C78C36}"/>
    <dgm:cxn modelId="{C173365A-D6A3-4598-8189-CA6A000CF41F}" type="presParOf" srcId="{5DC4FE86-2C56-49AA-A4C5-283C4DF08CBB}" destId="{420AA5ED-B1C0-4BD6-9522-A4F74491F1D2}" srcOrd="0" destOrd="0" presId="urn:microsoft.com/office/officeart/2008/layout/LinedList"/>
    <dgm:cxn modelId="{D8FE6FF3-992A-4360-8FAA-48C660C97015}" type="presParOf" srcId="{5DC4FE86-2C56-49AA-A4C5-283C4DF08CBB}" destId="{456C94F1-51B1-4E82-AEEB-D49AE2770840}" srcOrd="1" destOrd="0" presId="urn:microsoft.com/office/officeart/2008/layout/LinedList"/>
    <dgm:cxn modelId="{9AEB954D-FD18-4C18-BCAE-26F43C128A43}" type="presParOf" srcId="{456C94F1-51B1-4E82-AEEB-D49AE2770840}" destId="{65ABC3D7-255B-47B9-8AFF-C576C618887E}" srcOrd="0" destOrd="0" presId="urn:microsoft.com/office/officeart/2008/layout/LinedList"/>
    <dgm:cxn modelId="{C08AF118-742B-447A-ACF2-EB1D7F82739A}" type="presParOf" srcId="{456C94F1-51B1-4E82-AEEB-D49AE2770840}" destId="{0FEAE9D8-93DA-4233-9740-F56B00970778}" srcOrd="1" destOrd="0" presId="urn:microsoft.com/office/officeart/2008/layout/LinedList"/>
    <dgm:cxn modelId="{68926018-46A4-448D-A5B5-325FADEB0437}" type="presParOf" srcId="{5DC4FE86-2C56-49AA-A4C5-283C4DF08CBB}" destId="{74B1FBB6-A98E-435D-A49C-52FF607B5CC4}" srcOrd="2" destOrd="0" presId="urn:microsoft.com/office/officeart/2008/layout/LinedList"/>
    <dgm:cxn modelId="{73D8EDE6-17A3-4A67-961F-D7A9474EDA57}" type="presParOf" srcId="{5DC4FE86-2C56-49AA-A4C5-283C4DF08CBB}" destId="{CBF9E9CF-3F24-4D19-8D5F-A2C162BC21C2}" srcOrd="3" destOrd="0" presId="urn:microsoft.com/office/officeart/2008/layout/LinedList"/>
    <dgm:cxn modelId="{278B2F48-929D-4CFB-BB2F-15E9D55BC051}" type="presParOf" srcId="{CBF9E9CF-3F24-4D19-8D5F-A2C162BC21C2}" destId="{8813CD15-108E-42D2-8B01-6B0E12BE4273}" srcOrd="0" destOrd="0" presId="urn:microsoft.com/office/officeart/2008/layout/LinedList"/>
    <dgm:cxn modelId="{84F4B619-3D35-4E8E-9B20-A1C531441C65}" type="presParOf" srcId="{CBF9E9CF-3F24-4D19-8D5F-A2C162BC21C2}" destId="{F5FF833E-ACD7-4E1F-A302-D2345A02DEE5}" srcOrd="1" destOrd="0" presId="urn:microsoft.com/office/officeart/2008/layout/LinedList"/>
    <dgm:cxn modelId="{98C6C1EE-5DD0-48A1-BB77-F59F5542AAEC}" type="presParOf" srcId="{5DC4FE86-2C56-49AA-A4C5-283C4DF08CBB}" destId="{25D5F1D8-6633-4466-8A49-4E11E6E572CC}" srcOrd="4" destOrd="0" presId="urn:microsoft.com/office/officeart/2008/layout/LinedList"/>
    <dgm:cxn modelId="{BAED0051-F03F-4DA4-B832-9731B50CD562}" type="presParOf" srcId="{5DC4FE86-2C56-49AA-A4C5-283C4DF08CBB}" destId="{DFB48AF3-CD78-45CB-A21C-17006C614323}" srcOrd="5" destOrd="0" presId="urn:microsoft.com/office/officeart/2008/layout/LinedList"/>
    <dgm:cxn modelId="{2FD425A3-F6B0-48EC-8FC9-5370CAFB0EFD}" type="presParOf" srcId="{DFB48AF3-CD78-45CB-A21C-17006C614323}" destId="{FC803858-4420-4E10-86A1-D84786A1894A}" srcOrd="0" destOrd="0" presId="urn:microsoft.com/office/officeart/2008/layout/LinedList"/>
    <dgm:cxn modelId="{A552C965-D8CC-4BC3-AAAD-3D9A328E19F9}" type="presParOf" srcId="{DFB48AF3-CD78-45CB-A21C-17006C614323}" destId="{BE6EEA82-8198-4DE4-A7DB-E921954A6B9F}" srcOrd="1" destOrd="0" presId="urn:microsoft.com/office/officeart/2008/layout/LinedList"/>
    <dgm:cxn modelId="{29C8D326-6DEC-4D62-8E68-71DF2D98045F}" type="presParOf" srcId="{5DC4FE86-2C56-49AA-A4C5-283C4DF08CBB}" destId="{17C9367D-9D0A-4BE5-9C25-7576A2BBFCC3}" srcOrd="6" destOrd="0" presId="urn:microsoft.com/office/officeart/2008/layout/LinedList"/>
    <dgm:cxn modelId="{1FC8594A-915C-4266-84F5-DBF7B9CC27A2}" type="presParOf" srcId="{5DC4FE86-2C56-49AA-A4C5-283C4DF08CBB}" destId="{5A6880CE-D5B4-4704-9987-CAEAAB9CA4A7}" srcOrd="7" destOrd="0" presId="urn:microsoft.com/office/officeart/2008/layout/LinedList"/>
    <dgm:cxn modelId="{7CDE949F-5FE8-4BAB-8928-5CCE4554C6E2}" type="presParOf" srcId="{5A6880CE-D5B4-4704-9987-CAEAAB9CA4A7}" destId="{2C216132-B1CC-4989-85EF-190D129FBB8C}" srcOrd="0" destOrd="0" presId="urn:microsoft.com/office/officeart/2008/layout/LinedList"/>
    <dgm:cxn modelId="{9EFD4F79-B570-475A-94D9-D43A791BD9E1}" type="presParOf" srcId="{5A6880CE-D5B4-4704-9987-CAEAAB9CA4A7}" destId="{4E8A7EC9-25E4-4E8E-A1D2-EFCA0B3B3183}" srcOrd="1" destOrd="0" presId="urn:microsoft.com/office/officeart/2008/layout/LinedList"/>
    <dgm:cxn modelId="{A25EAE19-918C-4E67-BE48-8BFDE21D4632}" type="presParOf" srcId="{5DC4FE86-2C56-49AA-A4C5-283C4DF08CBB}" destId="{7CDFA0EC-D749-4905-848C-FE3A7293ECEF}" srcOrd="8" destOrd="0" presId="urn:microsoft.com/office/officeart/2008/layout/LinedList"/>
    <dgm:cxn modelId="{BF1D87C0-A34C-4C93-B309-7C3417791B29}" type="presParOf" srcId="{5DC4FE86-2C56-49AA-A4C5-283C4DF08CBB}" destId="{62CF1037-CDC1-4DAC-BAC3-43A83093EEED}" srcOrd="9" destOrd="0" presId="urn:microsoft.com/office/officeart/2008/layout/LinedList"/>
    <dgm:cxn modelId="{9EB44E82-51C7-49F4-8A97-EC206DD4D4C5}" type="presParOf" srcId="{62CF1037-CDC1-4DAC-BAC3-43A83093EEED}" destId="{7BF1B483-100A-4BF0-AC5F-8C76ECB5B081}" srcOrd="0" destOrd="0" presId="urn:microsoft.com/office/officeart/2008/layout/LinedList"/>
    <dgm:cxn modelId="{7D59F5C1-AA21-443F-AAA9-F603A5EB3C20}" type="presParOf" srcId="{62CF1037-CDC1-4DAC-BAC3-43A83093EEED}" destId="{B58DD964-2462-487E-BCFE-9109A189637A}" srcOrd="1" destOrd="0" presId="urn:microsoft.com/office/officeart/2008/layout/LinedList"/>
    <dgm:cxn modelId="{D2EC95EC-961C-4610-8D3B-A620DAB0DDE2}" type="presParOf" srcId="{5DC4FE86-2C56-49AA-A4C5-283C4DF08CBB}" destId="{97331A56-705F-44DC-818C-FE639646E164}" srcOrd="10" destOrd="0" presId="urn:microsoft.com/office/officeart/2008/layout/LinedList"/>
    <dgm:cxn modelId="{60132192-CC66-4EF6-BC47-657CC5ED2C7E}" type="presParOf" srcId="{5DC4FE86-2C56-49AA-A4C5-283C4DF08CBB}" destId="{374FDCFF-1C6A-4E82-9AD8-16A9A74ABA22}" srcOrd="11" destOrd="0" presId="urn:microsoft.com/office/officeart/2008/layout/LinedList"/>
    <dgm:cxn modelId="{845D9E85-E048-4039-9743-0C7B2B7E0B88}" type="presParOf" srcId="{374FDCFF-1C6A-4E82-9AD8-16A9A74ABA22}" destId="{7D950413-B6F6-49D7-9416-1120C9EFF1C6}" srcOrd="0" destOrd="0" presId="urn:microsoft.com/office/officeart/2008/layout/LinedList"/>
    <dgm:cxn modelId="{EB01B4BD-EE86-49BD-8905-A0E6AE7DC062}" type="presParOf" srcId="{374FDCFF-1C6A-4E82-9AD8-16A9A74ABA22}" destId="{BE512E3A-D8CC-4F9A-B0DC-E4014576FBA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E52052-261D-40B4-ABA8-5ED08B6F4DEE}" type="doc">
      <dgm:prSet loTypeId="urn:microsoft.com/office/officeart/2005/8/layout/bProcess4" loCatId="process" qsTypeId="urn:microsoft.com/office/officeart/2005/8/quickstyle/simple1" qsCatId="simple" csTypeId="urn:microsoft.com/office/officeart/2005/8/colors/colorful2" csCatId="colorful" phldr="1"/>
      <dgm:spPr/>
      <dgm:t>
        <a:bodyPr/>
        <a:lstStyle/>
        <a:p>
          <a:endParaRPr lang="en-US"/>
        </a:p>
      </dgm:t>
    </dgm:pt>
    <dgm:pt modelId="{CAF3CAE3-04FA-4B6C-B70C-61D8F7B75B1E}">
      <dgm:prSet/>
      <dgm:spPr/>
      <dgm:t>
        <a:bodyPr/>
        <a:lstStyle/>
        <a:p>
          <a:pPr algn="just"/>
          <a:r>
            <a:rPr lang="en-US" b="1" dirty="0">
              <a:solidFill>
                <a:srgbClr val="002060"/>
              </a:solidFill>
            </a:rPr>
            <a:t>What really works for the cab-ride company Uber is an effective Business Model. Uber tries raking in plenty of prospective drivers who can bring in their own cars. What follows is a decidedly arrayed transportation network with efficient distribution</a:t>
          </a:r>
          <a:r>
            <a:rPr lang="en-US" dirty="0"/>
            <a:t>.</a:t>
          </a:r>
        </a:p>
      </dgm:t>
    </dgm:pt>
    <dgm:pt modelId="{0218DFDB-6AEB-431D-9E24-DCB6B3881679}" type="parTrans" cxnId="{F05E5F06-C3B3-40DD-B4BC-78506D61EF8E}">
      <dgm:prSet/>
      <dgm:spPr/>
      <dgm:t>
        <a:bodyPr/>
        <a:lstStyle/>
        <a:p>
          <a:endParaRPr lang="en-US"/>
        </a:p>
      </dgm:t>
    </dgm:pt>
    <dgm:pt modelId="{0A411C37-79A8-4532-9C54-6EDB92CB9AB5}" type="sibTrans" cxnId="{F05E5F06-C3B3-40DD-B4BC-78506D61EF8E}">
      <dgm:prSet/>
      <dgm:spPr/>
      <dgm:t>
        <a:bodyPr/>
        <a:lstStyle/>
        <a:p>
          <a:endParaRPr lang="en-US"/>
        </a:p>
      </dgm:t>
    </dgm:pt>
    <dgm:pt modelId="{3E6B2FA7-4593-41FC-8357-7140673AD010}">
      <dgm:prSet custT="1"/>
      <dgm:spPr/>
      <dgm:t>
        <a:bodyPr/>
        <a:lstStyle/>
        <a:p>
          <a:r>
            <a:rPr lang="en-US" sz="2400" b="1" dirty="0">
              <a:solidFill>
                <a:srgbClr val="FF0000"/>
              </a:solidFill>
            </a:rPr>
            <a:t>Uber Target Audience</a:t>
          </a:r>
        </a:p>
      </dgm:t>
    </dgm:pt>
    <dgm:pt modelId="{6008105C-3ED0-43AA-9546-0E01839F851F}" type="parTrans" cxnId="{BFE46509-840C-4326-9D2B-516F26AACEE7}">
      <dgm:prSet/>
      <dgm:spPr/>
      <dgm:t>
        <a:bodyPr/>
        <a:lstStyle/>
        <a:p>
          <a:endParaRPr lang="en-US"/>
        </a:p>
      </dgm:t>
    </dgm:pt>
    <dgm:pt modelId="{178028F2-74DC-4610-A6CF-FE31C1447D64}" type="sibTrans" cxnId="{BFE46509-840C-4326-9D2B-516F26AACEE7}">
      <dgm:prSet/>
      <dgm:spPr/>
      <dgm:t>
        <a:bodyPr/>
        <a:lstStyle/>
        <a:p>
          <a:endParaRPr lang="en-US"/>
        </a:p>
      </dgm:t>
    </dgm:pt>
    <dgm:pt modelId="{C9E493B4-7000-4DC1-B7BB-F0A74BCBAF12}">
      <dgm:prSet/>
      <dgm:spPr/>
      <dgm:t>
        <a:bodyPr/>
        <a:lstStyle/>
        <a:p>
          <a:pPr algn="r"/>
          <a:r>
            <a:rPr lang="en-US" dirty="0">
              <a:solidFill>
                <a:srgbClr val="FF0000"/>
              </a:solidFill>
            </a:rPr>
            <a:t>Uber is a platform application for all age and social groups. Office and college goers find it useful to book a ride with Uber in case of unavailability of other forms of public transport. When it comes to private means of transport, Uber is still an enterprising alternative in situations when the vehicle has suffered a breakdown. In some cases, Uber provides a cheaper alternative than private cars. Tourists on the run from one spot to another, or from airports and stations to their destinations and vice versa hold Uber in high regard. Be it attending an important event, making it to a meeting when you are running out of time, escaping on a rainy day, or going shopping – Uber is a one-stop solution</a:t>
          </a:r>
          <a:r>
            <a:rPr lang="en-US" dirty="0"/>
            <a:t>.</a:t>
          </a:r>
        </a:p>
      </dgm:t>
    </dgm:pt>
    <dgm:pt modelId="{67C40D3C-7003-4367-91E0-90D508682CE3}" type="parTrans" cxnId="{2F59CDAF-0023-4C80-85F1-31044C494683}">
      <dgm:prSet/>
      <dgm:spPr/>
      <dgm:t>
        <a:bodyPr/>
        <a:lstStyle/>
        <a:p>
          <a:endParaRPr lang="en-US"/>
        </a:p>
      </dgm:t>
    </dgm:pt>
    <dgm:pt modelId="{305F7035-817B-4B2C-9871-3C7AF17E347B}" type="sibTrans" cxnId="{2F59CDAF-0023-4C80-85F1-31044C494683}">
      <dgm:prSet/>
      <dgm:spPr/>
      <dgm:t>
        <a:bodyPr/>
        <a:lstStyle/>
        <a:p>
          <a:endParaRPr lang="en-US"/>
        </a:p>
      </dgm:t>
    </dgm:pt>
    <dgm:pt modelId="{79703240-67C2-4D08-9903-E6DD716540D0}" type="pres">
      <dgm:prSet presAssocID="{2EE52052-261D-40B4-ABA8-5ED08B6F4DEE}" presName="Name0" presStyleCnt="0">
        <dgm:presLayoutVars>
          <dgm:dir/>
          <dgm:resizeHandles/>
        </dgm:presLayoutVars>
      </dgm:prSet>
      <dgm:spPr/>
    </dgm:pt>
    <dgm:pt modelId="{FD7B8EA1-101D-4F3B-AC94-56B7386219E4}" type="pres">
      <dgm:prSet presAssocID="{CAF3CAE3-04FA-4B6C-B70C-61D8F7B75B1E}" presName="compNode" presStyleCnt="0"/>
      <dgm:spPr/>
    </dgm:pt>
    <dgm:pt modelId="{607FBDDF-2394-4557-ABB3-A0BEC7DD10D4}" type="pres">
      <dgm:prSet presAssocID="{CAF3CAE3-04FA-4B6C-B70C-61D8F7B75B1E}" presName="dummyConnPt" presStyleCnt="0"/>
      <dgm:spPr/>
    </dgm:pt>
    <dgm:pt modelId="{4FB368FE-3F5B-49D6-A8BC-F3F40C1B8A27}" type="pres">
      <dgm:prSet presAssocID="{CAF3CAE3-04FA-4B6C-B70C-61D8F7B75B1E}" presName="node" presStyleLbl="node1" presStyleIdx="0" presStyleCnt="3" custScaleX="209711" custScaleY="360612">
        <dgm:presLayoutVars>
          <dgm:bulletEnabled val="1"/>
        </dgm:presLayoutVars>
      </dgm:prSet>
      <dgm:spPr/>
    </dgm:pt>
    <dgm:pt modelId="{3D6A330B-5461-4E50-BB05-19E03A4A43D4}" type="pres">
      <dgm:prSet presAssocID="{0A411C37-79A8-4532-9C54-6EDB92CB9AB5}" presName="sibTrans" presStyleLbl="bgSibTrans2D1" presStyleIdx="0" presStyleCnt="2"/>
      <dgm:spPr/>
    </dgm:pt>
    <dgm:pt modelId="{B1D4CC71-74BA-49A7-830F-F31601580AC4}" type="pres">
      <dgm:prSet presAssocID="{3E6B2FA7-4593-41FC-8357-7140673AD010}" presName="compNode" presStyleCnt="0"/>
      <dgm:spPr/>
    </dgm:pt>
    <dgm:pt modelId="{DF74B50B-AD39-4F56-BD2D-2FF5219C9C0B}" type="pres">
      <dgm:prSet presAssocID="{3E6B2FA7-4593-41FC-8357-7140673AD010}" presName="dummyConnPt" presStyleCnt="0"/>
      <dgm:spPr/>
    </dgm:pt>
    <dgm:pt modelId="{9E96807E-578B-4B44-A6F5-F1DD2C07C8C9}" type="pres">
      <dgm:prSet presAssocID="{3E6B2FA7-4593-41FC-8357-7140673AD010}" presName="node" presStyleLbl="node1" presStyleIdx="1" presStyleCnt="3">
        <dgm:presLayoutVars>
          <dgm:bulletEnabled val="1"/>
        </dgm:presLayoutVars>
      </dgm:prSet>
      <dgm:spPr/>
    </dgm:pt>
    <dgm:pt modelId="{07D1C73C-B05F-498F-8D66-80AF0781D95A}" type="pres">
      <dgm:prSet presAssocID="{178028F2-74DC-4610-A6CF-FE31C1447D64}" presName="sibTrans" presStyleLbl="bgSibTrans2D1" presStyleIdx="1" presStyleCnt="2"/>
      <dgm:spPr/>
    </dgm:pt>
    <dgm:pt modelId="{9E8C7409-1663-4991-920B-958FF35F349B}" type="pres">
      <dgm:prSet presAssocID="{C9E493B4-7000-4DC1-B7BB-F0A74BCBAF12}" presName="compNode" presStyleCnt="0"/>
      <dgm:spPr/>
    </dgm:pt>
    <dgm:pt modelId="{CE7FC7AB-7BD2-470F-B62E-311160DB5F48}" type="pres">
      <dgm:prSet presAssocID="{C9E493B4-7000-4DC1-B7BB-F0A74BCBAF12}" presName="dummyConnPt" presStyleCnt="0"/>
      <dgm:spPr/>
    </dgm:pt>
    <dgm:pt modelId="{A62A251F-BB61-4A55-8D05-9DFE7DD9D68A}" type="pres">
      <dgm:prSet presAssocID="{C9E493B4-7000-4DC1-B7BB-F0A74BCBAF12}" presName="node" presStyleLbl="node1" presStyleIdx="2" presStyleCnt="3" custScaleX="346822" custScaleY="448615">
        <dgm:presLayoutVars>
          <dgm:bulletEnabled val="1"/>
        </dgm:presLayoutVars>
      </dgm:prSet>
      <dgm:spPr/>
    </dgm:pt>
  </dgm:ptLst>
  <dgm:cxnLst>
    <dgm:cxn modelId="{F05E5F06-C3B3-40DD-B4BC-78506D61EF8E}" srcId="{2EE52052-261D-40B4-ABA8-5ED08B6F4DEE}" destId="{CAF3CAE3-04FA-4B6C-B70C-61D8F7B75B1E}" srcOrd="0" destOrd="0" parTransId="{0218DFDB-6AEB-431D-9E24-DCB6B3881679}" sibTransId="{0A411C37-79A8-4532-9C54-6EDB92CB9AB5}"/>
    <dgm:cxn modelId="{2CB4EF08-79D0-4C72-8C34-DC1E395DF487}" type="presOf" srcId="{178028F2-74DC-4610-A6CF-FE31C1447D64}" destId="{07D1C73C-B05F-498F-8D66-80AF0781D95A}" srcOrd="0" destOrd="0" presId="urn:microsoft.com/office/officeart/2005/8/layout/bProcess4"/>
    <dgm:cxn modelId="{BFE46509-840C-4326-9D2B-516F26AACEE7}" srcId="{2EE52052-261D-40B4-ABA8-5ED08B6F4DEE}" destId="{3E6B2FA7-4593-41FC-8357-7140673AD010}" srcOrd="1" destOrd="0" parTransId="{6008105C-3ED0-43AA-9546-0E01839F851F}" sibTransId="{178028F2-74DC-4610-A6CF-FE31C1447D64}"/>
    <dgm:cxn modelId="{22648417-3FDB-485A-AD00-28C04413AD38}" type="presOf" srcId="{CAF3CAE3-04FA-4B6C-B70C-61D8F7B75B1E}" destId="{4FB368FE-3F5B-49D6-A8BC-F3F40C1B8A27}" srcOrd="0" destOrd="0" presId="urn:microsoft.com/office/officeart/2005/8/layout/bProcess4"/>
    <dgm:cxn modelId="{1E831A3C-3C99-49B2-A105-81854750EB36}" type="presOf" srcId="{0A411C37-79A8-4532-9C54-6EDB92CB9AB5}" destId="{3D6A330B-5461-4E50-BB05-19E03A4A43D4}" srcOrd="0" destOrd="0" presId="urn:microsoft.com/office/officeart/2005/8/layout/bProcess4"/>
    <dgm:cxn modelId="{0D2D9D54-42AA-44EF-8198-CB1D410465CC}" type="presOf" srcId="{3E6B2FA7-4593-41FC-8357-7140673AD010}" destId="{9E96807E-578B-4B44-A6F5-F1DD2C07C8C9}" srcOrd="0" destOrd="0" presId="urn:microsoft.com/office/officeart/2005/8/layout/bProcess4"/>
    <dgm:cxn modelId="{1BBF1793-BCC7-4132-A595-5F9A2756ACBC}" type="presOf" srcId="{2EE52052-261D-40B4-ABA8-5ED08B6F4DEE}" destId="{79703240-67C2-4D08-9903-E6DD716540D0}" srcOrd="0" destOrd="0" presId="urn:microsoft.com/office/officeart/2005/8/layout/bProcess4"/>
    <dgm:cxn modelId="{2F59CDAF-0023-4C80-85F1-31044C494683}" srcId="{2EE52052-261D-40B4-ABA8-5ED08B6F4DEE}" destId="{C9E493B4-7000-4DC1-B7BB-F0A74BCBAF12}" srcOrd="2" destOrd="0" parTransId="{67C40D3C-7003-4367-91E0-90D508682CE3}" sibTransId="{305F7035-817B-4B2C-9871-3C7AF17E347B}"/>
    <dgm:cxn modelId="{391C8CD2-38EE-47DF-A0D3-394DAD4C2FD0}" type="presOf" srcId="{C9E493B4-7000-4DC1-B7BB-F0A74BCBAF12}" destId="{A62A251F-BB61-4A55-8D05-9DFE7DD9D68A}" srcOrd="0" destOrd="0" presId="urn:microsoft.com/office/officeart/2005/8/layout/bProcess4"/>
    <dgm:cxn modelId="{435AF204-5A85-4186-BA81-7B5A25E41237}" type="presParOf" srcId="{79703240-67C2-4D08-9903-E6DD716540D0}" destId="{FD7B8EA1-101D-4F3B-AC94-56B7386219E4}" srcOrd="0" destOrd="0" presId="urn:microsoft.com/office/officeart/2005/8/layout/bProcess4"/>
    <dgm:cxn modelId="{8E0CC694-8606-4984-B8F6-C402F6278760}" type="presParOf" srcId="{FD7B8EA1-101D-4F3B-AC94-56B7386219E4}" destId="{607FBDDF-2394-4557-ABB3-A0BEC7DD10D4}" srcOrd="0" destOrd="0" presId="urn:microsoft.com/office/officeart/2005/8/layout/bProcess4"/>
    <dgm:cxn modelId="{A58CDAB2-ED8A-4E55-BAB2-F91D3F88FBE3}" type="presParOf" srcId="{FD7B8EA1-101D-4F3B-AC94-56B7386219E4}" destId="{4FB368FE-3F5B-49D6-A8BC-F3F40C1B8A27}" srcOrd="1" destOrd="0" presId="urn:microsoft.com/office/officeart/2005/8/layout/bProcess4"/>
    <dgm:cxn modelId="{8EA05871-87DE-476A-A164-E8520749F639}" type="presParOf" srcId="{79703240-67C2-4D08-9903-E6DD716540D0}" destId="{3D6A330B-5461-4E50-BB05-19E03A4A43D4}" srcOrd="1" destOrd="0" presId="urn:microsoft.com/office/officeart/2005/8/layout/bProcess4"/>
    <dgm:cxn modelId="{4995AB2C-5F69-465F-A68A-34CA8FB7241B}" type="presParOf" srcId="{79703240-67C2-4D08-9903-E6DD716540D0}" destId="{B1D4CC71-74BA-49A7-830F-F31601580AC4}" srcOrd="2" destOrd="0" presId="urn:microsoft.com/office/officeart/2005/8/layout/bProcess4"/>
    <dgm:cxn modelId="{32422458-AB2D-4514-A3CC-8B3149B6EEC9}" type="presParOf" srcId="{B1D4CC71-74BA-49A7-830F-F31601580AC4}" destId="{DF74B50B-AD39-4F56-BD2D-2FF5219C9C0B}" srcOrd="0" destOrd="0" presId="urn:microsoft.com/office/officeart/2005/8/layout/bProcess4"/>
    <dgm:cxn modelId="{CDA78D9D-02C2-45DE-9789-7C5B2F1BEB4F}" type="presParOf" srcId="{B1D4CC71-74BA-49A7-830F-F31601580AC4}" destId="{9E96807E-578B-4B44-A6F5-F1DD2C07C8C9}" srcOrd="1" destOrd="0" presId="urn:microsoft.com/office/officeart/2005/8/layout/bProcess4"/>
    <dgm:cxn modelId="{195AB65A-DFE2-4B01-B736-37230E58B4EA}" type="presParOf" srcId="{79703240-67C2-4D08-9903-E6DD716540D0}" destId="{07D1C73C-B05F-498F-8D66-80AF0781D95A}" srcOrd="3" destOrd="0" presId="urn:microsoft.com/office/officeart/2005/8/layout/bProcess4"/>
    <dgm:cxn modelId="{1D9239B2-0E1F-4FD4-AACF-106D36BD0050}" type="presParOf" srcId="{79703240-67C2-4D08-9903-E6DD716540D0}" destId="{9E8C7409-1663-4991-920B-958FF35F349B}" srcOrd="4" destOrd="0" presId="urn:microsoft.com/office/officeart/2005/8/layout/bProcess4"/>
    <dgm:cxn modelId="{93DF8151-E71D-4932-AA07-B167D59E2B78}" type="presParOf" srcId="{9E8C7409-1663-4991-920B-958FF35F349B}" destId="{CE7FC7AB-7BD2-470F-B62E-311160DB5F48}" srcOrd="0" destOrd="0" presId="urn:microsoft.com/office/officeart/2005/8/layout/bProcess4"/>
    <dgm:cxn modelId="{7BE1E836-D6C5-43FD-8190-990FBD23985B}" type="presParOf" srcId="{9E8C7409-1663-4991-920B-958FF35F349B}" destId="{A62A251F-BB61-4A55-8D05-9DFE7DD9D68A}"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B64974-381C-484F-BAC4-443AD1BF1AAC}"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B6DAEC6E-EB25-4021-AA76-B98828629CDF}">
      <dgm:prSet/>
      <dgm:spPr/>
      <dgm:t>
        <a:bodyPr/>
        <a:lstStyle/>
        <a:p>
          <a:r>
            <a:rPr lang="en-US" dirty="0"/>
            <a:t>To find total journeys by Uber per month based on pick-ups per day-to meet customer requirement.</a:t>
          </a:r>
        </a:p>
      </dgm:t>
    </dgm:pt>
    <dgm:pt modelId="{D6FC421C-CD94-4ABF-BAF7-F41EEBA82C03}" type="parTrans" cxnId="{466001A2-9114-4F57-B6A8-0225069707ED}">
      <dgm:prSet/>
      <dgm:spPr/>
      <dgm:t>
        <a:bodyPr/>
        <a:lstStyle/>
        <a:p>
          <a:endParaRPr lang="en-US"/>
        </a:p>
      </dgm:t>
    </dgm:pt>
    <dgm:pt modelId="{61C6AEDA-E788-4169-981B-9470626FEBD5}" type="sibTrans" cxnId="{466001A2-9114-4F57-B6A8-0225069707ED}">
      <dgm:prSet/>
      <dgm:spPr/>
      <dgm:t>
        <a:bodyPr/>
        <a:lstStyle/>
        <a:p>
          <a:endParaRPr lang="en-US"/>
        </a:p>
      </dgm:t>
    </dgm:pt>
    <dgm:pt modelId="{8104E927-AD21-4033-ACF1-376C9AF887E7}">
      <dgm:prSet/>
      <dgm:spPr/>
      <dgm:t>
        <a:bodyPr/>
        <a:lstStyle/>
        <a:p>
          <a:r>
            <a:rPr lang="en-US"/>
            <a:t>To find peak hour of the day to ensure quick response.</a:t>
          </a:r>
        </a:p>
      </dgm:t>
    </dgm:pt>
    <dgm:pt modelId="{789A29DA-B5E6-4D9B-B866-5411B5C6EFB1}" type="parTrans" cxnId="{722F56F3-66A1-4FB9-99E9-6FC9EBCC77AD}">
      <dgm:prSet/>
      <dgm:spPr/>
      <dgm:t>
        <a:bodyPr/>
        <a:lstStyle/>
        <a:p>
          <a:endParaRPr lang="en-US"/>
        </a:p>
      </dgm:t>
    </dgm:pt>
    <dgm:pt modelId="{7DA36EA7-0DBA-47F8-A7BD-15808A3498DA}" type="sibTrans" cxnId="{722F56F3-66A1-4FB9-99E9-6FC9EBCC77AD}">
      <dgm:prSet/>
      <dgm:spPr/>
      <dgm:t>
        <a:bodyPr/>
        <a:lstStyle/>
        <a:p>
          <a:endParaRPr lang="en-US"/>
        </a:p>
      </dgm:t>
    </dgm:pt>
    <dgm:pt modelId="{3C1CC17A-328D-4E5B-BEC8-CD8981919FD5}">
      <dgm:prSet/>
      <dgm:spPr/>
      <dgm:t>
        <a:bodyPr/>
        <a:lstStyle/>
        <a:p>
          <a:r>
            <a:rPr lang="en-US"/>
            <a:t>To find rush-hour of the day to ensure availability.</a:t>
          </a:r>
        </a:p>
      </dgm:t>
    </dgm:pt>
    <dgm:pt modelId="{7CD2C8EE-4811-4EBD-8D95-E887F48B4069}" type="parTrans" cxnId="{E901DC79-D466-497C-8DBF-45C8C5A629A3}">
      <dgm:prSet/>
      <dgm:spPr/>
      <dgm:t>
        <a:bodyPr/>
        <a:lstStyle/>
        <a:p>
          <a:endParaRPr lang="en-US"/>
        </a:p>
      </dgm:t>
    </dgm:pt>
    <dgm:pt modelId="{EE369DF1-ADB8-4D70-BA96-8CC04F1A7A01}" type="sibTrans" cxnId="{E901DC79-D466-497C-8DBF-45C8C5A629A3}">
      <dgm:prSet/>
      <dgm:spPr/>
      <dgm:t>
        <a:bodyPr/>
        <a:lstStyle/>
        <a:p>
          <a:endParaRPr lang="en-US"/>
        </a:p>
      </dgm:t>
    </dgm:pt>
    <dgm:pt modelId="{FDCBF982-5B00-4EBD-B95F-B47EA5CD1189}">
      <dgm:prSet/>
      <dgm:spPr/>
      <dgm:t>
        <a:bodyPr/>
        <a:lstStyle/>
        <a:p>
          <a:r>
            <a:rPr lang="en-US"/>
            <a:t>To find off-peak hours to make effective use of time.</a:t>
          </a:r>
        </a:p>
      </dgm:t>
    </dgm:pt>
    <dgm:pt modelId="{569785F8-91F7-4390-9441-A4601C43DAA7}" type="parTrans" cxnId="{0ED23CE4-9FEF-4705-B0D3-01A95C60C2B4}">
      <dgm:prSet/>
      <dgm:spPr/>
      <dgm:t>
        <a:bodyPr/>
        <a:lstStyle/>
        <a:p>
          <a:endParaRPr lang="en-US"/>
        </a:p>
      </dgm:t>
    </dgm:pt>
    <dgm:pt modelId="{1DFFC925-4143-4686-89E4-94CAA1CB728A}" type="sibTrans" cxnId="{0ED23CE4-9FEF-4705-B0D3-01A95C60C2B4}">
      <dgm:prSet/>
      <dgm:spPr/>
      <dgm:t>
        <a:bodyPr/>
        <a:lstStyle/>
        <a:p>
          <a:endParaRPr lang="en-US"/>
        </a:p>
      </dgm:t>
    </dgm:pt>
    <dgm:pt modelId="{073B68C5-F15E-42AF-A0C1-0270B0457163}">
      <dgm:prSet/>
      <dgm:spPr/>
      <dgm:t>
        <a:bodyPr/>
        <a:lstStyle/>
        <a:p>
          <a:r>
            <a:rPr lang="en-US"/>
            <a:t>To analyze Uber’s progress in 2014 and 2015, based on available data.</a:t>
          </a:r>
        </a:p>
      </dgm:t>
    </dgm:pt>
    <dgm:pt modelId="{4274B035-6A54-412C-9EB9-893F4C9E1EFB}" type="parTrans" cxnId="{653F8B89-B7FB-4F66-978A-D66B21B6B173}">
      <dgm:prSet/>
      <dgm:spPr/>
      <dgm:t>
        <a:bodyPr/>
        <a:lstStyle/>
        <a:p>
          <a:endParaRPr lang="en-US"/>
        </a:p>
      </dgm:t>
    </dgm:pt>
    <dgm:pt modelId="{EE0713D1-E943-422B-BD73-1D220F5AC17D}" type="sibTrans" cxnId="{653F8B89-B7FB-4F66-978A-D66B21B6B173}">
      <dgm:prSet/>
      <dgm:spPr/>
      <dgm:t>
        <a:bodyPr/>
        <a:lstStyle/>
        <a:p>
          <a:endParaRPr lang="en-US"/>
        </a:p>
      </dgm:t>
    </dgm:pt>
    <dgm:pt modelId="{35D450B5-C067-4AC0-9D5B-457FBE59632E}">
      <dgm:prSet/>
      <dgm:spPr/>
      <dgm:t>
        <a:bodyPr/>
        <a:lstStyle/>
        <a:p>
          <a:r>
            <a:rPr lang="en-US"/>
            <a:t>To find out Uber’s growth rate based on 2014 and 2015 journeys.</a:t>
          </a:r>
        </a:p>
      </dgm:t>
    </dgm:pt>
    <dgm:pt modelId="{61484DE1-13AA-46CE-B051-9310908CDAD6}" type="parTrans" cxnId="{0C28A77E-BEFE-4E74-8CCC-B9DF359093E6}">
      <dgm:prSet/>
      <dgm:spPr/>
      <dgm:t>
        <a:bodyPr/>
        <a:lstStyle/>
        <a:p>
          <a:endParaRPr lang="en-US"/>
        </a:p>
      </dgm:t>
    </dgm:pt>
    <dgm:pt modelId="{BE9D5AB1-47BE-4A18-82FC-C4FBD8A86D93}" type="sibTrans" cxnId="{0C28A77E-BEFE-4E74-8CCC-B9DF359093E6}">
      <dgm:prSet/>
      <dgm:spPr/>
      <dgm:t>
        <a:bodyPr/>
        <a:lstStyle/>
        <a:p>
          <a:endParaRPr lang="en-US"/>
        </a:p>
      </dgm:t>
    </dgm:pt>
    <dgm:pt modelId="{A90E817C-480B-4C1E-960B-FF59DA0F83CB}" type="pres">
      <dgm:prSet presAssocID="{03B64974-381C-484F-BAC4-443AD1BF1AAC}" presName="vert0" presStyleCnt="0">
        <dgm:presLayoutVars>
          <dgm:dir/>
          <dgm:animOne val="branch"/>
          <dgm:animLvl val="lvl"/>
        </dgm:presLayoutVars>
      </dgm:prSet>
      <dgm:spPr/>
    </dgm:pt>
    <dgm:pt modelId="{81D3E2E4-C660-437C-963F-305E9717E5FD}" type="pres">
      <dgm:prSet presAssocID="{B6DAEC6E-EB25-4021-AA76-B98828629CDF}" presName="thickLine" presStyleLbl="alignNode1" presStyleIdx="0" presStyleCnt="6"/>
      <dgm:spPr/>
    </dgm:pt>
    <dgm:pt modelId="{E5AC5B58-1215-4E5D-A3A1-B743DF5B18DE}" type="pres">
      <dgm:prSet presAssocID="{B6DAEC6E-EB25-4021-AA76-B98828629CDF}" presName="horz1" presStyleCnt="0"/>
      <dgm:spPr/>
    </dgm:pt>
    <dgm:pt modelId="{6CBAA966-7AD3-4A87-9F82-4195B6C0BF54}" type="pres">
      <dgm:prSet presAssocID="{B6DAEC6E-EB25-4021-AA76-B98828629CDF}" presName="tx1" presStyleLbl="revTx" presStyleIdx="0" presStyleCnt="6"/>
      <dgm:spPr/>
    </dgm:pt>
    <dgm:pt modelId="{ED7D64A4-F7E5-4E38-A946-9C0757932C7C}" type="pres">
      <dgm:prSet presAssocID="{B6DAEC6E-EB25-4021-AA76-B98828629CDF}" presName="vert1" presStyleCnt="0"/>
      <dgm:spPr/>
    </dgm:pt>
    <dgm:pt modelId="{C1A1F432-85D9-4770-B4B4-C5AB3CA33F0B}" type="pres">
      <dgm:prSet presAssocID="{8104E927-AD21-4033-ACF1-376C9AF887E7}" presName="thickLine" presStyleLbl="alignNode1" presStyleIdx="1" presStyleCnt="6"/>
      <dgm:spPr/>
    </dgm:pt>
    <dgm:pt modelId="{F2B874AA-FBEB-42F2-BAA2-D2E12F228F2C}" type="pres">
      <dgm:prSet presAssocID="{8104E927-AD21-4033-ACF1-376C9AF887E7}" presName="horz1" presStyleCnt="0"/>
      <dgm:spPr/>
    </dgm:pt>
    <dgm:pt modelId="{F64EE6A5-3B04-488F-B27B-2458D1AFAF58}" type="pres">
      <dgm:prSet presAssocID="{8104E927-AD21-4033-ACF1-376C9AF887E7}" presName="tx1" presStyleLbl="revTx" presStyleIdx="1" presStyleCnt="6"/>
      <dgm:spPr/>
    </dgm:pt>
    <dgm:pt modelId="{6BF8E010-3D5D-4BDD-BDC8-A4AF161D8A1B}" type="pres">
      <dgm:prSet presAssocID="{8104E927-AD21-4033-ACF1-376C9AF887E7}" presName="vert1" presStyleCnt="0"/>
      <dgm:spPr/>
    </dgm:pt>
    <dgm:pt modelId="{570CAC51-114E-43FB-8FC9-0ECCA3F881DB}" type="pres">
      <dgm:prSet presAssocID="{3C1CC17A-328D-4E5B-BEC8-CD8981919FD5}" presName="thickLine" presStyleLbl="alignNode1" presStyleIdx="2" presStyleCnt="6"/>
      <dgm:spPr/>
    </dgm:pt>
    <dgm:pt modelId="{49AC1757-8DDF-4139-9108-E54D37BB370F}" type="pres">
      <dgm:prSet presAssocID="{3C1CC17A-328D-4E5B-BEC8-CD8981919FD5}" presName="horz1" presStyleCnt="0"/>
      <dgm:spPr/>
    </dgm:pt>
    <dgm:pt modelId="{19D56E8D-E3C4-4876-B563-75B4B103CB6A}" type="pres">
      <dgm:prSet presAssocID="{3C1CC17A-328D-4E5B-BEC8-CD8981919FD5}" presName="tx1" presStyleLbl="revTx" presStyleIdx="2" presStyleCnt="6"/>
      <dgm:spPr/>
    </dgm:pt>
    <dgm:pt modelId="{8CCF2A51-C94B-4B5C-9E76-0A30B1DF9F13}" type="pres">
      <dgm:prSet presAssocID="{3C1CC17A-328D-4E5B-BEC8-CD8981919FD5}" presName="vert1" presStyleCnt="0"/>
      <dgm:spPr/>
    </dgm:pt>
    <dgm:pt modelId="{B143FDD5-1B1E-4825-94F2-7A1EF681D12D}" type="pres">
      <dgm:prSet presAssocID="{FDCBF982-5B00-4EBD-B95F-B47EA5CD1189}" presName="thickLine" presStyleLbl="alignNode1" presStyleIdx="3" presStyleCnt="6"/>
      <dgm:spPr/>
    </dgm:pt>
    <dgm:pt modelId="{8A14D96A-5B11-4F62-B754-233496034EC8}" type="pres">
      <dgm:prSet presAssocID="{FDCBF982-5B00-4EBD-B95F-B47EA5CD1189}" presName="horz1" presStyleCnt="0"/>
      <dgm:spPr/>
    </dgm:pt>
    <dgm:pt modelId="{693DC912-9DE1-4352-8943-5CB6A964A575}" type="pres">
      <dgm:prSet presAssocID="{FDCBF982-5B00-4EBD-B95F-B47EA5CD1189}" presName="tx1" presStyleLbl="revTx" presStyleIdx="3" presStyleCnt="6"/>
      <dgm:spPr/>
    </dgm:pt>
    <dgm:pt modelId="{69E7B9E0-2B81-485F-8B97-67E06779B387}" type="pres">
      <dgm:prSet presAssocID="{FDCBF982-5B00-4EBD-B95F-B47EA5CD1189}" presName="vert1" presStyleCnt="0"/>
      <dgm:spPr/>
    </dgm:pt>
    <dgm:pt modelId="{61D64902-481A-4EC7-BAC4-ED2031D7C4F6}" type="pres">
      <dgm:prSet presAssocID="{073B68C5-F15E-42AF-A0C1-0270B0457163}" presName="thickLine" presStyleLbl="alignNode1" presStyleIdx="4" presStyleCnt="6"/>
      <dgm:spPr/>
    </dgm:pt>
    <dgm:pt modelId="{27DF619C-DFBC-414A-8A79-31AE87ACDC3E}" type="pres">
      <dgm:prSet presAssocID="{073B68C5-F15E-42AF-A0C1-0270B0457163}" presName="horz1" presStyleCnt="0"/>
      <dgm:spPr/>
    </dgm:pt>
    <dgm:pt modelId="{11364232-E362-40F7-8DAD-3E597D407824}" type="pres">
      <dgm:prSet presAssocID="{073B68C5-F15E-42AF-A0C1-0270B0457163}" presName="tx1" presStyleLbl="revTx" presStyleIdx="4" presStyleCnt="6"/>
      <dgm:spPr/>
    </dgm:pt>
    <dgm:pt modelId="{CA92D18F-ABE1-45FA-8C5F-917F747BBE09}" type="pres">
      <dgm:prSet presAssocID="{073B68C5-F15E-42AF-A0C1-0270B0457163}" presName="vert1" presStyleCnt="0"/>
      <dgm:spPr/>
    </dgm:pt>
    <dgm:pt modelId="{4B979AF2-7799-49E9-88FD-DA33E9FE4728}" type="pres">
      <dgm:prSet presAssocID="{35D450B5-C067-4AC0-9D5B-457FBE59632E}" presName="thickLine" presStyleLbl="alignNode1" presStyleIdx="5" presStyleCnt="6"/>
      <dgm:spPr/>
    </dgm:pt>
    <dgm:pt modelId="{9E4DADFD-92E1-4E44-AE98-0101BA0AFDFC}" type="pres">
      <dgm:prSet presAssocID="{35D450B5-C067-4AC0-9D5B-457FBE59632E}" presName="horz1" presStyleCnt="0"/>
      <dgm:spPr/>
    </dgm:pt>
    <dgm:pt modelId="{33CC0E85-740C-404F-9902-0002E4E77C20}" type="pres">
      <dgm:prSet presAssocID="{35D450B5-C067-4AC0-9D5B-457FBE59632E}" presName="tx1" presStyleLbl="revTx" presStyleIdx="5" presStyleCnt="6"/>
      <dgm:spPr/>
    </dgm:pt>
    <dgm:pt modelId="{A5B1C129-4B31-47AF-ACE2-449F305E4B79}" type="pres">
      <dgm:prSet presAssocID="{35D450B5-C067-4AC0-9D5B-457FBE59632E}" presName="vert1" presStyleCnt="0"/>
      <dgm:spPr/>
    </dgm:pt>
  </dgm:ptLst>
  <dgm:cxnLst>
    <dgm:cxn modelId="{D707490C-44AD-4E76-9A85-95BA52241734}" type="presOf" srcId="{35D450B5-C067-4AC0-9D5B-457FBE59632E}" destId="{33CC0E85-740C-404F-9902-0002E4E77C20}" srcOrd="0" destOrd="0" presId="urn:microsoft.com/office/officeart/2008/layout/LinedList"/>
    <dgm:cxn modelId="{8EFA0C4B-6F37-4424-8A3B-F04AE1169CCC}" type="presOf" srcId="{8104E927-AD21-4033-ACF1-376C9AF887E7}" destId="{F64EE6A5-3B04-488F-B27B-2458D1AFAF58}" srcOrd="0" destOrd="0" presId="urn:microsoft.com/office/officeart/2008/layout/LinedList"/>
    <dgm:cxn modelId="{E901DC79-D466-497C-8DBF-45C8C5A629A3}" srcId="{03B64974-381C-484F-BAC4-443AD1BF1AAC}" destId="{3C1CC17A-328D-4E5B-BEC8-CD8981919FD5}" srcOrd="2" destOrd="0" parTransId="{7CD2C8EE-4811-4EBD-8D95-E887F48B4069}" sibTransId="{EE369DF1-ADB8-4D70-BA96-8CC04F1A7A01}"/>
    <dgm:cxn modelId="{0C28A77E-BEFE-4E74-8CCC-B9DF359093E6}" srcId="{03B64974-381C-484F-BAC4-443AD1BF1AAC}" destId="{35D450B5-C067-4AC0-9D5B-457FBE59632E}" srcOrd="5" destOrd="0" parTransId="{61484DE1-13AA-46CE-B051-9310908CDAD6}" sibTransId="{BE9D5AB1-47BE-4A18-82FC-C4FBD8A86D93}"/>
    <dgm:cxn modelId="{653F8B89-B7FB-4F66-978A-D66B21B6B173}" srcId="{03B64974-381C-484F-BAC4-443AD1BF1AAC}" destId="{073B68C5-F15E-42AF-A0C1-0270B0457163}" srcOrd="4" destOrd="0" parTransId="{4274B035-6A54-412C-9EB9-893F4C9E1EFB}" sibTransId="{EE0713D1-E943-422B-BD73-1D220F5AC17D}"/>
    <dgm:cxn modelId="{10009096-A2C9-4D48-8198-6501FCDC6D42}" type="presOf" srcId="{03B64974-381C-484F-BAC4-443AD1BF1AAC}" destId="{A90E817C-480B-4C1E-960B-FF59DA0F83CB}" srcOrd="0" destOrd="0" presId="urn:microsoft.com/office/officeart/2008/layout/LinedList"/>
    <dgm:cxn modelId="{70F4BE98-C134-4F64-A4A0-6E77610ECE20}" type="presOf" srcId="{B6DAEC6E-EB25-4021-AA76-B98828629CDF}" destId="{6CBAA966-7AD3-4A87-9F82-4195B6C0BF54}" srcOrd="0" destOrd="0" presId="urn:microsoft.com/office/officeart/2008/layout/LinedList"/>
    <dgm:cxn modelId="{466001A2-9114-4F57-B6A8-0225069707ED}" srcId="{03B64974-381C-484F-BAC4-443AD1BF1AAC}" destId="{B6DAEC6E-EB25-4021-AA76-B98828629CDF}" srcOrd="0" destOrd="0" parTransId="{D6FC421C-CD94-4ABF-BAF7-F41EEBA82C03}" sibTransId="{61C6AEDA-E788-4169-981B-9470626FEBD5}"/>
    <dgm:cxn modelId="{71C882AE-180E-4294-986D-ED13BCE01A66}" type="presOf" srcId="{3C1CC17A-328D-4E5B-BEC8-CD8981919FD5}" destId="{19D56E8D-E3C4-4876-B563-75B4B103CB6A}" srcOrd="0" destOrd="0" presId="urn:microsoft.com/office/officeart/2008/layout/LinedList"/>
    <dgm:cxn modelId="{F41B04D1-DF94-460C-8FA9-2DF75A5C54EA}" type="presOf" srcId="{FDCBF982-5B00-4EBD-B95F-B47EA5CD1189}" destId="{693DC912-9DE1-4352-8943-5CB6A964A575}" srcOrd="0" destOrd="0" presId="urn:microsoft.com/office/officeart/2008/layout/LinedList"/>
    <dgm:cxn modelId="{0ED23CE4-9FEF-4705-B0D3-01A95C60C2B4}" srcId="{03B64974-381C-484F-BAC4-443AD1BF1AAC}" destId="{FDCBF982-5B00-4EBD-B95F-B47EA5CD1189}" srcOrd="3" destOrd="0" parTransId="{569785F8-91F7-4390-9441-A4601C43DAA7}" sibTransId="{1DFFC925-4143-4686-89E4-94CAA1CB728A}"/>
    <dgm:cxn modelId="{722F56F3-66A1-4FB9-99E9-6FC9EBCC77AD}" srcId="{03B64974-381C-484F-BAC4-443AD1BF1AAC}" destId="{8104E927-AD21-4033-ACF1-376C9AF887E7}" srcOrd="1" destOrd="0" parTransId="{789A29DA-B5E6-4D9B-B866-5411B5C6EFB1}" sibTransId="{7DA36EA7-0DBA-47F8-A7BD-15808A3498DA}"/>
    <dgm:cxn modelId="{6A53B0F4-0B61-4FE0-B842-64BDE39046DC}" type="presOf" srcId="{073B68C5-F15E-42AF-A0C1-0270B0457163}" destId="{11364232-E362-40F7-8DAD-3E597D407824}" srcOrd="0" destOrd="0" presId="urn:microsoft.com/office/officeart/2008/layout/LinedList"/>
    <dgm:cxn modelId="{33429FF8-4DF6-47D1-BE36-29DA787D3BE7}" type="presParOf" srcId="{A90E817C-480B-4C1E-960B-FF59DA0F83CB}" destId="{81D3E2E4-C660-437C-963F-305E9717E5FD}" srcOrd="0" destOrd="0" presId="urn:microsoft.com/office/officeart/2008/layout/LinedList"/>
    <dgm:cxn modelId="{79680788-A9F4-4345-AC83-92BFADD95DDB}" type="presParOf" srcId="{A90E817C-480B-4C1E-960B-FF59DA0F83CB}" destId="{E5AC5B58-1215-4E5D-A3A1-B743DF5B18DE}" srcOrd="1" destOrd="0" presId="urn:microsoft.com/office/officeart/2008/layout/LinedList"/>
    <dgm:cxn modelId="{9E2FC0D5-3E75-4D1D-9C9A-952ED3EC562F}" type="presParOf" srcId="{E5AC5B58-1215-4E5D-A3A1-B743DF5B18DE}" destId="{6CBAA966-7AD3-4A87-9F82-4195B6C0BF54}" srcOrd="0" destOrd="0" presId="urn:microsoft.com/office/officeart/2008/layout/LinedList"/>
    <dgm:cxn modelId="{7A7F613F-BAB8-4061-ABE5-B8BC8BC76B38}" type="presParOf" srcId="{E5AC5B58-1215-4E5D-A3A1-B743DF5B18DE}" destId="{ED7D64A4-F7E5-4E38-A946-9C0757932C7C}" srcOrd="1" destOrd="0" presId="urn:microsoft.com/office/officeart/2008/layout/LinedList"/>
    <dgm:cxn modelId="{68BD49CD-3471-40D5-AC48-27D661BF60CB}" type="presParOf" srcId="{A90E817C-480B-4C1E-960B-FF59DA0F83CB}" destId="{C1A1F432-85D9-4770-B4B4-C5AB3CA33F0B}" srcOrd="2" destOrd="0" presId="urn:microsoft.com/office/officeart/2008/layout/LinedList"/>
    <dgm:cxn modelId="{05ED0F55-BC5B-4351-BF4F-1C97356310F1}" type="presParOf" srcId="{A90E817C-480B-4C1E-960B-FF59DA0F83CB}" destId="{F2B874AA-FBEB-42F2-BAA2-D2E12F228F2C}" srcOrd="3" destOrd="0" presId="urn:microsoft.com/office/officeart/2008/layout/LinedList"/>
    <dgm:cxn modelId="{F29C92A7-D81D-417E-AFE0-7E7D31C02F53}" type="presParOf" srcId="{F2B874AA-FBEB-42F2-BAA2-D2E12F228F2C}" destId="{F64EE6A5-3B04-488F-B27B-2458D1AFAF58}" srcOrd="0" destOrd="0" presId="urn:microsoft.com/office/officeart/2008/layout/LinedList"/>
    <dgm:cxn modelId="{5BA516F4-396B-44B1-A74D-5EB197450A4B}" type="presParOf" srcId="{F2B874AA-FBEB-42F2-BAA2-D2E12F228F2C}" destId="{6BF8E010-3D5D-4BDD-BDC8-A4AF161D8A1B}" srcOrd="1" destOrd="0" presId="urn:microsoft.com/office/officeart/2008/layout/LinedList"/>
    <dgm:cxn modelId="{0130408A-1468-492F-B974-BFE963C344ED}" type="presParOf" srcId="{A90E817C-480B-4C1E-960B-FF59DA0F83CB}" destId="{570CAC51-114E-43FB-8FC9-0ECCA3F881DB}" srcOrd="4" destOrd="0" presId="urn:microsoft.com/office/officeart/2008/layout/LinedList"/>
    <dgm:cxn modelId="{9163E46C-4638-4F45-A366-D2A0A2BB5F03}" type="presParOf" srcId="{A90E817C-480B-4C1E-960B-FF59DA0F83CB}" destId="{49AC1757-8DDF-4139-9108-E54D37BB370F}" srcOrd="5" destOrd="0" presId="urn:microsoft.com/office/officeart/2008/layout/LinedList"/>
    <dgm:cxn modelId="{8556452B-1CC5-4E26-921A-9B9CBC1B09DE}" type="presParOf" srcId="{49AC1757-8DDF-4139-9108-E54D37BB370F}" destId="{19D56E8D-E3C4-4876-B563-75B4B103CB6A}" srcOrd="0" destOrd="0" presId="urn:microsoft.com/office/officeart/2008/layout/LinedList"/>
    <dgm:cxn modelId="{1FAF561D-5737-49D9-A7AF-9A39645A7ED2}" type="presParOf" srcId="{49AC1757-8DDF-4139-9108-E54D37BB370F}" destId="{8CCF2A51-C94B-4B5C-9E76-0A30B1DF9F13}" srcOrd="1" destOrd="0" presId="urn:microsoft.com/office/officeart/2008/layout/LinedList"/>
    <dgm:cxn modelId="{3825FBC6-35C5-4C9E-BBF7-C3DFF4FF9325}" type="presParOf" srcId="{A90E817C-480B-4C1E-960B-FF59DA0F83CB}" destId="{B143FDD5-1B1E-4825-94F2-7A1EF681D12D}" srcOrd="6" destOrd="0" presId="urn:microsoft.com/office/officeart/2008/layout/LinedList"/>
    <dgm:cxn modelId="{4B98434B-686A-4ABD-8EDE-38A565B650A6}" type="presParOf" srcId="{A90E817C-480B-4C1E-960B-FF59DA0F83CB}" destId="{8A14D96A-5B11-4F62-B754-233496034EC8}" srcOrd="7" destOrd="0" presId="urn:microsoft.com/office/officeart/2008/layout/LinedList"/>
    <dgm:cxn modelId="{8DDD9E79-B89B-4F51-93E0-F63D0F172792}" type="presParOf" srcId="{8A14D96A-5B11-4F62-B754-233496034EC8}" destId="{693DC912-9DE1-4352-8943-5CB6A964A575}" srcOrd="0" destOrd="0" presId="urn:microsoft.com/office/officeart/2008/layout/LinedList"/>
    <dgm:cxn modelId="{995DFAFA-D669-404B-AEE0-6E7BF4A39447}" type="presParOf" srcId="{8A14D96A-5B11-4F62-B754-233496034EC8}" destId="{69E7B9E0-2B81-485F-8B97-67E06779B387}" srcOrd="1" destOrd="0" presId="urn:microsoft.com/office/officeart/2008/layout/LinedList"/>
    <dgm:cxn modelId="{406FA734-BB96-466D-A02E-1E495D559EAE}" type="presParOf" srcId="{A90E817C-480B-4C1E-960B-FF59DA0F83CB}" destId="{61D64902-481A-4EC7-BAC4-ED2031D7C4F6}" srcOrd="8" destOrd="0" presId="urn:microsoft.com/office/officeart/2008/layout/LinedList"/>
    <dgm:cxn modelId="{A5C89D48-0B7A-4DE9-ADDB-9304536EE0F6}" type="presParOf" srcId="{A90E817C-480B-4C1E-960B-FF59DA0F83CB}" destId="{27DF619C-DFBC-414A-8A79-31AE87ACDC3E}" srcOrd="9" destOrd="0" presId="urn:microsoft.com/office/officeart/2008/layout/LinedList"/>
    <dgm:cxn modelId="{797B9980-A98B-4632-88E8-16095C3B4198}" type="presParOf" srcId="{27DF619C-DFBC-414A-8A79-31AE87ACDC3E}" destId="{11364232-E362-40F7-8DAD-3E597D407824}" srcOrd="0" destOrd="0" presId="urn:microsoft.com/office/officeart/2008/layout/LinedList"/>
    <dgm:cxn modelId="{9707FA6B-03FF-4674-A85A-6F2AEF2FAE15}" type="presParOf" srcId="{27DF619C-DFBC-414A-8A79-31AE87ACDC3E}" destId="{CA92D18F-ABE1-45FA-8C5F-917F747BBE09}" srcOrd="1" destOrd="0" presId="urn:microsoft.com/office/officeart/2008/layout/LinedList"/>
    <dgm:cxn modelId="{9D51DC8E-C251-4396-A176-7B153EC58710}" type="presParOf" srcId="{A90E817C-480B-4C1E-960B-FF59DA0F83CB}" destId="{4B979AF2-7799-49E9-88FD-DA33E9FE4728}" srcOrd="10" destOrd="0" presId="urn:microsoft.com/office/officeart/2008/layout/LinedList"/>
    <dgm:cxn modelId="{BA7130A2-8C8E-48FA-8814-7906F5F89E6C}" type="presParOf" srcId="{A90E817C-480B-4C1E-960B-FF59DA0F83CB}" destId="{9E4DADFD-92E1-4E44-AE98-0101BA0AFDFC}" srcOrd="11" destOrd="0" presId="urn:microsoft.com/office/officeart/2008/layout/LinedList"/>
    <dgm:cxn modelId="{D90AEB91-1CA7-4BA4-9CC1-B151C67E49AC}" type="presParOf" srcId="{9E4DADFD-92E1-4E44-AE98-0101BA0AFDFC}" destId="{33CC0E85-740C-404F-9902-0002E4E77C20}" srcOrd="0" destOrd="0" presId="urn:microsoft.com/office/officeart/2008/layout/LinedList"/>
    <dgm:cxn modelId="{33370D17-7E26-4D68-8AFE-DA1EA53BE9AD}" type="presParOf" srcId="{9E4DADFD-92E1-4E44-AE98-0101BA0AFDFC}" destId="{A5B1C129-4B31-47AF-ACE2-449F305E4B7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F4FA0A-AC83-411B-9C42-E4CA56A383C7}"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4AFFFFAA-C696-429D-ABE4-56970837B619}">
      <dgm:prSet/>
      <dgm:spPr/>
      <dgm:t>
        <a:bodyPr/>
        <a:lstStyle/>
        <a:p>
          <a:pPr>
            <a:lnSpc>
              <a:spcPct val="100000"/>
            </a:lnSpc>
          </a:pPr>
          <a:r>
            <a:rPr lang="en-US" dirty="0"/>
            <a:t>No refusal, unless in extreme cases when the driver can’t make it to the location within time, or when there are no cars available.</a:t>
          </a:r>
        </a:p>
      </dgm:t>
    </dgm:pt>
    <dgm:pt modelId="{35BB1F8C-F0D0-420C-807F-ED96FE3CEF01}" type="parTrans" cxnId="{D60D92EB-C7E8-4A41-9123-4985165EB01F}">
      <dgm:prSet/>
      <dgm:spPr/>
      <dgm:t>
        <a:bodyPr/>
        <a:lstStyle/>
        <a:p>
          <a:endParaRPr lang="en-US"/>
        </a:p>
      </dgm:t>
    </dgm:pt>
    <dgm:pt modelId="{83486F1B-AB74-457D-965F-619F40A243D4}" type="sibTrans" cxnId="{D60D92EB-C7E8-4A41-9123-4985165EB01F}">
      <dgm:prSet/>
      <dgm:spPr/>
      <dgm:t>
        <a:bodyPr/>
        <a:lstStyle/>
        <a:p>
          <a:endParaRPr lang="en-US"/>
        </a:p>
      </dgm:t>
    </dgm:pt>
    <dgm:pt modelId="{093CD54F-C3F5-4E38-941B-4427AFF33D2E}">
      <dgm:prSet/>
      <dgm:spPr/>
      <dgm:t>
        <a:bodyPr/>
        <a:lstStyle/>
        <a:p>
          <a:pPr>
            <a:lnSpc>
              <a:spcPct val="100000"/>
            </a:lnSpc>
          </a:pPr>
          <a:r>
            <a:rPr lang="en-US"/>
            <a:t>The system of reviewing and rating a ride, as well as complaining in case of any mishap is something taxis are lacing in.</a:t>
          </a:r>
        </a:p>
      </dgm:t>
    </dgm:pt>
    <dgm:pt modelId="{E76F4602-49E3-4E92-9E2A-E2A623831936}" type="parTrans" cxnId="{B5E7DAB5-9A0D-4D2B-8714-A3E9E936EB71}">
      <dgm:prSet/>
      <dgm:spPr/>
      <dgm:t>
        <a:bodyPr/>
        <a:lstStyle/>
        <a:p>
          <a:endParaRPr lang="en-US"/>
        </a:p>
      </dgm:t>
    </dgm:pt>
    <dgm:pt modelId="{4E536535-569E-4EB6-A02E-6BB1846563A5}" type="sibTrans" cxnId="{B5E7DAB5-9A0D-4D2B-8714-A3E9E936EB71}">
      <dgm:prSet/>
      <dgm:spPr/>
      <dgm:t>
        <a:bodyPr/>
        <a:lstStyle/>
        <a:p>
          <a:endParaRPr lang="en-US"/>
        </a:p>
      </dgm:t>
    </dgm:pt>
    <dgm:pt modelId="{4E96829B-6ADB-458C-99D8-7E2945430D2D}">
      <dgm:prSet/>
      <dgm:spPr/>
      <dgm:t>
        <a:bodyPr/>
        <a:lstStyle/>
        <a:p>
          <a:pPr>
            <a:lnSpc>
              <a:spcPct val="100000"/>
            </a:lnSpc>
          </a:pPr>
          <a:r>
            <a:rPr lang="en-US"/>
            <a:t>The time constraint within which the cab is going to show up is always mentioned before a ride.</a:t>
          </a:r>
        </a:p>
      </dgm:t>
    </dgm:pt>
    <dgm:pt modelId="{8E679A03-3CFC-4C05-824D-9090202B1E6F}" type="parTrans" cxnId="{AE7854A9-F850-451B-A5C0-3754362E6E61}">
      <dgm:prSet/>
      <dgm:spPr/>
      <dgm:t>
        <a:bodyPr/>
        <a:lstStyle/>
        <a:p>
          <a:endParaRPr lang="en-US"/>
        </a:p>
      </dgm:t>
    </dgm:pt>
    <dgm:pt modelId="{B061403C-3384-41AF-B757-49DD82D07603}" type="sibTrans" cxnId="{AE7854A9-F850-451B-A5C0-3754362E6E61}">
      <dgm:prSet/>
      <dgm:spPr/>
      <dgm:t>
        <a:bodyPr/>
        <a:lstStyle/>
        <a:p>
          <a:endParaRPr lang="en-US"/>
        </a:p>
      </dgm:t>
    </dgm:pt>
    <dgm:pt modelId="{1781465A-234D-4A56-A383-17B845C5B292}">
      <dgm:prSet/>
      <dgm:spPr/>
      <dgm:t>
        <a:bodyPr/>
        <a:lstStyle/>
        <a:p>
          <a:pPr>
            <a:lnSpc>
              <a:spcPct val="100000"/>
            </a:lnSpc>
          </a:pPr>
          <a:r>
            <a:rPr lang="en-US"/>
            <a:t>The driver can be contacted and all his details, including contact number and car details are shown to the client before the ride commences.</a:t>
          </a:r>
        </a:p>
      </dgm:t>
    </dgm:pt>
    <dgm:pt modelId="{FD0CD3F4-1A53-4183-B9CD-2D23D2BDC18D}" type="parTrans" cxnId="{0629F267-C182-4D87-BE54-9F5D8C76EB58}">
      <dgm:prSet/>
      <dgm:spPr/>
      <dgm:t>
        <a:bodyPr/>
        <a:lstStyle/>
        <a:p>
          <a:endParaRPr lang="en-US"/>
        </a:p>
      </dgm:t>
    </dgm:pt>
    <dgm:pt modelId="{9BBE11DF-1717-4C4A-A969-507460B779B4}" type="sibTrans" cxnId="{0629F267-C182-4D87-BE54-9F5D8C76EB58}">
      <dgm:prSet/>
      <dgm:spPr/>
      <dgm:t>
        <a:bodyPr/>
        <a:lstStyle/>
        <a:p>
          <a:endParaRPr lang="en-US"/>
        </a:p>
      </dgm:t>
    </dgm:pt>
    <dgm:pt modelId="{BE0F6CB5-1A9A-4BD2-BC6E-2508F5D75994}">
      <dgm:prSet/>
      <dgm:spPr/>
      <dgm:t>
        <a:bodyPr/>
        <a:lstStyle/>
        <a:p>
          <a:pPr>
            <a:lnSpc>
              <a:spcPct val="100000"/>
            </a:lnSpc>
          </a:pPr>
          <a:r>
            <a:rPr lang="en-US"/>
            <a:t>The route could be altered as per the flexibility of the client</a:t>
          </a:r>
        </a:p>
      </dgm:t>
    </dgm:pt>
    <dgm:pt modelId="{722D692B-6AA8-4C0E-A764-C1458E49CDE0}" type="parTrans" cxnId="{95478842-95DD-4C5A-A10D-E4DC7DADBF6A}">
      <dgm:prSet/>
      <dgm:spPr/>
      <dgm:t>
        <a:bodyPr/>
        <a:lstStyle/>
        <a:p>
          <a:endParaRPr lang="en-US"/>
        </a:p>
      </dgm:t>
    </dgm:pt>
    <dgm:pt modelId="{55E1C58E-3AE0-4C7E-8BBB-6D73321D65E8}" type="sibTrans" cxnId="{95478842-95DD-4C5A-A10D-E4DC7DADBF6A}">
      <dgm:prSet/>
      <dgm:spPr/>
      <dgm:t>
        <a:bodyPr/>
        <a:lstStyle/>
        <a:p>
          <a:endParaRPr lang="en-US"/>
        </a:p>
      </dgm:t>
    </dgm:pt>
    <dgm:pt modelId="{FF920052-7A2C-4E83-A062-97C72DCF9B2B}">
      <dgm:prSet/>
      <dgm:spPr/>
      <dgm:t>
        <a:bodyPr/>
        <a:lstStyle/>
        <a:p>
          <a:pPr>
            <a:lnSpc>
              <a:spcPct val="100000"/>
            </a:lnSpc>
          </a:pPr>
          <a:r>
            <a:rPr lang="en-US"/>
            <a:t>The rates are reduced considerably in the case of UberPool – a ride-sharing service.</a:t>
          </a:r>
        </a:p>
      </dgm:t>
    </dgm:pt>
    <dgm:pt modelId="{1395B85C-236F-4829-BD97-6A0F679DD28B}" type="parTrans" cxnId="{1E2A9A43-A9B2-4D01-89DE-10C31BAF4187}">
      <dgm:prSet/>
      <dgm:spPr/>
      <dgm:t>
        <a:bodyPr/>
        <a:lstStyle/>
        <a:p>
          <a:endParaRPr lang="en-US"/>
        </a:p>
      </dgm:t>
    </dgm:pt>
    <dgm:pt modelId="{D8B4534E-0BD0-4D2E-BBD6-8B83100F61F5}" type="sibTrans" cxnId="{1E2A9A43-A9B2-4D01-89DE-10C31BAF4187}">
      <dgm:prSet/>
      <dgm:spPr/>
      <dgm:t>
        <a:bodyPr/>
        <a:lstStyle/>
        <a:p>
          <a:endParaRPr lang="en-US"/>
        </a:p>
      </dgm:t>
    </dgm:pt>
    <dgm:pt modelId="{E47FBB5F-60AE-47E5-8B7D-528C1F1BD742}">
      <dgm:prSet/>
      <dgm:spPr/>
      <dgm:t>
        <a:bodyPr/>
        <a:lstStyle/>
        <a:p>
          <a:pPr>
            <a:lnSpc>
              <a:spcPct val="100000"/>
            </a:lnSpc>
          </a:pPr>
          <a:r>
            <a:rPr lang="en-US"/>
            <a:t>There are a variety of car types to choose from depending on the number of people and also on the standard of the ride.</a:t>
          </a:r>
        </a:p>
      </dgm:t>
    </dgm:pt>
    <dgm:pt modelId="{2079B762-061E-4125-BC0C-96A4429CACD1}" type="parTrans" cxnId="{770DC116-4941-4013-A99D-372DD36C21C0}">
      <dgm:prSet/>
      <dgm:spPr/>
      <dgm:t>
        <a:bodyPr/>
        <a:lstStyle/>
        <a:p>
          <a:endParaRPr lang="en-US"/>
        </a:p>
      </dgm:t>
    </dgm:pt>
    <dgm:pt modelId="{AF6665B9-0B2A-4CD9-A8B7-0FBB80451174}" type="sibTrans" cxnId="{770DC116-4941-4013-A99D-372DD36C21C0}">
      <dgm:prSet/>
      <dgm:spPr/>
      <dgm:t>
        <a:bodyPr/>
        <a:lstStyle/>
        <a:p>
          <a:endParaRPr lang="en-US"/>
        </a:p>
      </dgm:t>
    </dgm:pt>
    <dgm:pt modelId="{901504C4-798C-4130-92FA-5D3B0D3E7AAF}" type="pres">
      <dgm:prSet presAssocID="{23F4FA0A-AC83-411B-9C42-E4CA56A383C7}" presName="vert0" presStyleCnt="0">
        <dgm:presLayoutVars>
          <dgm:dir/>
          <dgm:animOne val="branch"/>
          <dgm:animLvl val="lvl"/>
        </dgm:presLayoutVars>
      </dgm:prSet>
      <dgm:spPr/>
    </dgm:pt>
    <dgm:pt modelId="{72C2DF8E-7335-4824-B0A3-1E15FD6FEAAA}" type="pres">
      <dgm:prSet presAssocID="{4AFFFFAA-C696-429D-ABE4-56970837B619}" presName="thickLine" presStyleLbl="alignNode1" presStyleIdx="0" presStyleCnt="7"/>
      <dgm:spPr/>
    </dgm:pt>
    <dgm:pt modelId="{B8B1B429-E3DE-4FA4-A580-AF596B4A1925}" type="pres">
      <dgm:prSet presAssocID="{4AFFFFAA-C696-429D-ABE4-56970837B619}" presName="horz1" presStyleCnt="0"/>
      <dgm:spPr/>
    </dgm:pt>
    <dgm:pt modelId="{9EC06BED-DC39-4A64-B97B-3B0FF8D80548}" type="pres">
      <dgm:prSet presAssocID="{4AFFFFAA-C696-429D-ABE4-56970837B619}" presName="tx1" presStyleLbl="revTx" presStyleIdx="0" presStyleCnt="7"/>
      <dgm:spPr/>
    </dgm:pt>
    <dgm:pt modelId="{AB906DE1-2A70-4D1A-938E-2AFCE4D286C5}" type="pres">
      <dgm:prSet presAssocID="{4AFFFFAA-C696-429D-ABE4-56970837B619}" presName="vert1" presStyleCnt="0"/>
      <dgm:spPr/>
    </dgm:pt>
    <dgm:pt modelId="{2B48FACA-D9D7-4325-9D8F-097DA68502E2}" type="pres">
      <dgm:prSet presAssocID="{093CD54F-C3F5-4E38-941B-4427AFF33D2E}" presName="thickLine" presStyleLbl="alignNode1" presStyleIdx="1" presStyleCnt="7"/>
      <dgm:spPr/>
    </dgm:pt>
    <dgm:pt modelId="{BB20DED6-F49F-4943-B05D-D8FE55E6D603}" type="pres">
      <dgm:prSet presAssocID="{093CD54F-C3F5-4E38-941B-4427AFF33D2E}" presName="horz1" presStyleCnt="0"/>
      <dgm:spPr/>
    </dgm:pt>
    <dgm:pt modelId="{F716CB7B-0D45-4B06-BD88-4A8F635DD625}" type="pres">
      <dgm:prSet presAssocID="{093CD54F-C3F5-4E38-941B-4427AFF33D2E}" presName="tx1" presStyleLbl="revTx" presStyleIdx="1" presStyleCnt="7"/>
      <dgm:spPr/>
    </dgm:pt>
    <dgm:pt modelId="{65BFAEA3-56F8-4533-85D1-AD8262CC7BF9}" type="pres">
      <dgm:prSet presAssocID="{093CD54F-C3F5-4E38-941B-4427AFF33D2E}" presName="vert1" presStyleCnt="0"/>
      <dgm:spPr/>
    </dgm:pt>
    <dgm:pt modelId="{7553CC4D-7277-4DEA-8D6D-258D283C7FD1}" type="pres">
      <dgm:prSet presAssocID="{4E96829B-6ADB-458C-99D8-7E2945430D2D}" presName="thickLine" presStyleLbl="alignNode1" presStyleIdx="2" presStyleCnt="7"/>
      <dgm:spPr/>
    </dgm:pt>
    <dgm:pt modelId="{15C7EB34-41AD-4767-9C67-D662FA818D6B}" type="pres">
      <dgm:prSet presAssocID="{4E96829B-6ADB-458C-99D8-7E2945430D2D}" presName="horz1" presStyleCnt="0"/>
      <dgm:spPr/>
    </dgm:pt>
    <dgm:pt modelId="{B6B19B25-FA18-4817-A61C-1714F495C691}" type="pres">
      <dgm:prSet presAssocID="{4E96829B-6ADB-458C-99D8-7E2945430D2D}" presName="tx1" presStyleLbl="revTx" presStyleIdx="2" presStyleCnt="7"/>
      <dgm:spPr/>
    </dgm:pt>
    <dgm:pt modelId="{0F70D4C0-6303-4D0D-95E4-6D8010251812}" type="pres">
      <dgm:prSet presAssocID="{4E96829B-6ADB-458C-99D8-7E2945430D2D}" presName="vert1" presStyleCnt="0"/>
      <dgm:spPr/>
    </dgm:pt>
    <dgm:pt modelId="{7698C17B-FF79-4DB5-ABE1-2B1E26A06B57}" type="pres">
      <dgm:prSet presAssocID="{1781465A-234D-4A56-A383-17B845C5B292}" presName="thickLine" presStyleLbl="alignNode1" presStyleIdx="3" presStyleCnt="7"/>
      <dgm:spPr/>
    </dgm:pt>
    <dgm:pt modelId="{BCD66C3B-ED8F-4686-95A0-D44336EE4A91}" type="pres">
      <dgm:prSet presAssocID="{1781465A-234D-4A56-A383-17B845C5B292}" presName="horz1" presStyleCnt="0"/>
      <dgm:spPr/>
    </dgm:pt>
    <dgm:pt modelId="{85FF3430-EBEC-4CDD-BFC6-969FD404E271}" type="pres">
      <dgm:prSet presAssocID="{1781465A-234D-4A56-A383-17B845C5B292}" presName="tx1" presStyleLbl="revTx" presStyleIdx="3" presStyleCnt="7"/>
      <dgm:spPr/>
    </dgm:pt>
    <dgm:pt modelId="{AFF31FFA-EF9A-4704-9D2A-CEE8DC5FDA6D}" type="pres">
      <dgm:prSet presAssocID="{1781465A-234D-4A56-A383-17B845C5B292}" presName="vert1" presStyleCnt="0"/>
      <dgm:spPr/>
    </dgm:pt>
    <dgm:pt modelId="{F062B528-66B9-476F-B596-1D333C7202B2}" type="pres">
      <dgm:prSet presAssocID="{BE0F6CB5-1A9A-4BD2-BC6E-2508F5D75994}" presName="thickLine" presStyleLbl="alignNode1" presStyleIdx="4" presStyleCnt="7"/>
      <dgm:spPr/>
    </dgm:pt>
    <dgm:pt modelId="{A63DD306-1E70-4C8C-AF2A-4A4876094D2A}" type="pres">
      <dgm:prSet presAssocID="{BE0F6CB5-1A9A-4BD2-BC6E-2508F5D75994}" presName="horz1" presStyleCnt="0"/>
      <dgm:spPr/>
    </dgm:pt>
    <dgm:pt modelId="{BE558205-9C31-4031-B6B3-63A9C1BF02CC}" type="pres">
      <dgm:prSet presAssocID="{BE0F6CB5-1A9A-4BD2-BC6E-2508F5D75994}" presName="tx1" presStyleLbl="revTx" presStyleIdx="4" presStyleCnt="7"/>
      <dgm:spPr/>
    </dgm:pt>
    <dgm:pt modelId="{579EBA58-16E1-42C7-8618-BF4BA9C4BE3E}" type="pres">
      <dgm:prSet presAssocID="{BE0F6CB5-1A9A-4BD2-BC6E-2508F5D75994}" presName="vert1" presStyleCnt="0"/>
      <dgm:spPr/>
    </dgm:pt>
    <dgm:pt modelId="{BD3A700B-F1BC-413E-8654-83C76A52DDCF}" type="pres">
      <dgm:prSet presAssocID="{FF920052-7A2C-4E83-A062-97C72DCF9B2B}" presName="thickLine" presStyleLbl="alignNode1" presStyleIdx="5" presStyleCnt="7"/>
      <dgm:spPr/>
    </dgm:pt>
    <dgm:pt modelId="{1E5DB583-066D-4169-BEE6-09295459583C}" type="pres">
      <dgm:prSet presAssocID="{FF920052-7A2C-4E83-A062-97C72DCF9B2B}" presName="horz1" presStyleCnt="0"/>
      <dgm:spPr/>
    </dgm:pt>
    <dgm:pt modelId="{419420F3-051D-4B90-A302-97C8DF6677E3}" type="pres">
      <dgm:prSet presAssocID="{FF920052-7A2C-4E83-A062-97C72DCF9B2B}" presName="tx1" presStyleLbl="revTx" presStyleIdx="5" presStyleCnt="7"/>
      <dgm:spPr/>
    </dgm:pt>
    <dgm:pt modelId="{93ED9385-5D4A-4415-BED8-A9FAB5A530F5}" type="pres">
      <dgm:prSet presAssocID="{FF920052-7A2C-4E83-A062-97C72DCF9B2B}" presName="vert1" presStyleCnt="0"/>
      <dgm:spPr/>
    </dgm:pt>
    <dgm:pt modelId="{DAEEA0F3-8BA1-47D5-AB59-5AECC938A014}" type="pres">
      <dgm:prSet presAssocID="{E47FBB5F-60AE-47E5-8B7D-528C1F1BD742}" presName="thickLine" presStyleLbl="alignNode1" presStyleIdx="6" presStyleCnt="7"/>
      <dgm:spPr/>
    </dgm:pt>
    <dgm:pt modelId="{C17DB4C4-AB7B-4FD2-9B33-46207EA2852A}" type="pres">
      <dgm:prSet presAssocID="{E47FBB5F-60AE-47E5-8B7D-528C1F1BD742}" presName="horz1" presStyleCnt="0"/>
      <dgm:spPr/>
    </dgm:pt>
    <dgm:pt modelId="{0F5601C1-E822-40B8-990F-22E048E846E1}" type="pres">
      <dgm:prSet presAssocID="{E47FBB5F-60AE-47E5-8B7D-528C1F1BD742}" presName="tx1" presStyleLbl="revTx" presStyleIdx="6" presStyleCnt="7"/>
      <dgm:spPr/>
    </dgm:pt>
    <dgm:pt modelId="{FB3D528F-DC5C-47E6-896B-4BB1F9B2CD2F}" type="pres">
      <dgm:prSet presAssocID="{E47FBB5F-60AE-47E5-8B7D-528C1F1BD742}" presName="vert1" presStyleCnt="0"/>
      <dgm:spPr/>
    </dgm:pt>
  </dgm:ptLst>
  <dgm:cxnLst>
    <dgm:cxn modelId="{DF223801-8A62-4A7C-AA21-97C710A94B42}" type="presOf" srcId="{4E96829B-6ADB-458C-99D8-7E2945430D2D}" destId="{B6B19B25-FA18-4817-A61C-1714F495C691}" srcOrd="0" destOrd="0" presId="urn:microsoft.com/office/officeart/2008/layout/LinedList"/>
    <dgm:cxn modelId="{770DC116-4941-4013-A99D-372DD36C21C0}" srcId="{23F4FA0A-AC83-411B-9C42-E4CA56A383C7}" destId="{E47FBB5F-60AE-47E5-8B7D-528C1F1BD742}" srcOrd="6" destOrd="0" parTransId="{2079B762-061E-4125-BC0C-96A4429CACD1}" sibTransId="{AF6665B9-0B2A-4CD9-A8B7-0FBB80451174}"/>
    <dgm:cxn modelId="{95478842-95DD-4C5A-A10D-E4DC7DADBF6A}" srcId="{23F4FA0A-AC83-411B-9C42-E4CA56A383C7}" destId="{BE0F6CB5-1A9A-4BD2-BC6E-2508F5D75994}" srcOrd="4" destOrd="0" parTransId="{722D692B-6AA8-4C0E-A764-C1458E49CDE0}" sibTransId="{55E1C58E-3AE0-4C7E-8BBB-6D73321D65E8}"/>
    <dgm:cxn modelId="{1E2A9A43-A9B2-4D01-89DE-10C31BAF4187}" srcId="{23F4FA0A-AC83-411B-9C42-E4CA56A383C7}" destId="{FF920052-7A2C-4E83-A062-97C72DCF9B2B}" srcOrd="5" destOrd="0" parTransId="{1395B85C-236F-4829-BD97-6A0F679DD28B}" sibTransId="{D8B4534E-0BD0-4D2E-BBD6-8B83100F61F5}"/>
    <dgm:cxn modelId="{0629F267-C182-4D87-BE54-9F5D8C76EB58}" srcId="{23F4FA0A-AC83-411B-9C42-E4CA56A383C7}" destId="{1781465A-234D-4A56-A383-17B845C5B292}" srcOrd="3" destOrd="0" parTransId="{FD0CD3F4-1A53-4183-B9CD-2D23D2BDC18D}" sibTransId="{9BBE11DF-1717-4C4A-A969-507460B779B4}"/>
    <dgm:cxn modelId="{D34B8C7A-BB65-4413-88ED-E8E3FAA9B9A9}" type="presOf" srcId="{E47FBB5F-60AE-47E5-8B7D-528C1F1BD742}" destId="{0F5601C1-E822-40B8-990F-22E048E846E1}" srcOrd="0" destOrd="0" presId="urn:microsoft.com/office/officeart/2008/layout/LinedList"/>
    <dgm:cxn modelId="{52CC3B9B-D672-4C3A-A3FC-0628CCC2B3CD}" type="presOf" srcId="{093CD54F-C3F5-4E38-941B-4427AFF33D2E}" destId="{F716CB7B-0D45-4B06-BD88-4A8F635DD625}" srcOrd="0" destOrd="0" presId="urn:microsoft.com/office/officeart/2008/layout/LinedList"/>
    <dgm:cxn modelId="{D80B49A7-3C98-4628-AEAF-E26BF7277AD4}" type="presOf" srcId="{FF920052-7A2C-4E83-A062-97C72DCF9B2B}" destId="{419420F3-051D-4B90-A302-97C8DF6677E3}" srcOrd="0" destOrd="0" presId="urn:microsoft.com/office/officeart/2008/layout/LinedList"/>
    <dgm:cxn modelId="{AE7854A9-F850-451B-A5C0-3754362E6E61}" srcId="{23F4FA0A-AC83-411B-9C42-E4CA56A383C7}" destId="{4E96829B-6ADB-458C-99D8-7E2945430D2D}" srcOrd="2" destOrd="0" parTransId="{8E679A03-3CFC-4C05-824D-9090202B1E6F}" sibTransId="{B061403C-3384-41AF-B757-49DD82D07603}"/>
    <dgm:cxn modelId="{3B061AB3-4987-4DC1-8E7E-A919EED8D4D6}" type="presOf" srcId="{1781465A-234D-4A56-A383-17B845C5B292}" destId="{85FF3430-EBEC-4CDD-BFC6-969FD404E271}" srcOrd="0" destOrd="0" presId="urn:microsoft.com/office/officeart/2008/layout/LinedList"/>
    <dgm:cxn modelId="{B5E7DAB5-9A0D-4D2B-8714-A3E9E936EB71}" srcId="{23F4FA0A-AC83-411B-9C42-E4CA56A383C7}" destId="{093CD54F-C3F5-4E38-941B-4427AFF33D2E}" srcOrd="1" destOrd="0" parTransId="{E76F4602-49E3-4E92-9E2A-E2A623831936}" sibTransId="{4E536535-569E-4EB6-A02E-6BB1846563A5}"/>
    <dgm:cxn modelId="{24D627BF-9FF2-45F0-8141-416CE19114A8}" type="presOf" srcId="{BE0F6CB5-1A9A-4BD2-BC6E-2508F5D75994}" destId="{BE558205-9C31-4031-B6B3-63A9C1BF02CC}" srcOrd="0" destOrd="0" presId="urn:microsoft.com/office/officeart/2008/layout/LinedList"/>
    <dgm:cxn modelId="{9FEC36D4-BC2F-4256-B539-3A3AB15D8086}" type="presOf" srcId="{4AFFFFAA-C696-429D-ABE4-56970837B619}" destId="{9EC06BED-DC39-4A64-B97B-3B0FF8D80548}" srcOrd="0" destOrd="0" presId="urn:microsoft.com/office/officeart/2008/layout/LinedList"/>
    <dgm:cxn modelId="{6B6009E0-9842-4EBF-8FBB-7FBD44CC8365}" type="presOf" srcId="{23F4FA0A-AC83-411B-9C42-E4CA56A383C7}" destId="{901504C4-798C-4130-92FA-5D3B0D3E7AAF}" srcOrd="0" destOrd="0" presId="urn:microsoft.com/office/officeart/2008/layout/LinedList"/>
    <dgm:cxn modelId="{D60D92EB-C7E8-4A41-9123-4985165EB01F}" srcId="{23F4FA0A-AC83-411B-9C42-E4CA56A383C7}" destId="{4AFFFFAA-C696-429D-ABE4-56970837B619}" srcOrd="0" destOrd="0" parTransId="{35BB1F8C-F0D0-420C-807F-ED96FE3CEF01}" sibTransId="{83486F1B-AB74-457D-965F-619F40A243D4}"/>
    <dgm:cxn modelId="{A73BFB33-D1F0-4E62-8961-AF1E39A10AF6}" type="presParOf" srcId="{901504C4-798C-4130-92FA-5D3B0D3E7AAF}" destId="{72C2DF8E-7335-4824-B0A3-1E15FD6FEAAA}" srcOrd="0" destOrd="0" presId="urn:microsoft.com/office/officeart/2008/layout/LinedList"/>
    <dgm:cxn modelId="{C1C8A02A-00A4-48D2-8216-9AB46C815B60}" type="presParOf" srcId="{901504C4-798C-4130-92FA-5D3B0D3E7AAF}" destId="{B8B1B429-E3DE-4FA4-A580-AF596B4A1925}" srcOrd="1" destOrd="0" presId="urn:microsoft.com/office/officeart/2008/layout/LinedList"/>
    <dgm:cxn modelId="{47F364D1-027D-422E-BD86-0DEA065D1958}" type="presParOf" srcId="{B8B1B429-E3DE-4FA4-A580-AF596B4A1925}" destId="{9EC06BED-DC39-4A64-B97B-3B0FF8D80548}" srcOrd="0" destOrd="0" presId="urn:microsoft.com/office/officeart/2008/layout/LinedList"/>
    <dgm:cxn modelId="{62D4393A-1247-4ABB-8D3F-65FFBD00F62A}" type="presParOf" srcId="{B8B1B429-E3DE-4FA4-A580-AF596B4A1925}" destId="{AB906DE1-2A70-4D1A-938E-2AFCE4D286C5}" srcOrd="1" destOrd="0" presId="urn:microsoft.com/office/officeart/2008/layout/LinedList"/>
    <dgm:cxn modelId="{3A2C20A1-789B-4EBF-8172-9071DB69F3CC}" type="presParOf" srcId="{901504C4-798C-4130-92FA-5D3B0D3E7AAF}" destId="{2B48FACA-D9D7-4325-9D8F-097DA68502E2}" srcOrd="2" destOrd="0" presId="urn:microsoft.com/office/officeart/2008/layout/LinedList"/>
    <dgm:cxn modelId="{74BBD13F-761B-4FBD-826F-9D1D6E9856A1}" type="presParOf" srcId="{901504C4-798C-4130-92FA-5D3B0D3E7AAF}" destId="{BB20DED6-F49F-4943-B05D-D8FE55E6D603}" srcOrd="3" destOrd="0" presId="urn:microsoft.com/office/officeart/2008/layout/LinedList"/>
    <dgm:cxn modelId="{FF9C8B93-F2D8-4A0D-ACA3-A32BA44DDCC6}" type="presParOf" srcId="{BB20DED6-F49F-4943-B05D-D8FE55E6D603}" destId="{F716CB7B-0D45-4B06-BD88-4A8F635DD625}" srcOrd="0" destOrd="0" presId="urn:microsoft.com/office/officeart/2008/layout/LinedList"/>
    <dgm:cxn modelId="{136B653E-A98C-4612-B020-644D24DE1A02}" type="presParOf" srcId="{BB20DED6-F49F-4943-B05D-D8FE55E6D603}" destId="{65BFAEA3-56F8-4533-85D1-AD8262CC7BF9}" srcOrd="1" destOrd="0" presId="urn:microsoft.com/office/officeart/2008/layout/LinedList"/>
    <dgm:cxn modelId="{8E78BB01-FB84-494C-8636-4E60F408691F}" type="presParOf" srcId="{901504C4-798C-4130-92FA-5D3B0D3E7AAF}" destId="{7553CC4D-7277-4DEA-8D6D-258D283C7FD1}" srcOrd="4" destOrd="0" presId="urn:microsoft.com/office/officeart/2008/layout/LinedList"/>
    <dgm:cxn modelId="{A4737654-0924-47CF-A749-A01C9045E9D6}" type="presParOf" srcId="{901504C4-798C-4130-92FA-5D3B0D3E7AAF}" destId="{15C7EB34-41AD-4767-9C67-D662FA818D6B}" srcOrd="5" destOrd="0" presId="urn:microsoft.com/office/officeart/2008/layout/LinedList"/>
    <dgm:cxn modelId="{6E0A4250-DC64-4A8F-ACC9-EC9C2408DC20}" type="presParOf" srcId="{15C7EB34-41AD-4767-9C67-D662FA818D6B}" destId="{B6B19B25-FA18-4817-A61C-1714F495C691}" srcOrd="0" destOrd="0" presId="urn:microsoft.com/office/officeart/2008/layout/LinedList"/>
    <dgm:cxn modelId="{F727EB57-A077-49D6-B641-8D0DD1D7B9EE}" type="presParOf" srcId="{15C7EB34-41AD-4767-9C67-D662FA818D6B}" destId="{0F70D4C0-6303-4D0D-95E4-6D8010251812}" srcOrd="1" destOrd="0" presId="urn:microsoft.com/office/officeart/2008/layout/LinedList"/>
    <dgm:cxn modelId="{73F74681-E993-4AC7-A847-0B1EDD69458A}" type="presParOf" srcId="{901504C4-798C-4130-92FA-5D3B0D3E7AAF}" destId="{7698C17B-FF79-4DB5-ABE1-2B1E26A06B57}" srcOrd="6" destOrd="0" presId="urn:microsoft.com/office/officeart/2008/layout/LinedList"/>
    <dgm:cxn modelId="{CEC9D97F-9E63-45DB-A5CA-DA3B50B2AD21}" type="presParOf" srcId="{901504C4-798C-4130-92FA-5D3B0D3E7AAF}" destId="{BCD66C3B-ED8F-4686-95A0-D44336EE4A91}" srcOrd="7" destOrd="0" presId="urn:microsoft.com/office/officeart/2008/layout/LinedList"/>
    <dgm:cxn modelId="{50D1A5D9-229E-427A-B334-973524982ECC}" type="presParOf" srcId="{BCD66C3B-ED8F-4686-95A0-D44336EE4A91}" destId="{85FF3430-EBEC-4CDD-BFC6-969FD404E271}" srcOrd="0" destOrd="0" presId="urn:microsoft.com/office/officeart/2008/layout/LinedList"/>
    <dgm:cxn modelId="{4EC2F5E4-02AD-488E-91B0-CCE93B266B56}" type="presParOf" srcId="{BCD66C3B-ED8F-4686-95A0-D44336EE4A91}" destId="{AFF31FFA-EF9A-4704-9D2A-CEE8DC5FDA6D}" srcOrd="1" destOrd="0" presId="urn:microsoft.com/office/officeart/2008/layout/LinedList"/>
    <dgm:cxn modelId="{628CF20B-EDBA-43D0-AFA8-95F6FEE3ED30}" type="presParOf" srcId="{901504C4-798C-4130-92FA-5D3B0D3E7AAF}" destId="{F062B528-66B9-476F-B596-1D333C7202B2}" srcOrd="8" destOrd="0" presId="urn:microsoft.com/office/officeart/2008/layout/LinedList"/>
    <dgm:cxn modelId="{F36A7EFA-E1D7-4C3F-8BC0-D36423160467}" type="presParOf" srcId="{901504C4-798C-4130-92FA-5D3B0D3E7AAF}" destId="{A63DD306-1E70-4C8C-AF2A-4A4876094D2A}" srcOrd="9" destOrd="0" presId="urn:microsoft.com/office/officeart/2008/layout/LinedList"/>
    <dgm:cxn modelId="{D356766A-FC24-4D5A-80BC-D8B46E9F3250}" type="presParOf" srcId="{A63DD306-1E70-4C8C-AF2A-4A4876094D2A}" destId="{BE558205-9C31-4031-B6B3-63A9C1BF02CC}" srcOrd="0" destOrd="0" presId="urn:microsoft.com/office/officeart/2008/layout/LinedList"/>
    <dgm:cxn modelId="{6321150C-D6A5-47FD-BCE8-CD80FA5888B6}" type="presParOf" srcId="{A63DD306-1E70-4C8C-AF2A-4A4876094D2A}" destId="{579EBA58-16E1-42C7-8618-BF4BA9C4BE3E}" srcOrd="1" destOrd="0" presId="urn:microsoft.com/office/officeart/2008/layout/LinedList"/>
    <dgm:cxn modelId="{D9063D16-594A-49D5-BF33-6F6DA1B9B664}" type="presParOf" srcId="{901504C4-798C-4130-92FA-5D3B0D3E7AAF}" destId="{BD3A700B-F1BC-413E-8654-83C76A52DDCF}" srcOrd="10" destOrd="0" presId="urn:microsoft.com/office/officeart/2008/layout/LinedList"/>
    <dgm:cxn modelId="{5561FF76-6D60-496D-A9C9-E455510535C6}" type="presParOf" srcId="{901504C4-798C-4130-92FA-5D3B0D3E7AAF}" destId="{1E5DB583-066D-4169-BEE6-09295459583C}" srcOrd="11" destOrd="0" presId="urn:microsoft.com/office/officeart/2008/layout/LinedList"/>
    <dgm:cxn modelId="{43473B14-B079-4297-85D2-6834990A14DC}" type="presParOf" srcId="{1E5DB583-066D-4169-BEE6-09295459583C}" destId="{419420F3-051D-4B90-A302-97C8DF6677E3}" srcOrd="0" destOrd="0" presId="urn:microsoft.com/office/officeart/2008/layout/LinedList"/>
    <dgm:cxn modelId="{1E3C5815-CDC7-4FBA-9054-99C074CBF8A0}" type="presParOf" srcId="{1E5DB583-066D-4169-BEE6-09295459583C}" destId="{93ED9385-5D4A-4415-BED8-A9FAB5A530F5}" srcOrd="1" destOrd="0" presId="urn:microsoft.com/office/officeart/2008/layout/LinedList"/>
    <dgm:cxn modelId="{1F652540-803D-480C-9F92-D5A9FB709EB4}" type="presParOf" srcId="{901504C4-798C-4130-92FA-5D3B0D3E7AAF}" destId="{DAEEA0F3-8BA1-47D5-AB59-5AECC938A014}" srcOrd="12" destOrd="0" presId="urn:microsoft.com/office/officeart/2008/layout/LinedList"/>
    <dgm:cxn modelId="{5EF73C0B-CBC0-439C-897E-71DD2A1970AA}" type="presParOf" srcId="{901504C4-798C-4130-92FA-5D3B0D3E7AAF}" destId="{C17DB4C4-AB7B-4FD2-9B33-46207EA2852A}" srcOrd="13" destOrd="0" presId="urn:microsoft.com/office/officeart/2008/layout/LinedList"/>
    <dgm:cxn modelId="{C1E93044-1BD2-4E39-A96F-889CE606639B}" type="presParOf" srcId="{C17DB4C4-AB7B-4FD2-9B33-46207EA2852A}" destId="{0F5601C1-E822-40B8-990F-22E048E846E1}" srcOrd="0" destOrd="0" presId="urn:microsoft.com/office/officeart/2008/layout/LinedList"/>
    <dgm:cxn modelId="{54C60E3D-1BC0-4FDF-977E-E7021F0BFF2F}" type="presParOf" srcId="{C17DB4C4-AB7B-4FD2-9B33-46207EA2852A}" destId="{FB3D528F-DC5C-47E6-896B-4BB1F9B2CD2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0AA5ED-B1C0-4BD6-9522-A4F74491F1D2}">
      <dsp:nvSpPr>
        <dsp:cNvPr id="0" name=""/>
        <dsp:cNvSpPr/>
      </dsp:nvSpPr>
      <dsp:spPr>
        <a:xfrm>
          <a:off x="0" y="212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ABC3D7-255B-47B9-8AFF-C576C618887E}">
      <dsp:nvSpPr>
        <dsp:cNvPr id="0" name=""/>
        <dsp:cNvSpPr/>
      </dsp:nvSpPr>
      <dsp:spPr>
        <a:xfrm>
          <a:off x="0" y="212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UBER Business Model.</a:t>
          </a:r>
        </a:p>
      </dsp:txBody>
      <dsp:txXfrm>
        <a:off x="0" y="2124"/>
        <a:ext cx="10515600" cy="724514"/>
      </dsp:txXfrm>
    </dsp:sp>
    <dsp:sp modelId="{74B1FBB6-A98E-435D-A49C-52FF607B5CC4}">
      <dsp:nvSpPr>
        <dsp:cNvPr id="0" name=""/>
        <dsp:cNvSpPr/>
      </dsp:nvSpPr>
      <dsp:spPr>
        <a:xfrm>
          <a:off x="0" y="726639"/>
          <a:ext cx="10515600" cy="0"/>
        </a:xfrm>
        <a:prstGeom prst="line">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13CD15-108E-42D2-8B01-6B0E12BE4273}">
      <dsp:nvSpPr>
        <dsp:cNvPr id="0" name=""/>
        <dsp:cNvSpPr/>
      </dsp:nvSpPr>
      <dsp:spPr>
        <a:xfrm>
          <a:off x="0" y="72663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How UBER works and make money?</a:t>
          </a:r>
        </a:p>
      </dsp:txBody>
      <dsp:txXfrm>
        <a:off x="0" y="726639"/>
        <a:ext cx="10515600" cy="724514"/>
      </dsp:txXfrm>
    </dsp:sp>
    <dsp:sp modelId="{25D5F1D8-6633-4466-8A49-4E11E6E572CC}">
      <dsp:nvSpPr>
        <dsp:cNvPr id="0" name=""/>
        <dsp:cNvSpPr/>
      </dsp:nvSpPr>
      <dsp:spPr>
        <a:xfrm>
          <a:off x="0" y="1451154"/>
          <a:ext cx="10515600" cy="0"/>
        </a:xfrm>
        <a:prstGeom prst="lin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803858-4420-4E10-86A1-D84786A1894A}">
      <dsp:nvSpPr>
        <dsp:cNvPr id="0" name=""/>
        <dsp:cNvSpPr/>
      </dsp:nvSpPr>
      <dsp:spPr>
        <a:xfrm>
          <a:off x="0" y="145115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Business problem statement.</a:t>
          </a:r>
        </a:p>
      </dsp:txBody>
      <dsp:txXfrm>
        <a:off x="0" y="1451154"/>
        <a:ext cx="10515600" cy="724514"/>
      </dsp:txXfrm>
    </dsp:sp>
    <dsp:sp modelId="{17C9367D-9D0A-4BE5-9C25-7576A2BBFCC3}">
      <dsp:nvSpPr>
        <dsp:cNvPr id="0" name=""/>
        <dsp:cNvSpPr/>
      </dsp:nvSpPr>
      <dsp:spPr>
        <a:xfrm>
          <a:off x="0" y="2175669"/>
          <a:ext cx="10515600" cy="0"/>
        </a:xfrm>
        <a:prstGeom prst="line">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216132-B1CC-4989-85EF-190D129FBB8C}">
      <dsp:nvSpPr>
        <dsp:cNvPr id="0" name=""/>
        <dsp:cNvSpPr/>
      </dsp:nvSpPr>
      <dsp:spPr>
        <a:xfrm>
          <a:off x="0" y="217566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UBER perk or benefits.</a:t>
          </a:r>
        </a:p>
      </dsp:txBody>
      <dsp:txXfrm>
        <a:off x="0" y="2175669"/>
        <a:ext cx="10515600" cy="724514"/>
      </dsp:txXfrm>
    </dsp:sp>
    <dsp:sp modelId="{7CDFA0EC-D749-4905-848C-FE3A7293ECEF}">
      <dsp:nvSpPr>
        <dsp:cNvPr id="0" name=""/>
        <dsp:cNvSpPr/>
      </dsp:nvSpPr>
      <dsp:spPr>
        <a:xfrm>
          <a:off x="0" y="2900183"/>
          <a:ext cx="10515600" cy="0"/>
        </a:xfrm>
        <a:prstGeom prst="lin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F1B483-100A-4BF0-AC5F-8C76ECB5B081}">
      <dsp:nvSpPr>
        <dsp:cNvPr id="0" name=""/>
        <dsp:cNvSpPr/>
      </dsp:nvSpPr>
      <dsp:spPr>
        <a:xfrm>
          <a:off x="0" y="2900183"/>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UBER analysis from April to September 2014.</a:t>
          </a:r>
        </a:p>
      </dsp:txBody>
      <dsp:txXfrm>
        <a:off x="0" y="2900183"/>
        <a:ext cx="10515600" cy="724514"/>
      </dsp:txXfrm>
    </dsp:sp>
    <dsp:sp modelId="{97331A56-705F-44DC-818C-FE639646E164}">
      <dsp:nvSpPr>
        <dsp:cNvPr id="0" name=""/>
        <dsp:cNvSpPr/>
      </dsp:nvSpPr>
      <dsp:spPr>
        <a:xfrm>
          <a:off x="0" y="3624698"/>
          <a:ext cx="1051560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950413-B6F6-49D7-9416-1120C9EFF1C6}">
      <dsp:nvSpPr>
        <dsp:cNvPr id="0" name=""/>
        <dsp:cNvSpPr/>
      </dsp:nvSpPr>
      <dsp:spPr>
        <a:xfrm>
          <a:off x="0" y="3624698"/>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Uber analysis from January to June 2015.</a:t>
          </a:r>
        </a:p>
      </dsp:txBody>
      <dsp:txXfrm>
        <a:off x="0" y="3624698"/>
        <a:ext cx="10515600" cy="724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6A330B-5461-4E50-BB05-19E03A4A43D4}">
      <dsp:nvSpPr>
        <dsp:cNvPr id="0" name=""/>
        <dsp:cNvSpPr/>
      </dsp:nvSpPr>
      <dsp:spPr>
        <a:xfrm rot="5404294">
          <a:off x="5072" y="3105373"/>
          <a:ext cx="2678610" cy="160352"/>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FB368FE-3F5B-49D6-A8BC-F3F40C1B8A27}">
      <dsp:nvSpPr>
        <dsp:cNvPr id="0" name=""/>
        <dsp:cNvSpPr/>
      </dsp:nvSpPr>
      <dsp:spPr>
        <a:xfrm>
          <a:off x="5957" y="144248"/>
          <a:ext cx="3736412" cy="38550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US" sz="2100" b="1" kern="1200" dirty="0">
              <a:solidFill>
                <a:srgbClr val="002060"/>
              </a:solidFill>
            </a:rPr>
            <a:t>What really works for the cab-ride company Uber is an effective Business Model. Uber tries raking in plenty of prospective drivers who can bring in their own cars. What follows is a decidedly arrayed transportation network with efficient distribution</a:t>
          </a:r>
          <a:r>
            <a:rPr lang="en-US" sz="2100" kern="1200" dirty="0"/>
            <a:t>.</a:t>
          </a:r>
        </a:p>
      </dsp:txBody>
      <dsp:txXfrm>
        <a:off x="115393" y="253684"/>
        <a:ext cx="3517540" cy="3636133"/>
      </dsp:txXfrm>
    </dsp:sp>
    <dsp:sp modelId="{07D1C73C-B05F-498F-8D66-80AF0781D95A}">
      <dsp:nvSpPr>
        <dsp:cNvPr id="0" name=""/>
        <dsp:cNvSpPr/>
      </dsp:nvSpPr>
      <dsp:spPr>
        <a:xfrm rot="20526747">
          <a:off x="1204792" y="3552044"/>
          <a:ext cx="5832223" cy="160352"/>
        </a:xfrm>
        <a:prstGeom prst="rect">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E96807E-578B-4B44-A6F5-F1DD2C07C8C9}">
      <dsp:nvSpPr>
        <dsp:cNvPr id="0" name=""/>
        <dsp:cNvSpPr/>
      </dsp:nvSpPr>
      <dsp:spPr>
        <a:xfrm>
          <a:off x="983315" y="4266508"/>
          <a:ext cx="1781695" cy="1069017"/>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rgbClr val="FF0000"/>
              </a:solidFill>
            </a:rPr>
            <a:t>Uber Target Audience</a:t>
          </a:r>
        </a:p>
      </dsp:txBody>
      <dsp:txXfrm>
        <a:off x="1014625" y="4297818"/>
        <a:ext cx="1719075" cy="1006397"/>
      </dsp:txXfrm>
    </dsp:sp>
    <dsp:sp modelId="{A62A251F-BB61-4A55-8D05-9DFE7DD9D68A}">
      <dsp:nvSpPr>
        <dsp:cNvPr id="0" name=""/>
        <dsp:cNvSpPr/>
      </dsp:nvSpPr>
      <dsp:spPr>
        <a:xfrm>
          <a:off x="4330329" y="539752"/>
          <a:ext cx="6179313" cy="4795773"/>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r" defTabSz="933450">
            <a:lnSpc>
              <a:spcPct val="90000"/>
            </a:lnSpc>
            <a:spcBef>
              <a:spcPct val="0"/>
            </a:spcBef>
            <a:spcAft>
              <a:spcPct val="35000"/>
            </a:spcAft>
            <a:buNone/>
          </a:pPr>
          <a:r>
            <a:rPr lang="en-US" sz="2100" kern="1200" dirty="0">
              <a:solidFill>
                <a:srgbClr val="FF0000"/>
              </a:solidFill>
            </a:rPr>
            <a:t>Uber is a platform application for all age and social groups. Office and college goers find it useful to book a ride with Uber in case of unavailability of other forms of public transport. When it comes to private means of transport, Uber is still an enterprising alternative in situations when the vehicle has suffered a breakdown. In some cases, Uber provides a cheaper alternative than private cars. Tourists on the run from one spot to another, or from airports and stations to their destinations and vice versa hold Uber in high regard. Be it attending an important event, making it to a meeting when you are running out of time, escaping on a rainy day, or going shopping – Uber is a one-stop solution</a:t>
          </a:r>
          <a:r>
            <a:rPr lang="en-US" sz="2100" kern="1200" dirty="0"/>
            <a:t>.</a:t>
          </a:r>
        </a:p>
      </dsp:txBody>
      <dsp:txXfrm>
        <a:off x="4470792" y="680215"/>
        <a:ext cx="5898387" cy="45148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D3E2E4-C660-437C-963F-305E9717E5FD}">
      <dsp:nvSpPr>
        <dsp:cNvPr id="0" name=""/>
        <dsp:cNvSpPr/>
      </dsp:nvSpPr>
      <dsp:spPr>
        <a:xfrm>
          <a:off x="0" y="2720"/>
          <a:ext cx="62690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BAA966-7AD3-4A87-9F82-4195B6C0BF54}">
      <dsp:nvSpPr>
        <dsp:cNvPr id="0" name=""/>
        <dsp:cNvSpPr/>
      </dsp:nvSpPr>
      <dsp:spPr>
        <a:xfrm>
          <a:off x="0" y="2720"/>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To find total journeys by Uber per month based on pick-ups per day-to meet customer requirement.</a:t>
          </a:r>
        </a:p>
      </dsp:txBody>
      <dsp:txXfrm>
        <a:off x="0" y="2720"/>
        <a:ext cx="6269038" cy="927780"/>
      </dsp:txXfrm>
    </dsp:sp>
    <dsp:sp modelId="{C1A1F432-85D9-4770-B4B4-C5AB3CA33F0B}">
      <dsp:nvSpPr>
        <dsp:cNvPr id="0" name=""/>
        <dsp:cNvSpPr/>
      </dsp:nvSpPr>
      <dsp:spPr>
        <a:xfrm>
          <a:off x="0" y="930501"/>
          <a:ext cx="626903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4EE6A5-3B04-488F-B27B-2458D1AFAF58}">
      <dsp:nvSpPr>
        <dsp:cNvPr id="0" name=""/>
        <dsp:cNvSpPr/>
      </dsp:nvSpPr>
      <dsp:spPr>
        <a:xfrm>
          <a:off x="0" y="930501"/>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To find peak hour of the day to ensure quick response.</a:t>
          </a:r>
        </a:p>
      </dsp:txBody>
      <dsp:txXfrm>
        <a:off x="0" y="930501"/>
        <a:ext cx="6269038" cy="927780"/>
      </dsp:txXfrm>
    </dsp:sp>
    <dsp:sp modelId="{570CAC51-114E-43FB-8FC9-0ECCA3F881DB}">
      <dsp:nvSpPr>
        <dsp:cNvPr id="0" name=""/>
        <dsp:cNvSpPr/>
      </dsp:nvSpPr>
      <dsp:spPr>
        <a:xfrm>
          <a:off x="0" y="1858281"/>
          <a:ext cx="6269038"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D56E8D-E3C4-4876-B563-75B4B103CB6A}">
      <dsp:nvSpPr>
        <dsp:cNvPr id="0" name=""/>
        <dsp:cNvSpPr/>
      </dsp:nvSpPr>
      <dsp:spPr>
        <a:xfrm>
          <a:off x="0" y="1858281"/>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To find rush-hour of the day to ensure availability.</a:t>
          </a:r>
        </a:p>
      </dsp:txBody>
      <dsp:txXfrm>
        <a:off x="0" y="1858281"/>
        <a:ext cx="6269038" cy="927780"/>
      </dsp:txXfrm>
    </dsp:sp>
    <dsp:sp modelId="{B143FDD5-1B1E-4825-94F2-7A1EF681D12D}">
      <dsp:nvSpPr>
        <dsp:cNvPr id="0" name=""/>
        <dsp:cNvSpPr/>
      </dsp:nvSpPr>
      <dsp:spPr>
        <a:xfrm>
          <a:off x="0" y="2786062"/>
          <a:ext cx="626903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3DC912-9DE1-4352-8943-5CB6A964A575}">
      <dsp:nvSpPr>
        <dsp:cNvPr id="0" name=""/>
        <dsp:cNvSpPr/>
      </dsp:nvSpPr>
      <dsp:spPr>
        <a:xfrm>
          <a:off x="0" y="2786062"/>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To find off-peak hours to make effective use of time.</a:t>
          </a:r>
        </a:p>
      </dsp:txBody>
      <dsp:txXfrm>
        <a:off x="0" y="2786062"/>
        <a:ext cx="6269038" cy="927780"/>
      </dsp:txXfrm>
    </dsp:sp>
    <dsp:sp modelId="{61D64902-481A-4EC7-BAC4-ED2031D7C4F6}">
      <dsp:nvSpPr>
        <dsp:cNvPr id="0" name=""/>
        <dsp:cNvSpPr/>
      </dsp:nvSpPr>
      <dsp:spPr>
        <a:xfrm>
          <a:off x="0" y="3713843"/>
          <a:ext cx="6269038"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364232-E362-40F7-8DAD-3E597D407824}">
      <dsp:nvSpPr>
        <dsp:cNvPr id="0" name=""/>
        <dsp:cNvSpPr/>
      </dsp:nvSpPr>
      <dsp:spPr>
        <a:xfrm>
          <a:off x="0" y="3713843"/>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To analyze Uber’s progress in 2014 and 2015, based on available data.</a:t>
          </a:r>
        </a:p>
      </dsp:txBody>
      <dsp:txXfrm>
        <a:off x="0" y="3713843"/>
        <a:ext cx="6269038" cy="927780"/>
      </dsp:txXfrm>
    </dsp:sp>
    <dsp:sp modelId="{4B979AF2-7799-49E9-88FD-DA33E9FE4728}">
      <dsp:nvSpPr>
        <dsp:cNvPr id="0" name=""/>
        <dsp:cNvSpPr/>
      </dsp:nvSpPr>
      <dsp:spPr>
        <a:xfrm>
          <a:off x="0" y="4641623"/>
          <a:ext cx="62690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CC0E85-740C-404F-9902-0002E4E77C20}">
      <dsp:nvSpPr>
        <dsp:cNvPr id="0" name=""/>
        <dsp:cNvSpPr/>
      </dsp:nvSpPr>
      <dsp:spPr>
        <a:xfrm>
          <a:off x="0" y="4641623"/>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To find out Uber’s growth rate based on 2014 and 2015 journeys.</a:t>
          </a:r>
        </a:p>
      </dsp:txBody>
      <dsp:txXfrm>
        <a:off x="0" y="4641623"/>
        <a:ext cx="6269038" cy="9277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C2DF8E-7335-4824-B0A3-1E15FD6FEAAA}">
      <dsp:nvSpPr>
        <dsp:cNvPr id="0" name=""/>
        <dsp:cNvSpPr/>
      </dsp:nvSpPr>
      <dsp:spPr>
        <a:xfrm>
          <a:off x="0" y="680"/>
          <a:ext cx="62690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C06BED-DC39-4A64-B97B-3B0FF8D80548}">
      <dsp:nvSpPr>
        <dsp:cNvPr id="0" name=""/>
        <dsp:cNvSpPr/>
      </dsp:nvSpPr>
      <dsp:spPr>
        <a:xfrm>
          <a:off x="0" y="680"/>
          <a:ext cx="6269038" cy="79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100000"/>
            </a:lnSpc>
            <a:spcBef>
              <a:spcPct val="0"/>
            </a:spcBef>
            <a:spcAft>
              <a:spcPct val="35000"/>
            </a:spcAft>
            <a:buNone/>
          </a:pPr>
          <a:r>
            <a:rPr lang="en-US" sz="1600" kern="1200" dirty="0"/>
            <a:t>No refusal, unless in extreme cases when the driver can’t make it to the location within time, or when there are no cars available.</a:t>
          </a:r>
        </a:p>
      </dsp:txBody>
      <dsp:txXfrm>
        <a:off x="0" y="680"/>
        <a:ext cx="6269038" cy="795823"/>
      </dsp:txXfrm>
    </dsp:sp>
    <dsp:sp modelId="{2B48FACA-D9D7-4325-9D8F-097DA68502E2}">
      <dsp:nvSpPr>
        <dsp:cNvPr id="0" name=""/>
        <dsp:cNvSpPr/>
      </dsp:nvSpPr>
      <dsp:spPr>
        <a:xfrm>
          <a:off x="0" y="796503"/>
          <a:ext cx="626903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16CB7B-0D45-4B06-BD88-4A8F635DD625}">
      <dsp:nvSpPr>
        <dsp:cNvPr id="0" name=""/>
        <dsp:cNvSpPr/>
      </dsp:nvSpPr>
      <dsp:spPr>
        <a:xfrm>
          <a:off x="0" y="796503"/>
          <a:ext cx="6269038" cy="79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100000"/>
            </a:lnSpc>
            <a:spcBef>
              <a:spcPct val="0"/>
            </a:spcBef>
            <a:spcAft>
              <a:spcPct val="35000"/>
            </a:spcAft>
            <a:buNone/>
          </a:pPr>
          <a:r>
            <a:rPr lang="en-US" sz="1600" kern="1200"/>
            <a:t>The system of reviewing and rating a ride, as well as complaining in case of any mishap is something taxis are lacing in.</a:t>
          </a:r>
        </a:p>
      </dsp:txBody>
      <dsp:txXfrm>
        <a:off x="0" y="796503"/>
        <a:ext cx="6269038" cy="795823"/>
      </dsp:txXfrm>
    </dsp:sp>
    <dsp:sp modelId="{7553CC4D-7277-4DEA-8D6D-258D283C7FD1}">
      <dsp:nvSpPr>
        <dsp:cNvPr id="0" name=""/>
        <dsp:cNvSpPr/>
      </dsp:nvSpPr>
      <dsp:spPr>
        <a:xfrm>
          <a:off x="0" y="1592327"/>
          <a:ext cx="6269038"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B19B25-FA18-4817-A61C-1714F495C691}">
      <dsp:nvSpPr>
        <dsp:cNvPr id="0" name=""/>
        <dsp:cNvSpPr/>
      </dsp:nvSpPr>
      <dsp:spPr>
        <a:xfrm>
          <a:off x="0" y="1592327"/>
          <a:ext cx="6269038" cy="79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100000"/>
            </a:lnSpc>
            <a:spcBef>
              <a:spcPct val="0"/>
            </a:spcBef>
            <a:spcAft>
              <a:spcPct val="35000"/>
            </a:spcAft>
            <a:buNone/>
          </a:pPr>
          <a:r>
            <a:rPr lang="en-US" sz="1600" kern="1200"/>
            <a:t>The time constraint within which the cab is going to show up is always mentioned before a ride.</a:t>
          </a:r>
        </a:p>
      </dsp:txBody>
      <dsp:txXfrm>
        <a:off x="0" y="1592327"/>
        <a:ext cx="6269038" cy="795823"/>
      </dsp:txXfrm>
    </dsp:sp>
    <dsp:sp modelId="{7698C17B-FF79-4DB5-ABE1-2B1E26A06B57}">
      <dsp:nvSpPr>
        <dsp:cNvPr id="0" name=""/>
        <dsp:cNvSpPr/>
      </dsp:nvSpPr>
      <dsp:spPr>
        <a:xfrm>
          <a:off x="0" y="2388150"/>
          <a:ext cx="626903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FF3430-EBEC-4CDD-BFC6-969FD404E271}">
      <dsp:nvSpPr>
        <dsp:cNvPr id="0" name=""/>
        <dsp:cNvSpPr/>
      </dsp:nvSpPr>
      <dsp:spPr>
        <a:xfrm>
          <a:off x="0" y="2388150"/>
          <a:ext cx="6269038" cy="79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100000"/>
            </a:lnSpc>
            <a:spcBef>
              <a:spcPct val="0"/>
            </a:spcBef>
            <a:spcAft>
              <a:spcPct val="35000"/>
            </a:spcAft>
            <a:buNone/>
          </a:pPr>
          <a:r>
            <a:rPr lang="en-US" sz="1600" kern="1200"/>
            <a:t>The driver can be contacted and all his details, including contact number and car details are shown to the client before the ride commences.</a:t>
          </a:r>
        </a:p>
      </dsp:txBody>
      <dsp:txXfrm>
        <a:off x="0" y="2388150"/>
        <a:ext cx="6269038" cy="795823"/>
      </dsp:txXfrm>
    </dsp:sp>
    <dsp:sp modelId="{F062B528-66B9-476F-B596-1D333C7202B2}">
      <dsp:nvSpPr>
        <dsp:cNvPr id="0" name=""/>
        <dsp:cNvSpPr/>
      </dsp:nvSpPr>
      <dsp:spPr>
        <a:xfrm>
          <a:off x="0" y="3183974"/>
          <a:ext cx="6269038"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558205-9C31-4031-B6B3-63A9C1BF02CC}">
      <dsp:nvSpPr>
        <dsp:cNvPr id="0" name=""/>
        <dsp:cNvSpPr/>
      </dsp:nvSpPr>
      <dsp:spPr>
        <a:xfrm>
          <a:off x="0" y="3183974"/>
          <a:ext cx="6269038" cy="79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100000"/>
            </a:lnSpc>
            <a:spcBef>
              <a:spcPct val="0"/>
            </a:spcBef>
            <a:spcAft>
              <a:spcPct val="35000"/>
            </a:spcAft>
            <a:buNone/>
          </a:pPr>
          <a:r>
            <a:rPr lang="en-US" sz="1600" kern="1200"/>
            <a:t>The route could be altered as per the flexibility of the client</a:t>
          </a:r>
        </a:p>
      </dsp:txBody>
      <dsp:txXfrm>
        <a:off x="0" y="3183974"/>
        <a:ext cx="6269038" cy="795823"/>
      </dsp:txXfrm>
    </dsp:sp>
    <dsp:sp modelId="{BD3A700B-F1BC-413E-8654-83C76A52DDCF}">
      <dsp:nvSpPr>
        <dsp:cNvPr id="0" name=""/>
        <dsp:cNvSpPr/>
      </dsp:nvSpPr>
      <dsp:spPr>
        <a:xfrm>
          <a:off x="0" y="3979797"/>
          <a:ext cx="62690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9420F3-051D-4B90-A302-97C8DF6677E3}">
      <dsp:nvSpPr>
        <dsp:cNvPr id="0" name=""/>
        <dsp:cNvSpPr/>
      </dsp:nvSpPr>
      <dsp:spPr>
        <a:xfrm>
          <a:off x="0" y="3979797"/>
          <a:ext cx="6269038" cy="79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100000"/>
            </a:lnSpc>
            <a:spcBef>
              <a:spcPct val="0"/>
            </a:spcBef>
            <a:spcAft>
              <a:spcPct val="35000"/>
            </a:spcAft>
            <a:buNone/>
          </a:pPr>
          <a:r>
            <a:rPr lang="en-US" sz="1600" kern="1200"/>
            <a:t>The rates are reduced considerably in the case of UberPool – a ride-sharing service.</a:t>
          </a:r>
        </a:p>
      </dsp:txBody>
      <dsp:txXfrm>
        <a:off x="0" y="3979797"/>
        <a:ext cx="6269038" cy="795823"/>
      </dsp:txXfrm>
    </dsp:sp>
    <dsp:sp modelId="{DAEEA0F3-8BA1-47D5-AB59-5AECC938A014}">
      <dsp:nvSpPr>
        <dsp:cNvPr id="0" name=""/>
        <dsp:cNvSpPr/>
      </dsp:nvSpPr>
      <dsp:spPr>
        <a:xfrm>
          <a:off x="0" y="4775621"/>
          <a:ext cx="626903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5601C1-E822-40B8-990F-22E048E846E1}">
      <dsp:nvSpPr>
        <dsp:cNvPr id="0" name=""/>
        <dsp:cNvSpPr/>
      </dsp:nvSpPr>
      <dsp:spPr>
        <a:xfrm>
          <a:off x="0" y="4775621"/>
          <a:ext cx="6269038" cy="79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100000"/>
            </a:lnSpc>
            <a:spcBef>
              <a:spcPct val="0"/>
            </a:spcBef>
            <a:spcAft>
              <a:spcPct val="35000"/>
            </a:spcAft>
            <a:buNone/>
          </a:pPr>
          <a:r>
            <a:rPr lang="en-US" sz="1600" kern="1200"/>
            <a:t>There are a variety of car types to choose from depending on the number of people and also on the standard of the ride.</a:t>
          </a:r>
        </a:p>
      </dsp:txBody>
      <dsp:txXfrm>
        <a:off x="0" y="4775621"/>
        <a:ext cx="6269038" cy="79582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CC0618-B4DC-4578-B579-B0859AF95C72}"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14606-7C5F-4213-84BE-4845907C8525}" type="slidenum">
              <a:rPr lang="en-US" smtClean="0"/>
              <a:t>‹#›</a:t>
            </a:fld>
            <a:endParaRPr lang="en-US"/>
          </a:p>
        </p:txBody>
      </p:sp>
    </p:spTree>
    <p:extLst>
      <p:ext uri="{BB962C8B-B14F-4D97-AF65-F5344CB8AC3E}">
        <p14:creationId xmlns:p14="http://schemas.microsoft.com/office/powerpoint/2010/main" val="143759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CC0618-B4DC-4578-B579-B0859AF95C72}"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14606-7C5F-4213-84BE-4845907C8525}" type="slidenum">
              <a:rPr lang="en-US" smtClean="0"/>
              <a:t>‹#›</a:t>
            </a:fld>
            <a:endParaRPr lang="en-US"/>
          </a:p>
        </p:txBody>
      </p:sp>
    </p:spTree>
    <p:extLst>
      <p:ext uri="{BB962C8B-B14F-4D97-AF65-F5344CB8AC3E}">
        <p14:creationId xmlns:p14="http://schemas.microsoft.com/office/powerpoint/2010/main" val="3435370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CC0618-B4DC-4578-B579-B0859AF95C72}"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14606-7C5F-4213-84BE-4845907C8525}" type="slidenum">
              <a:rPr lang="en-US" smtClean="0"/>
              <a:t>‹#›</a:t>
            </a:fld>
            <a:endParaRPr lang="en-US"/>
          </a:p>
        </p:txBody>
      </p:sp>
    </p:spTree>
    <p:extLst>
      <p:ext uri="{BB962C8B-B14F-4D97-AF65-F5344CB8AC3E}">
        <p14:creationId xmlns:p14="http://schemas.microsoft.com/office/powerpoint/2010/main" val="1621116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CC0618-B4DC-4578-B579-B0859AF95C72}"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14606-7C5F-4213-84BE-4845907C8525}" type="slidenum">
              <a:rPr lang="en-US" smtClean="0"/>
              <a:t>‹#›</a:t>
            </a:fld>
            <a:endParaRPr lang="en-US"/>
          </a:p>
        </p:txBody>
      </p:sp>
    </p:spTree>
    <p:extLst>
      <p:ext uri="{BB962C8B-B14F-4D97-AF65-F5344CB8AC3E}">
        <p14:creationId xmlns:p14="http://schemas.microsoft.com/office/powerpoint/2010/main" val="455629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CC0618-B4DC-4578-B579-B0859AF95C72}"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14606-7C5F-4213-84BE-4845907C8525}" type="slidenum">
              <a:rPr lang="en-US" smtClean="0"/>
              <a:t>‹#›</a:t>
            </a:fld>
            <a:endParaRPr lang="en-US"/>
          </a:p>
        </p:txBody>
      </p:sp>
    </p:spTree>
    <p:extLst>
      <p:ext uri="{BB962C8B-B14F-4D97-AF65-F5344CB8AC3E}">
        <p14:creationId xmlns:p14="http://schemas.microsoft.com/office/powerpoint/2010/main" val="1038060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CC0618-B4DC-4578-B579-B0859AF95C72}" type="datetimeFigureOut">
              <a:rPr lang="en-US" smtClean="0"/>
              <a:t>4/20/2019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14606-7C5F-4213-84BE-4845907C8525}" type="slidenum">
              <a:rPr lang="en-US" smtClean="0"/>
              <a:t>‹#›</a:t>
            </a:fld>
            <a:endParaRPr lang="en-US"/>
          </a:p>
        </p:txBody>
      </p:sp>
    </p:spTree>
    <p:extLst>
      <p:ext uri="{BB962C8B-B14F-4D97-AF65-F5344CB8AC3E}">
        <p14:creationId xmlns:p14="http://schemas.microsoft.com/office/powerpoint/2010/main" val="2938090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CC0618-B4DC-4578-B579-B0859AF95C72}" type="datetimeFigureOut">
              <a:rPr lang="en-US" smtClean="0"/>
              <a:t>4/20/2019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214606-7C5F-4213-84BE-4845907C8525}" type="slidenum">
              <a:rPr lang="en-US" smtClean="0"/>
              <a:t>‹#›</a:t>
            </a:fld>
            <a:endParaRPr lang="en-US"/>
          </a:p>
        </p:txBody>
      </p:sp>
    </p:spTree>
    <p:extLst>
      <p:ext uri="{BB962C8B-B14F-4D97-AF65-F5344CB8AC3E}">
        <p14:creationId xmlns:p14="http://schemas.microsoft.com/office/powerpoint/2010/main" val="101779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CC0618-B4DC-4578-B579-B0859AF95C72}" type="datetimeFigureOut">
              <a:rPr lang="en-US" smtClean="0"/>
              <a:t>4/20/2019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214606-7C5F-4213-84BE-4845907C8525}" type="slidenum">
              <a:rPr lang="en-US" smtClean="0"/>
              <a:t>‹#›</a:t>
            </a:fld>
            <a:endParaRPr lang="en-US"/>
          </a:p>
        </p:txBody>
      </p:sp>
    </p:spTree>
    <p:extLst>
      <p:ext uri="{BB962C8B-B14F-4D97-AF65-F5344CB8AC3E}">
        <p14:creationId xmlns:p14="http://schemas.microsoft.com/office/powerpoint/2010/main" val="177255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CC0618-B4DC-4578-B579-B0859AF95C72}" type="datetimeFigureOut">
              <a:rPr lang="en-US" smtClean="0"/>
              <a:t>4/20/2019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214606-7C5F-4213-84BE-4845907C8525}" type="slidenum">
              <a:rPr lang="en-US" smtClean="0"/>
              <a:t>‹#›</a:t>
            </a:fld>
            <a:endParaRPr lang="en-US"/>
          </a:p>
        </p:txBody>
      </p:sp>
    </p:spTree>
    <p:extLst>
      <p:ext uri="{BB962C8B-B14F-4D97-AF65-F5344CB8AC3E}">
        <p14:creationId xmlns:p14="http://schemas.microsoft.com/office/powerpoint/2010/main" val="2504408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CC0618-B4DC-4578-B579-B0859AF95C72}" type="datetimeFigureOut">
              <a:rPr lang="en-US" smtClean="0"/>
              <a:t>4/20/2019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14606-7C5F-4213-84BE-4845907C8525}" type="slidenum">
              <a:rPr lang="en-US" smtClean="0"/>
              <a:t>‹#›</a:t>
            </a:fld>
            <a:endParaRPr lang="en-US"/>
          </a:p>
        </p:txBody>
      </p:sp>
    </p:spTree>
    <p:extLst>
      <p:ext uri="{BB962C8B-B14F-4D97-AF65-F5344CB8AC3E}">
        <p14:creationId xmlns:p14="http://schemas.microsoft.com/office/powerpoint/2010/main" val="934741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CC0618-B4DC-4578-B579-B0859AF95C72}" type="datetimeFigureOut">
              <a:rPr lang="en-US" smtClean="0"/>
              <a:t>4/20/2019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14606-7C5F-4213-84BE-4845907C8525}" type="slidenum">
              <a:rPr lang="en-US" smtClean="0"/>
              <a:t>‹#›</a:t>
            </a:fld>
            <a:endParaRPr lang="en-US"/>
          </a:p>
        </p:txBody>
      </p:sp>
    </p:spTree>
    <p:extLst>
      <p:ext uri="{BB962C8B-B14F-4D97-AF65-F5344CB8AC3E}">
        <p14:creationId xmlns:p14="http://schemas.microsoft.com/office/powerpoint/2010/main" val="2498391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C0618-B4DC-4578-B579-B0859AF95C72}" type="datetimeFigureOut">
              <a:rPr lang="en-US" smtClean="0"/>
              <a:t>4/20/2019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214606-7C5F-4213-84BE-4845907C8525}" type="slidenum">
              <a:rPr lang="en-US" smtClean="0"/>
              <a:t>‹#›</a:t>
            </a:fld>
            <a:endParaRPr lang="en-US"/>
          </a:p>
        </p:txBody>
      </p:sp>
    </p:spTree>
    <p:extLst>
      <p:ext uri="{BB962C8B-B14F-4D97-AF65-F5344CB8AC3E}">
        <p14:creationId xmlns:p14="http://schemas.microsoft.com/office/powerpoint/2010/main" val="32904976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riadzany.blogspot.com/2015/08/casablanca-wants-to-bans-uber-taxis.html" TargetMode="Externa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2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hyperlink" Target="http://www.diariodigitalcolombiano.com/uber-la-plataforma-de-taxi-online/"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diariodigitalcolombiano.com/uber-la-plataforma-de-taxi-online/"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hyperlink" Target="http://pawa.cl/appreviews-taxi-al-toque-o-como-olvidarse-de-los-radiotaxis" TargetMode="External"/><Relationship Id="rId3" Type="http://schemas.openxmlformats.org/officeDocument/2006/relationships/diagramLayout" Target="../diagrams/layout4.xml"/><Relationship Id="rId7" Type="http://schemas.openxmlformats.org/officeDocument/2006/relationships/image" Target="../media/image6.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hyperlink" Target="http://www.diariodigitalcolombiano.com/uber-la-plataforma-de-taxi-online/" TargetMode="External"/><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hyperlink" Target="https://creativecommons.org/licenses/by-sa/3.0/" TargetMode="External"/><Relationship Id="rId5" Type="http://schemas.openxmlformats.org/officeDocument/2006/relationships/hyperlink" Target="https://creativecommons.org/licenses/by/3.0/" TargetMode="External"/><Relationship Id="rId4" Type="http://schemas.openxmlformats.org/officeDocument/2006/relationships/hyperlink" Target="http://ipkitten.blogspot.com/2017/05/breaking-ag-szpunar-says-that-uber-is.htm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3AE93B-F677-41D6-9CE1-2CA2049D3175}"/>
              </a:ext>
            </a:extLst>
          </p:cNvPr>
          <p:cNvSpPr>
            <a:spLocks noGrp="1"/>
          </p:cNvSpPr>
          <p:nvPr>
            <p:ph type="ctrTitle"/>
          </p:nvPr>
        </p:nvSpPr>
        <p:spPr>
          <a:xfrm>
            <a:off x="-2510402" y="603564"/>
            <a:ext cx="11139854" cy="930447"/>
          </a:xfrm>
        </p:spPr>
        <p:txBody>
          <a:bodyPr>
            <a:noAutofit/>
          </a:bodyPr>
          <a:lstStyle/>
          <a:p>
            <a:r>
              <a:rPr lang="en-US" sz="6600" b="1" dirty="0">
                <a:solidFill>
                  <a:srgbClr val="FFFF00"/>
                </a:solidFill>
              </a:rPr>
              <a:t>UBER</a:t>
            </a:r>
          </a:p>
        </p:txBody>
      </p:sp>
      <p:sp>
        <p:nvSpPr>
          <p:cNvPr id="3" name="Subtitle 2">
            <a:extLst>
              <a:ext uri="{FF2B5EF4-FFF2-40B4-BE49-F238E27FC236}">
                <a16:creationId xmlns:a16="http://schemas.microsoft.com/office/drawing/2014/main" id="{6ED07229-F414-4D7E-B610-B8064B2E881E}"/>
              </a:ext>
            </a:extLst>
          </p:cNvPr>
          <p:cNvSpPr>
            <a:spLocks noGrp="1"/>
          </p:cNvSpPr>
          <p:nvPr>
            <p:ph type="subTitle" idx="1"/>
          </p:nvPr>
        </p:nvSpPr>
        <p:spPr>
          <a:xfrm>
            <a:off x="8534399" y="1645723"/>
            <a:ext cx="1468079" cy="420001"/>
          </a:xfrm>
        </p:spPr>
        <p:txBody>
          <a:bodyPr>
            <a:normAutofit/>
          </a:bodyPr>
          <a:lstStyle/>
          <a:p>
            <a:r>
              <a:rPr lang="en-US" sz="2000" dirty="0">
                <a:solidFill>
                  <a:srgbClr val="FFFF00"/>
                </a:solidFill>
              </a:rPr>
              <a:t>2014-2015</a:t>
            </a:r>
          </a:p>
        </p:txBody>
      </p:sp>
      <p:cxnSp>
        <p:nvCxnSpPr>
          <p:cNvPr id="31" name="Straight Connector 3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2" name="Graphic 21" descr="Team">
            <a:extLst>
              <a:ext uri="{FF2B5EF4-FFF2-40B4-BE49-F238E27FC236}">
                <a16:creationId xmlns:a16="http://schemas.microsoft.com/office/drawing/2014/main" id="{08EBA4CF-A3FB-4780-8B15-34EACAC6A2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0707" y="2426818"/>
            <a:ext cx="3997637" cy="3567589"/>
          </a:xfrm>
          <a:prstGeom prst="rect">
            <a:avLst/>
          </a:prstGeom>
        </p:spPr>
      </p:pic>
      <p:cxnSp>
        <p:nvCxnSpPr>
          <p:cNvPr id="33" name="Straight Connector 3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descr="A hand holding a cellphone&#10;&#10;Description automatically generated">
            <a:extLst>
              <a:ext uri="{FF2B5EF4-FFF2-40B4-BE49-F238E27FC236}">
                <a16:creationId xmlns:a16="http://schemas.microsoft.com/office/drawing/2014/main" id="{9B1AEB5F-C7D1-4BFA-8EF3-8F3CAB35186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445073" y="2597904"/>
            <a:ext cx="5455917" cy="3396503"/>
          </a:xfrm>
          <a:prstGeom prst="rect">
            <a:avLst/>
          </a:prstGeom>
        </p:spPr>
      </p:pic>
      <p:sp>
        <p:nvSpPr>
          <p:cNvPr id="9" name="TextBox 8">
            <a:extLst>
              <a:ext uri="{FF2B5EF4-FFF2-40B4-BE49-F238E27FC236}">
                <a16:creationId xmlns:a16="http://schemas.microsoft.com/office/drawing/2014/main" id="{EE3473F5-0957-4B53-AFA2-3F4A49800079}"/>
              </a:ext>
            </a:extLst>
          </p:cNvPr>
          <p:cNvSpPr txBox="1"/>
          <p:nvPr/>
        </p:nvSpPr>
        <p:spPr>
          <a:xfrm>
            <a:off x="10002477" y="5994407"/>
            <a:ext cx="1898513" cy="923330"/>
          </a:xfrm>
          <a:prstGeom prst="rect">
            <a:avLst/>
          </a:prstGeom>
          <a:noFill/>
        </p:spPr>
        <p:txBody>
          <a:bodyPr wrap="square" rtlCol="0">
            <a:spAutoFit/>
          </a:bodyPr>
          <a:lstStyle/>
          <a:p>
            <a:endParaRPr lang="en-US" dirty="0"/>
          </a:p>
          <a:p>
            <a:r>
              <a:rPr lang="en-US" dirty="0"/>
              <a:t>By</a:t>
            </a:r>
          </a:p>
          <a:p>
            <a:r>
              <a:rPr lang="en-US" dirty="0"/>
              <a:t>Khushboo Nandal</a:t>
            </a:r>
          </a:p>
        </p:txBody>
      </p:sp>
    </p:spTree>
    <p:extLst>
      <p:ext uri="{BB962C8B-B14F-4D97-AF65-F5344CB8AC3E}">
        <p14:creationId xmlns:p14="http://schemas.microsoft.com/office/powerpoint/2010/main" val="4029199401"/>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856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Content Placeholder 16">
            <a:extLst>
              <a:ext uri="{FF2B5EF4-FFF2-40B4-BE49-F238E27FC236}">
                <a16:creationId xmlns:a16="http://schemas.microsoft.com/office/drawing/2014/main" id="{5FDF0D41-6EA3-4DF3-AD19-A5B80783ECCE}"/>
              </a:ext>
            </a:extLst>
          </p:cNvPr>
          <p:cNvSpPr>
            <a:spLocks noGrp="1"/>
          </p:cNvSpPr>
          <p:nvPr>
            <p:ph idx="1"/>
          </p:nvPr>
        </p:nvSpPr>
        <p:spPr>
          <a:xfrm>
            <a:off x="7791450" y="361950"/>
            <a:ext cx="4038600" cy="6211128"/>
          </a:xfrm>
        </p:spPr>
        <p:txBody>
          <a:bodyPr>
            <a:normAutofit/>
          </a:bodyPr>
          <a:lstStyle/>
          <a:p>
            <a:pPr marL="0" indent="0">
              <a:buNone/>
            </a:pPr>
            <a:endParaRPr lang="en-US" sz="2000" dirty="0">
              <a:solidFill>
                <a:schemeClr val="bg1"/>
              </a:solidFill>
            </a:endParaRPr>
          </a:p>
          <a:p>
            <a:pPr>
              <a:buFont typeface="Wingdings" panose="05000000000000000000" pitchFamily="2" charset="2"/>
              <a:buChar char="q"/>
            </a:pPr>
            <a:r>
              <a:rPr lang="en-US" sz="2000" dirty="0">
                <a:solidFill>
                  <a:schemeClr val="bg1"/>
                </a:solidFill>
              </a:rPr>
              <a:t> </a:t>
            </a:r>
            <a:r>
              <a:rPr lang="en-US" sz="2400" dirty="0">
                <a:solidFill>
                  <a:schemeClr val="bg1"/>
                </a:solidFill>
              </a:rPr>
              <a:t>Uber had highest number of pick-up on weekdays and weekend.</a:t>
            </a: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r>
              <a:rPr lang="en-US" sz="2000" dirty="0">
                <a:solidFill>
                  <a:schemeClr val="bg1"/>
                </a:solidFill>
              </a:rPr>
              <a:t> </a:t>
            </a:r>
            <a:r>
              <a:rPr lang="en-US" sz="2400" dirty="0">
                <a:solidFill>
                  <a:schemeClr val="bg1"/>
                </a:solidFill>
              </a:rPr>
              <a:t>Graph indicates highest number of Uber journeys on Thursday with variance on other weekdays.</a:t>
            </a: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r>
              <a:rPr lang="en-US" sz="2400" dirty="0">
                <a:solidFill>
                  <a:schemeClr val="bg1"/>
                </a:solidFill>
              </a:rPr>
              <a:t> Remarkable increase in the number of journeys on the weekend this month.</a:t>
            </a:r>
          </a:p>
        </p:txBody>
      </p:sp>
      <p:sp>
        <p:nvSpPr>
          <p:cNvPr id="2" name="Rectangle 1">
            <a:extLst>
              <a:ext uri="{FF2B5EF4-FFF2-40B4-BE49-F238E27FC236}">
                <a16:creationId xmlns:a16="http://schemas.microsoft.com/office/drawing/2014/main" id="{FB2E4FD5-54ED-4845-827B-84D39334BBB7}"/>
              </a:ext>
            </a:extLst>
          </p:cNvPr>
          <p:cNvSpPr/>
          <p:nvPr/>
        </p:nvSpPr>
        <p:spPr>
          <a:xfrm>
            <a:off x="674547" y="6053666"/>
            <a:ext cx="6308144" cy="8043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TOTAL JOURNEY PER DAY BY</a:t>
            </a:r>
            <a:r>
              <a:rPr lang="en-US" dirty="0">
                <a:solidFill>
                  <a:schemeClr val="tx1"/>
                </a:solidFill>
              </a:rPr>
              <a:t> UBER </a:t>
            </a:r>
            <a:r>
              <a:rPr lang="en-US" dirty="0">
                <a:solidFill>
                  <a:srgbClr val="FF0000"/>
                </a:solidFill>
              </a:rPr>
              <a:t>IN June 2014</a:t>
            </a:r>
          </a:p>
          <a:p>
            <a:pPr algn="ctr"/>
            <a:r>
              <a:rPr lang="en-US" dirty="0">
                <a:solidFill>
                  <a:srgbClr val="FF0000"/>
                </a:solidFill>
              </a:rPr>
              <a:t>IN NEW-YORK CITY</a:t>
            </a:r>
          </a:p>
        </p:txBody>
      </p:sp>
      <p:pic>
        <p:nvPicPr>
          <p:cNvPr id="5" name="Picture 4">
            <a:extLst>
              <a:ext uri="{FF2B5EF4-FFF2-40B4-BE49-F238E27FC236}">
                <a16:creationId xmlns:a16="http://schemas.microsoft.com/office/drawing/2014/main" id="{9225C4F2-7A70-4A82-A418-4F99888D4B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547" y="238539"/>
            <a:ext cx="6308144" cy="5362161"/>
          </a:xfrm>
          <a:prstGeom prst="rect">
            <a:avLst/>
          </a:prstGeom>
        </p:spPr>
      </p:pic>
    </p:spTree>
    <p:extLst>
      <p:ext uri="{BB962C8B-B14F-4D97-AF65-F5344CB8AC3E}">
        <p14:creationId xmlns:p14="http://schemas.microsoft.com/office/powerpoint/2010/main" val="3722159978"/>
      </p:ext>
    </p:extLst>
  </p:cSld>
  <p:clrMapOvr>
    <a:overrideClrMapping bg1="lt1" tx1="dk1" bg2="lt2" tx2="dk2" accent1="accent1" accent2="accent2" accent3="accent3" accent4="accent4" accent5="accent5" accent6="accent6" hlink="hlink" folHlink="folHlink"/>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856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Content Placeholder 16">
            <a:extLst>
              <a:ext uri="{FF2B5EF4-FFF2-40B4-BE49-F238E27FC236}">
                <a16:creationId xmlns:a16="http://schemas.microsoft.com/office/drawing/2014/main" id="{5FDF0D41-6EA3-4DF3-AD19-A5B80783ECCE}"/>
              </a:ext>
            </a:extLst>
          </p:cNvPr>
          <p:cNvSpPr>
            <a:spLocks noGrp="1"/>
          </p:cNvSpPr>
          <p:nvPr>
            <p:ph idx="1"/>
          </p:nvPr>
        </p:nvSpPr>
        <p:spPr>
          <a:xfrm>
            <a:off x="7791450" y="361950"/>
            <a:ext cx="4038600" cy="6211128"/>
          </a:xfrm>
        </p:spPr>
        <p:txBody>
          <a:bodyPr>
            <a:normAutofit/>
          </a:bodyPr>
          <a:lstStyle/>
          <a:p>
            <a:pPr marL="0" indent="0">
              <a:buNone/>
            </a:pPr>
            <a:endParaRPr lang="en-US" sz="2000" dirty="0">
              <a:solidFill>
                <a:schemeClr val="bg1"/>
              </a:solidFill>
            </a:endParaRPr>
          </a:p>
          <a:p>
            <a:pPr>
              <a:buFont typeface="Wingdings" panose="05000000000000000000" pitchFamily="2" charset="2"/>
              <a:buChar char="q"/>
            </a:pPr>
            <a:r>
              <a:rPr lang="en-US" sz="2000" dirty="0">
                <a:solidFill>
                  <a:schemeClr val="bg1"/>
                </a:solidFill>
              </a:rPr>
              <a:t> </a:t>
            </a:r>
            <a:r>
              <a:rPr lang="en-US" sz="2400" dirty="0">
                <a:solidFill>
                  <a:schemeClr val="bg1"/>
                </a:solidFill>
              </a:rPr>
              <a:t>Uber had highest number of pick-up on weekdays then on weekend.</a:t>
            </a: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r>
              <a:rPr lang="en-US" sz="2000" dirty="0">
                <a:solidFill>
                  <a:schemeClr val="bg1"/>
                </a:solidFill>
              </a:rPr>
              <a:t> </a:t>
            </a:r>
            <a:r>
              <a:rPr lang="en-US" sz="2400" dirty="0">
                <a:solidFill>
                  <a:schemeClr val="bg1"/>
                </a:solidFill>
              </a:rPr>
              <a:t>Graph indicates an upturn in the total number of journeys from Monday to Thursday with an exceptional decline </a:t>
            </a:r>
            <a:r>
              <a:rPr lang="en-US" sz="2400">
                <a:solidFill>
                  <a:schemeClr val="bg1"/>
                </a:solidFill>
              </a:rPr>
              <a:t>on Friday .</a:t>
            </a:r>
            <a:endParaRPr lang="en-US" sz="2400" dirty="0">
              <a:solidFill>
                <a:schemeClr val="bg1"/>
              </a:solidFill>
            </a:endParaRP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r>
              <a:rPr lang="en-US" sz="2400" dirty="0">
                <a:solidFill>
                  <a:schemeClr val="bg1"/>
                </a:solidFill>
              </a:rPr>
              <a:t> Remarkable increase in the number of journeys on the weekend this month.</a:t>
            </a:r>
          </a:p>
        </p:txBody>
      </p:sp>
      <p:sp>
        <p:nvSpPr>
          <p:cNvPr id="2" name="Rectangle 1">
            <a:extLst>
              <a:ext uri="{FF2B5EF4-FFF2-40B4-BE49-F238E27FC236}">
                <a16:creationId xmlns:a16="http://schemas.microsoft.com/office/drawing/2014/main" id="{FB2E4FD5-54ED-4845-827B-84D39334BBB7}"/>
              </a:ext>
            </a:extLst>
          </p:cNvPr>
          <p:cNvSpPr/>
          <p:nvPr/>
        </p:nvSpPr>
        <p:spPr>
          <a:xfrm>
            <a:off x="674547" y="6053666"/>
            <a:ext cx="6308144" cy="8043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TOTAL JOURNEY PER DAY BY</a:t>
            </a:r>
            <a:r>
              <a:rPr lang="en-US" dirty="0">
                <a:solidFill>
                  <a:schemeClr val="tx1"/>
                </a:solidFill>
              </a:rPr>
              <a:t> UBER </a:t>
            </a:r>
            <a:r>
              <a:rPr lang="en-US" dirty="0">
                <a:solidFill>
                  <a:srgbClr val="FF0000"/>
                </a:solidFill>
              </a:rPr>
              <a:t>IN July 2014</a:t>
            </a:r>
          </a:p>
          <a:p>
            <a:pPr algn="ctr"/>
            <a:r>
              <a:rPr lang="en-US" dirty="0">
                <a:solidFill>
                  <a:srgbClr val="FF0000"/>
                </a:solidFill>
              </a:rPr>
              <a:t>IN NEW-YORK CITY</a:t>
            </a:r>
          </a:p>
        </p:txBody>
      </p:sp>
      <p:pic>
        <p:nvPicPr>
          <p:cNvPr id="4" name="Picture 3">
            <a:extLst>
              <a:ext uri="{FF2B5EF4-FFF2-40B4-BE49-F238E27FC236}">
                <a16:creationId xmlns:a16="http://schemas.microsoft.com/office/drawing/2014/main" id="{0C9E8031-E90C-4E6D-9423-91DA3769D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548" y="225287"/>
            <a:ext cx="6308144" cy="5375413"/>
          </a:xfrm>
          <a:prstGeom prst="rect">
            <a:avLst/>
          </a:prstGeom>
        </p:spPr>
      </p:pic>
    </p:spTree>
    <p:extLst>
      <p:ext uri="{BB962C8B-B14F-4D97-AF65-F5344CB8AC3E}">
        <p14:creationId xmlns:p14="http://schemas.microsoft.com/office/powerpoint/2010/main" val="2388920936"/>
      </p:ext>
    </p:extLst>
  </p:cSld>
  <p:clrMapOvr>
    <a:overrideClrMapping bg1="lt1" tx1="dk1" bg2="lt2" tx2="dk2" accent1="accent1" accent2="accent2" accent3="accent3" accent4="accent4" accent5="accent5" accent6="accent6" hlink="hlink" folHlink="folHlink"/>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856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Content Placeholder 16">
            <a:extLst>
              <a:ext uri="{FF2B5EF4-FFF2-40B4-BE49-F238E27FC236}">
                <a16:creationId xmlns:a16="http://schemas.microsoft.com/office/drawing/2014/main" id="{5FDF0D41-6EA3-4DF3-AD19-A5B80783ECCE}"/>
              </a:ext>
            </a:extLst>
          </p:cNvPr>
          <p:cNvSpPr>
            <a:spLocks noGrp="1"/>
          </p:cNvSpPr>
          <p:nvPr>
            <p:ph idx="1"/>
          </p:nvPr>
        </p:nvSpPr>
        <p:spPr>
          <a:xfrm>
            <a:off x="7791450" y="361950"/>
            <a:ext cx="4038600" cy="6211128"/>
          </a:xfrm>
        </p:spPr>
        <p:txBody>
          <a:bodyPr>
            <a:normAutofit/>
          </a:bodyPr>
          <a:lstStyle/>
          <a:p>
            <a:pPr marL="0" indent="0">
              <a:buNone/>
            </a:pPr>
            <a:endParaRPr lang="en-US" sz="2000" dirty="0">
              <a:solidFill>
                <a:schemeClr val="bg1"/>
              </a:solidFill>
            </a:endParaRPr>
          </a:p>
          <a:p>
            <a:pPr>
              <a:buFont typeface="Wingdings" panose="05000000000000000000" pitchFamily="2" charset="2"/>
              <a:buChar char="q"/>
            </a:pPr>
            <a:r>
              <a:rPr lang="en-US" sz="2000" dirty="0">
                <a:solidFill>
                  <a:schemeClr val="bg1"/>
                </a:solidFill>
              </a:rPr>
              <a:t> </a:t>
            </a:r>
            <a:r>
              <a:rPr lang="en-US" sz="2400" dirty="0">
                <a:solidFill>
                  <a:schemeClr val="bg1"/>
                </a:solidFill>
              </a:rPr>
              <a:t>Uber had highest number of pick-up on weekdays then on weekend.</a:t>
            </a: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r>
              <a:rPr lang="en-US" sz="2000" dirty="0">
                <a:solidFill>
                  <a:schemeClr val="bg1"/>
                </a:solidFill>
              </a:rPr>
              <a:t> </a:t>
            </a:r>
            <a:r>
              <a:rPr lang="en-US" sz="2400" dirty="0">
                <a:solidFill>
                  <a:schemeClr val="bg1"/>
                </a:solidFill>
              </a:rPr>
              <a:t>Graph indicates an escalation in the total number of journeys from Monday to Friday .</a:t>
            </a: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r>
              <a:rPr lang="en-US" sz="2400" dirty="0">
                <a:solidFill>
                  <a:schemeClr val="bg1"/>
                </a:solidFill>
              </a:rPr>
              <a:t> Remarkable hike on Saturday than on Sunday in the number of journeys.</a:t>
            </a:r>
          </a:p>
        </p:txBody>
      </p:sp>
      <p:sp>
        <p:nvSpPr>
          <p:cNvPr id="2" name="Rectangle 1">
            <a:extLst>
              <a:ext uri="{FF2B5EF4-FFF2-40B4-BE49-F238E27FC236}">
                <a16:creationId xmlns:a16="http://schemas.microsoft.com/office/drawing/2014/main" id="{FB2E4FD5-54ED-4845-827B-84D39334BBB7}"/>
              </a:ext>
            </a:extLst>
          </p:cNvPr>
          <p:cNvSpPr/>
          <p:nvPr/>
        </p:nvSpPr>
        <p:spPr>
          <a:xfrm>
            <a:off x="674547" y="6053666"/>
            <a:ext cx="6308144" cy="8043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TOTAL JOURNEY PER DAY BY</a:t>
            </a:r>
            <a:r>
              <a:rPr lang="en-US" dirty="0">
                <a:solidFill>
                  <a:schemeClr val="tx1"/>
                </a:solidFill>
              </a:rPr>
              <a:t> UBER </a:t>
            </a:r>
            <a:r>
              <a:rPr lang="en-US" dirty="0">
                <a:solidFill>
                  <a:srgbClr val="FF0000"/>
                </a:solidFill>
              </a:rPr>
              <a:t>IN August 2014</a:t>
            </a:r>
          </a:p>
          <a:p>
            <a:pPr algn="ctr"/>
            <a:r>
              <a:rPr lang="en-US" dirty="0">
                <a:solidFill>
                  <a:srgbClr val="FF0000"/>
                </a:solidFill>
              </a:rPr>
              <a:t>IN NEW-YORK CITY</a:t>
            </a:r>
          </a:p>
        </p:txBody>
      </p:sp>
      <p:pic>
        <p:nvPicPr>
          <p:cNvPr id="5" name="Picture 4">
            <a:extLst>
              <a:ext uri="{FF2B5EF4-FFF2-40B4-BE49-F238E27FC236}">
                <a16:creationId xmlns:a16="http://schemas.microsoft.com/office/drawing/2014/main" id="{F3879D16-64D1-481D-A474-462D52651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547" y="361950"/>
            <a:ext cx="6308145" cy="5238750"/>
          </a:xfrm>
          <a:prstGeom prst="rect">
            <a:avLst/>
          </a:prstGeom>
        </p:spPr>
      </p:pic>
    </p:spTree>
    <p:extLst>
      <p:ext uri="{BB962C8B-B14F-4D97-AF65-F5344CB8AC3E}">
        <p14:creationId xmlns:p14="http://schemas.microsoft.com/office/powerpoint/2010/main" val="3057638100"/>
      </p:ext>
    </p:extLst>
  </p:cSld>
  <p:clrMapOvr>
    <a:overrideClrMapping bg1="lt1" tx1="dk1" bg2="lt2" tx2="dk2" accent1="accent1" accent2="accent2" accent3="accent3" accent4="accent4" accent5="accent5" accent6="accent6" hlink="hlink" folHlink="folHlink"/>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856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Content Placeholder 16">
            <a:extLst>
              <a:ext uri="{FF2B5EF4-FFF2-40B4-BE49-F238E27FC236}">
                <a16:creationId xmlns:a16="http://schemas.microsoft.com/office/drawing/2014/main" id="{5FDF0D41-6EA3-4DF3-AD19-A5B80783ECCE}"/>
              </a:ext>
            </a:extLst>
          </p:cNvPr>
          <p:cNvSpPr>
            <a:spLocks noGrp="1"/>
          </p:cNvSpPr>
          <p:nvPr>
            <p:ph idx="1"/>
          </p:nvPr>
        </p:nvSpPr>
        <p:spPr>
          <a:xfrm>
            <a:off x="7791450" y="361950"/>
            <a:ext cx="4038600" cy="6211128"/>
          </a:xfrm>
        </p:spPr>
        <p:txBody>
          <a:bodyPr>
            <a:normAutofit/>
          </a:bodyPr>
          <a:lstStyle/>
          <a:p>
            <a:pPr marL="0" indent="0">
              <a:buNone/>
            </a:pPr>
            <a:endParaRPr lang="en-US" sz="2000" dirty="0">
              <a:solidFill>
                <a:schemeClr val="bg1"/>
              </a:solidFill>
            </a:endParaRPr>
          </a:p>
          <a:p>
            <a:pPr>
              <a:buFont typeface="Wingdings" panose="05000000000000000000" pitchFamily="2" charset="2"/>
              <a:buChar char="q"/>
            </a:pPr>
            <a:r>
              <a:rPr lang="en-US" sz="2000" dirty="0">
                <a:solidFill>
                  <a:schemeClr val="bg1"/>
                </a:solidFill>
              </a:rPr>
              <a:t> </a:t>
            </a:r>
            <a:r>
              <a:rPr lang="en-US" sz="2400" dirty="0">
                <a:solidFill>
                  <a:schemeClr val="bg1"/>
                </a:solidFill>
              </a:rPr>
              <a:t>Uber had highest number of pick-ups through-out the month.</a:t>
            </a: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r>
              <a:rPr lang="en-US" sz="2000" dirty="0">
                <a:solidFill>
                  <a:schemeClr val="bg1"/>
                </a:solidFill>
              </a:rPr>
              <a:t> </a:t>
            </a:r>
            <a:r>
              <a:rPr lang="en-US" sz="2400" dirty="0">
                <a:solidFill>
                  <a:schemeClr val="bg1"/>
                </a:solidFill>
              </a:rPr>
              <a:t>Graph depicts an fluctuation in the total number of journeys.</a:t>
            </a: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r>
              <a:rPr lang="en-US" sz="2400" dirty="0">
                <a:solidFill>
                  <a:schemeClr val="bg1"/>
                </a:solidFill>
              </a:rPr>
              <a:t> Tuesday and Friday being the highest on weekdays and Saturday on the weekend.</a:t>
            </a:r>
          </a:p>
          <a:p>
            <a:pPr marL="0" indent="0">
              <a:buNone/>
            </a:pPr>
            <a:endParaRPr lang="en-US" sz="2400" dirty="0">
              <a:solidFill>
                <a:schemeClr val="bg1"/>
              </a:solidFill>
            </a:endParaRPr>
          </a:p>
        </p:txBody>
      </p:sp>
      <p:sp>
        <p:nvSpPr>
          <p:cNvPr id="2" name="Rectangle 1">
            <a:extLst>
              <a:ext uri="{FF2B5EF4-FFF2-40B4-BE49-F238E27FC236}">
                <a16:creationId xmlns:a16="http://schemas.microsoft.com/office/drawing/2014/main" id="{FB2E4FD5-54ED-4845-827B-84D39334BBB7}"/>
              </a:ext>
            </a:extLst>
          </p:cNvPr>
          <p:cNvSpPr/>
          <p:nvPr/>
        </p:nvSpPr>
        <p:spPr>
          <a:xfrm>
            <a:off x="674547" y="6053666"/>
            <a:ext cx="6308144" cy="8043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TOTAL JOURNEY PER DAY BY</a:t>
            </a:r>
            <a:r>
              <a:rPr lang="en-US" dirty="0">
                <a:solidFill>
                  <a:schemeClr val="tx1"/>
                </a:solidFill>
              </a:rPr>
              <a:t> UBER </a:t>
            </a:r>
            <a:r>
              <a:rPr lang="en-US" dirty="0">
                <a:solidFill>
                  <a:srgbClr val="FF0000"/>
                </a:solidFill>
              </a:rPr>
              <a:t>IN September 2014</a:t>
            </a:r>
          </a:p>
          <a:p>
            <a:pPr algn="ctr"/>
            <a:r>
              <a:rPr lang="en-US" dirty="0">
                <a:solidFill>
                  <a:srgbClr val="FF0000"/>
                </a:solidFill>
              </a:rPr>
              <a:t>IN NEW-YORK CITY</a:t>
            </a:r>
          </a:p>
        </p:txBody>
      </p:sp>
      <p:pic>
        <p:nvPicPr>
          <p:cNvPr id="4" name="Picture 3">
            <a:extLst>
              <a:ext uri="{FF2B5EF4-FFF2-40B4-BE49-F238E27FC236}">
                <a16:creationId xmlns:a16="http://schemas.microsoft.com/office/drawing/2014/main" id="{19E69D0C-6145-45B6-BE22-DD866E0FE2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548" y="361950"/>
            <a:ext cx="6308144" cy="5238750"/>
          </a:xfrm>
          <a:prstGeom prst="rect">
            <a:avLst/>
          </a:prstGeom>
        </p:spPr>
      </p:pic>
    </p:spTree>
    <p:extLst>
      <p:ext uri="{BB962C8B-B14F-4D97-AF65-F5344CB8AC3E}">
        <p14:creationId xmlns:p14="http://schemas.microsoft.com/office/powerpoint/2010/main" val="701363767"/>
      </p:ext>
    </p:extLst>
  </p:cSld>
  <p:clrMapOvr>
    <a:overrideClrMapping bg1="lt1" tx1="dk1" bg2="lt2" tx2="dk2" accent1="accent1" accent2="accent2" accent3="accent3" accent4="accent4" accent5="accent5" accent6="accent6" hlink="hlink" folHlink="folHlink"/>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856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Content Placeholder 16">
            <a:extLst>
              <a:ext uri="{FF2B5EF4-FFF2-40B4-BE49-F238E27FC236}">
                <a16:creationId xmlns:a16="http://schemas.microsoft.com/office/drawing/2014/main" id="{5FDF0D41-6EA3-4DF3-AD19-A5B80783ECCE}"/>
              </a:ext>
            </a:extLst>
          </p:cNvPr>
          <p:cNvSpPr>
            <a:spLocks noGrp="1"/>
          </p:cNvSpPr>
          <p:nvPr>
            <p:ph idx="1"/>
          </p:nvPr>
        </p:nvSpPr>
        <p:spPr>
          <a:xfrm>
            <a:off x="7791450" y="361950"/>
            <a:ext cx="4038600" cy="6211128"/>
          </a:xfrm>
        </p:spPr>
        <p:txBody>
          <a:bodyPr>
            <a:normAutofit/>
          </a:bodyPr>
          <a:lstStyle/>
          <a:p>
            <a:pPr marL="0" indent="0">
              <a:buNone/>
            </a:pPr>
            <a:endParaRPr lang="en-US" sz="2000" dirty="0">
              <a:solidFill>
                <a:schemeClr val="bg1"/>
              </a:solidFill>
            </a:endParaRPr>
          </a:p>
          <a:p>
            <a:pPr>
              <a:buFont typeface="Wingdings" panose="05000000000000000000" pitchFamily="2" charset="2"/>
              <a:buChar char="q"/>
            </a:pPr>
            <a:r>
              <a:rPr lang="en-US" sz="2000" dirty="0">
                <a:solidFill>
                  <a:schemeClr val="bg1"/>
                </a:solidFill>
              </a:rPr>
              <a:t> </a:t>
            </a:r>
            <a:r>
              <a:rPr lang="en-US" sz="2400" dirty="0">
                <a:solidFill>
                  <a:schemeClr val="bg1"/>
                </a:solidFill>
              </a:rPr>
              <a:t>Uber’s peak-hour flow is  from 3 to 10 pm.</a:t>
            </a:r>
          </a:p>
          <a:p>
            <a:pPr marL="0" indent="0">
              <a:buNone/>
            </a:pPr>
            <a:endParaRPr lang="en-US" sz="2400" dirty="0">
              <a:solidFill>
                <a:schemeClr val="bg1"/>
              </a:solidFill>
            </a:endParaRPr>
          </a:p>
          <a:p>
            <a:pPr marL="0" indent="0">
              <a:buNone/>
            </a:pPr>
            <a:endParaRPr lang="en-US" sz="2400" dirty="0">
              <a:solidFill>
                <a:schemeClr val="bg1"/>
              </a:solidFill>
            </a:endParaRPr>
          </a:p>
          <a:p>
            <a:pPr>
              <a:buFont typeface="Wingdings" panose="05000000000000000000" pitchFamily="2" charset="2"/>
              <a:buChar char="q"/>
            </a:pPr>
            <a:r>
              <a:rPr lang="en-US" sz="2000" dirty="0">
                <a:solidFill>
                  <a:schemeClr val="bg1"/>
                </a:solidFill>
              </a:rPr>
              <a:t> </a:t>
            </a:r>
            <a:r>
              <a:rPr lang="en-US" sz="2400" dirty="0">
                <a:solidFill>
                  <a:schemeClr val="bg1"/>
                </a:solidFill>
              </a:rPr>
              <a:t>The 5 o’ clock rush hour is Uber’s peak business time .</a:t>
            </a:r>
          </a:p>
          <a:p>
            <a:pPr marL="0" indent="0">
              <a:buNone/>
            </a:pPr>
            <a:endParaRPr lang="en-US" sz="2400" dirty="0">
              <a:solidFill>
                <a:schemeClr val="bg1"/>
              </a:solidFill>
            </a:endParaRPr>
          </a:p>
          <a:p>
            <a:pPr marL="0" indent="0">
              <a:buNone/>
            </a:pPr>
            <a:endParaRPr lang="en-US" sz="2400" dirty="0">
              <a:solidFill>
                <a:schemeClr val="bg1"/>
              </a:solidFill>
            </a:endParaRPr>
          </a:p>
          <a:p>
            <a:pPr>
              <a:buFont typeface="Wingdings" panose="05000000000000000000" pitchFamily="2" charset="2"/>
              <a:buChar char="q"/>
            </a:pPr>
            <a:r>
              <a:rPr lang="en-US" sz="2400" dirty="0">
                <a:solidFill>
                  <a:schemeClr val="bg1"/>
                </a:solidFill>
              </a:rPr>
              <a:t>Off-peak time, is normally around midnight and early morning.</a:t>
            </a:r>
          </a:p>
          <a:p>
            <a:pPr marL="0" indent="0">
              <a:buNone/>
            </a:pPr>
            <a:endParaRPr lang="en-US" sz="2400" dirty="0">
              <a:solidFill>
                <a:schemeClr val="bg1"/>
              </a:solidFill>
            </a:endParaRPr>
          </a:p>
          <a:p>
            <a:pPr marL="0" indent="0">
              <a:buNone/>
            </a:pPr>
            <a:endParaRPr lang="en-US" sz="2400" dirty="0">
              <a:solidFill>
                <a:schemeClr val="bg1"/>
              </a:solidFill>
            </a:endParaRPr>
          </a:p>
          <a:p>
            <a:pPr marL="0" indent="0">
              <a:buNone/>
            </a:pPr>
            <a:endParaRPr lang="en-US" sz="2400" dirty="0">
              <a:solidFill>
                <a:schemeClr val="bg1"/>
              </a:solidFill>
            </a:endParaRPr>
          </a:p>
        </p:txBody>
      </p:sp>
      <p:sp>
        <p:nvSpPr>
          <p:cNvPr id="2" name="Rectangle 1">
            <a:extLst>
              <a:ext uri="{FF2B5EF4-FFF2-40B4-BE49-F238E27FC236}">
                <a16:creationId xmlns:a16="http://schemas.microsoft.com/office/drawing/2014/main" id="{FB2E4FD5-54ED-4845-827B-84D39334BBB7}"/>
              </a:ext>
            </a:extLst>
          </p:cNvPr>
          <p:cNvSpPr/>
          <p:nvPr/>
        </p:nvSpPr>
        <p:spPr>
          <a:xfrm>
            <a:off x="674547" y="6053666"/>
            <a:ext cx="6308144" cy="8043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TOTAL JOURNEY PER HOUR BY</a:t>
            </a:r>
            <a:r>
              <a:rPr lang="en-US" dirty="0">
                <a:solidFill>
                  <a:schemeClr val="tx1"/>
                </a:solidFill>
              </a:rPr>
              <a:t> UBER </a:t>
            </a:r>
            <a:r>
              <a:rPr lang="en-US" dirty="0">
                <a:solidFill>
                  <a:srgbClr val="FF0000"/>
                </a:solidFill>
              </a:rPr>
              <a:t>IN April 2014</a:t>
            </a:r>
          </a:p>
          <a:p>
            <a:pPr algn="ctr"/>
            <a:r>
              <a:rPr lang="en-US" dirty="0">
                <a:solidFill>
                  <a:srgbClr val="FF0000"/>
                </a:solidFill>
              </a:rPr>
              <a:t>IN NEW-YORK CITY</a:t>
            </a:r>
          </a:p>
        </p:txBody>
      </p:sp>
      <p:pic>
        <p:nvPicPr>
          <p:cNvPr id="5" name="Picture 4">
            <a:extLst>
              <a:ext uri="{FF2B5EF4-FFF2-40B4-BE49-F238E27FC236}">
                <a16:creationId xmlns:a16="http://schemas.microsoft.com/office/drawing/2014/main" id="{DB1CFB02-3E5A-4366-BB19-C2A530819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547" y="361950"/>
            <a:ext cx="6308144" cy="4991928"/>
          </a:xfrm>
          <a:prstGeom prst="rect">
            <a:avLst/>
          </a:prstGeom>
        </p:spPr>
      </p:pic>
    </p:spTree>
    <p:extLst>
      <p:ext uri="{BB962C8B-B14F-4D97-AF65-F5344CB8AC3E}">
        <p14:creationId xmlns:p14="http://schemas.microsoft.com/office/powerpoint/2010/main" val="3529199251"/>
      </p:ext>
    </p:extLst>
  </p:cSld>
  <p:clrMapOvr>
    <a:overrideClrMapping bg1="lt1" tx1="dk1" bg2="lt2" tx2="dk2" accent1="accent1" accent2="accent2" accent3="accent3" accent4="accent4" accent5="accent5" accent6="accent6" hlink="hlink" folHlink="folHlink"/>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856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Content Placeholder 16">
            <a:extLst>
              <a:ext uri="{FF2B5EF4-FFF2-40B4-BE49-F238E27FC236}">
                <a16:creationId xmlns:a16="http://schemas.microsoft.com/office/drawing/2014/main" id="{5FDF0D41-6EA3-4DF3-AD19-A5B80783ECCE}"/>
              </a:ext>
            </a:extLst>
          </p:cNvPr>
          <p:cNvSpPr>
            <a:spLocks noGrp="1"/>
          </p:cNvSpPr>
          <p:nvPr>
            <p:ph idx="1"/>
          </p:nvPr>
        </p:nvSpPr>
        <p:spPr>
          <a:xfrm>
            <a:off x="7791450" y="361950"/>
            <a:ext cx="4038600" cy="6211128"/>
          </a:xfrm>
        </p:spPr>
        <p:txBody>
          <a:bodyPr>
            <a:normAutofit/>
          </a:bodyPr>
          <a:lstStyle/>
          <a:p>
            <a:pPr marL="0" indent="0">
              <a:buNone/>
            </a:pPr>
            <a:endParaRPr lang="en-US" sz="2000" dirty="0">
              <a:solidFill>
                <a:schemeClr val="bg1"/>
              </a:solidFill>
            </a:endParaRPr>
          </a:p>
          <a:p>
            <a:pPr>
              <a:buFont typeface="Wingdings" panose="05000000000000000000" pitchFamily="2" charset="2"/>
              <a:buChar char="q"/>
            </a:pPr>
            <a:r>
              <a:rPr lang="en-US" sz="2000" dirty="0">
                <a:solidFill>
                  <a:schemeClr val="bg1"/>
                </a:solidFill>
              </a:rPr>
              <a:t> </a:t>
            </a:r>
            <a:r>
              <a:rPr lang="en-US" sz="2400" dirty="0">
                <a:solidFill>
                  <a:schemeClr val="bg1"/>
                </a:solidFill>
              </a:rPr>
              <a:t>Uber’s peak-hour flow is  from 3 to 6 pm.</a:t>
            </a:r>
          </a:p>
          <a:p>
            <a:pPr marL="0" indent="0">
              <a:buNone/>
            </a:pPr>
            <a:endParaRPr lang="en-US" sz="2400" dirty="0">
              <a:solidFill>
                <a:schemeClr val="bg1"/>
              </a:solidFill>
            </a:endParaRP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r>
              <a:rPr lang="en-US" sz="2000" dirty="0">
                <a:solidFill>
                  <a:schemeClr val="bg1"/>
                </a:solidFill>
              </a:rPr>
              <a:t> </a:t>
            </a:r>
            <a:r>
              <a:rPr lang="en-US" sz="2400" dirty="0">
                <a:solidFill>
                  <a:schemeClr val="bg1"/>
                </a:solidFill>
              </a:rPr>
              <a:t>The 5 o’clock rush hour is Uber’s  peak business time.</a:t>
            </a:r>
          </a:p>
          <a:p>
            <a:pPr>
              <a:buFont typeface="Wingdings" panose="05000000000000000000" pitchFamily="2" charset="2"/>
              <a:buChar char="q"/>
            </a:pPr>
            <a:endParaRPr lang="en-US" sz="2400" dirty="0">
              <a:solidFill>
                <a:schemeClr val="bg1"/>
              </a:solidFill>
            </a:endParaRPr>
          </a:p>
          <a:p>
            <a:pPr marL="0" indent="0">
              <a:buNone/>
            </a:pPr>
            <a:endParaRPr lang="en-US" sz="2400" dirty="0">
              <a:solidFill>
                <a:schemeClr val="bg1"/>
              </a:solidFill>
            </a:endParaRPr>
          </a:p>
          <a:p>
            <a:pPr>
              <a:buFont typeface="Wingdings" panose="05000000000000000000" pitchFamily="2" charset="2"/>
              <a:buChar char="q"/>
            </a:pPr>
            <a:r>
              <a:rPr lang="en-US" sz="2400" dirty="0">
                <a:solidFill>
                  <a:schemeClr val="bg1"/>
                </a:solidFill>
              </a:rPr>
              <a:t> Off peak-time is normally around  1 to 5 am.</a:t>
            </a:r>
          </a:p>
          <a:p>
            <a:pPr marL="0" indent="0">
              <a:buNone/>
            </a:pPr>
            <a:endParaRPr lang="en-US" sz="2400" dirty="0">
              <a:solidFill>
                <a:schemeClr val="bg1"/>
              </a:solidFill>
            </a:endParaRPr>
          </a:p>
        </p:txBody>
      </p:sp>
      <p:sp>
        <p:nvSpPr>
          <p:cNvPr id="2" name="Rectangle 1">
            <a:extLst>
              <a:ext uri="{FF2B5EF4-FFF2-40B4-BE49-F238E27FC236}">
                <a16:creationId xmlns:a16="http://schemas.microsoft.com/office/drawing/2014/main" id="{FB2E4FD5-54ED-4845-827B-84D39334BBB7}"/>
              </a:ext>
            </a:extLst>
          </p:cNvPr>
          <p:cNvSpPr/>
          <p:nvPr/>
        </p:nvSpPr>
        <p:spPr>
          <a:xfrm>
            <a:off x="674547" y="6053666"/>
            <a:ext cx="6308144" cy="8043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TOTAL JOURNEY PER HOUR BY</a:t>
            </a:r>
            <a:r>
              <a:rPr lang="en-US" dirty="0">
                <a:solidFill>
                  <a:schemeClr val="tx1"/>
                </a:solidFill>
              </a:rPr>
              <a:t> UBER </a:t>
            </a:r>
            <a:r>
              <a:rPr lang="en-US" dirty="0">
                <a:solidFill>
                  <a:srgbClr val="FF0000"/>
                </a:solidFill>
              </a:rPr>
              <a:t>IN May 2014</a:t>
            </a:r>
          </a:p>
          <a:p>
            <a:pPr algn="ctr"/>
            <a:r>
              <a:rPr lang="en-US" dirty="0">
                <a:solidFill>
                  <a:srgbClr val="FF0000"/>
                </a:solidFill>
              </a:rPr>
              <a:t>IN NEW-YORK CITY</a:t>
            </a:r>
          </a:p>
        </p:txBody>
      </p:sp>
      <p:pic>
        <p:nvPicPr>
          <p:cNvPr id="4" name="Picture 3">
            <a:extLst>
              <a:ext uri="{FF2B5EF4-FFF2-40B4-BE49-F238E27FC236}">
                <a16:creationId xmlns:a16="http://schemas.microsoft.com/office/drawing/2014/main" id="{8C135D41-492F-41BE-9193-D4D67D056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548" y="361950"/>
            <a:ext cx="6308144" cy="5071441"/>
          </a:xfrm>
          <a:prstGeom prst="rect">
            <a:avLst/>
          </a:prstGeom>
        </p:spPr>
      </p:pic>
    </p:spTree>
    <p:extLst>
      <p:ext uri="{BB962C8B-B14F-4D97-AF65-F5344CB8AC3E}">
        <p14:creationId xmlns:p14="http://schemas.microsoft.com/office/powerpoint/2010/main" val="3083947821"/>
      </p:ext>
    </p:extLst>
  </p:cSld>
  <p:clrMapOvr>
    <a:overrideClrMapping bg1="lt1" tx1="dk1" bg2="lt2" tx2="dk2" accent1="accent1" accent2="accent2" accent3="accent3" accent4="accent4" accent5="accent5" accent6="accent6" hlink="hlink" folHlink="folHlink"/>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856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Content Placeholder 16">
            <a:extLst>
              <a:ext uri="{FF2B5EF4-FFF2-40B4-BE49-F238E27FC236}">
                <a16:creationId xmlns:a16="http://schemas.microsoft.com/office/drawing/2014/main" id="{5FDF0D41-6EA3-4DF3-AD19-A5B80783ECCE}"/>
              </a:ext>
            </a:extLst>
          </p:cNvPr>
          <p:cNvSpPr>
            <a:spLocks noGrp="1"/>
          </p:cNvSpPr>
          <p:nvPr>
            <p:ph idx="1"/>
          </p:nvPr>
        </p:nvSpPr>
        <p:spPr>
          <a:xfrm>
            <a:off x="7791450" y="361950"/>
            <a:ext cx="4038600" cy="6211128"/>
          </a:xfrm>
        </p:spPr>
        <p:txBody>
          <a:bodyPr>
            <a:normAutofit/>
          </a:bodyPr>
          <a:lstStyle/>
          <a:p>
            <a:pPr marL="0" indent="0">
              <a:buNone/>
            </a:pPr>
            <a:endParaRPr lang="en-US" sz="2000" dirty="0">
              <a:solidFill>
                <a:schemeClr val="bg1"/>
              </a:solidFill>
            </a:endParaRPr>
          </a:p>
          <a:p>
            <a:pPr>
              <a:buFont typeface="Wingdings" panose="05000000000000000000" pitchFamily="2" charset="2"/>
              <a:buChar char="q"/>
            </a:pPr>
            <a:r>
              <a:rPr lang="en-US" sz="2000" dirty="0">
                <a:solidFill>
                  <a:schemeClr val="bg1"/>
                </a:solidFill>
              </a:rPr>
              <a:t> </a:t>
            </a:r>
            <a:r>
              <a:rPr lang="en-US" sz="2400" dirty="0">
                <a:solidFill>
                  <a:schemeClr val="bg1"/>
                </a:solidFill>
              </a:rPr>
              <a:t>Uber’s peak-hour flow is from 3 to 6 pm .</a:t>
            </a:r>
          </a:p>
          <a:p>
            <a:pPr>
              <a:buFont typeface="Wingdings" panose="05000000000000000000" pitchFamily="2" charset="2"/>
              <a:buChar char="q"/>
            </a:pPr>
            <a:endParaRPr lang="en-US" sz="2400" dirty="0">
              <a:solidFill>
                <a:schemeClr val="bg1"/>
              </a:solidFill>
            </a:endParaRPr>
          </a:p>
          <a:p>
            <a:pPr marL="0" indent="0">
              <a:buNone/>
            </a:pPr>
            <a:endParaRPr lang="en-US" sz="2400" dirty="0">
              <a:solidFill>
                <a:schemeClr val="bg1"/>
              </a:solidFill>
            </a:endParaRPr>
          </a:p>
          <a:p>
            <a:pPr>
              <a:buFont typeface="Wingdings" panose="05000000000000000000" pitchFamily="2" charset="2"/>
              <a:buChar char="q"/>
            </a:pPr>
            <a:r>
              <a:rPr lang="en-US" sz="2000" dirty="0">
                <a:solidFill>
                  <a:schemeClr val="bg1"/>
                </a:solidFill>
              </a:rPr>
              <a:t> </a:t>
            </a:r>
            <a:r>
              <a:rPr lang="en-US" sz="2400" dirty="0">
                <a:solidFill>
                  <a:schemeClr val="bg1"/>
                </a:solidFill>
              </a:rPr>
              <a:t>The 5 o’ clock rush hour is Uber’s peak business time.</a:t>
            </a:r>
          </a:p>
          <a:p>
            <a:pPr marL="0" indent="0">
              <a:buNone/>
            </a:pPr>
            <a:endParaRPr lang="en-US" sz="2400" dirty="0">
              <a:solidFill>
                <a:schemeClr val="bg1"/>
              </a:solidFill>
            </a:endParaRP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r>
              <a:rPr lang="en-US" sz="2400" dirty="0">
                <a:solidFill>
                  <a:schemeClr val="bg1"/>
                </a:solidFill>
              </a:rPr>
              <a:t> Off peak-time is normally around 1 to 5 am.</a:t>
            </a:r>
          </a:p>
          <a:p>
            <a:pPr marL="0" indent="0">
              <a:buNone/>
            </a:pPr>
            <a:endParaRPr lang="en-US" sz="2400" dirty="0">
              <a:solidFill>
                <a:schemeClr val="bg1"/>
              </a:solidFill>
            </a:endParaRPr>
          </a:p>
        </p:txBody>
      </p:sp>
      <p:sp>
        <p:nvSpPr>
          <p:cNvPr id="2" name="Rectangle 1">
            <a:extLst>
              <a:ext uri="{FF2B5EF4-FFF2-40B4-BE49-F238E27FC236}">
                <a16:creationId xmlns:a16="http://schemas.microsoft.com/office/drawing/2014/main" id="{FB2E4FD5-54ED-4845-827B-84D39334BBB7}"/>
              </a:ext>
            </a:extLst>
          </p:cNvPr>
          <p:cNvSpPr/>
          <p:nvPr/>
        </p:nvSpPr>
        <p:spPr>
          <a:xfrm>
            <a:off x="674547" y="6053666"/>
            <a:ext cx="6308144" cy="8043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TOTAL JOURNEY PER HOUR BY</a:t>
            </a:r>
            <a:r>
              <a:rPr lang="en-US" dirty="0">
                <a:solidFill>
                  <a:schemeClr val="tx1"/>
                </a:solidFill>
              </a:rPr>
              <a:t> UBER </a:t>
            </a:r>
            <a:r>
              <a:rPr lang="en-US" dirty="0">
                <a:solidFill>
                  <a:srgbClr val="FF0000"/>
                </a:solidFill>
              </a:rPr>
              <a:t>IN June 2014</a:t>
            </a:r>
          </a:p>
          <a:p>
            <a:pPr algn="ctr"/>
            <a:r>
              <a:rPr lang="en-US" dirty="0">
                <a:solidFill>
                  <a:srgbClr val="FF0000"/>
                </a:solidFill>
              </a:rPr>
              <a:t>IN NEW-YORK CITY</a:t>
            </a:r>
          </a:p>
        </p:txBody>
      </p:sp>
      <p:pic>
        <p:nvPicPr>
          <p:cNvPr id="5" name="Picture 4">
            <a:extLst>
              <a:ext uri="{FF2B5EF4-FFF2-40B4-BE49-F238E27FC236}">
                <a16:creationId xmlns:a16="http://schemas.microsoft.com/office/drawing/2014/main" id="{108CB562-96C8-45BF-9585-824C6EE81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547" y="361950"/>
            <a:ext cx="6308145" cy="5190711"/>
          </a:xfrm>
          <a:prstGeom prst="rect">
            <a:avLst/>
          </a:prstGeom>
        </p:spPr>
      </p:pic>
    </p:spTree>
    <p:extLst>
      <p:ext uri="{BB962C8B-B14F-4D97-AF65-F5344CB8AC3E}">
        <p14:creationId xmlns:p14="http://schemas.microsoft.com/office/powerpoint/2010/main" val="1271963435"/>
      </p:ext>
    </p:extLst>
  </p:cSld>
  <p:clrMapOvr>
    <a:overrideClrMapping bg1="lt1" tx1="dk1" bg2="lt2" tx2="dk2" accent1="accent1" accent2="accent2" accent3="accent3" accent4="accent4" accent5="accent5" accent6="accent6" hlink="hlink" folHlink="folHlink"/>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856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Content Placeholder 16">
            <a:extLst>
              <a:ext uri="{FF2B5EF4-FFF2-40B4-BE49-F238E27FC236}">
                <a16:creationId xmlns:a16="http://schemas.microsoft.com/office/drawing/2014/main" id="{5FDF0D41-6EA3-4DF3-AD19-A5B80783ECCE}"/>
              </a:ext>
            </a:extLst>
          </p:cNvPr>
          <p:cNvSpPr>
            <a:spLocks noGrp="1"/>
          </p:cNvSpPr>
          <p:nvPr>
            <p:ph idx="1"/>
          </p:nvPr>
        </p:nvSpPr>
        <p:spPr>
          <a:xfrm>
            <a:off x="7791450" y="361950"/>
            <a:ext cx="4038600" cy="6211128"/>
          </a:xfrm>
        </p:spPr>
        <p:txBody>
          <a:bodyPr>
            <a:normAutofit/>
          </a:bodyPr>
          <a:lstStyle/>
          <a:p>
            <a:pPr marL="0" indent="0">
              <a:buNone/>
            </a:pPr>
            <a:endParaRPr lang="en-US" sz="2000" dirty="0">
              <a:solidFill>
                <a:schemeClr val="bg1"/>
              </a:solidFill>
            </a:endParaRPr>
          </a:p>
          <a:p>
            <a:pPr>
              <a:buFont typeface="Wingdings" panose="05000000000000000000" pitchFamily="2" charset="2"/>
              <a:buChar char="q"/>
            </a:pPr>
            <a:r>
              <a:rPr lang="en-US" sz="2000" dirty="0">
                <a:solidFill>
                  <a:schemeClr val="bg1"/>
                </a:solidFill>
              </a:rPr>
              <a:t> </a:t>
            </a:r>
            <a:r>
              <a:rPr lang="en-US" sz="2400" dirty="0">
                <a:solidFill>
                  <a:schemeClr val="bg1"/>
                </a:solidFill>
              </a:rPr>
              <a:t>Uber’s  peak-hour flow is from 4 to 8 pm.</a:t>
            </a:r>
          </a:p>
          <a:p>
            <a:pPr>
              <a:buFont typeface="Wingdings" panose="05000000000000000000" pitchFamily="2" charset="2"/>
              <a:buChar char="q"/>
            </a:pPr>
            <a:endParaRPr lang="en-US" sz="2400" dirty="0">
              <a:solidFill>
                <a:schemeClr val="bg1"/>
              </a:solidFill>
            </a:endParaRPr>
          </a:p>
          <a:p>
            <a:pPr marL="0" indent="0">
              <a:buNone/>
            </a:pPr>
            <a:endParaRPr lang="en-US" sz="2400" dirty="0">
              <a:solidFill>
                <a:schemeClr val="bg1"/>
              </a:solidFill>
            </a:endParaRPr>
          </a:p>
          <a:p>
            <a:pPr>
              <a:buFont typeface="Wingdings" panose="05000000000000000000" pitchFamily="2" charset="2"/>
              <a:buChar char="q"/>
            </a:pPr>
            <a:r>
              <a:rPr lang="en-US" sz="2000" dirty="0">
                <a:solidFill>
                  <a:schemeClr val="bg1"/>
                </a:solidFill>
              </a:rPr>
              <a:t> </a:t>
            </a:r>
            <a:r>
              <a:rPr lang="en-US" sz="2400" dirty="0">
                <a:solidFill>
                  <a:schemeClr val="bg1"/>
                </a:solidFill>
              </a:rPr>
              <a:t>5 o’ clock and 6 o’ clock rush hour is Uber’s peak business time.</a:t>
            </a: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r>
              <a:rPr lang="en-US" sz="2400" dirty="0">
                <a:solidFill>
                  <a:schemeClr val="bg1"/>
                </a:solidFill>
              </a:rPr>
              <a:t> Off peak time is normally around 1 to 5 pm.</a:t>
            </a:r>
          </a:p>
          <a:p>
            <a:pPr marL="0" indent="0">
              <a:buNone/>
            </a:pPr>
            <a:endParaRPr lang="en-US" sz="2400" dirty="0">
              <a:solidFill>
                <a:schemeClr val="bg1"/>
              </a:solidFill>
            </a:endParaRPr>
          </a:p>
        </p:txBody>
      </p:sp>
      <p:sp>
        <p:nvSpPr>
          <p:cNvPr id="2" name="Rectangle 1">
            <a:extLst>
              <a:ext uri="{FF2B5EF4-FFF2-40B4-BE49-F238E27FC236}">
                <a16:creationId xmlns:a16="http://schemas.microsoft.com/office/drawing/2014/main" id="{FB2E4FD5-54ED-4845-827B-84D39334BBB7}"/>
              </a:ext>
            </a:extLst>
          </p:cNvPr>
          <p:cNvSpPr/>
          <p:nvPr/>
        </p:nvSpPr>
        <p:spPr>
          <a:xfrm>
            <a:off x="674547" y="6053666"/>
            <a:ext cx="6308144" cy="8043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TOTAL JOURNEY PER HOUR BY</a:t>
            </a:r>
            <a:r>
              <a:rPr lang="en-US" dirty="0">
                <a:solidFill>
                  <a:schemeClr val="tx1"/>
                </a:solidFill>
              </a:rPr>
              <a:t> UBER </a:t>
            </a:r>
            <a:r>
              <a:rPr lang="en-US" dirty="0">
                <a:solidFill>
                  <a:srgbClr val="FF0000"/>
                </a:solidFill>
              </a:rPr>
              <a:t>IN July 2014</a:t>
            </a:r>
          </a:p>
          <a:p>
            <a:pPr algn="ctr"/>
            <a:r>
              <a:rPr lang="en-US" dirty="0">
                <a:solidFill>
                  <a:srgbClr val="FF0000"/>
                </a:solidFill>
              </a:rPr>
              <a:t>IN NEW-YORK CITY</a:t>
            </a:r>
          </a:p>
        </p:txBody>
      </p:sp>
      <p:pic>
        <p:nvPicPr>
          <p:cNvPr id="4" name="Picture 3" descr="A close up of a logo&#10;&#10;Description automatically generated">
            <a:extLst>
              <a:ext uri="{FF2B5EF4-FFF2-40B4-BE49-F238E27FC236}">
                <a16:creationId xmlns:a16="http://schemas.microsoft.com/office/drawing/2014/main" id="{8AA31669-D4BA-4853-AD16-F96331F13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547" y="361950"/>
            <a:ext cx="6308145" cy="5137701"/>
          </a:xfrm>
          <a:prstGeom prst="rect">
            <a:avLst/>
          </a:prstGeom>
        </p:spPr>
      </p:pic>
    </p:spTree>
    <p:extLst>
      <p:ext uri="{BB962C8B-B14F-4D97-AF65-F5344CB8AC3E}">
        <p14:creationId xmlns:p14="http://schemas.microsoft.com/office/powerpoint/2010/main" val="3067373722"/>
      </p:ext>
    </p:extLst>
  </p:cSld>
  <p:clrMapOvr>
    <a:overrideClrMapping bg1="lt1" tx1="dk1" bg2="lt2" tx2="dk2" accent1="accent1" accent2="accent2" accent3="accent3" accent4="accent4" accent5="accent5" accent6="accent6" hlink="hlink" folHlink="folHlink"/>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856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Content Placeholder 16">
            <a:extLst>
              <a:ext uri="{FF2B5EF4-FFF2-40B4-BE49-F238E27FC236}">
                <a16:creationId xmlns:a16="http://schemas.microsoft.com/office/drawing/2014/main" id="{5FDF0D41-6EA3-4DF3-AD19-A5B80783ECCE}"/>
              </a:ext>
            </a:extLst>
          </p:cNvPr>
          <p:cNvSpPr>
            <a:spLocks noGrp="1"/>
          </p:cNvSpPr>
          <p:nvPr>
            <p:ph idx="1"/>
          </p:nvPr>
        </p:nvSpPr>
        <p:spPr>
          <a:xfrm>
            <a:off x="7791450" y="361950"/>
            <a:ext cx="4038600" cy="6211128"/>
          </a:xfrm>
        </p:spPr>
        <p:txBody>
          <a:bodyPr>
            <a:normAutofit/>
          </a:bodyPr>
          <a:lstStyle/>
          <a:p>
            <a:pPr marL="0" indent="0">
              <a:buNone/>
            </a:pPr>
            <a:endParaRPr lang="en-US" sz="2000" dirty="0">
              <a:solidFill>
                <a:schemeClr val="bg1"/>
              </a:solidFill>
            </a:endParaRPr>
          </a:p>
          <a:p>
            <a:pPr>
              <a:buFont typeface="Wingdings" panose="05000000000000000000" pitchFamily="2" charset="2"/>
              <a:buChar char="q"/>
            </a:pPr>
            <a:r>
              <a:rPr lang="en-US" sz="2000" dirty="0">
                <a:solidFill>
                  <a:schemeClr val="bg1"/>
                </a:solidFill>
              </a:rPr>
              <a:t> </a:t>
            </a:r>
            <a:r>
              <a:rPr lang="en-US" sz="2400" dirty="0">
                <a:solidFill>
                  <a:schemeClr val="bg1"/>
                </a:solidFill>
              </a:rPr>
              <a:t>Uber’s peak-hour flow is from 3 to 9 pm.</a:t>
            </a: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r>
              <a:rPr lang="en-US" sz="2400" dirty="0">
                <a:solidFill>
                  <a:schemeClr val="bg1"/>
                </a:solidFill>
              </a:rPr>
              <a:t>5 o’ clock &amp; 6 o’clock rush hour, is Uber’s peak business time.</a:t>
            </a: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r>
              <a:rPr lang="en-US" sz="2400" dirty="0">
                <a:solidFill>
                  <a:schemeClr val="bg1"/>
                </a:solidFill>
              </a:rPr>
              <a:t>Off peak-time is normally around 1 to 4 pm.</a:t>
            </a:r>
          </a:p>
          <a:p>
            <a:pPr marL="0" indent="0">
              <a:buNone/>
            </a:pPr>
            <a:endParaRPr lang="en-US" sz="2400" dirty="0">
              <a:solidFill>
                <a:schemeClr val="bg1"/>
              </a:solidFill>
            </a:endParaRPr>
          </a:p>
        </p:txBody>
      </p:sp>
      <p:sp>
        <p:nvSpPr>
          <p:cNvPr id="2" name="Rectangle 1">
            <a:extLst>
              <a:ext uri="{FF2B5EF4-FFF2-40B4-BE49-F238E27FC236}">
                <a16:creationId xmlns:a16="http://schemas.microsoft.com/office/drawing/2014/main" id="{FB2E4FD5-54ED-4845-827B-84D39334BBB7}"/>
              </a:ext>
            </a:extLst>
          </p:cNvPr>
          <p:cNvSpPr/>
          <p:nvPr/>
        </p:nvSpPr>
        <p:spPr>
          <a:xfrm>
            <a:off x="674547" y="6053666"/>
            <a:ext cx="6308144" cy="8043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TOTAL JOURNEY PER HOUR BY</a:t>
            </a:r>
            <a:r>
              <a:rPr lang="en-US" dirty="0">
                <a:solidFill>
                  <a:schemeClr val="tx1"/>
                </a:solidFill>
              </a:rPr>
              <a:t> UBER </a:t>
            </a:r>
            <a:r>
              <a:rPr lang="en-US" dirty="0">
                <a:solidFill>
                  <a:srgbClr val="FF0000"/>
                </a:solidFill>
              </a:rPr>
              <a:t>IN August 2014</a:t>
            </a:r>
          </a:p>
          <a:p>
            <a:pPr algn="ctr"/>
            <a:r>
              <a:rPr lang="en-US" dirty="0">
                <a:solidFill>
                  <a:srgbClr val="FF0000"/>
                </a:solidFill>
              </a:rPr>
              <a:t>IN NEW-YORK CITY</a:t>
            </a:r>
          </a:p>
        </p:txBody>
      </p:sp>
      <p:pic>
        <p:nvPicPr>
          <p:cNvPr id="5" name="Picture 4" descr="A close up of a logo&#10;&#10;Description automatically generated">
            <a:extLst>
              <a:ext uri="{FF2B5EF4-FFF2-40B4-BE49-F238E27FC236}">
                <a16:creationId xmlns:a16="http://schemas.microsoft.com/office/drawing/2014/main" id="{B9A1A1BA-1660-421C-B96D-95220A655D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548" y="361950"/>
            <a:ext cx="6335852" cy="5376241"/>
          </a:xfrm>
          <a:prstGeom prst="rect">
            <a:avLst/>
          </a:prstGeom>
        </p:spPr>
      </p:pic>
    </p:spTree>
    <p:extLst>
      <p:ext uri="{BB962C8B-B14F-4D97-AF65-F5344CB8AC3E}">
        <p14:creationId xmlns:p14="http://schemas.microsoft.com/office/powerpoint/2010/main" val="260093214"/>
      </p:ext>
    </p:extLst>
  </p:cSld>
  <p:clrMapOvr>
    <a:overrideClrMapping bg1="lt1" tx1="dk1" bg2="lt2" tx2="dk2" accent1="accent1" accent2="accent2" accent3="accent3" accent4="accent4" accent5="accent5" accent6="accent6" hlink="hlink" folHlink="folHlink"/>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856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Content Placeholder 16">
            <a:extLst>
              <a:ext uri="{FF2B5EF4-FFF2-40B4-BE49-F238E27FC236}">
                <a16:creationId xmlns:a16="http://schemas.microsoft.com/office/drawing/2014/main" id="{5FDF0D41-6EA3-4DF3-AD19-A5B80783ECCE}"/>
              </a:ext>
            </a:extLst>
          </p:cNvPr>
          <p:cNvSpPr>
            <a:spLocks noGrp="1"/>
          </p:cNvSpPr>
          <p:nvPr>
            <p:ph idx="1"/>
          </p:nvPr>
        </p:nvSpPr>
        <p:spPr>
          <a:xfrm>
            <a:off x="7791450" y="361950"/>
            <a:ext cx="4038600" cy="6211128"/>
          </a:xfrm>
        </p:spPr>
        <p:txBody>
          <a:bodyPr>
            <a:normAutofit/>
          </a:bodyPr>
          <a:lstStyle/>
          <a:p>
            <a:pPr marL="0" indent="0">
              <a:buNone/>
            </a:pPr>
            <a:endParaRPr lang="en-US" sz="2000" dirty="0">
              <a:solidFill>
                <a:schemeClr val="bg1"/>
              </a:solidFill>
            </a:endParaRPr>
          </a:p>
          <a:p>
            <a:pPr>
              <a:buFont typeface="Wingdings" panose="05000000000000000000" pitchFamily="2" charset="2"/>
              <a:buChar char="q"/>
            </a:pPr>
            <a:r>
              <a:rPr lang="en-US" sz="2000" dirty="0">
                <a:solidFill>
                  <a:schemeClr val="bg1"/>
                </a:solidFill>
              </a:rPr>
              <a:t> </a:t>
            </a:r>
            <a:r>
              <a:rPr lang="en-US" sz="2400" dirty="0">
                <a:solidFill>
                  <a:schemeClr val="bg1"/>
                </a:solidFill>
              </a:rPr>
              <a:t>Uber’s peak-hour flow is from 3 to 6 pm.</a:t>
            </a: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r>
              <a:rPr lang="en-US" sz="2000" dirty="0">
                <a:solidFill>
                  <a:schemeClr val="bg1"/>
                </a:solidFill>
              </a:rPr>
              <a:t> </a:t>
            </a:r>
            <a:r>
              <a:rPr lang="en-US" sz="2400" dirty="0">
                <a:solidFill>
                  <a:schemeClr val="bg1"/>
                </a:solidFill>
              </a:rPr>
              <a:t>5 o’ clock &amp; 6 o’clock rush hour is Uber’s peak business time.</a:t>
            </a:r>
          </a:p>
          <a:p>
            <a:pPr marL="0" indent="0">
              <a:buNone/>
            </a:pPr>
            <a:endParaRPr lang="en-US" sz="2400" dirty="0">
              <a:solidFill>
                <a:schemeClr val="bg1"/>
              </a:solidFill>
            </a:endParaRPr>
          </a:p>
          <a:p>
            <a:pPr marL="0" indent="0">
              <a:buNone/>
            </a:pPr>
            <a:endParaRPr lang="en-US" sz="2400" dirty="0">
              <a:solidFill>
                <a:schemeClr val="bg1"/>
              </a:solidFill>
            </a:endParaRPr>
          </a:p>
          <a:p>
            <a:pPr>
              <a:buFont typeface="Wingdings" panose="05000000000000000000" pitchFamily="2" charset="2"/>
              <a:buChar char="q"/>
            </a:pPr>
            <a:r>
              <a:rPr lang="en-US" sz="2400" dirty="0">
                <a:solidFill>
                  <a:schemeClr val="bg1"/>
                </a:solidFill>
              </a:rPr>
              <a:t> Off peak-time is around 2 to 4 am.</a:t>
            </a:r>
          </a:p>
          <a:p>
            <a:pPr marL="0" indent="0">
              <a:buNone/>
            </a:pPr>
            <a:endParaRPr lang="en-US" sz="2400" dirty="0">
              <a:solidFill>
                <a:schemeClr val="bg1"/>
              </a:solidFill>
            </a:endParaRPr>
          </a:p>
        </p:txBody>
      </p:sp>
      <p:sp>
        <p:nvSpPr>
          <p:cNvPr id="2" name="Rectangle 1">
            <a:extLst>
              <a:ext uri="{FF2B5EF4-FFF2-40B4-BE49-F238E27FC236}">
                <a16:creationId xmlns:a16="http://schemas.microsoft.com/office/drawing/2014/main" id="{FB2E4FD5-54ED-4845-827B-84D39334BBB7}"/>
              </a:ext>
            </a:extLst>
          </p:cNvPr>
          <p:cNvSpPr/>
          <p:nvPr/>
        </p:nvSpPr>
        <p:spPr>
          <a:xfrm>
            <a:off x="674547" y="6053666"/>
            <a:ext cx="6308144" cy="8043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TOTAL JOURNEY PER HOUR BY</a:t>
            </a:r>
            <a:r>
              <a:rPr lang="en-US" dirty="0">
                <a:solidFill>
                  <a:schemeClr val="tx1"/>
                </a:solidFill>
              </a:rPr>
              <a:t> UBER </a:t>
            </a:r>
            <a:r>
              <a:rPr lang="en-US" dirty="0">
                <a:solidFill>
                  <a:srgbClr val="FF0000"/>
                </a:solidFill>
              </a:rPr>
              <a:t>IN September 2014</a:t>
            </a:r>
          </a:p>
          <a:p>
            <a:pPr algn="ctr"/>
            <a:r>
              <a:rPr lang="en-US" dirty="0">
                <a:solidFill>
                  <a:srgbClr val="FF0000"/>
                </a:solidFill>
              </a:rPr>
              <a:t>IN NEW-YORK CITY</a:t>
            </a:r>
          </a:p>
        </p:txBody>
      </p:sp>
      <p:pic>
        <p:nvPicPr>
          <p:cNvPr id="4" name="Picture 3" descr="A close up of a logo&#10;&#10;Description automatically generated">
            <a:extLst>
              <a:ext uri="{FF2B5EF4-FFF2-40B4-BE49-F238E27FC236}">
                <a16:creationId xmlns:a16="http://schemas.microsoft.com/office/drawing/2014/main" id="{9701CCEE-A499-4286-B424-58D67464A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547" y="537955"/>
            <a:ext cx="6308143" cy="4895435"/>
          </a:xfrm>
          <a:prstGeom prst="rect">
            <a:avLst/>
          </a:prstGeom>
        </p:spPr>
      </p:pic>
    </p:spTree>
    <p:extLst>
      <p:ext uri="{BB962C8B-B14F-4D97-AF65-F5344CB8AC3E}">
        <p14:creationId xmlns:p14="http://schemas.microsoft.com/office/powerpoint/2010/main" val="2057461386"/>
      </p:ext>
    </p:extLst>
  </p:cSld>
  <p:clrMapOvr>
    <a:overrideClrMapping bg1="lt1" tx1="dk1" bg2="lt2" tx2="dk2" accent1="accent1" accent2="accent2" accent3="accent3" accent4="accent4" accent5="accent5" accent6="accent6" hlink="hlink" folHlink="folHlink"/>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09F8-6648-49E2-A48C-E9AE3B2E605C}"/>
              </a:ext>
            </a:extLst>
          </p:cNvPr>
          <p:cNvSpPr>
            <a:spLocks noGrp="1"/>
          </p:cNvSpPr>
          <p:nvPr>
            <p:ph type="title"/>
          </p:nvPr>
        </p:nvSpPr>
        <p:spPr>
          <a:xfrm>
            <a:off x="838200" y="365125"/>
            <a:ext cx="10515600" cy="1325563"/>
          </a:xfrm>
        </p:spPr>
        <p:txBody>
          <a:bodyPr>
            <a:normAutofit/>
          </a:bodyPr>
          <a:lstStyle/>
          <a:p>
            <a:r>
              <a:rPr lang="en-US" sz="6600" b="1" dirty="0">
                <a:solidFill>
                  <a:srgbClr val="FFFF00"/>
                </a:solidFill>
              </a:rPr>
              <a:t>CONTENT</a:t>
            </a:r>
          </a:p>
        </p:txBody>
      </p:sp>
      <p:graphicFrame>
        <p:nvGraphicFramePr>
          <p:cNvPr id="5" name="Content Placeholder 2">
            <a:extLst>
              <a:ext uri="{FF2B5EF4-FFF2-40B4-BE49-F238E27FC236}">
                <a16:creationId xmlns:a16="http://schemas.microsoft.com/office/drawing/2014/main" id="{E29CE3F2-621E-4262-864D-ED6E27BEF41B}"/>
              </a:ext>
            </a:extLst>
          </p:cNvPr>
          <p:cNvGraphicFramePr>
            <a:graphicFrameLocks noGrp="1"/>
          </p:cNvGraphicFramePr>
          <p:nvPr>
            <p:ph idx="1"/>
            <p:extLst>
              <p:ext uri="{D42A27DB-BD31-4B8C-83A1-F6EECF244321}">
                <p14:modId xmlns:p14="http://schemas.microsoft.com/office/powerpoint/2010/main" val="34870522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2946936"/>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8F274D-361E-4C9D-B618-630C5D07D76C}"/>
              </a:ext>
            </a:extLst>
          </p:cNvPr>
          <p:cNvSpPr>
            <a:spLocks noGrp="1"/>
          </p:cNvSpPr>
          <p:nvPr>
            <p:ph type="title"/>
          </p:nvPr>
        </p:nvSpPr>
        <p:spPr>
          <a:xfrm>
            <a:off x="1523999" y="590844"/>
            <a:ext cx="9786425" cy="886182"/>
          </a:xfrm>
        </p:spPr>
        <p:txBody>
          <a:bodyPr vert="horz" lIns="91440" tIns="45720" rIns="91440" bIns="45720" rtlCol="0" anchor="b">
            <a:normAutofit fontScale="90000"/>
          </a:bodyPr>
          <a:lstStyle/>
          <a:p>
            <a:pPr algn="ctr"/>
            <a:r>
              <a:rPr lang="en-US" sz="5800" b="1" kern="1200" dirty="0">
                <a:solidFill>
                  <a:srgbClr val="FFFF00"/>
                </a:solidFill>
                <a:latin typeface="+mj-lt"/>
                <a:ea typeface="+mj-ea"/>
                <a:cs typeface="+mj-cs"/>
              </a:rPr>
              <a:t>MAP </a:t>
            </a:r>
            <a:r>
              <a:rPr lang="en-US" sz="5800" kern="1200" dirty="0">
                <a:solidFill>
                  <a:srgbClr val="FFFF00"/>
                </a:solidFill>
                <a:latin typeface="+mj-lt"/>
                <a:ea typeface="+mj-ea"/>
                <a:cs typeface="+mj-cs"/>
              </a:rPr>
              <a:t>    </a:t>
            </a:r>
            <a:r>
              <a:rPr lang="en-US" sz="5800" kern="1200" dirty="0">
                <a:solidFill>
                  <a:schemeClr val="tx1"/>
                </a:solidFill>
                <a:latin typeface="+mj-lt"/>
                <a:ea typeface="+mj-ea"/>
                <a:cs typeface="+mj-cs"/>
              </a:rPr>
              <a:t>              </a:t>
            </a:r>
            <a:r>
              <a:rPr lang="en-US" sz="5800" b="1" kern="1200" dirty="0">
                <a:solidFill>
                  <a:srgbClr val="FF0000"/>
                </a:solidFill>
                <a:latin typeface="+mj-lt"/>
                <a:ea typeface="+mj-ea"/>
                <a:cs typeface="+mj-cs"/>
              </a:rPr>
              <a:t>vs </a:t>
            </a:r>
            <a:r>
              <a:rPr lang="en-US" sz="5800" b="1" kern="1200" dirty="0">
                <a:solidFill>
                  <a:schemeClr val="tx1"/>
                </a:solidFill>
                <a:latin typeface="+mj-lt"/>
                <a:ea typeface="+mj-ea"/>
                <a:cs typeface="+mj-cs"/>
              </a:rPr>
              <a:t>        </a:t>
            </a:r>
            <a:r>
              <a:rPr lang="en-US" sz="5800" b="1" kern="1200" dirty="0">
                <a:solidFill>
                  <a:srgbClr val="FFFF00"/>
                </a:solidFill>
                <a:latin typeface="+mj-lt"/>
                <a:ea typeface="+mj-ea"/>
                <a:cs typeface="+mj-cs"/>
              </a:rPr>
              <a:t>HEAT MAP</a:t>
            </a:r>
          </a:p>
        </p:txBody>
      </p:sp>
      <p:cxnSp>
        <p:nvCxnSpPr>
          <p:cNvPr id="36" name="Straight Connector 35">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pic>
        <p:nvPicPr>
          <p:cNvPr id="29" name="Picture 28" descr="https://nycmap360.com/carte/image/en/nyc-borough-map.png">
            <a:extLst>
              <a:ext uri="{FF2B5EF4-FFF2-40B4-BE49-F238E27FC236}">
                <a16:creationId xmlns:a16="http://schemas.microsoft.com/office/drawing/2014/main" id="{F33648D3-066E-4F67-816A-C656882DE198}"/>
              </a:ext>
            </a:extLst>
          </p:cNvPr>
          <p:cNvPicPr/>
          <p:nvPr/>
        </p:nvPicPr>
        <p:blipFill>
          <a:blip r:embed="rId2" cstate="print"/>
          <a:srcRect/>
          <a:stretch>
            <a:fillRect/>
          </a:stretch>
        </p:blipFill>
        <p:spPr bwMode="auto">
          <a:xfrm>
            <a:off x="815926" y="2048592"/>
            <a:ext cx="5486401" cy="3916108"/>
          </a:xfrm>
          <a:prstGeom prst="rect">
            <a:avLst/>
          </a:prstGeom>
          <a:noFill/>
          <a:ln w="9525">
            <a:noFill/>
            <a:miter lim="800000"/>
            <a:headEnd/>
            <a:tailEnd/>
          </a:ln>
        </p:spPr>
      </p:pic>
      <p:pic>
        <p:nvPicPr>
          <p:cNvPr id="31" name="Picture 30">
            <a:extLst>
              <a:ext uri="{FF2B5EF4-FFF2-40B4-BE49-F238E27FC236}">
                <a16:creationId xmlns:a16="http://schemas.microsoft.com/office/drawing/2014/main" id="{08A10057-D1E3-4955-A745-8FA9E045E5E0}"/>
              </a:ext>
            </a:extLst>
          </p:cNvPr>
          <p:cNvPicPr/>
          <p:nvPr/>
        </p:nvPicPr>
        <p:blipFill>
          <a:blip r:embed="rId3"/>
          <a:srcRect l="26282" t="9971" r="26122" b="5698"/>
          <a:stretch>
            <a:fillRect/>
          </a:stretch>
        </p:blipFill>
        <p:spPr bwMode="auto">
          <a:xfrm>
            <a:off x="6417211" y="2048592"/>
            <a:ext cx="5190979" cy="3916108"/>
          </a:xfrm>
          <a:prstGeom prst="rect">
            <a:avLst/>
          </a:prstGeom>
          <a:noFill/>
          <a:ln w="9525">
            <a:noFill/>
            <a:miter lim="800000"/>
            <a:headEnd/>
            <a:tailEnd/>
          </a:ln>
        </p:spPr>
      </p:pic>
    </p:spTree>
    <p:extLst>
      <p:ext uri="{BB962C8B-B14F-4D97-AF65-F5344CB8AC3E}">
        <p14:creationId xmlns:p14="http://schemas.microsoft.com/office/powerpoint/2010/main" val="1679755326"/>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8F274D-361E-4C9D-B618-630C5D07D76C}"/>
              </a:ext>
            </a:extLst>
          </p:cNvPr>
          <p:cNvSpPr>
            <a:spLocks noGrp="1"/>
          </p:cNvSpPr>
          <p:nvPr>
            <p:ph type="title"/>
          </p:nvPr>
        </p:nvSpPr>
        <p:spPr>
          <a:xfrm>
            <a:off x="8097077" y="415355"/>
            <a:ext cx="3392557" cy="886182"/>
          </a:xfrm>
        </p:spPr>
        <p:txBody>
          <a:bodyPr vert="horz" lIns="91440" tIns="45720" rIns="91440" bIns="45720" rtlCol="0" anchor="b">
            <a:normAutofit fontScale="90000"/>
          </a:bodyPr>
          <a:lstStyle/>
          <a:p>
            <a:pPr algn="ctr"/>
            <a:r>
              <a:rPr lang="en-US" sz="5800" b="1" kern="1200" dirty="0">
                <a:solidFill>
                  <a:srgbClr val="FFFF00"/>
                </a:solidFill>
                <a:latin typeface="+mj-lt"/>
                <a:ea typeface="+mj-ea"/>
                <a:cs typeface="+mj-cs"/>
              </a:rPr>
              <a:t>HEAT MAP </a:t>
            </a:r>
          </a:p>
        </p:txBody>
      </p:sp>
      <p:cxnSp>
        <p:nvCxnSpPr>
          <p:cNvPr id="36" name="Straight Connector 35">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wave, water, riding, outdoor&#10;&#10;Description automatically generated">
            <a:extLst>
              <a:ext uri="{FF2B5EF4-FFF2-40B4-BE49-F238E27FC236}">
                <a16:creationId xmlns:a16="http://schemas.microsoft.com/office/drawing/2014/main" id="{EAE8B605-EB01-48BB-AB96-2281F3097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22" y="233217"/>
            <a:ext cx="7663277" cy="6458527"/>
          </a:xfrm>
          <a:prstGeom prst="rect">
            <a:avLst/>
          </a:prstGeom>
        </p:spPr>
      </p:pic>
      <p:pic>
        <p:nvPicPr>
          <p:cNvPr id="9" name="Graphic 8" descr="Car">
            <a:extLst>
              <a:ext uri="{FF2B5EF4-FFF2-40B4-BE49-F238E27FC236}">
                <a16:creationId xmlns:a16="http://schemas.microsoft.com/office/drawing/2014/main" id="{FF50C6DB-C85A-49D6-816F-FB31E22EDE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2312" y="4071733"/>
            <a:ext cx="4115618" cy="2370911"/>
          </a:xfrm>
          <a:prstGeom prst="rect">
            <a:avLst/>
          </a:prstGeom>
        </p:spPr>
      </p:pic>
      <p:sp>
        <p:nvSpPr>
          <p:cNvPr id="13" name="Rectangle: Top Corners Rounded 12">
            <a:extLst>
              <a:ext uri="{FF2B5EF4-FFF2-40B4-BE49-F238E27FC236}">
                <a16:creationId xmlns:a16="http://schemas.microsoft.com/office/drawing/2014/main" id="{EBC17F37-7970-4BB1-AA2F-0EDD621B9337}"/>
              </a:ext>
            </a:extLst>
          </p:cNvPr>
          <p:cNvSpPr/>
          <p:nvPr/>
        </p:nvSpPr>
        <p:spPr>
          <a:xfrm>
            <a:off x="7702051" y="5869332"/>
            <a:ext cx="4016139" cy="605490"/>
          </a:xfrm>
          <a:prstGeom prst="round2Same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i="1" dirty="0">
                <a:solidFill>
                  <a:srgbClr val="FFFF00"/>
                </a:solidFill>
              </a:rPr>
              <a:t>APRIL 2014</a:t>
            </a:r>
          </a:p>
        </p:txBody>
      </p:sp>
      <p:cxnSp>
        <p:nvCxnSpPr>
          <p:cNvPr id="8" name="Connector: Elbow 7">
            <a:extLst>
              <a:ext uri="{FF2B5EF4-FFF2-40B4-BE49-F238E27FC236}">
                <a16:creationId xmlns:a16="http://schemas.microsoft.com/office/drawing/2014/main" id="{CE619B64-90B2-4F08-8894-C6B80AF239C1}"/>
              </a:ext>
            </a:extLst>
          </p:cNvPr>
          <p:cNvCxnSpPr>
            <a:cxnSpLocks/>
          </p:cNvCxnSpPr>
          <p:nvPr/>
        </p:nvCxnSpPr>
        <p:spPr>
          <a:xfrm flipV="1">
            <a:off x="4142509" y="2064327"/>
            <a:ext cx="4239491" cy="540328"/>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2D6EB94-4594-4994-A0ED-EB5AE21BEC5D}"/>
              </a:ext>
            </a:extLst>
          </p:cNvPr>
          <p:cNvSpPr txBox="1"/>
          <p:nvPr/>
        </p:nvSpPr>
        <p:spPr>
          <a:xfrm>
            <a:off x="8514584" y="1863519"/>
            <a:ext cx="2963131" cy="1692771"/>
          </a:xfrm>
          <a:prstGeom prst="rect">
            <a:avLst/>
          </a:prstGeom>
          <a:noFill/>
        </p:spPr>
        <p:txBody>
          <a:bodyPr wrap="square" rtlCol="0">
            <a:spAutoFit/>
          </a:bodyPr>
          <a:lstStyle/>
          <a:p>
            <a:r>
              <a:rPr lang="en-US" sz="2400" dirty="0"/>
              <a:t>Uber’s traffic, represented as colors in various parts of the city</a:t>
            </a:r>
            <a:r>
              <a:rPr lang="en-US" sz="3200" dirty="0"/>
              <a:t>.</a:t>
            </a:r>
          </a:p>
        </p:txBody>
      </p:sp>
      <p:cxnSp>
        <p:nvCxnSpPr>
          <p:cNvPr id="20" name="Connector: Curved 19">
            <a:extLst>
              <a:ext uri="{FF2B5EF4-FFF2-40B4-BE49-F238E27FC236}">
                <a16:creationId xmlns:a16="http://schemas.microsoft.com/office/drawing/2014/main" id="{9F5FB9A5-ACE9-4129-9734-2C366F5AF8AC}"/>
              </a:ext>
            </a:extLst>
          </p:cNvPr>
          <p:cNvCxnSpPr>
            <a:cxnSpLocks/>
          </p:cNvCxnSpPr>
          <p:nvPr/>
        </p:nvCxnSpPr>
        <p:spPr>
          <a:xfrm flipV="1">
            <a:off x="4239491" y="3300847"/>
            <a:ext cx="4339675" cy="639414"/>
          </a:xfrm>
          <a:prstGeom prst="curvedConnector3">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735201"/>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8F274D-361E-4C9D-B618-630C5D07D76C}"/>
              </a:ext>
            </a:extLst>
          </p:cNvPr>
          <p:cNvSpPr>
            <a:spLocks noGrp="1"/>
          </p:cNvSpPr>
          <p:nvPr>
            <p:ph type="title"/>
          </p:nvPr>
        </p:nvSpPr>
        <p:spPr>
          <a:xfrm>
            <a:off x="8097077" y="415355"/>
            <a:ext cx="3392557" cy="886182"/>
          </a:xfrm>
        </p:spPr>
        <p:txBody>
          <a:bodyPr vert="horz" lIns="91440" tIns="45720" rIns="91440" bIns="45720" rtlCol="0" anchor="b">
            <a:normAutofit fontScale="90000"/>
          </a:bodyPr>
          <a:lstStyle/>
          <a:p>
            <a:pPr algn="ctr"/>
            <a:r>
              <a:rPr lang="en-US" sz="5800" b="1" kern="1200" dirty="0">
                <a:solidFill>
                  <a:srgbClr val="FFFF00"/>
                </a:solidFill>
                <a:latin typeface="+mj-lt"/>
                <a:ea typeface="+mj-ea"/>
                <a:cs typeface="+mj-cs"/>
              </a:rPr>
              <a:t>HEAT MAP </a:t>
            </a:r>
          </a:p>
        </p:txBody>
      </p:sp>
      <p:cxnSp>
        <p:nvCxnSpPr>
          <p:cNvPr id="36" name="Straight Connector 35">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Graphic 8" descr="Car">
            <a:extLst>
              <a:ext uri="{FF2B5EF4-FFF2-40B4-BE49-F238E27FC236}">
                <a16:creationId xmlns:a16="http://schemas.microsoft.com/office/drawing/2014/main" id="{FF50C6DB-C85A-49D6-816F-FB31E22EDE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52312" y="4071733"/>
            <a:ext cx="4115618" cy="2370911"/>
          </a:xfrm>
          <a:prstGeom prst="rect">
            <a:avLst/>
          </a:prstGeom>
        </p:spPr>
      </p:pic>
      <p:sp>
        <p:nvSpPr>
          <p:cNvPr id="13" name="Rectangle: Top Corners Rounded 12">
            <a:extLst>
              <a:ext uri="{FF2B5EF4-FFF2-40B4-BE49-F238E27FC236}">
                <a16:creationId xmlns:a16="http://schemas.microsoft.com/office/drawing/2014/main" id="{EBC17F37-7970-4BB1-AA2F-0EDD621B9337}"/>
              </a:ext>
            </a:extLst>
          </p:cNvPr>
          <p:cNvSpPr/>
          <p:nvPr/>
        </p:nvSpPr>
        <p:spPr>
          <a:xfrm>
            <a:off x="7702051" y="5869332"/>
            <a:ext cx="4016139" cy="605490"/>
          </a:xfrm>
          <a:prstGeom prst="round2Same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i="1" dirty="0">
                <a:solidFill>
                  <a:srgbClr val="FFFF00"/>
                </a:solidFill>
              </a:rPr>
              <a:t>MAY  2014</a:t>
            </a:r>
          </a:p>
        </p:txBody>
      </p:sp>
      <p:pic>
        <p:nvPicPr>
          <p:cNvPr id="4" name="Picture 3" descr="A picture containing outdoor object, star&#10;&#10;Description automatically generated">
            <a:extLst>
              <a:ext uri="{FF2B5EF4-FFF2-40B4-BE49-F238E27FC236}">
                <a16:creationId xmlns:a16="http://schemas.microsoft.com/office/drawing/2014/main" id="{CB93EDE3-CB2D-4EED-8B44-676E744099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270" y="159027"/>
            <a:ext cx="7681029" cy="6377240"/>
          </a:xfrm>
          <a:prstGeom prst="rect">
            <a:avLst/>
          </a:prstGeom>
        </p:spPr>
      </p:pic>
      <p:cxnSp>
        <p:nvCxnSpPr>
          <p:cNvPr id="5" name="Connector: Curved 4">
            <a:extLst>
              <a:ext uri="{FF2B5EF4-FFF2-40B4-BE49-F238E27FC236}">
                <a16:creationId xmlns:a16="http://schemas.microsoft.com/office/drawing/2014/main" id="{69DDE9BA-B2F2-4D13-AE5E-1EBAA2C4D66E}"/>
              </a:ext>
            </a:extLst>
          </p:cNvPr>
          <p:cNvCxnSpPr>
            <a:cxnSpLocks/>
          </p:cNvCxnSpPr>
          <p:nvPr/>
        </p:nvCxnSpPr>
        <p:spPr>
          <a:xfrm flipV="1">
            <a:off x="3962400" y="2074669"/>
            <a:ext cx="4807527" cy="613113"/>
          </a:xfrm>
          <a:prstGeom prst="curvedConnector3">
            <a:avLst/>
          </a:prstGeom>
          <a:ln>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Connector: Curved 6">
            <a:extLst>
              <a:ext uri="{FF2B5EF4-FFF2-40B4-BE49-F238E27FC236}">
                <a16:creationId xmlns:a16="http://schemas.microsoft.com/office/drawing/2014/main" id="{564FA07C-0995-4F02-AA43-043ECEF46600}"/>
              </a:ext>
            </a:extLst>
          </p:cNvPr>
          <p:cNvCxnSpPr/>
          <p:nvPr/>
        </p:nvCxnSpPr>
        <p:spPr>
          <a:xfrm flipV="1">
            <a:off x="4094924" y="3020291"/>
            <a:ext cx="4578021" cy="789709"/>
          </a:xfrm>
          <a:prstGeom prst="curvedConnector3">
            <a:avLst/>
          </a:prstGeom>
          <a:ln>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494295F-C7B4-4AB5-B550-A2BBAB0AAA36}"/>
              </a:ext>
            </a:extLst>
          </p:cNvPr>
          <p:cNvSpPr txBox="1"/>
          <p:nvPr/>
        </p:nvSpPr>
        <p:spPr>
          <a:xfrm>
            <a:off x="8672946" y="1925782"/>
            <a:ext cx="3045244" cy="1200329"/>
          </a:xfrm>
          <a:prstGeom prst="rect">
            <a:avLst/>
          </a:prstGeom>
          <a:noFill/>
        </p:spPr>
        <p:txBody>
          <a:bodyPr wrap="square" rtlCol="0">
            <a:spAutoFit/>
          </a:bodyPr>
          <a:lstStyle/>
          <a:p>
            <a:r>
              <a:rPr lang="en-US" sz="2400" dirty="0"/>
              <a:t>Uber’s traffic , represented as colors in various parts of city.</a:t>
            </a:r>
          </a:p>
        </p:txBody>
      </p:sp>
    </p:spTree>
    <p:extLst>
      <p:ext uri="{BB962C8B-B14F-4D97-AF65-F5344CB8AC3E}">
        <p14:creationId xmlns:p14="http://schemas.microsoft.com/office/powerpoint/2010/main" val="663382404"/>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8F274D-361E-4C9D-B618-630C5D07D76C}"/>
              </a:ext>
            </a:extLst>
          </p:cNvPr>
          <p:cNvSpPr>
            <a:spLocks noGrp="1"/>
          </p:cNvSpPr>
          <p:nvPr>
            <p:ph type="title"/>
          </p:nvPr>
        </p:nvSpPr>
        <p:spPr>
          <a:xfrm>
            <a:off x="8097077" y="415355"/>
            <a:ext cx="3392557" cy="886182"/>
          </a:xfrm>
        </p:spPr>
        <p:txBody>
          <a:bodyPr vert="horz" lIns="91440" tIns="45720" rIns="91440" bIns="45720" rtlCol="0" anchor="b">
            <a:normAutofit fontScale="90000"/>
          </a:bodyPr>
          <a:lstStyle/>
          <a:p>
            <a:pPr algn="ctr"/>
            <a:r>
              <a:rPr lang="en-US" sz="5800" b="1" kern="1200" dirty="0">
                <a:solidFill>
                  <a:srgbClr val="FFFF00"/>
                </a:solidFill>
                <a:latin typeface="+mj-lt"/>
                <a:ea typeface="+mj-ea"/>
                <a:cs typeface="+mj-cs"/>
              </a:rPr>
              <a:t>HEAT MAP </a:t>
            </a:r>
          </a:p>
        </p:txBody>
      </p:sp>
      <p:cxnSp>
        <p:nvCxnSpPr>
          <p:cNvPr id="36" name="Straight Connector 35">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Graphic 8" descr="Car">
            <a:extLst>
              <a:ext uri="{FF2B5EF4-FFF2-40B4-BE49-F238E27FC236}">
                <a16:creationId xmlns:a16="http://schemas.microsoft.com/office/drawing/2014/main" id="{FF50C6DB-C85A-49D6-816F-FB31E22EDE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52312" y="4071733"/>
            <a:ext cx="4115618" cy="2370911"/>
          </a:xfrm>
          <a:prstGeom prst="rect">
            <a:avLst/>
          </a:prstGeom>
        </p:spPr>
      </p:pic>
      <p:sp>
        <p:nvSpPr>
          <p:cNvPr id="13" name="Rectangle: Top Corners Rounded 12">
            <a:extLst>
              <a:ext uri="{FF2B5EF4-FFF2-40B4-BE49-F238E27FC236}">
                <a16:creationId xmlns:a16="http://schemas.microsoft.com/office/drawing/2014/main" id="{EBC17F37-7970-4BB1-AA2F-0EDD621B9337}"/>
              </a:ext>
            </a:extLst>
          </p:cNvPr>
          <p:cNvSpPr/>
          <p:nvPr/>
        </p:nvSpPr>
        <p:spPr>
          <a:xfrm>
            <a:off x="7702051" y="5869332"/>
            <a:ext cx="4016139" cy="605490"/>
          </a:xfrm>
          <a:prstGeom prst="round2Same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i="1" dirty="0">
                <a:solidFill>
                  <a:srgbClr val="FFFF00"/>
                </a:solidFill>
              </a:rPr>
              <a:t>JUNE  2014</a:t>
            </a:r>
          </a:p>
        </p:txBody>
      </p:sp>
      <p:pic>
        <p:nvPicPr>
          <p:cNvPr id="4" name="Picture 3" descr="A picture containing tree, outdoor object, dark&#10;&#10;Description automatically generated">
            <a:extLst>
              <a:ext uri="{FF2B5EF4-FFF2-40B4-BE49-F238E27FC236}">
                <a16:creationId xmlns:a16="http://schemas.microsoft.com/office/drawing/2014/main" id="{8C77FA48-BA76-4794-BD1A-03E5D9B2DC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026" y="132525"/>
            <a:ext cx="7641273" cy="6506812"/>
          </a:xfrm>
          <a:prstGeom prst="rect">
            <a:avLst/>
          </a:prstGeom>
        </p:spPr>
      </p:pic>
      <p:cxnSp>
        <p:nvCxnSpPr>
          <p:cNvPr id="6" name="Connector: Curved 5">
            <a:extLst>
              <a:ext uri="{FF2B5EF4-FFF2-40B4-BE49-F238E27FC236}">
                <a16:creationId xmlns:a16="http://schemas.microsoft.com/office/drawing/2014/main" id="{C881A79A-37F6-401E-8F24-A982CE39226E}"/>
              </a:ext>
            </a:extLst>
          </p:cNvPr>
          <p:cNvCxnSpPr/>
          <p:nvPr/>
        </p:nvCxnSpPr>
        <p:spPr>
          <a:xfrm flipV="1">
            <a:off x="3810000" y="2050473"/>
            <a:ext cx="4655127" cy="720436"/>
          </a:xfrm>
          <a:prstGeom prst="curvedConnector3">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003059A-DF2A-4677-A154-67118C4CA0CB}"/>
              </a:ext>
            </a:extLst>
          </p:cNvPr>
          <p:cNvSpPr txBox="1"/>
          <p:nvPr/>
        </p:nvSpPr>
        <p:spPr>
          <a:xfrm>
            <a:off x="8514867" y="1810526"/>
            <a:ext cx="3253063" cy="1200329"/>
          </a:xfrm>
          <a:prstGeom prst="rect">
            <a:avLst/>
          </a:prstGeom>
          <a:noFill/>
        </p:spPr>
        <p:txBody>
          <a:bodyPr wrap="square" rtlCol="0">
            <a:spAutoFit/>
          </a:bodyPr>
          <a:lstStyle/>
          <a:p>
            <a:r>
              <a:rPr lang="en-US" sz="2400" dirty="0"/>
              <a:t>Uber’s traffic, represented as colors in various parts of the city.</a:t>
            </a:r>
          </a:p>
        </p:txBody>
      </p:sp>
      <p:cxnSp>
        <p:nvCxnSpPr>
          <p:cNvPr id="10" name="Connector: Curved 9">
            <a:extLst>
              <a:ext uri="{FF2B5EF4-FFF2-40B4-BE49-F238E27FC236}">
                <a16:creationId xmlns:a16="http://schemas.microsoft.com/office/drawing/2014/main" id="{8C1B5DCA-DBA9-4A9E-B798-7A463EED4F7F}"/>
              </a:ext>
            </a:extLst>
          </p:cNvPr>
          <p:cNvCxnSpPr/>
          <p:nvPr/>
        </p:nvCxnSpPr>
        <p:spPr>
          <a:xfrm>
            <a:off x="4170218" y="3750000"/>
            <a:ext cx="665018" cy="359417"/>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CC595422-C86C-4FD5-B8B9-DA5CA4278802}"/>
              </a:ext>
            </a:extLst>
          </p:cNvPr>
          <p:cNvCxnSpPr/>
          <p:nvPr/>
        </p:nvCxnSpPr>
        <p:spPr>
          <a:xfrm rot="16200000" flipH="1">
            <a:off x="4159055" y="3931998"/>
            <a:ext cx="188581" cy="166255"/>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255975"/>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8F274D-361E-4C9D-B618-630C5D07D76C}"/>
              </a:ext>
            </a:extLst>
          </p:cNvPr>
          <p:cNvSpPr>
            <a:spLocks noGrp="1"/>
          </p:cNvSpPr>
          <p:nvPr>
            <p:ph type="title"/>
          </p:nvPr>
        </p:nvSpPr>
        <p:spPr>
          <a:xfrm>
            <a:off x="8097077" y="415355"/>
            <a:ext cx="3392557" cy="886182"/>
          </a:xfrm>
        </p:spPr>
        <p:txBody>
          <a:bodyPr vert="horz" lIns="91440" tIns="45720" rIns="91440" bIns="45720" rtlCol="0" anchor="b">
            <a:normAutofit fontScale="90000"/>
          </a:bodyPr>
          <a:lstStyle/>
          <a:p>
            <a:pPr algn="ctr"/>
            <a:r>
              <a:rPr lang="en-US" sz="5800" b="1" kern="1200" dirty="0">
                <a:solidFill>
                  <a:srgbClr val="FFFF00"/>
                </a:solidFill>
                <a:latin typeface="+mj-lt"/>
                <a:ea typeface="+mj-ea"/>
                <a:cs typeface="+mj-cs"/>
              </a:rPr>
              <a:t>HEAT MAP </a:t>
            </a:r>
          </a:p>
        </p:txBody>
      </p:sp>
      <p:cxnSp>
        <p:nvCxnSpPr>
          <p:cNvPr id="36" name="Straight Connector 35">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Graphic 8" descr="Car">
            <a:extLst>
              <a:ext uri="{FF2B5EF4-FFF2-40B4-BE49-F238E27FC236}">
                <a16:creationId xmlns:a16="http://schemas.microsoft.com/office/drawing/2014/main" id="{FF50C6DB-C85A-49D6-816F-FB31E22EDE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52312" y="4071733"/>
            <a:ext cx="4115618" cy="2370911"/>
          </a:xfrm>
          <a:prstGeom prst="rect">
            <a:avLst/>
          </a:prstGeom>
        </p:spPr>
      </p:pic>
      <p:sp>
        <p:nvSpPr>
          <p:cNvPr id="13" name="Rectangle: Top Corners Rounded 12">
            <a:extLst>
              <a:ext uri="{FF2B5EF4-FFF2-40B4-BE49-F238E27FC236}">
                <a16:creationId xmlns:a16="http://schemas.microsoft.com/office/drawing/2014/main" id="{EBC17F37-7970-4BB1-AA2F-0EDD621B9337}"/>
              </a:ext>
            </a:extLst>
          </p:cNvPr>
          <p:cNvSpPr/>
          <p:nvPr/>
        </p:nvSpPr>
        <p:spPr>
          <a:xfrm>
            <a:off x="7702051" y="5869332"/>
            <a:ext cx="4016139" cy="605490"/>
          </a:xfrm>
          <a:prstGeom prst="round2Same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i="1" dirty="0">
                <a:solidFill>
                  <a:srgbClr val="FFFF00"/>
                </a:solidFill>
              </a:rPr>
              <a:t>JULY  2014</a:t>
            </a:r>
          </a:p>
        </p:txBody>
      </p:sp>
      <p:pic>
        <p:nvPicPr>
          <p:cNvPr id="4" name="Picture 3" descr="A picture containing outdoor object, outdoor&#10;&#10;Description automatically generated">
            <a:extLst>
              <a:ext uri="{FF2B5EF4-FFF2-40B4-BE49-F238E27FC236}">
                <a16:creationId xmlns:a16="http://schemas.microsoft.com/office/drawing/2014/main" id="{2D4E3B62-563B-4C4F-8307-DA81FBC3CF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278" y="198783"/>
            <a:ext cx="7628021" cy="6493565"/>
          </a:xfrm>
          <a:prstGeom prst="rect">
            <a:avLst/>
          </a:prstGeom>
        </p:spPr>
      </p:pic>
      <p:cxnSp>
        <p:nvCxnSpPr>
          <p:cNvPr id="5" name="Connector: Curved 4">
            <a:extLst>
              <a:ext uri="{FF2B5EF4-FFF2-40B4-BE49-F238E27FC236}">
                <a16:creationId xmlns:a16="http://schemas.microsoft.com/office/drawing/2014/main" id="{3E936643-0DE7-41D9-A700-7491CCC59108}"/>
              </a:ext>
            </a:extLst>
          </p:cNvPr>
          <p:cNvCxnSpPr/>
          <p:nvPr/>
        </p:nvCxnSpPr>
        <p:spPr>
          <a:xfrm flipV="1">
            <a:off x="3920836" y="2299855"/>
            <a:ext cx="4364182" cy="762000"/>
          </a:xfrm>
          <a:prstGeom prst="curvedConnector3">
            <a:avLst/>
          </a:prstGeom>
          <a:ln>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61867A6-5675-436A-A8F8-3031BAFC8155}"/>
              </a:ext>
            </a:extLst>
          </p:cNvPr>
          <p:cNvSpPr txBox="1"/>
          <p:nvPr/>
        </p:nvSpPr>
        <p:spPr>
          <a:xfrm>
            <a:off x="8285018" y="2085185"/>
            <a:ext cx="2782113" cy="1569660"/>
          </a:xfrm>
          <a:prstGeom prst="rect">
            <a:avLst/>
          </a:prstGeom>
          <a:noFill/>
        </p:spPr>
        <p:txBody>
          <a:bodyPr wrap="square" rtlCol="0">
            <a:spAutoFit/>
          </a:bodyPr>
          <a:lstStyle/>
          <a:p>
            <a:r>
              <a:rPr lang="en-US" sz="2400" dirty="0"/>
              <a:t>Uber’s traffic ,  represented as colors in various parts of the city.</a:t>
            </a:r>
          </a:p>
        </p:txBody>
      </p:sp>
    </p:spTree>
    <p:extLst>
      <p:ext uri="{BB962C8B-B14F-4D97-AF65-F5344CB8AC3E}">
        <p14:creationId xmlns:p14="http://schemas.microsoft.com/office/powerpoint/2010/main" val="3994595905"/>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8F274D-361E-4C9D-B618-630C5D07D76C}"/>
              </a:ext>
            </a:extLst>
          </p:cNvPr>
          <p:cNvSpPr>
            <a:spLocks noGrp="1"/>
          </p:cNvSpPr>
          <p:nvPr>
            <p:ph type="title"/>
          </p:nvPr>
        </p:nvSpPr>
        <p:spPr>
          <a:xfrm>
            <a:off x="8097077" y="415355"/>
            <a:ext cx="3392557" cy="886182"/>
          </a:xfrm>
        </p:spPr>
        <p:txBody>
          <a:bodyPr vert="horz" lIns="91440" tIns="45720" rIns="91440" bIns="45720" rtlCol="0" anchor="b">
            <a:normAutofit fontScale="90000"/>
          </a:bodyPr>
          <a:lstStyle/>
          <a:p>
            <a:pPr algn="ctr"/>
            <a:r>
              <a:rPr lang="en-US" sz="5800" b="1" kern="1200" dirty="0">
                <a:solidFill>
                  <a:srgbClr val="FFFF00"/>
                </a:solidFill>
                <a:latin typeface="+mj-lt"/>
                <a:ea typeface="+mj-ea"/>
                <a:cs typeface="+mj-cs"/>
              </a:rPr>
              <a:t>HEAT MAP </a:t>
            </a:r>
          </a:p>
        </p:txBody>
      </p:sp>
      <p:cxnSp>
        <p:nvCxnSpPr>
          <p:cNvPr id="36" name="Straight Connector 35">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Graphic 8" descr="Car">
            <a:extLst>
              <a:ext uri="{FF2B5EF4-FFF2-40B4-BE49-F238E27FC236}">
                <a16:creationId xmlns:a16="http://schemas.microsoft.com/office/drawing/2014/main" id="{FF50C6DB-C85A-49D6-816F-FB31E22EDE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52312" y="4071733"/>
            <a:ext cx="4115618" cy="2370911"/>
          </a:xfrm>
          <a:prstGeom prst="rect">
            <a:avLst/>
          </a:prstGeom>
        </p:spPr>
      </p:pic>
      <p:sp>
        <p:nvSpPr>
          <p:cNvPr id="13" name="Rectangle: Top Corners Rounded 12">
            <a:extLst>
              <a:ext uri="{FF2B5EF4-FFF2-40B4-BE49-F238E27FC236}">
                <a16:creationId xmlns:a16="http://schemas.microsoft.com/office/drawing/2014/main" id="{EBC17F37-7970-4BB1-AA2F-0EDD621B9337}"/>
              </a:ext>
            </a:extLst>
          </p:cNvPr>
          <p:cNvSpPr/>
          <p:nvPr/>
        </p:nvSpPr>
        <p:spPr>
          <a:xfrm>
            <a:off x="7702051" y="5869332"/>
            <a:ext cx="4016139" cy="605490"/>
          </a:xfrm>
          <a:prstGeom prst="round2Same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i="1" dirty="0">
                <a:solidFill>
                  <a:srgbClr val="FFFF00"/>
                </a:solidFill>
              </a:rPr>
              <a:t>AUGUST 2014</a:t>
            </a:r>
          </a:p>
        </p:txBody>
      </p:sp>
      <p:pic>
        <p:nvPicPr>
          <p:cNvPr id="4" name="Picture 3" descr="A picture containing monitor, screen, outdoor&#10;&#10;Description automatically generated">
            <a:extLst>
              <a:ext uri="{FF2B5EF4-FFF2-40B4-BE49-F238E27FC236}">
                <a16:creationId xmlns:a16="http://schemas.microsoft.com/office/drawing/2014/main" id="{A6480710-715E-433F-A111-71EBA86D72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784" y="185530"/>
            <a:ext cx="7601516" cy="6467061"/>
          </a:xfrm>
          <a:prstGeom prst="rect">
            <a:avLst/>
          </a:prstGeom>
        </p:spPr>
      </p:pic>
      <p:cxnSp>
        <p:nvCxnSpPr>
          <p:cNvPr id="5" name="Connector: Curved 4">
            <a:extLst>
              <a:ext uri="{FF2B5EF4-FFF2-40B4-BE49-F238E27FC236}">
                <a16:creationId xmlns:a16="http://schemas.microsoft.com/office/drawing/2014/main" id="{B8C8D52A-4300-45A8-A825-AF283FF412D3}"/>
              </a:ext>
            </a:extLst>
          </p:cNvPr>
          <p:cNvCxnSpPr/>
          <p:nvPr/>
        </p:nvCxnSpPr>
        <p:spPr>
          <a:xfrm flipV="1">
            <a:off x="3990109" y="2147455"/>
            <a:ext cx="4106968" cy="512618"/>
          </a:xfrm>
          <a:prstGeom prst="curvedConnector3">
            <a:avLst/>
          </a:prstGeom>
          <a:ln>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Connector: Curved 6">
            <a:extLst>
              <a:ext uri="{FF2B5EF4-FFF2-40B4-BE49-F238E27FC236}">
                <a16:creationId xmlns:a16="http://schemas.microsoft.com/office/drawing/2014/main" id="{1F5FF3BE-D470-407B-9638-067CD2F0BD27}"/>
              </a:ext>
            </a:extLst>
          </p:cNvPr>
          <p:cNvCxnSpPr>
            <a:cxnSpLocks/>
          </p:cNvCxnSpPr>
          <p:nvPr/>
        </p:nvCxnSpPr>
        <p:spPr>
          <a:xfrm flipV="1">
            <a:off x="4003964" y="3072496"/>
            <a:ext cx="4216063" cy="751359"/>
          </a:xfrm>
          <a:prstGeom prst="curvedConnector3">
            <a:avLst/>
          </a:prstGeom>
          <a:ln>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908CEC6-E57A-4A10-A588-FDDDCD180079}"/>
              </a:ext>
            </a:extLst>
          </p:cNvPr>
          <p:cNvSpPr txBox="1"/>
          <p:nvPr/>
        </p:nvSpPr>
        <p:spPr>
          <a:xfrm>
            <a:off x="8220027" y="1962789"/>
            <a:ext cx="2628082" cy="1569660"/>
          </a:xfrm>
          <a:prstGeom prst="rect">
            <a:avLst/>
          </a:prstGeom>
          <a:noFill/>
        </p:spPr>
        <p:txBody>
          <a:bodyPr wrap="square" rtlCol="0">
            <a:spAutoFit/>
          </a:bodyPr>
          <a:lstStyle/>
          <a:p>
            <a:r>
              <a:rPr lang="en-US" sz="2400" dirty="0"/>
              <a:t>Uber’s traffic , represented as colors in various parts of city</a:t>
            </a:r>
          </a:p>
        </p:txBody>
      </p:sp>
    </p:spTree>
    <p:extLst>
      <p:ext uri="{BB962C8B-B14F-4D97-AF65-F5344CB8AC3E}">
        <p14:creationId xmlns:p14="http://schemas.microsoft.com/office/powerpoint/2010/main" val="2115091682"/>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8F274D-361E-4C9D-B618-630C5D07D76C}"/>
              </a:ext>
            </a:extLst>
          </p:cNvPr>
          <p:cNvSpPr>
            <a:spLocks noGrp="1"/>
          </p:cNvSpPr>
          <p:nvPr>
            <p:ph type="title"/>
          </p:nvPr>
        </p:nvSpPr>
        <p:spPr>
          <a:xfrm>
            <a:off x="8097077" y="415355"/>
            <a:ext cx="3392557" cy="886182"/>
          </a:xfrm>
        </p:spPr>
        <p:txBody>
          <a:bodyPr vert="horz" lIns="91440" tIns="45720" rIns="91440" bIns="45720" rtlCol="0" anchor="b">
            <a:normAutofit fontScale="90000"/>
          </a:bodyPr>
          <a:lstStyle/>
          <a:p>
            <a:pPr algn="ctr"/>
            <a:r>
              <a:rPr lang="en-US" sz="5800" b="1" kern="1200" dirty="0">
                <a:solidFill>
                  <a:srgbClr val="FFFF00"/>
                </a:solidFill>
                <a:latin typeface="+mj-lt"/>
                <a:ea typeface="+mj-ea"/>
                <a:cs typeface="+mj-cs"/>
              </a:rPr>
              <a:t>HEAT MAP </a:t>
            </a:r>
          </a:p>
        </p:txBody>
      </p:sp>
      <p:cxnSp>
        <p:nvCxnSpPr>
          <p:cNvPr id="36" name="Straight Connector 35">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Graphic 8" descr="Car">
            <a:extLst>
              <a:ext uri="{FF2B5EF4-FFF2-40B4-BE49-F238E27FC236}">
                <a16:creationId xmlns:a16="http://schemas.microsoft.com/office/drawing/2014/main" id="{FF50C6DB-C85A-49D6-816F-FB31E22EDE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52312" y="4071733"/>
            <a:ext cx="4115618" cy="2370911"/>
          </a:xfrm>
          <a:prstGeom prst="rect">
            <a:avLst/>
          </a:prstGeom>
        </p:spPr>
      </p:pic>
      <p:sp>
        <p:nvSpPr>
          <p:cNvPr id="13" name="Rectangle: Top Corners Rounded 12">
            <a:extLst>
              <a:ext uri="{FF2B5EF4-FFF2-40B4-BE49-F238E27FC236}">
                <a16:creationId xmlns:a16="http://schemas.microsoft.com/office/drawing/2014/main" id="{EBC17F37-7970-4BB1-AA2F-0EDD621B9337}"/>
              </a:ext>
            </a:extLst>
          </p:cNvPr>
          <p:cNvSpPr/>
          <p:nvPr/>
        </p:nvSpPr>
        <p:spPr>
          <a:xfrm>
            <a:off x="7702051" y="5869332"/>
            <a:ext cx="4016139" cy="605490"/>
          </a:xfrm>
          <a:prstGeom prst="round2Same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i="1" dirty="0">
                <a:solidFill>
                  <a:srgbClr val="FFFF00"/>
                </a:solidFill>
              </a:rPr>
              <a:t>SEPTEMBER 2014</a:t>
            </a:r>
          </a:p>
        </p:txBody>
      </p:sp>
      <p:pic>
        <p:nvPicPr>
          <p:cNvPr id="4" name="Picture 3" descr="A star filled sky&#10;&#10;Description automatically generated">
            <a:extLst>
              <a:ext uri="{FF2B5EF4-FFF2-40B4-BE49-F238E27FC236}">
                <a16:creationId xmlns:a16="http://schemas.microsoft.com/office/drawing/2014/main" id="{D6510A1B-BBF8-4F7C-BA83-6510FFBB5F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882" y="187181"/>
            <a:ext cx="7628021" cy="6480313"/>
          </a:xfrm>
          <a:prstGeom prst="rect">
            <a:avLst/>
          </a:prstGeom>
        </p:spPr>
      </p:pic>
      <p:cxnSp>
        <p:nvCxnSpPr>
          <p:cNvPr id="5" name="Connector: Curved 4">
            <a:extLst>
              <a:ext uri="{FF2B5EF4-FFF2-40B4-BE49-F238E27FC236}">
                <a16:creationId xmlns:a16="http://schemas.microsoft.com/office/drawing/2014/main" id="{221B3828-6FAE-491D-A9B4-CC357C04495B}"/>
              </a:ext>
            </a:extLst>
          </p:cNvPr>
          <p:cNvCxnSpPr/>
          <p:nvPr/>
        </p:nvCxnSpPr>
        <p:spPr>
          <a:xfrm>
            <a:off x="4433455" y="2313709"/>
            <a:ext cx="4142509" cy="12700"/>
          </a:xfrm>
          <a:prstGeom prst="curvedConnector3">
            <a:avLst/>
          </a:prstGeom>
          <a:ln>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0585F73-0A86-4E22-A961-1A715EA4D096}"/>
              </a:ext>
            </a:extLst>
          </p:cNvPr>
          <p:cNvSpPr txBox="1"/>
          <p:nvPr/>
        </p:nvSpPr>
        <p:spPr>
          <a:xfrm>
            <a:off x="8699817" y="2146300"/>
            <a:ext cx="2314548" cy="1569660"/>
          </a:xfrm>
          <a:prstGeom prst="rect">
            <a:avLst/>
          </a:prstGeom>
          <a:noFill/>
        </p:spPr>
        <p:txBody>
          <a:bodyPr wrap="square" rtlCol="0">
            <a:spAutoFit/>
          </a:bodyPr>
          <a:lstStyle/>
          <a:p>
            <a:r>
              <a:rPr lang="en-US" sz="2400" dirty="0"/>
              <a:t>Uber’s traffic , represented as colors in various parts of cities.</a:t>
            </a:r>
          </a:p>
        </p:txBody>
      </p:sp>
    </p:spTree>
    <p:extLst>
      <p:ext uri="{BB962C8B-B14F-4D97-AF65-F5344CB8AC3E}">
        <p14:creationId xmlns:p14="http://schemas.microsoft.com/office/powerpoint/2010/main" val="3885399605"/>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lose up of a sign&#10;&#10;Description automatically generated">
            <a:extLst>
              <a:ext uri="{FF2B5EF4-FFF2-40B4-BE49-F238E27FC236}">
                <a16:creationId xmlns:a16="http://schemas.microsoft.com/office/drawing/2014/main" id="{ED3C1075-537A-450B-AA81-2807AAED5ED3}"/>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5342" b="388"/>
          <a:stretch/>
        </p:blipFill>
        <p:spPr>
          <a:xfrm>
            <a:off x="20" y="10"/>
            <a:ext cx="12191980" cy="6857990"/>
          </a:xfrm>
          <a:prstGeom prst="rect">
            <a:avLst/>
          </a:prstGeom>
        </p:spPr>
      </p:pic>
      <p:sp>
        <p:nvSpPr>
          <p:cNvPr id="2" name="Title 1">
            <a:extLst>
              <a:ext uri="{FF2B5EF4-FFF2-40B4-BE49-F238E27FC236}">
                <a16:creationId xmlns:a16="http://schemas.microsoft.com/office/drawing/2014/main" id="{6B860397-3B18-47AD-BFF3-53CFCB398444}"/>
              </a:ext>
            </a:extLst>
          </p:cNvPr>
          <p:cNvSpPr>
            <a:spLocks noGrp="1"/>
          </p:cNvSpPr>
          <p:nvPr>
            <p:ph type="title"/>
          </p:nvPr>
        </p:nvSpPr>
        <p:spPr>
          <a:xfrm>
            <a:off x="168812" y="4318782"/>
            <a:ext cx="3151163" cy="2111398"/>
          </a:xfrm>
          <a:prstGeom prst="ellipse">
            <a:avLst/>
          </a:prstGeom>
          <a:solidFill>
            <a:srgbClr val="231815"/>
          </a:solidFill>
          <a:ln w="174625" cmpd="thinThick">
            <a:solidFill>
              <a:srgbClr val="231815"/>
            </a:solidFill>
          </a:ln>
        </p:spPr>
        <p:txBody>
          <a:bodyPr vert="horz" lIns="91440" tIns="45720" rIns="91440" bIns="45720" rtlCol="0" anchor="ctr">
            <a:normAutofit/>
          </a:bodyPr>
          <a:lstStyle/>
          <a:p>
            <a:pPr algn="ctr"/>
            <a:r>
              <a:rPr lang="en-US" sz="4000" b="1" dirty="0">
                <a:solidFill>
                  <a:srgbClr val="FFFF00"/>
                </a:solidFill>
              </a:rPr>
              <a:t>JAN-JUNE</a:t>
            </a:r>
            <a:br>
              <a:rPr lang="en-US" sz="4000" b="1" dirty="0">
                <a:solidFill>
                  <a:srgbClr val="FFFF00"/>
                </a:solidFill>
              </a:rPr>
            </a:br>
            <a:r>
              <a:rPr lang="en-US" sz="6000" b="1" dirty="0">
                <a:solidFill>
                  <a:srgbClr val="FFFF00"/>
                </a:solidFill>
              </a:rPr>
              <a:t>2015</a:t>
            </a:r>
          </a:p>
        </p:txBody>
      </p:sp>
      <p:sp>
        <p:nvSpPr>
          <p:cNvPr id="6" name="TextBox 5">
            <a:extLst>
              <a:ext uri="{FF2B5EF4-FFF2-40B4-BE49-F238E27FC236}">
                <a16:creationId xmlns:a16="http://schemas.microsoft.com/office/drawing/2014/main" id="{791AFE1C-43EA-4868-9C75-8E2CC0EB37D9}"/>
              </a:ext>
            </a:extLst>
          </p:cNvPr>
          <p:cNvSpPr txBox="1"/>
          <p:nvPr/>
        </p:nvSpPr>
        <p:spPr>
          <a:xfrm>
            <a:off x="9884958" y="6657945"/>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www.diariodigitalcolombiano.com/uber-la-plataforma-de-taxi-onlin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3926307981"/>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856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22" name="Content Placeholder 4">
            <a:extLst>
              <a:ext uri="{FF2B5EF4-FFF2-40B4-BE49-F238E27FC236}">
                <a16:creationId xmlns:a16="http://schemas.microsoft.com/office/drawing/2014/main" id="{0C0D0BFD-59D4-42D2-870E-9CB1833A9B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295" y="504613"/>
            <a:ext cx="6798365" cy="5260083"/>
          </a:xfrm>
          <a:prstGeom prst="rect">
            <a:avLst/>
          </a:prstGeom>
        </p:spPr>
      </p:pic>
      <p:sp>
        <p:nvSpPr>
          <p:cNvPr id="24" name="Content Placeholder 23">
            <a:extLst>
              <a:ext uri="{FF2B5EF4-FFF2-40B4-BE49-F238E27FC236}">
                <a16:creationId xmlns:a16="http://schemas.microsoft.com/office/drawing/2014/main" id="{03C902FD-0F90-49B8-83E9-DE519185A10D}"/>
              </a:ext>
            </a:extLst>
          </p:cNvPr>
          <p:cNvSpPr>
            <a:spLocks noGrp="1"/>
          </p:cNvSpPr>
          <p:nvPr>
            <p:ph idx="1"/>
          </p:nvPr>
        </p:nvSpPr>
        <p:spPr>
          <a:xfrm>
            <a:off x="8001400" y="504613"/>
            <a:ext cx="3632582" cy="5687906"/>
          </a:xfrm>
        </p:spPr>
        <p:txBody>
          <a:bodyPr>
            <a:normAutofit/>
          </a:bodyPr>
          <a:lstStyle/>
          <a:p>
            <a:pPr>
              <a:buFont typeface="Wingdings" panose="05000000000000000000" pitchFamily="2" charset="2"/>
              <a:buChar char="q"/>
            </a:pPr>
            <a:r>
              <a:rPr lang="en-US" sz="2400" dirty="0">
                <a:solidFill>
                  <a:schemeClr val="bg1"/>
                </a:solidFill>
              </a:rPr>
              <a:t>Uber had sky-high pick ups throughout the weeks.</a:t>
            </a: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r>
              <a:rPr lang="en-US" sz="2400" dirty="0">
                <a:solidFill>
                  <a:schemeClr val="bg1"/>
                </a:solidFill>
              </a:rPr>
              <a:t> Graph depicts an escalated number of journeys from Thursday to Saturday as compare to Monday to Wednesday and Sunday with a slight difference.</a:t>
            </a:r>
          </a:p>
          <a:p>
            <a:pPr>
              <a:buFont typeface="Wingdings" panose="05000000000000000000" pitchFamily="2" charset="2"/>
              <a:buChar char="q"/>
            </a:pPr>
            <a:endParaRPr lang="en-US" sz="2000" dirty="0">
              <a:solidFill>
                <a:schemeClr val="bg1"/>
              </a:solidFill>
            </a:endParaRPr>
          </a:p>
        </p:txBody>
      </p:sp>
      <p:sp>
        <p:nvSpPr>
          <p:cNvPr id="6" name="Rectangle 5">
            <a:extLst>
              <a:ext uri="{FF2B5EF4-FFF2-40B4-BE49-F238E27FC236}">
                <a16:creationId xmlns:a16="http://schemas.microsoft.com/office/drawing/2014/main" id="{19F4DAD6-9D65-4FB7-B76C-39CD82A44B38}"/>
              </a:ext>
            </a:extLst>
          </p:cNvPr>
          <p:cNvSpPr/>
          <p:nvPr/>
        </p:nvSpPr>
        <p:spPr>
          <a:xfrm>
            <a:off x="1378430" y="6007947"/>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B160553-8E69-4558-A3AD-366AC32CDF12}"/>
              </a:ext>
            </a:extLst>
          </p:cNvPr>
          <p:cNvSpPr/>
          <p:nvPr/>
        </p:nvSpPr>
        <p:spPr>
          <a:xfrm>
            <a:off x="755374" y="5857461"/>
            <a:ext cx="6237564" cy="87464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TOTAL JOURNEY BY  </a:t>
            </a:r>
            <a:r>
              <a:rPr lang="en-US" dirty="0">
                <a:solidFill>
                  <a:schemeClr val="tx1"/>
                </a:solidFill>
              </a:rPr>
              <a:t>UBER</a:t>
            </a:r>
            <a:r>
              <a:rPr lang="en-US" dirty="0">
                <a:solidFill>
                  <a:srgbClr val="FF0000"/>
                </a:solidFill>
              </a:rPr>
              <a:t> PER DAY during JAN-FEB 2015</a:t>
            </a:r>
          </a:p>
          <a:p>
            <a:pPr algn="ctr"/>
            <a:r>
              <a:rPr lang="en-US" dirty="0">
                <a:solidFill>
                  <a:srgbClr val="FF0000"/>
                </a:solidFill>
              </a:rPr>
              <a:t>IN NEW-YORK CITY</a:t>
            </a:r>
          </a:p>
        </p:txBody>
      </p:sp>
    </p:spTree>
    <p:extLst>
      <p:ext uri="{BB962C8B-B14F-4D97-AF65-F5344CB8AC3E}">
        <p14:creationId xmlns:p14="http://schemas.microsoft.com/office/powerpoint/2010/main" val="208225214"/>
      </p:ext>
    </p:extLst>
  </p:cSld>
  <p:clrMapOvr>
    <a:overrideClrMapping bg1="lt1" tx1="dk1" bg2="lt2" tx2="dk2" accent1="accent1" accent2="accent2" accent3="accent3" accent4="accent4" accent5="accent5" accent6="accent6" hlink="hlink" folHlink="folHlink"/>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856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Content Placeholder 23">
            <a:extLst>
              <a:ext uri="{FF2B5EF4-FFF2-40B4-BE49-F238E27FC236}">
                <a16:creationId xmlns:a16="http://schemas.microsoft.com/office/drawing/2014/main" id="{03C902FD-0F90-49B8-83E9-DE519185A10D}"/>
              </a:ext>
            </a:extLst>
          </p:cNvPr>
          <p:cNvSpPr>
            <a:spLocks noGrp="1"/>
          </p:cNvSpPr>
          <p:nvPr>
            <p:ph idx="1"/>
          </p:nvPr>
        </p:nvSpPr>
        <p:spPr>
          <a:xfrm>
            <a:off x="8001400" y="504613"/>
            <a:ext cx="3632582" cy="5687906"/>
          </a:xfrm>
        </p:spPr>
        <p:txBody>
          <a:bodyPr>
            <a:normAutofit/>
          </a:bodyPr>
          <a:lstStyle/>
          <a:p>
            <a:pPr>
              <a:buFont typeface="Wingdings" panose="05000000000000000000" pitchFamily="2" charset="2"/>
              <a:buChar char="q"/>
            </a:pPr>
            <a:r>
              <a:rPr lang="en-US" sz="2400" dirty="0">
                <a:solidFill>
                  <a:schemeClr val="bg1"/>
                </a:solidFill>
              </a:rPr>
              <a:t>Graph shows number of active vehicles during the weeks with total trips completed by Uber.</a:t>
            </a: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r>
              <a:rPr lang="en-US" sz="2400" dirty="0">
                <a:solidFill>
                  <a:schemeClr val="bg1"/>
                </a:solidFill>
              </a:rPr>
              <a:t>A slight fluctuation can be seen with maximum trips throughout the week.</a:t>
            </a:r>
          </a:p>
        </p:txBody>
      </p:sp>
      <p:sp>
        <p:nvSpPr>
          <p:cNvPr id="6" name="Rectangle 5">
            <a:extLst>
              <a:ext uri="{FF2B5EF4-FFF2-40B4-BE49-F238E27FC236}">
                <a16:creationId xmlns:a16="http://schemas.microsoft.com/office/drawing/2014/main" id="{19F4DAD6-9D65-4FB7-B76C-39CD82A44B38}"/>
              </a:ext>
            </a:extLst>
          </p:cNvPr>
          <p:cNvSpPr/>
          <p:nvPr/>
        </p:nvSpPr>
        <p:spPr>
          <a:xfrm>
            <a:off x="1378430" y="6007947"/>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B160553-8E69-4558-A3AD-366AC32CDF12}"/>
              </a:ext>
            </a:extLst>
          </p:cNvPr>
          <p:cNvSpPr/>
          <p:nvPr/>
        </p:nvSpPr>
        <p:spPr>
          <a:xfrm>
            <a:off x="755374" y="5857461"/>
            <a:ext cx="6237564" cy="87464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 </a:t>
            </a:r>
            <a:r>
              <a:rPr lang="en-US" dirty="0">
                <a:solidFill>
                  <a:schemeClr val="tx1"/>
                </a:solidFill>
              </a:rPr>
              <a:t>UBER’S</a:t>
            </a:r>
            <a:r>
              <a:rPr lang="en-US" dirty="0">
                <a:solidFill>
                  <a:srgbClr val="FF0000"/>
                </a:solidFill>
              </a:rPr>
              <a:t>  ACTIVE VEHICLES PER DAY during JAN-FEB 2015</a:t>
            </a:r>
          </a:p>
          <a:p>
            <a:pPr algn="ctr"/>
            <a:r>
              <a:rPr lang="en-US" dirty="0">
                <a:solidFill>
                  <a:srgbClr val="FF0000"/>
                </a:solidFill>
              </a:rPr>
              <a:t>IN NEW-YORK CITY</a:t>
            </a:r>
          </a:p>
        </p:txBody>
      </p:sp>
      <p:pic>
        <p:nvPicPr>
          <p:cNvPr id="3" name="Picture 2">
            <a:extLst>
              <a:ext uri="{FF2B5EF4-FFF2-40B4-BE49-F238E27FC236}">
                <a16:creationId xmlns:a16="http://schemas.microsoft.com/office/drawing/2014/main" id="{55F17C38-18FB-4632-9BAE-D4C0D3BD44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374" y="382655"/>
            <a:ext cx="6237563" cy="5143501"/>
          </a:xfrm>
          <a:prstGeom prst="rect">
            <a:avLst/>
          </a:prstGeom>
        </p:spPr>
      </p:pic>
    </p:spTree>
    <p:extLst>
      <p:ext uri="{BB962C8B-B14F-4D97-AF65-F5344CB8AC3E}">
        <p14:creationId xmlns:p14="http://schemas.microsoft.com/office/powerpoint/2010/main" val="2139174550"/>
      </p:ext>
    </p:extLst>
  </p:cSld>
  <p:clrMapOvr>
    <a:overrideClrMapping bg1="lt1" tx1="dk1" bg2="lt2" tx2="dk2" accent1="accent1" accent2="accent2" accent3="accent3" accent4="accent4" accent5="accent5" accent6="accent6" hlink="hlink" folHlink="folHlink"/>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3BEC6-B2DF-4651-B5C8-BB7CD62C2120}"/>
              </a:ext>
            </a:extLst>
          </p:cNvPr>
          <p:cNvSpPr>
            <a:spLocks noGrp="1"/>
          </p:cNvSpPr>
          <p:nvPr>
            <p:ph type="title"/>
          </p:nvPr>
        </p:nvSpPr>
        <p:spPr>
          <a:xfrm>
            <a:off x="838200" y="365125"/>
            <a:ext cx="10515600" cy="1325563"/>
          </a:xfrm>
        </p:spPr>
        <p:txBody>
          <a:bodyPr>
            <a:normAutofit fontScale="90000"/>
          </a:bodyPr>
          <a:lstStyle/>
          <a:p>
            <a:r>
              <a:rPr lang="en-US" sz="6000" b="1" dirty="0">
                <a:solidFill>
                  <a:srgbClr val="FFFF00"/>
                </a:solidFill>
              </a:rPr>
              <a:t>Uber Business Model</a:t>
            </a:r>
            <a:br>
              <a:rPr lang="en-US" dirty="0"/>
            </a:br>
            <a:endParaRPr lang="en-US" dirty="0"/>
          </a:p>
        </p:txBody>
      </p:sp>
      <p:graphicFrame>
        <p:nvGraphicFramePr>
          <p:cNvPr id="5" name="Content Placeholder 2">
            <a:extLst>
              <a:ext uri="{FF2B5EF4-FFF2-40B4-BE49-F238E27FC236}">
                <a16:creationId xmlns:a16="http://schemas.microsoft.com/office/drawing/2014/main" id="{656181FE-414C-41CC-9173-40A1AC176C99}"/>
              </a:ext>
            </a:extLst>
          </p:cNvPr>
          <p:cNvGraphicFramePr>
            <a:graphicFrameLocks noGrp="1"/>
          </p:cNvGraphicFramePr>
          <p:nvPr>
            <p:ph idx="1"/>
            <p:extLst>
              <p:ext uri="{D42A27DB-BD31-4B8C-83A1-F6EECF244321}">
                <p14:modId xmlns:p14="http://schemas.microsoft.com/office/powerpoint/2010/main" val="2432438156"/>
              </p:ext>
            </p:extLst>
          </p:nvPr>
        </p:nvGraphicFramePr>
        <p:xfrm>
          <a:off x="467139" y="1378226"/>
          <a:ext cx="10515600" cy="5479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1678985"/>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856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Content Placeholder 23">
            <a:extLst>
              <a:ext uri="{FF2B5EF4-FFF2-40B4-BE49-F238E27FC236}">
                <a16:creationId xmlns:a16="http://schemas.microsoft.com/office/drawing/2014/main" id="{03C902FD-0F90-49B8-83E9-DE519185A10D}"/>
              </a:ext>
            </a:extLst>
          </p:cNvPr>
          <p:cNvSpPr>
            <a:spLocks noGrp="1"/>
          </p:cNvSpPr>
          <p:nvPr>
            <p:ph idx="1"/>
          </p:nvPr>
        </p:nvSpPr>
        <p:spPr>
          <a:xfrm>
            <a:off x="8001400" y="504613"/>
            <a:ext cx="3632582" cy="5687906"/>
          </a:xfrm>
        </p:spPr>
        <p:txBody>
          <a:bodyPr>
            <a:normAutofit/>
          </a:bodyPr>
          <a:lstStyle/>
          <a:p>
            <a:pPr>
              <a:buFont typeface="Wingdings" panose="05000000000000000000" pitchFamily="2" charset="2"/>
              <a:buChar char="q"/>
            </a:pPr>
            <a:r>
              <a:rPr lang="en-US" sz="2400" dirty="0">
                <a:solidFill>
                  <a:schemeClr val="bg1"/>
                </a:solidFill>
              </a:rPr>
              <a:t>Graph depicts a fluctuation in the number of journeys with a rise on Wednesday.</a:t>
            </a:r>
          </a:p>
          <a:p>
            <a:pPr marL="0" indent="0">
              <a:buNone/>
            </a:pPr>
            <a:endParaRPr lang="en-US" sz="2400" dirty="0">
              <a:solidFill>
                <a:schemeClr val="bg1"/>
              </a:solidFill>
            </a:endParaRPr>
          </a:p>
          <a:p>
            <a:pPr>
              <a:buFont typeface="Wingdings" panose="05000000000000000000" pitchFamily="2" charset="2"/>
              <a:buChar char="q"/>
            </a:pPr>
            <a:r>
              <a:rPr lang="en-US" sz="2400" dirty="0">
                <a:solidFill>
                  <a:schemeClr val="bg1"/>
                </a:solidFill>
              </a:rPr>
              <a:t>Wednesday and Sunday holds the maximum pick-ups .</a:t>
            </a: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r>
              <a:rPr lang="en-US" sz="2400" dirty="0">
                <a:solidFill>
                  <a:schemeClr val="bg1"/>
                </a:solidFill>
              </a:rPr>
              <a:t>Saturday holds the minimal pick-ups of all days. </a:t>
            </a:r>
          </a:p>
        </p:txBody>
      </p:sp>
      <p:sp>
        <p:nvSpPr>
          <p:cNvPr id="6" name="Rectangle 5">
            <a:extLst>
              <a:ext uri="{FF2B5EF4-FFF2-40B4-BE49-F238E27FC236}">
                <a16:creationId xmlns:a16="http://schemas.microsoft.com/office/drawing/2014/main" id="{19F4DAD6-9D65-4FB7-B76C-39CD82A44B38}"/>
              </a:ext>
            </a:extLst>
          </p:cNvPr>
          <p:cNvSpPr/>
          <p:nvPr/>
        </p:nvSpPr>
        <p:spPr>
          <a:xfrm>
            <a:off x="1378430" y="6007947"/>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B160553-8E69-4558-A3AD-366AC32CDF12}"/>
              </a:ext>
            </a:extLst>
          </p:cNvPr>
          <p:cNvSpPr/>
          <p:nvPr/>
        </p:nvSpPr>
        <p:spPr>
          <a:xfrm>
            <a:off x="755374" y="5857461"/>
            <a:ext cx="6237564" cy="87464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TOTAL JOURNEYS BY </a:t>
            </a:r>
            <a:r>
              <a:rPr lang="en-US" dirty="0">
                <a:solidFill>
                  <a:schemeClr val="tx1"/>
                </a:solidFill>
              </a:rPr>
              <a:t>UBER</a:t>
            </a:r>
            <a:r>
              <a:rPr lang="en-US" dirty="0">
                <a:solidFill>
                  <a:srgbClr val="FF0000"/>
                </a:solidFill>
              </a:rPr>
              <a:t> PER DAY during JAN-JUNE 2015</a:t>
            </a:r>
          </a:p>
          <a:p>
            <a:pPr algn="ctr"/>
            <a:r>
              <a:rPr lang="en-US" dirty="0">
                <a:solidFill>
                  <a:srgbClr val="FF0000"/>
                </a:solidFill>
              </a:rPr>
              <a:t>IN NEW-YORK CITY</a:t>
            </a:r>
          </a:p>
        </p:txBody>
      </p:sp>
      <p:pic>
        <p:nvPicPr>
          <p:cNvPr id="4" name="Picture 3">
            <a:extLst>
              <a:ext uri="{FF2B5EF4-FFF2-40B4-BE49-F238E27FC236}">
                <a16:creationId xmlns:a16="http://schemas.microsoft.com/office/drawing/2014/main" id="{F0B83FFC-95C4-480A-B1CF-B131B555B0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375" y="291549"/>
            <a:ext cx="6237564" cy="5309152"/>
          </a:xfrm>
          <a:prstGeom prst="rect">
            <a:avLst/>
          </a:prstGeom>
        </p:spPr>
      </p:pic>
    </p:spTree>
    <p:extLst>
      <p:ext uri="{BB962C8B-B14F-4D97-AF65-F5344CB8AC3E}">
        <p14:creationId xmlns:p14="http://schemas.microsoft.com/office/powerpoint/2010/main" val="135266886"/>
      </p:ext>
    </p:extLst>
  </p:cSld>
  <p:clrMapOvr>
    <a:overrideClrMapping bg1="lt1" tx1="dk1" bg2="lt2" tx2="dk2" accent1="accent1" accent2="accent2" accent3="accent3" accent4="accent4" accent5="accent5" accent6="accent6" hlink="hlink" folHlink="folHlink"/>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856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Content Placeholder 23">
            <a:extLst>
              <a:ext uri="{FF2B5EF4-FFF2-40B4-BE49-F238E27FC236}">
                <a16:creationId xmlns:a16="http://schemas.microsoft.com/office/drawing/2014/main" id="{03C902FD-0F90-49B8-83E9-DE519185A10D}"/>
              </a:ext>
            </a:extLst>
          </p:cNvPr>
          <p:cNvSpPr>
            <a:spLocks noGrp="1"/>
          </p:cNvSpPr>
          <p:nvPr>
            <p:ph idx="1"/>
          </p:nvPr>
        </p:nvSpPr>
        <p:spPr>
          <a:xfrm>
            <a:off x="8001400" y="706582"/>
            <a:ext cx="3632582" cy="5485937"/>
          </a:xfrm>
        </p:spPr>
        <p:txBody>
          <a:bodyPr>
            <a:normAutofit/>
          </a:bodyPr>
          <a:lstStyle/>
          <a:p>
            <a:pPr>
              <a:buFont typeface="Wingdings" panose="05000000000000000000" pitchFamily="2" charset="2"/>
              <a:buChar char="q"/>
            </a:pPr>
            <a:r>
              <a:rPr lang="en-US" sz="2400" dirty="0">
                <a:solidFill>
                  <a:schemeClr val="bg1"/>
                </a:solidFill>
              </a:rPr>
              <a:t>Uber’s  peak-hour flow from4 to 9 pm.</a:t>
            </a:r>
          </a:p>
          <a:p>
            <a:pPr marL="0" indent="0">
              <a:buNone/>
            </a:pPr>
            <a:endParaRPr lang="en-US" sz="2400" dirty="0">
              <a:solidFill>
                <a:schemeClr val="bg1"/>
              </a:solidFill>
            </a:endParaRP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r>
              <a:rPr lang="en-US" sz="2400" dirty="0">
                <a:solidFill>
                  <a:schemeClr val="bg1"/>
                </a:solidFill>
              </a:rPr>
              <a:t>7 o’ clock rush hour is Uber’s peak business time.</a:t>
            </a: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r>
              <a:rPr lang="en-US" sz="2400" dirty="0">
                <a:solidFill>
                  <a:schemeClr val="bg1"/>
                </a:solidFill>
              </a:rPr>
              <a:t>Off-peak time is around 3 to 5 am.</a:t>
            </a:r>
          </a:p>
          <a:p>
            <a:pPr>
              <a:buFont typeface="Wingdings" panose="05000000000000000000" pitchFamily="2" charset="2"/>
              <a:buChar char="q"/>
            </a:pPr>
            <a:endParaRPr lang="en-US" sz="2000" dirty="0">
              <a:solidFill>
                <a:schemeClr val="bg1"/>
              </a:solidFill>
            </a:endParaRPr>
          </a:p>
        </p:txBody>
      </p:sp>
      <p:sp>
        <p:nvSpPr>
          <p:cNvPr id="6" name="Rectangle 5">
            <a:extLst>
              <a:ext uri="{FF2B5EF4-FFF2-40B4-BE49-F238E27FC236}">
                <a16:creationId xmlns:a16="http://schemas.microsoft.com/office/drawing/2014/main" id="{19F4DAD6-9D65-4FB7-B76C-39CD82A44B38}"/>
              </a:ext>
            </a:extLst>
          </p:cNvPr>
          <p:cNvSpPr/>
          <p:nvPr/>
        </p:nvSpPr>
        <p:spPr>
          <a:xfrm>
            <a:off x="1378430" y="6007947"/>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B160553-8E69-4558-A3AD-366AC32CDF12}"/>
              </a:ext>
            </a:extLst>
          </p:cNvPr>
          <p:cNvSpPr/>
          <p:nvPr/>
        </p:nvSpPr>
        <p:spPr>
          <a:xfrm>
            <a:off x="755374" y="5857461"/>
            <a:ext cx="6237564" cy="87464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TOTAL JOURNEYS BY </a:t>
            </a:r>
            <a:r>
              <a:rPr lang="en-US" dirty="0">
                <a:solidFill>
                  <a:schemeClr val="tx1"/>
                </a:solidFill>
              </a:rPr>
              <a:t>UBER</a:t>
            </a:r>
            <a:r>
              <a:rPr lang="en-US" dirty="0">
                <a:solidFill>
                  <a:srgbClr val="FF0000"/>
                </a:solidFill>
              </a:rPr>
              <a:t> PER  HOUR during JAN-JUNE 2015</a:t>
            </a:r>
          </a:p>
          <a:p>
            <a:pPr algn="ctr"/>
            <a:r>
              <a:rPr lang="en-US" dirty="0">
                <a:solidFill>
                  <a:srgbClr val="FF0000"/>
                </a:solidFill>
              </a:rPr>
              <a:t>IN NEW-YORK CITY</a:t>
            </a:r>
          </a:p>
        </p:txBody>
      </p:sp>
      <p:pic>
        <p:nvPicPr>
          <p:cNvPr id="3" name="Picture 2" descr="A screenshot of a cell phone&#10;&#10;Description automatically generated">
            <a:extLst>
              <a:ext uri="{FF2B5EF4-FFF2-40B4-BE49-F238E27FC236}">
                <a16:creationId xmlns:a16="http://schemas.microsoft.com/office/drawing/2014/main" id="{CD91F9D9-EA9F-47F9-B8A3-52F2208151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373" y="331304"/>
            <a:ext cx="6237564" cy="5340625"/>
          </a:xfrm>
          <a:prstGeom prst="rect">
            <a:avLst/>
          </a:prstGeom>
        </p:spPr>
      </p:pic>
    </p:spTree>
    <p:extLst>
      <p:ext uri="{BB962C8B-B14F-4D97-AF65-F5344CB8AC3E}">
        <p14:creationId xmlns:p14="http://schemas.microsoft.com/office/powerpoint/2010/main" val="521946829"/>
      </p:ext>
    </p:extLst>
  </p:cSld>
  <p:clrMapOvr>
    <a:overrideClrMapping bg1="lt1" tx1="dk1" bg2="lt2" tx2="dk2" accent1="accent1" accent2="accent2" accent3="accent3" accent4="accent4" accent5="accent5" accent6="accent6" hlink="hlink" folHlink="folHlink"/>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856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Content Placeholder 23">
            <a:extLst>
              <a:ext uri="{FF2B5EF4-FFF2-40B4-BE49-F238E27FC236}">
                <a16:creationId xmlns:a16="http://schemas.microsoft.com/office/drawing/2014/main" id="{03C902FD-0F90-49B8-83E9-DE519185A10D}"/>
              </a:ext>
            </a:extLst>
          </p:cNvPr>
          <p:cNvSpPr>
            <a:spLocks noGrp="1"/>
          </p:cNvSpPr>
          <p:nvPr>
            <p:ph idx="1"/>
          </p:nvPr>
        </p:nvSpPr>
        <p:spPr>
          <a:xfrm>
            <a:off x="8001400" y="504613"/>
            <a:ext cx="3632582" cy="5687906"/>
          </a:xfrm>
        </p:spPr>
        <p:txBody>
          <a:bodyPr>
            <a:normAutofit/>
          </a:bodyPr>
          <a:lstStyle/>
          <a:p>
            <a:pPr>
              <a:buFont typeface="Wingdings" panose="05000000000000000000" pitchFamily="2" charset="2"/>
              <a:buChar char="q"/>
            </a:pPr>
            <a:r>
              <a:rPr lang="en-US" sz="2400" dirty="0">
                <a:solidFill>
                  <a:schemeClr val="bg1"/>
                </a:solidFill>
              </a:rPr>
              <a:t>Graph indicates number of journeys with affiliated base number from Jan to June 2015.</a:t>
            </a: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r>
              <a:rPr lang="en-US" sz="2400" dirty="0">
                <a:solidFill>
                  <a:schemeClr val="bg1"/>
                </a:solidFill>
              </a:rPr>
              <a:t>Remarkable hike on Wednesday as compare to other days.</a:t>
            </a:r>
          </a:p>
          <a:p>
            <a:pPr>
              <a:buFont typeface="Wingdings" panose="05000000000000000000" pitchFamily="2" charset="2"/>
              <a:buChar char="q"/>
            </a:pPr>
            <a:endParaRPr lang="en-US" sz="2000" dirty="0">
              <a:solidFill>
                <a:schemeClr val="bg1"/>
              </a:solidFill>
            </a:endParaRPr>
          </a:p>
        </p:txBody>
      </p:sp>
      <p:sp>
        <p:nvSpPr>
          <p:cNvPr id="6" name="Rectangle 5">
            <a:extLst>
              <a:ext uri="{FF2B5EF4-FFF2-40B4-BE49-F238E27FC236}">
                <a16:creationId xmlns:a16="http://schemas.microsoft.com/office/drawing/2014/main" id="{19F4DAD6-9D65-4FB7-B76C-39CD82A44B38}"/>
              </a:ext>
            </a:extLst>
          </p:cNvPr>
          <p:cNvSpPr/>
          <p:nvPr/>
        </p:nvSpPr>
        <p:spPr>
          <a:xfrm>
            <a:off x="1378430" y="6007947"/>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B160553-8E69-4558-A3AD-366AC32CDF12}"/>
              </a:ext>
            </a:extLst>
          </p:cNvPr>
          <p:cNvSpPr/>
          <p:nvPr/>
        </p:nvSpPr>
        <p:spPr>
          <a:xfrm>
            <a:off x="755374" y="5857461"/>
            <a:ext cx="6237564" cy="87464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TOTAL JOURNEYS BY </a:t>
            </a:r>
            <a:r>
              <a:rPr lang="en-US" dirty="0">
                <a:solidFill>
                  <a:schemeClr val="tx1"/>
                </a:solidFill>
              </a:rPr>
              <a:t>UBER</a:t>
            </a:r>
            <a:r>
              <a:rPr lang="en-US" dirty="0">
                <a:solidFill>
                  <a:srgbClr val="FF0000"/>
                </a:solidFill>
              </a:rPr>
              <a:t> with </a:t>
            </a:r>
            <a:r>
              <a:rPr lang="en-US" dirty="0" err="1">
                <a:solidFill>
                  <a:srgbClr val="FF0000"/>
                </a:solidFill>
              </a:rPr>
              <a:t>Affialiated_Base_Number</a:t>
            </a:r>
            <a:r>
              <a:rPr lang="en-US" dirty="0">
                <a:solidFill>
                  <a:srgbClr val="FF0000"/>
                </a:solidFill>
              </a:rPr>
              <a:t> </a:t>
            </a:r>
          </a:p>
          <a:p>
            <a:pPr algn="ctr"/>
            <a:r>
              <a:rPr lang="en-US" dirty="0">
                <a:solidFill>
                  <a:srgbClr val="FF0000"/>
                </a:solidFill>
              </a:rPr>
              <a:t> JAN-JUNE 2015</a:t>
            </a:r>
          </a:p>
          <a:p>
            <a:pPr algn="ctr"/>
            <a:r>
              <a:rPr lang="en-US" dirty="0">
                <a:solidFill>
                  <a:srgbClr val="FF0000"/>
                </a:solidFill>
              </a:rPr>
              <a:t>IN NEW-YORK CITY</a:t>
            </a:r>
          </a:p>
        </p:txBody>
      </p:sp>
      <p:pic>
        <p:nvPicPr>
          <p:cNvPr id="4" name="Picture 3">
            <a:extLst>
              <a:ext uri="{FF2B5EF4-FFF2-40B4-BE49-F238E27FC236}">
                <a16:creationId xmlns:a16="http://schemas.microsoft.com/office/drawing/2014/main" id="{03BAE43A-0415-476F-A258-5CF8BC4DA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374" y="504613"/>
            <a:ext cx="6237565" cy="5096087"/>
          </a:xfrm>
          <a:prstGeom prst="rect">
            <a:avLst/>
          </a:prstGeom>
        </p:spPr>
      </p:pic>
    </p:spTree>
    <p:extLst>
      <p:ext uri="{BB962C8B-B14F-4D97-AF65-F5344CB8AC3E}">
        <p14:creationId xmlns:p14="http://schemas.microsoft.com/office/powerpoint/2010/main" val="2469902651"/>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100A-07ED-42E7-8CBA-2E7F93F95DE5}"/>
              </a:ext>
            </a:extLst>
          </p:cNvPr>
          <p:cNvSpPr>
            <a:spLocks noGrp="1"/>
          </p:cNvSpPr>
          <p:nvPr>
            <p:ph type="title"/>
          </p:nvPr>
        </p:nvSpPr>
        <p:spPr/>
        <p:txBody>
          <a:bodyPr>
            <a:normAutofit/>
          </a:bodyPr>
          <a:lstStyle/>
          <a:p>
            <a:r>
              <a:rPr lang="en-US" sz="8800" b="1" i="1" dirty="0">
                <a:solidFill>
                  <a:srgbClr val="FFFF00"/>
                </a:solidFill>
              </a:rPr>
              <a:t>T H A N K    Y O U</a:t>
            </a:r>
          </a:p>
        </p:txBody>
      </p:sp>
      <p:pic>
        <p:nvPicPr>
          <p:cNvPr id="16" name="Content Placeholder 15" descr="A close up of a sign&#10;&#10;Description automatically generated">
            <a:extLst>
              <a:ext uri="{FF2B5EF4-FFF2-40B4-BE49-F238E27FC236}">
                <a16:creationId xmlns:a16="http://schemas.microsoft.com/office/drawing/2014/main" id="{9B2FEF31-6A68-47B7-A814-674BFDFF9F2C}"/>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825624"/>
            <a:ext cx="12192000" cy="5032375"/>
          </a:xfrm>
        </p:spPr>
      </p:pic>
    </p:spTree>
    <p:extLst>
      <p:ext uri="{BB962C8B-B14F-4D97-AF65-F5344CB8AC3E}">
        <p14:creationId xmlns:p14="http://schemas.microsoft.com/office/powerpoint/2010/main" val="169546002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43640-A0E6-4EA8-B523-B54C23685948}"/>
              </a:ext>
            </a:extLst>
          </p:cNvPr>
          <p:cNvSpPr>
            <a:spLocks noGrp="1"/>
          </p:cNvSpPr>
          <p:nvPr>
            <p:ph type="title"/>
          </p:nvPr>
        </p:nvSpPr>
        <p:spPr>
          <a:xfrm>
            <a:off x="1571811" y="1192696"/>
            <a:ext cx="9122584" cy="1417983"/>
          </a:xfrm>
        </p:spPr>
        <p:txBody>
          <a:bodyPr>
            <a:noAutofit/>
          </a:bodyPr>
          <a:lstStyle/>
          <a:p>
            <a:r>
              <a:rPr lang="en-US" sz="4800" b="1" dirty="0">
                <a:solidFill>
                  <a:srgbClr val="FFFF00"/>
                </a:solidFill>
              </a:rPr>
              <a:t>How Uber Works &amp; Makes Money?</a:t>
            </a:r>
            <a:br>
              <a:rPr lang="en-US" sz="4800" b="1" dirty="0">
                <a:solidFill>
                  <a:srgbClr val="FFFF00"/>
                </a:solidFill>
              </a:rPr>
            </a:br>
            <a:endParaRPr lang="en-US" sz="4800" b="1" dirty="0">
              <a:solidFill>
                <a:srgbClr val="FFFF00"/>
              </a:solidFill>
            </a:endParaRPr>
          </a:p>
        </p:txBody>
      </p:sp>
      <p:sp>
        <p:nvSpPr>
          <p:cNvPr id="22" name="Content Placeholder 2">
            <a:extLst>
              <a:ext uri="{FF2B5EF4-FFF2-40B4-BE49-F238E27FC236}">
                <a16:creationId xmlns:a16="http://schemas.microsoft.com/office/drawing/2014/main" id="{977BA78B-591A-472E-B3A6-1F6316E84016}"/>
              </a:ext>
            </a:extLst>
          </p:cNvPr>
          <p:cNvSpPr>
            <a:spLocks noGrp="1"/>
          </p:cNvSpPr>
          <p:nvPr>
            <p:ph idx="1"/>
          </p:nvPr>
        </p:nvSpPr>
        <p:spPr>
          <a:xfrm>
            <a:off x="1571811" y="2040835"/>
            <a:ext cx="6066118" cy="3457728"/>
          </a:xfrm>
        </p:spPr>
        <p:txBody>
          <a:bodyPr>
            <a:normAutofit/>
          </a:bodyPr>
          <a:lstStyle/>
          <a:p>
            <a:r>
              <a:rPr lang="en-US" sz="1800" dirty="0"/>
              <a:t>There are two primary ways Uber makes money – and these are pretty simple on the surface. One way is by charging their customer for rides. The second is through promotional offerings and partnerships involving third parties.</a:t>
            </a:r>
            <a:endParaRPr lang="en-US" sz="1800" b="1" dirty="0"/>
          </a:p>
          <a:p>
            <a:pPr fontAlgn="base"/>
            <a:r>
              <a:rPr lang="en-US" sz="1800" dirty="0"/>
              <a:t>Uber collaborates with vehicle owners and drivers and together they set up a minimum charge at which the partners will operate. Uber supplies them riders through online bookings from one single application and charges some amount of commission from them. The commission charged by the company ranges from 20% – 25% of the total amount charged from the customer.</a:t>
            </a:r>
          </a:p>
          <a:p>
            <a:endParaRPr lang="en-US" sz="1500" dirty="0"/>
          </a:p>
        </p:txBody>
      </p:sp>
      <p:sp>
        <p:nvSpPr>
          <p:cNvPr id="27"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29"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7" name="Graphic 6" descr="Coins">
            <a:extLst>
              <a:ext uri="{FF2B5EF4-FFF2-40B4-BE49-F238E27FC236}">
                <a16:creationId xmlns:a16="http://schemas.microsoft.com/office/drawing/2014/main" id="{A7E4A8B0-A7EB-435C-A8C6-57B7BBFBF8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899" y="3191551"/>
            <a:ext cx="2194559" cy="2194559"/>
          </a:xfrm>
          <a:prstGeom prst="rect">
            <a:avLst/>
          </a:prstGeom>
        </p:spPr>
      </p:pic>
    </p:spTree>
    <p:extLst>
      <p:ext uri="{BB962C8B-B14F-4D97-AF65-F5344CB8AC3E}">
        <p14:creationId xmlns:p14="http://schemas.microsoft.com/office/powerpoint/2010/main" val="1073805438"/>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8">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871532-A81E-40BD-A6A8-88EFFEC27CF8}"/>
              </a:ext>
            </a:extLst>
          </p:cNvPr>
          <p:cNvSpPr>
            <a:spLocks noGrp="1"/>
          </p:cNvSpPr>
          <p:nvPr>
            <p:ph type="title"/>
          </p:nvPr>
        </p:nvSpPr>
        <p:spPr>
          <a:xfrm>
            <a:off x="762000" y="642938"/>
            <a:ext cx="3370998" cy="5502264"/>
          </a:xfrm>
        </p:spPr>
        <p:txBody>
          <a:bodyPr>
            <a:normAutofit/>
          </a:bodyPr>
          <a:lstStyle/>
          <a:p>
            <a:r>
              <a:rPr lang="en-US" sz="6000" b="1" dirty="0">
                <a:solidFill>
                  <a:srgbClr val="FF0000"/>
                </a:solidFill>
              </a:rPr>
              <a:t>Business problem </a:t>
            </a:r>
            <a:br>
              <a:rPr lang="en-US" sz="6000" b="1" dirty="0">
                <a:solidFill>
                  <a:srgbClr val="FF0000"/>
                </a:solidFill>
              </a:rPr>
            </a:br>
            <a:r>
              <a:rPr lang="en-US" sz="6000" b="1" dirty="0">
                <a:solidFill>
                  <a:srgbClr val="FF0000"/>
                </a:solidFill>
              </a:rPr>
              <a:t>statement</a:t>
            </a:r>
          </a:p>
        </p:txBody>
      </p:sp>
      <p:cxnSp>
        <p:nvCxnSpPr>
          <p:cNvPr id="24" name="Straight Connector 20">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2">
            <a:extLst>
              <a:ext uri="{FF2B5EF4-FFF2-40B4-BE49-F238E27FC236}">
                <a16:creationId xmlns:a16="http://schemas.microsoft.com/office/drawing/2014/main" id="{B29692C2-DBB0-4923-A2B6-4371AA4946BF}"/>
              </a:ext>
            </a:extLst>
          </p:cNvPr>
          <p:cNvGraphicFramePr>
            <a:graphicFrameLocks noGrp="1"/>
          </p:cNvGraphicFramePr>
          <p:nvPr>
            <p:ph idx="1"/>
            <p:extLst>
              <p:ext uri="{D42A27DB-BD31-4B8C-83A1-F6EECF244321}">
                <p14:modId xmlns:p14="http://schemas.microsoft.com/office/powerpoint/2010/main" val="2868536020"/>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6143051"/>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A2B73D-0781-4D2F-AE61-D127C2616746}"/>
              </a:ext>
            </a:extLst>
          </p:cNvPr>
          <p:cNvSpPr>
            <a:spLocks noGrp="1"/>
          </p:cNvSpPr>
          <p:nvPr>
            <p:ph type="title"/>
          </p:nvPr>
        </p:nvSpPr>
        <p:spPr>
          <a:xfrm>
            <a:off x="910964" y="450166"/>
            <a:ext cx="3370998" cy="1434905"/>
          </a:xfrm>
        </p:spPr>
        <p:txBody>
          <a:bodyPr>
            <a:normAutofit/>
          </a:bodyPr>
          <a:lstStyle/>
          <a:p>
            <a:r>
              <a:rPr lang="en-US" sz="5400" b="1" i="1" dirty="0">
                <a:solidFill>
                  <a:srgbClr val="FF0000"/>
                </a:solidFill>
              </a:rPr>
              <a:t>UBER perk:</a:t>
            </a:r>
          </a:p>
        </p:txBody>
      </p:sp>
      <p:cxnSp>
        <p:nvCxnSpPr>
          <p:cNvPr id="53" name="Straight Connector 5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5" name="Content Placeholder 2">
            <a:extLst>
              <a:ext uri="{FF2B5EF4-FFF2-40B4-BE49-F238E27FC236}">
                <a16:creationId xmlns:a16="http://schemas.microsoft.com/office/drawing/2014/main" id="{4099919D-203B-4903-9C3E-21415D3A840F}"/>
              </a:ext>
            </a:extLst>
          </p:cNvPr>
          <p:cNvGraphicFramePr>
            <a:graphicFrameLocks noGrp="1"/>
          </p:cNvGraphicFramePr>
          <p:nvPr>
            <p:ph idx="1"/>
            <p:extLst>
              <p:ext uri="{D42A27DB-BD31-4B8C-83A1-F6EECF244321}">
                <p14:modId xmlns:p14="http://schemas.microsoft.com/office/powerpoint/2010/main" val="3260732267"/>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lose up of a sign&#10;&#10;Description automatically generated">
            <a:extLst>
              <a:ext uri="{FF2B5EF4-FFF2-40B4-BE49-F238E27FC236}">
                <a16:creationId xmlns:a16="http://schemas.microsoft.com/office/drawing/2014/main" id="{D814F8A4-14AC-40CA-ABEB-B5F17426D780}"/>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910964" y="2184916"/>
            <a:ext cx="2876332" cy="2857500"/>
          </a:xfrm>
          <a:prstGeom prst="rect">
            <a:avLst/>
          </a:prstGeom>
        </p:spPr>
      </p:pic>
    </p:spTree>
    <p:extLst>
      <p:ext uri="{BB962C8B-B14F-4D97-AF65-F5344CB8AC3E}">
        <p14:creationId xmlns:p14="http://schemas.microsoft.com/office/powerpoint/2010/main" val="354971022"/>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Picture 7" descr="A close up of a sign&#10;&#10;Description automatically generated">
            <a:extLst>
              <a:ext uri="{FF2B5EF4-FFF2-40B4-BE49-F238E27FC236}">
                <a16:creationId xmlns:a16="http://schemas.microsoft.com/office/drawing/2014/main" id="{0EC99487-B607-41CB-9CE5-B1339AF43037}"/>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7865" b="7865"/>
          <a:stretch/>
        </p:blipFill>
        <p:spPr>
          <a:xfrm>
            <a:off x="-1" y="10"/>
            <a:ext cx="12192000" cy="6857990"/>
          </a:xfrm>
          <a:prstGeom prst="rect">
            <a:avLst/>
          </a:prstGeom>
        </p:spPr>
      </p:pic>
      <p:sp>
        <p:nvSpPr>
          <p:cNvPr id="38"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cxnSp>
        <p:nvCxnSpPr>
          <p:cNvPr id="40" name="Straight Connector 32">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1" name="Content Placeholder 22">
            <a:extLst>
              <a:ext uri="{FF2B5EF4-FFF2-40B4-BE49-F238E27FC236}">
                <a16:creationId xmlns:a16="http://schemas.microsoft.com/office/drawing/2014/main" id="{7BF6E0C5-E51F-4440-90B6-5C8657F28BF7}"/>
              </a:ext>
            </a:extLst>
          </p:cNvPr>
          <p:cNvSpPr>
            <a:spLocks noGrp="1"/>
          </p:cNvSpPr>
          <p:nvPr>
            <p:ph idx="1"/>
          </p:nvPr>
        </p:nvSpPr>
        <p:spPr>
          <a:xfrm>
            <a:off x="286366" y="3800841"/>
            <a:ext cx="4593021" cy="2619839"/>
          </a:xfrm>
        </p:spPr>
        <p:txBody>
          <a:bodyPr anchor="ctr">
            <a:normAutofit/>
          </a:bodyPr>
          <a:lstStyle/>
          <a:p>
            <a:r>
              <a:rPr lang="en-US" sz="1800" b="1" dirty="0">
                <a:solidFill>
                  <a:srgbClr val="FFFF00"/>
                </a:solidFill>
              </a:rPr>
              <a:t>APRIL – SEPTEMBER </a:t>
            </a:r>
            <a:r>
              <a:rPr lang="en-US" sz="8000" b="1" dirty="0">
                <a:solidFill>
                  <a:srgbClr val="FFFF00"/>
                </a:solidFill>
              </a:rPr>
              <a:t>2014</a:t>
            </a:r>
          </a:p>
        </p:txBody>
      </p:sp>
      <p:sp>
        <p:nvSpPr>
          <p:cNvPr id="6" name="TextBox 5">
            <a:extLst>
              <a:ext uri="{FF2B5EF4-FFF2-40B4-BE49-F238E27FC236}">
                <a16:creationId xmlns:a16="http://schemas.microsoft.com/office/drawing/2014/main" id="{8D169663-2E69-4EC4-9F48-6A4E3BE6CB3F}"/>
              </a:ext>
            </a:extLst>
          </p:cNvPr>
          <p:cNvSpPr txBox="1"/>
          <p:nvPr/>
        </p:nvSpPr>
        <p:spPr>
          <a:xfrm>
            <a:off x="10005183" y="6870700"/>
            <a:ext cx="218681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ipkitten.blogspot.com/2017/05/breaking-ag-szpunar-says-that-uber-is.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
        <p:nvSpPr>
          <p:cNvPr id="9" name="TextBox 8">
            <a:extLst>
              <a:ext uri="{FF2B5EF4-FFF2-40B4-BE49-F238E27FC236}">
                <a16:creationId xmlns:a16="http://schemas.microsoft.com/office/drawing/2014/main" id="{FD558688-4368-46FC-BDBC-01480102EB9A}"/>
              </a:ext>
            </a:extLst>
          </p:cNvPr>
          <p:cNvSpPr txBox="1"/>
          <p:nvPr/>
        </p:nvSpPr>
        <p:spPr>
          <a:xfrm>
            <a:off x="9884957" y="6657945"/>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www.diariodigitalcolombiano.com/uber-la-plataforma-de-taxi-onlin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539272313"/>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856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5" name="Content Placeholder 4">
            <a:extLst>
              <a:ext uri="{FF2B5EF4-FFF2-40B4-BE49-F238E27FC236}">
                <a16:creationId xmlns:a16="http://schemas.microsoft.com/office/drawing/2014/main" id="{47439961-9270-418F-A1F9-91AB57E73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474" y="361950"/>
            <a:ext cx="6456218" cy="5023042"/>
          </a:xfrm>
          <a:prstGeom prst="rect">
            <a:avLst/>
          </a:prstGeom>
        </p:spPr>
      </p:pic>
      <p:sp>
        <p:nvSpPr>
          <p:cNvPr id="17" name="Content Placeholder 16">
            <a:extLst>
              <a:ext uri="{FF2B5EF4-FFF2-40B4-BE49-F238E27FC236}">
                <a16:creationId xmlns:a16="http://schemas.microsoft.com/office/drawing/2014/main" id="{5FDF0D41-6EA3-4DF3-AD19-A5B80783ECCE}"/>
              </a:ext>
            </a:extLst>
          </p:cNvPr>
          <p:cNvSpPr>
            <a:spLocks noGrp="1"/>
          </p:cNvSpPr>
          <p:nvPr>
            <p:ph idx="1"/>
          </p:nvPr>
        </p:nvSpPr>
        <p:spPr>
          <a:xfrm>
            <a:off x="7791450" y="361950"/>
            <a:ext cx="4038600" cy="6229350"/>
          </a:xfrm>
        </p:spPr>
        <p:txBody>
          <a:bodyPr>
            <a:normAutofit lnSpcReduction="10000"/>
          </a:bodyPr>
          <a:lstStyle/>
          <a:p>
            <a:pPr marL="0" indent="0">
              <a:buNone/>
            </a:pPr>
            <a:endParaRPr lang="en-US" sz="2000" dirty="0">
              <a:solidFill>
                <a:schemeClr val="bg1"/>
              </a:solidFill>
            </a:endParaRPr>
          </a:p>
          <a:p>
            <a:pPr>
              <a:buFont typeface="Wingdings" panose="05000000000000000000" pitchFamily="2" charset="2"/>
              <a:buChar char="q"/>
            </a:pPr>
            <a:r>
              <a:rPr lang="en-US" sz="2000" dirty="0">
                <a:solidFill>
                  <a:schemeClr val="bg1"/>
                </a:solidFill>
              </a:rPr>
              <a:t> </a:t>
            </a:r>
            <a:r>
              <a:rPr lang="en-US" sz="2400" dirty="0">
                <a:solidFill>
                  <a:schemeClr val="bg1"/>
                </a:solidFill>
              </a:rPr>
              <a:t>Uber had highest number of pick-ups on weekdays as compare to weekend.</a:t>
            </a: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r>
              <a:rPr lang="en-US" sz="2000" dirty="0">
                <a:solidFill>
                  <a:schemeClr val="bg1"/>
                </a:solidFill>
              </a:rPr>
              <a:t> </a:t>
            </a:r>
            <a:r>
              <a:rPr lang="en-US" sz="2400" dirty="0">
                <a:solidFill>
                  <a:schemeClr val="bg1"/>
                </a:solidFill>
              </a:rPr>
              <a:t>Graph indicates number of Uber journeys on Wednesday being the highest , followed by Tuesday  &amp; Friday, where as Journeys on Monday being the lowest as compare to Thursday.</a:t>
            </a: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r>
              <a:rPr lang="en-US" sz="2400" dirty="0">
                <a:solidFill>
                  <a:schemeClr val="bg1"/>
                </a:solidFill>
              </a:rPr>
              <a:t>When it comes to weekend Uber had lowest number of pick-ups on Sunday as  compare to pick-up  on Saturday.</a:t>
            </a:r>
          </a:p>
        </p:txBody>
      </p:sp>
      <p:sp>
        <p:nvSpPr>
          <p:cNvPr id="2" name="Rectangle 1">
            <a:extLst>
              <a:ext uri="{FF2B5EF4-FFF2-40B4-BE49-F238E27FC236}">
                <a16:creationId xmlns:a16="http://schemas.microsoft.com/office/drawing/2014/main" id="{FB2E4FD5-54ED-4845-827B-84D39334BBB7}"/>
              </a:ext>
            </a:extLst>
          </p:cNvPr>
          <p:cNvSpPr/>
          <p:nvPr/>
        </p:nvSpPr>
        <p:spPr>
          <a:xfrm>
            <a:off x="674547" y="6053666"/>
            <a:ext cx="6308144" cy="8043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TOTAL JOURNEY PER DAY BY</a:t>
            </a:r>
            <a:r>
              <a:rPr lang="en-US" dirty="0">
                <a:solidFill>
                  <a:schemeClr val="tx1"/>
                </a:solidFill>
              </a:rPr>
              <a:t> UBER </a:t>
            </a:r>
            <a:r>
              <a:rPr lang="en-US" dirty="0">
                <a:solidFill>
                  <a:srgbClr val="FF0000"/>
                </a:solidFill>
              </a:rPr>
              <a:t>IN APRIL 2014</a:t>
            </a:r>
          </a:p>
          <a:p>
            <a:pPr algn="ctr"/>
            <a:r>
              <a:rPr lang="en-US" dirty="0">
                <a:solidFill>
                  <a:srgbClr val="FF0000"/>
                </a:solidFill>
              </a:rPr>
              <a:t>IN NEW-YORK CITY</a:t>
            </a:r>
          </a:p>
        </p:txBody>
      </p:sp>
    </p:spTree>
    <p:extLst>
      <p:ext uri="{BB962C8B-B14F-4D97-AF65-F5344CB8AC3E}">
        <p14:creationId xmlns:p14="http://schemas.microsoft.com/office/powerpoint/2010/main" val="2475465164"/>
      </p:ext>
    </p:extLst>
  </p:cSld>
  <p:clrMapOvr>
    <a:overrideClrMapping bg1="lt1" tx1="dk1" bg2="lt2" tx2="dk2" accent1="accent1" accent2="accent2" accent3="accent3" accent4="accent4" accent5="accent5" accent6="accent6" hlink="hlink" folHlink="folHlink"/>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856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Content Placeholder 16">
            <a:extLst>
              <a:ext uri="{FF2B5EF4-FFF2-40B4-BE49-F238E27FC236}">
                <a16:creationId xmlns:a16="http://schemas.microsoft.com/office/drawing/2014/main" id="{5FDF0D41-6EA3-4DF3-AD19-A5B80783ECCE}"/>
              </a:ext>
            </a:extLst>
          </p:cNvPr>
          <p:cNvSpPr>
            <a:spLocks noGrp="1"/>
          </p:cNvSpPr>
          <p:nvPr>
            <p:ph idx="1"/>
          </p:nvPr>
        </p:nvSpPr>
        <p:spPr>
          <a:xfrm>
            <a:off x="7791450" y="361950"/>
            <a:ext cx="4038600" cy="6229350"/>
          </a:xfrm>
        </p:spPr>
        <p:txBody>
          <a:bodyPr>
            <a:normAutofit lnSpcReduction="10000"/>
          </a:bodyPr>
          <a:lstStyle/>
          <a:p>
            <a:pPr marL="0" indent="0">
              <a:buNone/>
            </a:pPr>
            <a:endParaRPr lang="en-US" sz="2000" dirty="0">
              <a:solidFill>
                <a:schemeClr val="bg1"/>
              </a:solidFill>
            </a:endParaRPr>
          </a:p>
          <a:p>
            <a:pPr>
              <a:buFont typeface="Wingdings" panose="05000000000000000000" pitchFamily="2" charset="2"/>
              <a:buChar char="q"/>
            </a:pPr>
            <a:r>
              <a:rPr lang="en-US" sz="2000" dirty="0">
                <a:solidFill>
                  <a:schemeClr val="bg1"/>
                </a:solidFill>
              </a:rPr>
              <a:t> </a:t>
            </a:r>
            <a:r>
              <a:rPr lang="en-US" sz="2400" dirty="0">
                <a:solidFill>
                  <a:schemeClr val="bg1"/>
                </a:solidFill>
              </a:rPr>
              <a:t>Uber had highest number of pick-ups on weekdays as compare to weekend.</a:t>
            </a: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r>
              <a:rPr lang="en-US" sz="2000" dirty="0">
                <a:solidFill>
                  <a:schemeClr val="bg1"/>
                </a:solidFill>
              </a:rPr>
              <a:t> </a:t>
            </a:r>
            <a:r>
              <a:rPr lang="en-US" sz="2400" dirty="0">
                <a:solidFill>
                  <a:schemeClr val="bg1"/>
                </a:solidFill>
              </a:rPr>
              <a:t>Graph indicates highest number of Uber journeys on Friday and then on Thursday where as Journeys from Monday to Wednesday shows a marginal increase.</a:t>
            </a:r>
          </a:p>
          <a:p>
            <a:pPr>
              <a:buFont typeface="Wingdings" panose="05000000000000000000" pitchFamily="2" charset="2"/>
              <a:buChar char="q"/>
            </a:pPr>
            <a:endParaRPr lang="en-US" sz="2400" dirty="0">
              <a:solidFill>
                <a:schemeClr val="bg1"/>
              </a:solidFill>
            </a:endParaRPr>
          </a:p>
          <a:p>
            <a:pPr>
              <a:buFont typeface="Wingdings" panose="05000000000000000000" pitchFamily="2" charset="2"/>
              <a:buChar char="q"/>
            </a:pPr>
            <a:r>
              <a:rPr lang="en-US" sz="2400" dirty="0">
                <a:solidFill>
                  <a:schemeClr val="bg1"/>
                </a:solidFill>
              </a:rPr>
              <a:t>When it comes to weekend Uber had lowest number of pick-ups on Sunday as  compare to pick-up  on Saturday.</a:t>
            </a:r>
          </a:p>
        </p:txBody>
      </p:sp>
      <p:sp>
        <p:nvSpPr>
          <p:cNvPr id="2" name="Rectangle 1">
            <a:extLst>
              <a:ext uri="{FF2B5EF4-FFF2-40B4-BE49-F238E27FC236}">
                <a16:creationId xmlns:a16="http://schemas.microsoft.com/office/drawing/2014/main" id="{FB2E4FD5-54ED-4845-827B-84D39334BBB7}"/>
              </a:ext>
            </a:extLst>
          </p:cNvPr>
          <p:cNvSpPr/>
          <p:nvPr/>
        </p:nvSpPr>
        <p:spPr>
          <a:xfrm>
            <a:off x="674547" y="6053666"/>
            <a:ext cx="6308144" cy="8043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TOTAL JOURNEY PER DAY BY</a:t>
            </a:r>
            <a:r>
              <a:rPr lang="en-US" dirty="0">
                <a:solidFill>
                  <a:schemeClr val="tx1"/>
                </a:solidFill>
              </a:rPr>
              <a:t> UBER </a:t>
            </a:r>
            <a:r>
              <a:rPr lang="en-US" dirty="0">
                <a:solidFill>
                  <a:srgbClr val="FF0000"/>
                </a:solidFill>
              </a:rPr>
              <a:t>IN May 2014</a:t>
            </a:r>
          </a:p>
          <a:p>
            <a:pPr algn="ctr"/>
            <a:r>
              <a:rPr lang="en-US" dirty="0">
                <a:solidFill>
                  <a:srgbClr val="FF0000"/>
                </a:solidFill>
              </a:rPr>
              <a:t>IN NEW-YORK CITY</a:t>
            </a:r>
          </a:p>
        </p:txBody>
      </p:sp>
      <p:pic>
        <p:nvPicPr>
          <p:cNvPr id="4" name="Picture 3">
            <a:extLst>
              <a:ext uri="{FF2B5EF4-FFF2-40B4-BE49-F238E27FC236}">
                <a16:creationId xmlns:a16="http://schemas.microsoft.com/office/drawing/2014/main" id="{9A91A602-DB4E-480B-8370-501CE58A9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361950"/>
            <a:ext cx="6461713" cy="5208104"/>
          </a:xfrm>
          <a:prstGeom prst="rect">
            <a:avLst/>
          </a:prstGeom>
        </p:spPr>
      </p:pic>
    </p:spTree>
    <p:extLst>
      <p:ext uri="{BB962C8B-B14F-4D97-AF65-F5344CB8AC3E}">
        <p14:creationId xmlns:p14="http://schemas.microsoft.com/office/powerpoint/2010/main" val="1100517417"/>
      </p:ext>
    </p:extLst>
  </p:cSld>
  <p:clrMapOvr>
    <a:overrideClrMapping bg1="lt1" tx1="dk1" bg2="lt2" tx2="dk2" accent1="accent1" accent2="accent2" accent3="accent3" accent4="accent4" accent5="accent5" accent6="accent6" hlink="hlink" folHlink="folHlink"/>
  </p:clrMapOvr>
  <p:transition spd="slow">
    <p:randomBar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16</TotalTime>
  <Words>1568</Words>
  <Application>Microsoft Office PowerPoint</Application>
  <PresentationFormat>Widescreen</PresentationFormat>
  <Paragraphs>204</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Wingdings</vt:lpstr>
      <vt:lpstr>Office Theme</vt:lpstr>
      <vt:lpstr>UBER</vt:lpstr>
      <vt:lpstr>CONTENT</vt:lpstr>
      <vt:lpstr>Uber Business Model </vt:lpstr>
      <vt:lpstr>How Uber Works &amp; Makes Money? </vt:lpstr>
      <vt:lpstr>Business problem  statement</vt:lpstr>
      <vt:lpstr>UBER perk: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MAP                   vs         HEAT MAP</vt:lpstr>
      <vt:lpstr>HEAT MAP </vt:lpstr>
      <vt:lpstr>HEAT MAP </vt:lpstr>
      <vt:lpstr>HEAT MAP </vt:lpstr>
      <vt:lpstr>HEAT MAP </vt:lpstr>
      <vt:lpstr>HEAT MAP </vt:lpstr>
      <vt:lpstr>HEAT MAP </vt:lpstr>
      <vt:lpstr>JAN-JUNE 2015</vt:lpstr>
      <vt:lpstr>PowerPoint Presentation</vt:lpstr>
      <vt:lpstr>PowerPoint Presentation</vt:lpstr>
      <vt:lpstr>PowerPoint Presentation</vt:lpstr>
      <vt:lpstr>PowerPoint Presentation</vt:lpstr>
      <vt:lpstr>PowerPoint Presentation</vt:lpstr>
      <vt:lpstr>T H A N K    Y O 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dc:title>
  <dc:creator>Khushboo Nandal</dc:creator>
  <cp:lastModifiedBy>Khushboo Nandal</cp:lastModifiedBy>
  <cp:revision>5</cp:revision>
  <dcterms:created xsi:type="dcterms:W3CDTF">2019-04-20T20:32:10Z</dcterms:created>
  <dcterms:modified xsi:type="dcterms:W3CDTF">2019-04-20T20:48:41Z</dcterms:modified>
</cp:coreProperties>
</file>