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8" r:id="rId3"/>
    <p:sldId id="257" r:id="rId4"/>
    <p:sldId id="275" r:id="rId5"/>
    <p:sldId id="276" r:id="rId6"/>
    <p:sldId id="259" r:id="rId7"/>
    <p:sldId id="260" r:id="rId8"/>
    <p:sldId id="263" r:id="rId9"/>
    <p:sldId id="262" r:id="rId10"/>
    <p:sldId id="264" r:id="rId11"/>
    <p:sldId id="265" r:id="rId12"/>
    <p:sldId id="266" r:id="rId13"/>
    <p:sldId id="269" r:id="rId14"/>
    <p:sldId id="267"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ushboo Nandal" initials="KN" lastIdx="1" clrIdx="0">
    <p:extLst>
      <p:ext uri="{19B8F6BF-5375-455C-9EA6-DF929625EA0E}">
        <p15:presenceInfo xmlns:p15="http://schemas.microsoft.com/office/powerpoint/2012/main" userId="S::khushboo.nandal@elu.nl::cbdac206-cf1a-4b62-9787-733330ff4f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135"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01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215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708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8990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0100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704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312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22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629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99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208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660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4/20/2019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4/20/2019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0562780"/>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5.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8.wdp"/><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microsoft.com/office/2007/relationships/hdphoto" Target="../media/hdphoto10.wdp"/><Relationship Id="rId7" Type="http://schemas.microsoft.com/office/2007/relationships/hdphoto" Target="../media/hdphoto12.wdp"/><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11.wdp"/><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3.wdp"/><Relationship Id="rId7" Type="http://schemas.microsoft.com/office/2007/relationships/hdphoto" Target="../media/hdphoto15.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14.wdp"/><Relationship Id="rId4" Type="http://schemas.openxmlformats.org/officeDocument/2006/relationships/image" Target="../media/image22.png"/><Relationship Id="rId9" Type="http://schemas.openxmlformats.org/officeDocument/2006/relationships/hyperlink" Target="http://commons.wikimedia.org/wiki/File:Aiga_taxi.svg"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5.png"/><Relationship Id="rId1" Type="http://schemas.openxmlformats.org/officeDocument/2006/relationships/slideLayout" Target="../slideLayouts/slideLayout2.xml"/><Relationship Id="rId5" Type="http://schemas.microsoft.com/office/2007/relationships/hdphoto" Target="../media/hdphoto17.wdp"/><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07/relationships/hdphoto" Target="../media/hdphoto18.wdp"/><Relationship Id="rId7" Type="http://schemas.microsoft.com/office/2007/relationships/hdphoto" Target="../media/hdphoto13.wdp"/><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21.png"/><Relationship Id="rId5" Type="http://schemas.microsoft.com/office/2007/relationships/hdphoto" Target="../media/hdphoto17.wdp"/><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eoi.es/blogs/madeon/page/6/" TargetMode="External"/><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3F6D-9493-450A-9657-FF8FC90C5353}"/>
              </a:ext>
            </a:extLst>
          </p:cNvPr>
          <p:cNvSpPr>
            <a:spLocks noGrp="1"/>
          </p:cNvSpPr>
          <p:nvPr>
            <p:ph type="ctrTitle"/>
          </p:nvPr>
        </p:nvSpPr>
        <p:spPr>
          <a:xfrm>
            <a:off x="637723" y="0"/>
            <a:ext cx="10572000" cy="1888435"/>
          </a:xfrm>
        </p:spPr>
        <p:txBody>
          <a:bodyPr/>
          <a:lstStyle/>
          <a:p>
            <a:r>
              <a:rPr lang="en-US" sz="9600" dirty="0">
                <a:solidFill>
                  <a:schemeClr val="bg1"/>
                </a:solidFill>
              </a:rPr>
              <a:t>UBER</a:t>
            </a:r>
          </a:p>
        </p:txBody>
      </p:sp>
      <p:sp>
        <p:nvSpPr>
          <p:cNvPr id="3" name="Subtitle 2">
            <a:extLst>
              <a:ext uri="{FF2B5EF4-FFF2-40B4-BE49-F238E27FC236}">
                <a16:creationId xmlns:a16="http://schemas.microsoft.com/office/drawing/2014/main" id="{FF23699E-638D-423D-AB58-E8ED6D35281D}"/>
              </a:ext>
            </a:extLst>
          </p:cNvPr>
          <p:cNvSpPr>
            <a:spLocks noGrp="1"/>
          </p:cNvSpPr>
          <p:nvPr>
            <p:ph type="subTitle" idx="1"/>
          </p:nvPr>
        </p:nvSpPr>
        <p:spPr>
          <a:xfrm>
            <a:off x="8560903" y="3898105"/>
            <a:ext cx="2809461" cy="766660"/>
          </a:xfrm>
        </p:spPr>
        <p:txBody>
          <a:bodyPr>
            <a:normAutofit/>
          </a:bodyPr>
          <a:lstStyle/>
          <a:p>
            <a:r>
              <a:rPr lang="en-US" sz="3200" b="1" dirty="0">
                <a:solidFill>
                  <a:schemeClr val="bg1"/>
                </a:solidFill>
              </a:rPr>
              <a:t>2014 &amp; 2015</a:t>
            </a:r>
          </a:p>
        </p:txBody>
      </p:sp>
      <p:sp>
        <p:nvSpPr>
          <p:cNvPr id="5" name="TextBox 4">
            <a:extLst>
              <a:ext uri="{FF2B5EF4-FFF2-40B4-BE49-F238E27FC236}">
                <a16:creationId xmlns:a16="http://schemas.microsoft.com/office/drawing/2014/main" id="{68F67EAF-03AB-4950-B24A-223A8D71CEF7}"/>
              </a:ext>
            </a:extLst>
          </p:cNvPr>
          <p:cNvSpPr txBox="1"/>
          <p:nvPr/>
        </p:nvSpPr>
        <p:spPr>
          <a:xfrm>
            <a:off x="2332383" y="1736035"/>
            <a:ext cx="4585252" cy="369332"/>
          </a:xfrm>
          <a:prstGeom prst="rect">
            <a:avLst/>
          </a:prstGeom>
          <a:noFill/>
        </p:spPr>
        <p:txBody>
          <a:bodyPr wrap="square" rtlCol="0">
            <a:spAutoFit/>
          </a:bodyPr>
          <a:lstStyle/>
          <a:p>
            <a:r>
              <a:rPr lang="en-US" b="1" dirty="0">
                <a:solidFill>
                  <a:schemeClr val="bg1"/>
                </a:solidFill>
              </a:rPr>
              <a:t>NEXT-GENERATION CAR SERVICE</a:t>
            </a:r>
          </a:p>
        </p:txBody>
      </p:sp>
      <p:sp>
        <p:nvSpPr>
          <p:cNvPr id="6" name="TextBox 5">
            <a:extLst>
              <a:ext uri="{FF2B5EF4-FFF2-40B4-BE49-F238E27FC236}">
                <a16:creationId xmlns:a16="http://schemas.microsoft.com/office/drawing/2014/main" id="{CCCC7BEB-9EFE-4EAD-A38E-F270F66FD836}"/>
              </a:ext>
            </a:extLst>
          </p:cNvPr>
          <p:cNvSpPr txBox="1"/>
          <p:nvPr/>
        </p:nvSpPr>
        <p:spPr>
          <a:xfrm>
            <a:off x="9263270" y="5897217"/>
            <a:ext cx="2504659" cy="646331"/>
          </a:xfrm>
          <a:prstGeom prst="rect">
            <a:avLst/>
          </a:prstGeom>
          <a:noFill/>
        </p:spPr>
        <p:txBody>
          <a:bodyPr wrap="square" rtlCol="0">
            <a:spAutoFit/>
          </a:bodyPr>
          <a:lstStyle/>
          <a:p>
            <a:r>
              <a:rPr lang="en-US" dirty="0"/>
              <a:t>By</a:t>
            </a:r>
          </a:p>
          <a:p>
            <a:r>
              <a:rPr lang="en-US" dirty="0"/>
              <a:t>Khushboo Nandal</a:t>
            </a:r>
          </a:p>
        </p:txBody>
      </p:sp>
    </p:spTree>
    <p:extLst>
      <p:ext uri="{BB962C8B-B14F-4D97-AF65-F5344CB8AC3E}">
        <p14:creationId xmlns:p14="http://schemas.microsoft.com/office/powerpoint/2010/main" val="25926217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41" name="Group 2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2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374129-C50E-4C87-A2B8-D6D6C229B289}"/>
              </a:ext>
            </a:extLst>
          </p:cNvPr>
          <p:cNvSpPr>
            <a:spLocks noGrp="1"/>
          </p:cNvSpPr>
          <p:nvPr>
            <p:ph type="title"/>
          </p:nvPr>
        </p:nvSpPr>
        <p:spPr>
          <a:xfrm>
            <a:off x="485775" y="4810885"/>
            <a:ext cx="11696393" cy="1647065"/>
          </a:xfrm>
          <a:effectLst/>
        </p:spPr>
        <p:txBody>
          <a:bodyPr vert="horz" lIns="91440" tIns="45720" rIns="91440" bIns="45720" rtlCol="0" anchor="b">
            <a:normAutofit fontScale="90000"/>
          </a:bodyPr>
          <a:lstStyle/>
          <a:p>
            <a:r>
              <a:rPr lang="en-US" sz="2000" b="0" dirty="0">
                <a:solidFill>
                  <a:schemeClr val="tx1"/>
                </a:solidFill>
              </a:rPr>
              <a:t>September holds the highest number of pick-ups than July &amp; August, with hike on Saturday altogether.</a:t>
            </a:r>
            <a:br>
              <a:rPr lang="en-US" sz="2000" b="0" dirty="0">
                <a:solidFill>
                  <a:schemeClr val="tx1"/>
                </a:solidFill>
              </a:rPr>
            </a:br>
            <a:r>
              <a:rPr lang="en-US" sz="2000" b="0" dirty="0">
                <a:solidFill>
                  <a:schemeClr val="tx1"/>
                </a:solidFill>
              </a:rPr>
              <a:t> </a:t>
            </a:r>
            <a:br>
              <a:rPr lang="en-US" sz="2000" b="0" dirty="0">
                <a:solidFill>
                  <a:schemeClr val="tx1"/>
                </a:solidFill>
              </a:rPr>
            </a:br>
            <a:r>
              <a:rPr lang="en-US" sz="2000" b="0" dirty="0">
                <a:solidFill>
                  <a:schemeClr val="tx1"/>
                </a:solidFill>
              </a:rPr>
              <a:t>Indicates increased growth rate , progressively. </a:t>
            </a:r>
            <a:br>
              <a:rPr lang="en-US" sz="2000" b="0" dirty="0">
                <a:solidFill>
                  <a:schemeClr val="tx1"/>
                </a:solidFill>
              </a:rPr>
            </a:br>
            <a:br>
              <a:rPr lang="en-US" sz="2000" b="0" dirty="0">
                <a:solidFill>
                  <a:schemeClr val="tx1"/>
                </a:solidFill>
              </a:rPr>
            </a:br>
            <a:r>
              <a:rPr lang="en-US" sz="2000" b="0" dirty="0">
                <a:solidFill>
                  <a:schemeClr val="tx1"/>
                </a:solidFill>
              </a:rPr>
              <a:t>Indicates increased Uber usage from April to September 2014.</a:t>
            </a:r>
          </a:p>
        </p:txBody>
      </p:sp>
      <p:sp>
        <p:nvSpPr>
          <p:cNvPr id="17" name="Rectangle 16">
            <a:extLst>
              <a:ext uri="{FF2B5EF4-FFF2-40B4-BE49-F238E27FC236}">
                <a16:creationId xmlns:a16="http://schemas.microsoft.com/office/drawing/2014/main" id="{0F23CB8A-0A8A-4F8A-AB29-D97B42338C19}"/>
              </a:ext>
            </a:extLst>
          </p:cNvPr>
          <p:cNvSpPr/>
          <p:nvPr/>
        </p:nvSpPr>
        <p:spPr>
          <a:xfrm>
            <a:off x="5443538" y="275664"/>
            <a:ext cx="1700212" cy="410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August 2014</a:t>
            </a:r>
          </a:p>
        </p:txBody>
      </p:sp>
      <p:sp>
        <p:nvSpPr>
          <p:cNvPr id="22" name="Rectangle 21">
            <a:extLst>
              <a:ext uri="{FF2B5EF4-FFF2-40B4-BE49-F238E27FC236}">
                <a16:creationId xmlns:a16="http://schemas.microsoft.com/office/drawing/2014/main" id="{921A2494-247E-4F86-965C-2B2ADCD394A8}"/>
              </a:ext>
            </a:extLst>
          </p:cNvPr>
          <p:cNvSpPr/>
          <p:nvPr/>
        </p:nvSpPr>
        <p:spPr>
          <a:xfrm>
            <a:off x="1643063" y="275663"/>
            <a:ext cx="1800226" cy="4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July 2014</a:t>
            </a:r>
          </a:p>
        </p:txBody>
      </p:sp>
      <p:sp>
        <p:nvSpPr>
          <p:cNvPr id="23" name="Rectangle 22">
            <a:extLst>
              <a:ext uri="{FF2B5EF4-FFF2-40B4-BE49-F238E27FC236}">
                <a16:creationId xmlns:a16="http://schemas.microsoft.com/office/drawing/2014/main" id="{03C78BEC-2460-4477-A691-B2504A737305}"/>
              </a:ext>
            </a:extLst>
          </p:cNvPr>
          <p:cNvSpPr/>
          <p:nvPr/>
        </p:nvSpPr>
        <p:spPr>
          <a:xfrm>
            <a:off x="8748713" y="275662"/>
            <a:ext cx="2338387" cy="4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September 2014</a:t>
            </a:r>
          </a:p>
        </p:txBody>
      </p:sp>
      <p:pic>
        <p:nvPicPr>
          <p:cNvPr id="6" name="Content Placeholder 5">
            <a:extLst>
              <a:ext uri="{FF2B5EF4-FFF2-40B4-BE49-F238E27FC236}">
                <a16:creationId xmlns:a16="http://schemas.microsoft.com/office/drawing/2014/main" id="{207EE87C-5755-4A66-859B-EC503EE3DC46}"/>
              </a:ext>
            </a:extLst>
          </p:cNvPr>
          <p:cNvPicPr>
            <a:picLocks noGrp="1" noChangeAspect="1"/>
          </p:cNvPicPr>
          <p:nvPr>
            <p:ph idx="1"/>
          </p:nvPr>
        </p:nvPicPr>
        <p:blipFill>
          <a:blip r:embed="rId2">
            <a:clrChange>
              <a:clrFrom>
                <a:srgbClr val="252525"/>
              </a:clrFrom>
              <a:clrTo>
                <a:srgbClr val="252525">
                  <a:alpha val="0"/>
                </a:srgbClr>
              </a:clrTo>
            </a:clrChange>
            <a:alphaModFix/>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485775" y="900798"/>
            <a:ext cx="3531576" cy="3081299"/>
          </a:xfrm>
        </p:spPr>
      </p:pic>
      <p:pic>
        <p:nvPicPr>
          <p:cNvPr id="10" name="Picture 9">
            <a:extLst>
              <a:ext uri="{FF2B5EF4-FFF2-40B4-BE49-F238E27FC236}">
                <a16:creationId xmlns:a16="http://schemas.microsoft.com/office/drawing/2014/main" id="{62380DF7-812D-46E0-B0BD-D80D1B5A3EEC}"/>
              </a:ext>
            </a:extLst>
          </p:cNvPr>
          <p:cNvPicPr>
            <a:picLocks noChangeAspect="1"/>
          </p:cNvPicPr>
          <p:nvPr/>
        </p:nvPicPr>
        <p:blipFill>
          <a:blip r:embed="rId4">
            <a:clrChange>
              <a:clrFrom>
                <a:srgbClr val="252525"/>
              </a:clrFrom>
              <a:clrTo>
                <a:srgbClr val="252525">
                  <a:alpha val="0"/>
                </a:srgbClr>
              </a:clrTo>
            </a:clrChange>
            <a:alphaModFix/>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4017351" y="900798"/>
            <a:ext cx="4001674" cy="3081300"/>
          </a:xfrm>
          <a:prstGeom prst="rect">
            <a:avLst/>
          </a:prstGeom>
        </p:spPr>
      </p:pic>
      <p:pic>
        <p:nvPicPr>
          <p:cNvPr id="12" name="Picture 11">
            <a:extLst>
              <a:ext uri="{FF2B5EF4-FFF2-40B4-BE49-F238E27FC236}">
                <a16:creationId xmlns:a16="http://schemas.microsoft.com/office/drawing/2014/main" id="{2510B52F-B8C8-40F7-8592-FB92C2CD101C}"/>
              </a:ext>
            </a:extLst>
          </p:cNvPr>
          <p:cNvPicPr>
            <a:picLocks noChangeAspect="1"/>
          </p:cNvPicPr>
          <p:nvPr/>
        </p:nvPicPr>
        <p:blipFill>
          <a:blip r:embed="rId6">
            <a:clrChange>
              <a:clrFrom>
                <a:srgbClr val="252525"/>
              </a:clrFrom>
              <a:clrTo>
                <a:srgbClr val="252525">
                  <a:alpha val="0"/>
                </a:srgbClr>
              </a:clrTo>
            </a:clrChange>
            <a:alphaModFix/>
            <a:extLst>
              <a:ext uri="{BEBA8EAE-BF5A-486C-A8C5-ECC9F3942E4B}">
                <a14:imgProps xmlns:a14="http://schemas.microsoft.com/office/drawing/2010/main">
                  <a14:imgLayer r:embed="rId7">
                    <a14:imgEffect>
                      <a14:artisticGlowEdges/>
                    </a14:imgEffect>
                  </a14:imgLayer>
                </a14:imgProps>
              </a:ext>
            </a:extLst>
          </a:blip>
          <a:stretch>
            <a:fillRect/>
          </a:stretch>
        </p:blipFill>
        <p:spPr>
          <a:xfrm>
            <a:off x="8019024" y="942975"/>
            <a:ext cx="4017351" cy="3039121"/>
          </a:xfrm>
          <a:prstGeom prst="rect">
            <a:avLst/>
          </a:prstGeom>
        </p:spPr>
      </p:pic>
    </p:spTree>
    <p:extLst>
      <p:ext uri="{BB962C8B-B14F-4D97-AF65-F5344CB8AC3E}">
        <p14:creationId xmlns:p14="http://schemas.microsoft.com/office/powerpoint/2010/main" val="35037911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41" name="Group 2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2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374129-C50E-4C87-A2B8-D6D6C229B289}"/>
              </a:ext>
            </a:extLst>
          </p:cNvPr>
          <p:cNvSpPr>
            <a:spLocks noGrp="1"/>
          </p:cNvSpPr>
          <p:nvPr>
            <p:ph type="title"/>
          </p:nvPr>
        </p:nvSpPr>
        <p:spPr>
          <a:xfrm>
            <a:off x="485775" y="4810885"/>
            <a:ext cx="11696393" cy="1647065"/>
          </a:xfrm>
          <a:effectLst/>
        </p:spPr>
        <p:txBody>
          <a:bodyPr vert="horz" lIns="91440" tIns="45720" rIns="91440" bIns="45720" rtlCol="0" anchor="b">
            <a:normAutofit/>
          </a:bodyPr>
          <a:lstStyle/>
          <a:p>
            <a:r>
              <a:rPr lang="en-US" sz="2000" b="0" dirty="0">
                <a:solidFill>
                  <a:schemeClr val="tx1"/>
                </a:solidFill>
              </a:rPr>
              <a:t>Peak business hours is from 3 to 10 pm as compared to other time of the day.</a:t>
            </a:r>
            <a:br>
              <a:rPr lang="en-US" sz="2000" b="0" dirty="0">
                <a:solidFill>
                  <a:schemeClr val="tx1"/>
                </a:solidFill>
              </a:rPr>
            </a:br>
            <a:r>
              <a:rPr lang="en-US" sz="2000" b="0" dirty="0">
                <a:solidFill>
                  <a:schemeClr val="tx1"/>
                </a:solidFill>
              </a:rPr>
              <a:t> </a:t>
            </a:r>
            <a:br>
              <a:rPr lang="en-US" sz="2000" b="0" dirty="0">
                <a:solidFill>
                  <a:schemeClr val="tx1"/>
                </a:solidFill>
              </a:rPr>
            </a:br>
            <a:r>
              <a:rPr lang="en-US" sz="2000" b="0" dirty="0">
                <a:solidFill>
                  <a:schemeClr val="tx1"/>
                </a:solidFill>
              </a:rPr>
              <a:t>Needs to ensure availability during peak rush hour. </a:t>
            </a:r>
            <a:br>
              <a:rPr lang="en-US" sz="2000" b="0" dirty="0">
                <a:solidFill>
                  <a:schemeClr val="tx1"/>
                </a:solidFill>
              </a:rPr>
            </a:br>
            <a:br>
              <a:rPr lang="en-US" sz="2000" b="0" dirty="0">
                <a:solidFill>
                  <a:schemeClr val="tx1"/>
                </a:solidFill>
              </a:rPr>
            </a:br>
            <a:r>
              <a:rPr lang="en-US" sz="2000" b="0" dirty="0">
                <a:solidFill>
                  <a:schemeClr val="tx1"/>
                </a:solidFill>
              </a:rPr>
              <a:t>Off peak hour varies from 1 to 5 am.</a:t>
            </a:r>
          </a:p>
        </p:txBody>
      </p:sp>
      <p:sp>
        <p:nvSpPr>
          <p:cNvPr id="17" name="Rectangle 16">
            <a:extLst>
              <a:ext uri="{FF2B5EF4-FFF2-40B4-BE49-F238E27FC236}">
                <a16:creationId xmlns:a16="http://schemas.microsoft.com/office/drawing/2014/main" id="{0F23CB8A-0A8A-4F8A-AB29-D97B42338C19}"/>
              </a:ext>
            </a:extLst>
          </p:cNvPr>
          <p:cNvSpPr/>
          <p:nvPr/>
        </p:nvSpPr>
        <p:spPr>
          <a:xfrm>
            <a:off x="5443538" y="275664"/>
            <a:ext cx="1700212" cy="410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May  2014</a:t>
            </a:r>
          </a:p>
        </p:txBody>
      </p:sp>
      <p:sp>
        <p:nvSpPr>
          <p:cNvPr id="22" name="Rectangle 21">
            <a:extLst>
              <a:ext uri="{FF2B5EF4-FFF2-40B4-BE49-F238E27FC236}">
                <a16:creationId xmlns:a16="http://schemas.microsoft.com/office/drawing/2014/main" id="{921A2494-247E-4F86-965C-2B2ADCD394A8}"/>
              </a:ext>
            </a:extLst>
          </p:cNvPr>
          <p:cNvSpPr/>
          <p:nvPr/>
        </p:nvSpPr>
        <p:spPr>
          <a:xfrm>
            <a:off x="1643063" y="275663"/>
            <a:ext cx="1800226" cy="4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April  2014</a:t>
            </a:r>
          </a:p>
        </p:txBody>
      </p:sp>
      <p:sp>
        <p:nvSpPr>
          <p:cNvPr id="23" name="Rectangle 22">
            <a:extLst>
              <a:ext uri="{FF2B5EF4-FFF2-40B4-BE49-F238E27FC236}">
                <a16:creationId xmlns:a16="http://schemas.microsoft.com/office/drawing/2014/main" id="{03C78BEC-2460-4477-A691-B2504A737305}"/>
              </a:ext>
            </a:extLst>
          </p:cNvPr>
          <p:cNvSpPr/>
          <p:nvPr/>
        </p:nvSpPr>
        <p:spPr>
          <a:xfrm>
            <a:off x="8748713" y="275662"/>
            <a:ext cx="2338387" cy="4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June  2014</a:t>
            </a:r>
          </a:p>
        </p:txBody>
      </p:sp>
      <p:pic>
        <p:nvPicPr>
          <p:cNvPr id="7" name="Content Placeholder 6">
            <a:extLst>
              <a:ext uri="{FF2B5EF4-FFF2-40B4-BE49-F238E27FC236}">
                <a16:creationId xmlns:a16="http://schemas.microsoft.com/office/drawing/2014/main" id="{82719783-EA69-4144-B7BD-FFFF8317BC84}"/>
              </a:ext>
            </a:extLst>
          </p:cNvPr>
          <p:cNvPicPr>
            <a:picLocks noGrp="1" noChangeAspect="1"/>
          </p:cNvPicPr>
          <p:nvPr>
            <p:ph idx="1"/>
          </p:nvPr>
        </p:nvPicPr>
        <p:blipFill>
          <a:blip r:embed="rId2">
            <a:clrChange>
              <a:clrFrom>
                <a:srgbClr val="04111A"/>
              </a:clrFrom>
              <a:clrTo>
                <a:srgbClr val="04111A">
                  <a:alpha val="0"/>
                </a:srgbClr>
              </a:clrTo>
            </a:clrChange>
            <a:grayscl/>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285750" y="900798"/>
            <a:ext cx="3730281" cy="3296297"/>
          </a:xfrm>
        </p:spPr>
      </p:pic>
      <p:pic>
        <p:nvPicPr>
          <p:cNvPr id="9" name="Picture 8">
            <a:extLst>
              <a:ext uri="{FF2B5EF4-FFF2-40B4-BE49-F238E27FC236}">
                <a16:creationId xmlns:a16="http://schemas.microsoft.com/office/drawing/2014/main" id="{14CF6D4E-C47C-4171-94D9-F7B2487ED6FA}"/>
              </a:ext>
            </a:extLst>
          </p:cNvPr>
          <p:cNvPicPr>
            <a:picLocks noChangeAspect="1"/>
          </p:cNvPicPr>
          <p:nvPr/>
        </p:nvPicPr>
        <p:blipFill>
          <a:blip r:embed="rId4">
            <a:clrChange>
              <a:clrFrom>
                <a:srgbClr val="04111A"/>
              </a:clrFrom>
              <a:clrTo>
                <a:srgbClr val="04111A">
                  <a:alpha val="0"/>
                </a:srgbClr>
              </a:clrTo>
            </a:clrChange>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4025862" y="900797"/>
            <a:ext cx="3991843" cy="3296298"/>
          </a:xfrm>
          <a:prstGeom prst="rect">
            <a:avLst/>
          </a:prstGeom>
        </p:spPr>
      </p:pic>
      <p:pic>
        <p:nvPicPr>
          <p:cNvPr id="13" name="Picture 12">
            <a:extLst>
              <a:ext uri="{FF2B5EF4-FFF2-40B4-BE49-F238E27FC236}">
                <a16:creationId xmlns:a16="http://schemas.microsoft.com/office/drawing/2014/main" id="{A52F8CD5-DC8A-4267-9E2E-F8A2B8253A93}"/>
              </a:ext>
            </a:extLst>
          </p:cNvPr>
          <p:cNvPicPr>
            <a:picLocks noChangeAspect="1"/>
          </p:cNvPicPr>
          <p:nvPr/>
        </p:nvPicPr>
        <p:blipFill>
          <a:blip r:embed="rId6">
            <a:clrChange>
              <a:clrFrom>
                <a:srgbClr val="04111A"/>
              </a:clrFrom>
              <a:clrTo>
                <a:srgbClr val="04111A">
                  <a:alpha val="0"/>
                </a:srgbClr>
              </a:clrTo>
            </a:clrChange>
            <a:extLst>
              <a:ext uri="{BEBA8EAE-BF5A-486C-A8C5-ECC9F3942E4B}">
                <a14:imgProps xmlns:a14="http://schemas.microsoft.com/office/drawing/2010/main">
                  <a14:imgLayer r:embed="rId7">
                    <a14:imgEffect>
                      <a14:artisticGlowEdges/>
                    </a14:imgEffect>
                  </a14:imgLayer>
                </a14:imgProps>
              </a:ext>
            </a:extLst>
          </a:blip>
          <a:stretch>
            <a:fillRect/>
          </a:stretch>
        </p:blipFill>
        <p:spPr>
          <a:xfrm>
            <a:off x="8017704" y="900795"/>
            <a:ext cx="3888546" cy="3296297"/>
          </a:xfrm>
          <a:prstGeom prst="rect">
            <a:avLst/>
          </a:prstGeom>
        </p:spPr>
      </p:pic>
    </p:spTree>
    <p:extLst>
      <p:ext uri="{BB962C8B-B14F-4D97-AF65-F5344CB8AC3E}">
        <p14:creationId xmlns:p14="http://schemas.microsoft.com/office/powerpoint/2010/main" val="27925376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41" name="Group 2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2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374129-C50E-4C87-A2B8-D6D6C229B289}"/>
              </a:ext>
            </a:extLst>
          </p:cNvPr>
          <p:cNvSpPr>
            <a:spLocks noGrp="1"/>
          </p:cNvSpPr>
          <p:nvPr>
            <p:ph type="title"/>
          </p:nvPr>
        </p:nvSpPr>
        <p:spPr>
          <a:xfrm>
            <a:off x="485775" y="4810885"/>
            <a:ext cx="11696393" cy="1647065"/>
          </a:xfrm>
          <a:effectLst/>
        </p:spPr>
        <p:txBody>
          <a:bodyPr vert="horz" lIns="91440" tIns="45720" rIns="91440" bIns="45720" rtlCol="0" anchor="b">
            <a:normAutofit/>
          </a:bodyPr>
          <a:lstStyle/>
          <a:p>
            <a:r>
              <a:rPr lang="en-US" sz="2000" b="0" dirty="0">
                <a:solidFill>
                  <a:schemeClr val="tx1"/>
                </a:solidFill>
              </a:rPr>
              <a:t>Peak business hours varies from 3 to 10 pm.</a:t>
            </a:r>
            <a:br>
              <a:rPr lang="en-US" sz="2000" b="0" dirty="0">
                <a:solidFill>
                  <a:schemeClr val="tx1"/>
                </a:solidFill>
              </a:rPr>
            </a:br>
            <a:r>
              <a:rPr lang="en-US" sz="2000" b="0" dirty="0">
                <a:solidFill>
                  <a:schemeClr val="tx1"/>
                </a:solidFill>
              </a:rPr>
              <a:t> </a:t>
            </a:r>
            <a:br>
              <a:rPr lang="en-US" sz="2000" b="0" dirty="0">
                <a:solidFill>
                  <a:schemeClr val="tx1"/>
                </a:solidFill>
              </a:rPr>
            </a:br>
            <a:r>
              <a:rPr lang="en-US" sz="2000" b="0" dirty="0">
                <a:solidFill>
                  <a:schemeClr val="tx1"/>
                </a:solidFill>
              </a:rPr>
              <a:t>Rush hours demands increase availability &amp; efficiency. </a:t>
            </a:r>
            <a:br>
              <a:rPr lang="en-US" sz="2000" b="0" dirty="0">
                <a:solidFill>
                  <a:schemeClr val="tx1"/>
                </a:solidFill>
              </a:rPr>
            </a:br>
            <a:br>
              <a:rPr lang="en-US" sz="2000" b="0" dirty="0">
                <a:solidFill>
                  <a:schemeClr val="tx1"/>
                </a:solidFill>
              </a:rPr>
            </a:br>
            <a:r>
              <a:rPr lang="en-US" sz="2000" b="0" dirty="0">
                <a:solidFill>
                  <a:schemeClr val="tx1"/>
                </a:solidFill>
              </a:rPr>
              <a:t>Off peak hour varies from 1 to 5 am.</a:t>
            </a:r>
          </a:p>
        </p:txBody>
      </p:sp>
      <p:sp>
        <p:nvSpPr>
          <p:cNvPr id="17" name="Rectangle 16">
            <a:extLst>
              <a:ext uri="{FF2B5EF4-FFF2-40B4-BE49-F238E27FC236}">
                <a16:creationId xmlns:a16="http://schemas.microsoft.com/office/drawing/2014/main" id="{0F23CB8A-0A8A-4F8A-AB29-D97B42338C19}"/>
              </a:ext>
            </a:extLst>
          </p:cNvPr>
          <p:cNvSpPr/>
          <p:nvPr/>
        </p:nvSpPr>
        <p:spPr>
          <a:xfrm>
            <a:off x="5443538" y="275664"/>
            <a:ext cx="1700212" cy="410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August  2014</a:t>
            </a:r>
          </a:p>
        </p:txBody>
      </p:sp>
      <p:sp>
        <p:nvSpPr>
          <p:cNvPr id="22" name="Rectangle 21">
            <a:extLst>
              <a:ext uri="{FF2B5EF4-FFF2-40B4-BE49-F238E27FC236}">
                <a16:creationId xmlns:a16="http://schemas.microsoft.com/office/drawing/2014/main" id="{921A2494-247E-4F86-965C-2B2ADCD394A8}"/>
              </a:ext>
            </a:extLst>
          </p:cNvPr>
          <p:cNvSpPr/>
          <p:nvPr/>
        </p:nvSpPr>
        <p:spPr>
          <a:xfrm>
            <a:off x="1643063" y="275663"/>
            <a:ext cx="1800226" cy="4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July  2014</a:t>
            </a:r>
          </a:p>
        </p:txBody>
      </p:sp>
      <p:sp>
        <p:nvSpPr>
          <p:cNvPr id="23" name="Rectangle 22">
            <a:extLst>
              <a:ext uri="{FF2B5EF4-FFF2-40B4-BE49-F238E27FC236}">
                <a16:creationId xmlns:a16="http://schemas.microsoft.com/office/drawing/2014/main" id="{03C78BEC-2460-4477-A691-B2504A737305}"/>
              </a:ext>
            </a:extLst>
          </p:cNvPr>
          <p:cNvSpPr/>
          <p:nvPr/>
        </p:nvSpPr>
        <p:spPr>
          <a:xfrm>
            <a:off x="8748713" y="275662"/>
            <a:ext cx="2338387" cy="4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September  2014</a:t>
            </a:r>
          </a:p>
        </p:txBody>
      </p:sp>
      <p:pic>
        <p:nvPicPr>
          <p:cNvPr id="6" name="Content Placeholder 5" descr="A close up of a logo&#10;&#10;Description automatically generated">
            <a:extLst>
              <a:ext uri="{FF2B5EF4-FFF2-40B4-BE49-F238E27FC236}">
                <a16:creationId xmlns:a16="http://schemas.microsoft.com/office/drawing/2014/main" id="{F4E8FD77-F214-4DC3-BC64-C7C3B8E62333}"/>
              </a:ext>
            </a:extLst>
          </p:cNvPr>
          <p:cNvPicPr>
            <a:picLocks noGrp="1" noChangeAspect="1"/>
          </p:cNvPicPr>
          <p:nvPr>
            <p:ph idx="1"/>
          </p:nvPr>
        </p:nvPicPr>
        <p:blipFill>
          <a:blip r:embed="rId2">
            <a:clrChange>
              <a:clrFrom>
                <a:srgbClr val="04111A"/>
              </a:clrFrom>
              <a:clrTo>
                <a:srgbClr val="04111A">
                  <a:alpha val="0"/>
                </a:srgbClr>
              </a:clrTo>
            </a:clrChange>
            <a:alphaModFix/>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137317" y="900794"/>
            <a:ext cx="3887226" cy="3296298"/>
          </a:xfrm>
        </p:spPr>
      </p:pic>
      <p:pic>
        <p:nvPicPr>
          <p:cNvPr id="10" name="Picture 9" descr="A close up of a logo&#10;&#10;Description automatically generated">
            <a:extLst>
              <a:ext uri="{FF2B5EF4-FFF2-40B4-BE49-F238E27FC236}">
                <a16:creationId xmlns:a16="http://schemas.microsoft.com/office/drawing/2014/main" id="{97298AF4-64EB-4994-A53C-D80522934703}"/>
              </a:ext>
            </a:extLst>
          </p:cNvPr>
          <p:cNvPicPr>
            <a:picLocks noChangeAspect="1"/>
          </p:cNvPicPr>
          <p:nvPr/>
        </p:nvPicPr>
        <p:blipFill>
          <a:blip r:embed="rId4">
            <a:clrChange>
              <a:clrFrom>
                <a:srgbClr val="04111A"/>
              </a:clrFrom>
              <a:clrTo>
                <a:srgbClr val="04111A">
                  <a:alpha val="0"/>
                </a:srgbClr>
              </a:clrTo>
            </a:clrChange>
            <a:alphaModFix/>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4034375" y="900795"/>
            <a:ext cx="3982010" cy="3296297"/>
          </a:xfrm>
          <a:prstGeom prst="rect">
            <a:avLst/>
          </a:prstGeom>
        </p:spPr>
      </p:pic>
      <p:pic>
        <p:nvPicPr>
          <p:cNvPr id="12" name="Picture 11" descr="A close up of a logo&#10;&#10;Description automatically generated">
            <a:extLst>
              <a:ext uri="{FF2B5EF4-FFF2-40B4-BE49-F238E27FC236}">
                <a16:creationId xmlns:a16="http://schemas.microsoft.com/office/drawing/2014/main" id="{D9317D60-82BA-4F09-924B-CFDA6631EDD4}"/>
              </a:ext>
            </a:extLst>
          </p:cNvPr>
          <p:cNvPicPr>
            <a:picLocks noChangeAspect="1"/>
          </p:cNvPicPr>
          <p:nvPr/>
        </p:nvPicPr>
        <p:blipFill>
          <a:blip r:embed="rId6">
            <a:clrChange>
              <a:clrFrom>
                <a:srgbClr val="04111A"/>
              </a:clrFrom>
              <a:clrTo>
                <a:srgbClr val="04111A">
                  <a:alpha val="0"/>
                </a:srgbClr>
              </a:clrTo>
            </a:clrChange>
            <a:alphaModFix/>
            <a:extLst>
              <a:ext uri="{BEBA8EAE-BF5A-486C-A8C5-ECC9F3942E4B}">
                <a14:imgProps xmlns:a14="http://schemas.microsoft.com/office/drawing/2010/main">
                  <a14:imgLayer r:embed="rId7">
                    <a14:imgEffect>
                      <a14:artisticGlowEdges/>
                    </a14:imgEffect>
                  </a14:imgLayer>
                </a14:imgProps>
              </a:ext>
            </a:extLst>
          </a:blip>
          <a:stretch>
            <a:fillRect/>
          </a:stretch>
        </p:blipFill>
        <p:spPr>
          <a:xfrm>
            <a:off x="8026216" y="900795"/>
            <a:ext cx="4028467" cy="3296298"/>
          </a:xfrm>
          <a:prstGeom prst="rect">
            <a:avLst/>
          </a:prstGeom>
        </p:spPr>
      </p:pic>
    </p:spTree>
    <p:extLst>
      <p:ext uri="{BB962C8B-B14F-4D97-AF65-F5344CB8AC3E}">
        <p14:creationId xmlns:p14="http://schemas.microsoft.com/office/powerpoint/2010/main" val="8357506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D906-5C38-4BD5-BFAC-2B0EDE9F83CC}"/>
              </a:ext>
            </a:extLst>
          </p:cNvPr>
          <p:cNvSpPr>
            <a:spLocks noGrp="1"/>
          </p:cNvSpPr>
          <p:nvPr>
            <p:ph type="title"/>
          </p:nvPr>
        </p:nvSpPr>
        <p:spPr>
          <a:xfrm>
            <a:off x="0" y="0"/>
            <a:ext cx="12192000" cy="1851024"/>
          </a:xfrm>
        </p:spPr>
        <p:txBody>
          <a:bodyPr/>
          <a:lstStyle/>
          <a:p>
            <a:r>
              <a:rPr lang="en-US" sz="8800" dirty="0">
                <a:solidFill>
                  <a:schemeClr val="bg1"/>
                </a:solidFill>
              </a:rPr>
              <a:t>UBER</a:t>
            </a:r>
            <a:r>
              <a:rPr lang="en-US" sz="6600" dirty="0">
                <a:solidFill>
                  <a:schemeClr val="bg1"/>
                </a:solidFill>
              </a:rPr>
              <a:t>           </a:t>
            </a:r>
            <a:r>
              <a:rPr lang="en-US" sz="5400" dirty="0">
                <a:solidFill>
                  <a:schemeClr val="bg1"/>
                </a:solidFill>
              </a:rPr>
              <a:t>JANUARY-JUNE 2015</a:t>
            </a:r>
          </a:p>
        </p:txBody>
      </p:sp>
      <p:pic>
        <p:nvPicPr>
          <p:cNvPr id="9" name="Content Placeholder 8">
            <a:extLst>
              <a:ext uri="{FF2B5EF4-FFF2-40B4-BE49-F238E27FC236}">
                <a16:creationId xmlns:a16="http://schemas.microsoft.com/office/drawing/2014/main" id="{7FEF8A9F-7F54-43DC-A802-BF462C7BB6EE}"/>
              </a:ext>
            </a:extLst>
          </p:cNvPr>
          <p:cNvPicPr>
            <a:picLocks noGrp="1" noChangeAspect="1"/>
          </p:cNvPicPr>
          <p:nvPr>
            <p:ph idx="1"/>
          </p:nvPr>
        </p:nvPicPr>
        <p:blipFill>
          <a:blip r:embed="rId2">
            <a:clrChange>
              <a:clrFrom>
                <a:srgbClr val="252525"/>
              </a:clrFrom>
              <a:clrTo>
                <a:srgbClr val="252525">
                  <a:alpha val="0"/>
                </a:srgbClr>
              </a:clrTo>
            </a:clrChange>
            <a:alphaModFix/>
            <a:duotone>
              <a:schemeClr val="accent1">
                <a:shade val="45000"/>
                <a:satMod val="135000"/>
              </a:schemeClr>
              <a:prstClr val="white"/>
            </a:duotone>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185738" y="2208212"/>
            <a:ext cx="3629025" cy="3636963"/>
          </a:xfrm>
        </p:spPr>
      </p:pic>
      <p:pic>
        <p:nvPicPr>
          <p:cNvPr id="11" name="Picture 10" descr="A screenshot of a cell phone&#10;&#10;Description automatically generated">
            <a:extLst>
              <a:ext uri="{FF2B5EF4-FFF2-40B4-BE49-F238E27FC236}">
                <a16:creationId xmlns:a16="http://schemas.microsoft.com/office/drawing/2014/main" id="{99D6B501-0D68-41C4-8B81-F255E1340E4E}"/>
              </a:ext>
            </a:extLst>
          </p:cNvPr>
          <p:cNvPicPr>
            <a:picLocks noChangeAspect="1"/>
          </p:cNvPicPr>
          <p:nvPr/>
        </p:nvPicPr>
        <p:blipFill>
          <a:blip r:embed="rId4">
            <a:clrChange>
              <a:clrFrom>
                <a:srgbClr val="252525"/>
              </a:clrFrom>
              <a:clrTo>
                <a:srgbClr val="252525">
                  <a:alpha val="0"/>
                </a:srgbClr>
              </a:clrTo>
            </a:clrChange>
            <a:alphaModFix/>
            <a:duotone>
              <a:schemeClr val="accent1">
                <a:shade val="45000"/>
                <a:satMod val="135000"/>
              </a:schemeClr>
              <a:prstClr val="white"/>
            </a:duotone>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3943352" y="2236786"/>
            <a:ext cx="3957638" cy="3106737"/>
          </a:xfrm>
          <a:prstGeom prst="rect">
            <a:avLst/>
          </a:prstGeom>
        </p:spPr>
      </p:pic>
      <p:pic>
        <p:nvPicPr>
          <p:cNvPr id="13" name="Picture 12">
            <a:extLst>
              <a:ext uri="{FF2B5EF4-FFF2-40B4-BE49-F238E27FC236}">
                <a16:creationId xmlns:a16="http://schemas.microsoft.com/office/drawing/2014/main" id="{A41BD50B-9105-4EB1-8BE1-49C264F75DAF}"/>
              </a:ext>
            </a:extLst>
          </p:cNvPr>
          <p:cNvPicPr>
            <a:picLocks noChangeAspect="1"/>
          </p:cNvPicPr>
          <p:nvPr/>
        </p:nvPicPr>
        <p:blipFill>
          <a:blip r:embed="rId6">
            <a:clrChange>
              <a:clrFrom>
                <a:srgbClr val="252525"/>
              </a:clrFrom>
              <a:clrTo>
                <a:srgbClr val="252525">
                  <a:alpha val="0"/>
                </a:srgbClr>
              </a:clrTo>
            </a:clrChange>
            <a:alphaModFix/>
            <a:duotone>
              <a:schemeClr val="accent1">
                <a:shade val="45000"/>
                <a:satMod val="135000"/>
              </a:schemeClr>
              <a:prstClr val="white"/>
            </a:duotone>
            <a:extLst>
              <a:ext uri="{BEBA8EAE-BF5A-486C-A8C5-ECC9F3942E4B}">
                <a14:imgProps xmlns:a14="http://schemas.microsoft.com/office/drawing/2010/main">
                  <a14:imgLayer r:embed="rId7">
                    <a14:imgEffect>
                      <a14:artisticGlowEdges/>
                    </a14:imgEffect>
                  </a14:imgLayer>
                </a14:imgProps>
              </a:ext>
            </a:extLst>
          </a:blip>
          <a:stretch>
            <a:fillRect/>
          </a:stretch>
        </p:blipFill>
        <p:spPr>
          <a:xfrm>
            <a:off x="8158162" y="2214562"/>
            <a:ext cx="3957637" cy="3636963"/>
          </a:xfrm>
          <a:prstGeom prst="rect">
            <a:avLst/>
          </a:prstGeom>
        </p:spPr>
      </p:pic>
      <p:sp>
        <p:nvSpPr>
          <p:cNvPr id="15" name="Rectangle 14">
            <a:extLst>
              <a:ext uri="{FF2B5EF4-FFF2-40B4-BE49-F238E27FC236}">
                <a16:creationId xmlns:a16="http://schemas.microsoft.com/office/drawing/2014/main" id="{399D6108-D052-4D51-9103-B8C986A461E8}"/>
              </a:ext>
            </a:extLst>
          </p:cNvPr>
          <p:cNvSpPr/>
          <p:nvPr/>
        </p:nvSpPr>
        <p:spPr>
          <a:xfrm>
            <a:off x="642938" y="2043113"/>
            <a:ext cx="1042988"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PER DAY</a:t>
            </a:r>
          </a:p>
        </p:txBody>
      </p:sp>
      <p:sp>
        <p:nvSpPr>
          <p:cNvPr id="17" name="Rectangle 16">
            <a:extLst>
              <a:ext uri="{FF2B5EF4-FFF2-40B4-BE49-F238E27FC236}">
                <a16:creationId xmlns:a16="http://schemas.microsoft.com/office/drawing/2014/main" id="{0450BF99-EF74-48B9-85F5-33B1B4D5A59C}"/>
              </a:ext>
            </a:extLst>
          </p:cNvPr>
          <p:cNvSpPr/>
          <p:nvPr/>
        </p:nvSpPr>
        <p:spPr>
          <a:xfrm>
            <a:off x="4414838" y="2043113"/>
            <a:ext cx="1214437" cy="34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PER HOUR</a:t>
            </a:r>
          </a:p>
        </p:txBody>
      </p:sp>
      <p:sp>
        <p:nvSpPr>
          <p:cNvPr id="18" name="Rectangle 17">
            <a:extLst>
              <a:ext uri="{FF2B5EF4-FFF2-40B4-BE49-F238E27FC236}">
                <a16:creationId xmlns:a16="http://schemas.microsoft.com/office/drawing/2014/main" id="{41324AC3-1498-4A23-A2E4-2E877C11FFDF}"/>
              </a:ext>
            </a:extLst>
          </p:cNvPr>
          <p:cNvSpPr/>
          <p:nvPr/>
        </p:nvSpPr>
        <p:spPr>
          <a:xfrm>
            <a:off x="8643939" y="2028824"/>
            <a:ext cx="1042988" cy="342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BASE-NO</a:t>
            </a:r>
          </a:p>
        </p:txBody>
      </p:sp>
      <p:pic>
        <p:nvPicPr>
          <p:cNvPr id="20" name="Picture 19" descr="A close up of a logo&#10;&#10;Description automatically generated">
            <a:extLst>
              <a:ext uri="{FF2B5EF4-FFF2-40B4-BE49-F238E27FC236}">
                <a16:creationId xmlns:a16="http://schemas.microsoft.com/office/drawing/2014/main" id="{655CC249-FC87-40B5-8085-FEBC461E1199}"/>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886950" y="0"/>
            <a:ext cx="2305050" cy="1159668"/>
          </a:xfrm>
          <a:prstGeom prst="rect">
            <a:avLst/>
          </a:prstGeom>
        </p:spPr>
      </p:pic>
      <p:sp>
        <p:nvSpPr>
          <p:cNvPr id="24" name="Rectangle 23">
            <a:extLst>
              <a:ext uri="{FF2B5EF4-FFF2-40B4-BE49-F238E27FC236}">
                <a16:creationId xmlns:a16="http://schemas.microsoft.com/office/drawing/2014/main" id="{95D4786A-0D53-47C8-ACE3-A16D7B58043D}"/>
              </a:ext>
            </a:extLst>
          </p:cNvPr>
          <p:cNvSpPr/>
          <p:nvPr/>
        </p:nvSpPr>
        <p:spPr>
          <a:xfrm>
            <a:off x="-1" y="6010274"/>
            <a:ext cx="12115799" cy="1119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Fluctuations seen during this period with steep rise on Wednesday and Sunday.</a:t>
            </a:r>
          </a:p>
          <a:p>
            <a:pPr algn="ctr"/>
            <a:r>
              <a:rPr lang="en-US" dirty="0">
                <a:solidFill>
                  <a:schemeClr val="bg1"/>
                </a:solidFill>
              </a:rPr>
              <a:t>Uber’s peak hour flow is from 4 to 8 pm with off peak time from 1 to 6 am.</a:t>
            </a:r>
          </a:p>
          <a:p>
            <a:pPr algn="ctr"/>
            <a:r>
              <a:rPr lang="en-US" dirty="0">
                <a:solidFill>
                  <a:schemeClr val="bg1"/>
                </a:solidFill>
              </a:rPr>
              <a:t> Only affiliated base numbers allowed for Uber pick-ups.</a:t>
            </a:r>
          </a:p>
        </p:txBody>
      </p:sp>
    </p:spTree>
    <p:extLst>
      <p:ext uri="{BB962C8B-B14F-4D97-AF65-F5344CB8AC3E}">
        <p14:creationId xmlns:p14="http://schemas.microsoft.com/office/powerpoint/2010/main" val="16224355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8" name="Group 1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3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2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562AFD5-BBB3-4B15-9884-3AEB013F794D}"/>
              </a:ext>
            </a:extLst>
          </p:cNvPr>
          <p:cNvSpPr>
            <a:spLocks noGrp="1"/>
          </p:cNvSpPr>
          <p:nvPr>
            <p:ph type="title"/>
          </p:nvPr>
        </p:nvSpPr>
        <p:spPr>
          <a:xfrm>
            <a:off x="810001" y="4771686"/>
            <a:ext cx="10572000" cy="2332906"/>
          </a:xfrm>
        </p:spPr>
        <p:txBody>
          <a:bodyPr vert="horz" lIns="91440" tIns="45720" rIns="91440" bIns="45720" rtlCol="0" anchor="b">
            <a:normAutofit fontScale="90000"/>
          </a:bodyPr>
          <a:lstStyle/>
          <a:p>
            <a:r>
              <a:rPr lang="en-US" b="0" dirty="0"/>
              <a:t>2015</a:t>
            </a:r>
            <a:r>
              <a:rPr lang="en-US" sz="2400" b="0" dirty="0"/>
              <a:t> indicates increased Uber pick-ups with a slight difference altogether.</a:t>
            </a:r>
            <a:br>
              <a:rPr lang="en-US" sz="2400" b="0" dirty="0"/>
            </a:br>
            <a:br>
              <a:rPr lang="en-US" sz="2400" b="0" dirty="0"/>
            </a:br>
            <a:r>
              <a:rPr lang="en-US" sz="2400" b="0" dirty="0"/>
              <a:t>Similar graphs shows trips booked  were completed by Uber vehicles without any failure.</a:t>
            </a:r>
            <a:br>
              <a:rPr lang="en-US" sz="2400" b="0" dirty="0"/>
            </a:br>
            <a:endParaRPr lang="en-US" b="0" dirty="0"/>
          </a:p>
        </p:txBody>
      </p:sp>
      <p:pic>
        <p:nvPicPr>
          <p:cNvPr id="36" name="Content Placeholder 6">
            <a:extLst>
              <a:ext uri="{FF2B5EF4-FFF2-40B4-BE49-F238E27FC236}">
                <a16:creationId xmlns:a16="http://schemas.microsoft.com/office/drawing/2014/main" id="{D43308E1-EF50-4EF8-97CC-73E72D34AB6B}"/>
              </a:ext>
            </a:extLst>
          </p:cNvPr>
          <p:cNvPicPr>
            <a:picLocks noGrp="1" noChangeAspect="1"/>
          </p:cNvPicPr>
          <p:nvPr>
            <p:ph idx="1"/>
          </p:nvPr>
        </p:nvPicPr>
        <p:blipFill>
          <a:blip r:embed="rId2">
            <a:clrChange>
              <a:clrFrom>
                <a:srgbClr val="252525"/>
              </a:clrFrom>
              <a:clrTo>
                <a:srgbClr val="252525">
                  <a:alpha val="0"/>
                </a:srgbClr>
              </a:clrTo>
            </a:clrChange>
            <a:alphaModFix/>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642938" y="640080"/>
            <a:ext cx="4644037" cy="3781040"/>
          </a:xfrm>
          <a:prstGeom prst="roundRect">
            <a:avLst>
              <a:gd name="adj" fmla="val 3876"/>
            </a:avLst>
          </a:prstGeom>
          <a:ln>
            <a:solidFill>
              <a:schemeClr val="accent1"/>
            </a:solidFill>
          </a:ln>
          <a:effectLst/>
        </p:spPr>
      </p:pic>
      <p:pic>
        <p:nvPicPr>
          <p:cNvPr id="11" name="Picture 10">
            <a:extLst>
              <a:ext uri="{FF2B5EF4-FFF2-40B4-BE49-F238E27FC236}">
                <a16:creationId xmlns:a16="http://schemas.microsoft.com/office/drawing/2014/main" id="{B4F45F90-5FCC-4504-928E-869F407D009F}"/>
              </a:ext>
            </a:extLst>
          </p:cNvPr>
          <p:cNvPicPr>
            <a:picLocks noChangeAspect="1"/>
          </p:cNvPicPr>
          <p:nvPr/>
        </p:nvPicPr>
        <p:blipFill>
          <a:blip r:embed="rId4">
            <a:clrChange>
              <a:clrFrom>
                <a:srgbClr val="04111A"/>
              </a:clrFrom>
              <a:clrTo>
                <a:srgbClr val="04111A">
                  <a:alpha val="0"/>
                </a:srgbClr>
              </a:clrTo>
            </a:clrChange>
            <a:alphaModFix/>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5972175" y="640079"/>
            <a:ext cx="4854893" cy="3781041"/>
          </a:xfrm>
          <a:prstGeom prst="roundRect">
            <a:avLst>
              <a:gd name="adj" fmla="val 3876"/>
            </a:avLst>
          </a:prstGeom>
          <a:ln>
            <a:solidFill>
              <a:schemeClr val="accent1"/>
            </a:solidFill>
          </a:ln>
          <a:effectLst/>
        </p:spPr>
      </p:pic>
      <p:sp>
        <p:nvSpPr>
          <p:cNvPr id="22" name="Rectangle 21">
            <a:extLst>
              <a:ext uri="{FF2B5EF4-FFF2-40B4-BE49-F238E27FC236}">
                <a16:creationId xmlns:a16="http://schemas.microsoft.com/office/drawing/2014/main" id="{71F13DAA-B115-4310-8795-7C964D4176C6}"/>
              </a:ext>
            </a:extLst>
          </p:cNvPr>
          <p:cNvSpPr/>
          <p:nvPr/>
        </p:nvSpPr>
        <p:spPr>
          <a:xfrm>
            <a:off x="1729087" y="149715"/>
            <a:ext cx="2471737" cy="3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Total  Trips</a:t>
            </a:r>
          </a:p>
        </p:txBody>
      </p:sp>
      <p:sp>
        <p:nvSpPr>
          <p:cNvPr id="24" name="Rectangle 23">
            <a:extLst>
              <a:ext uri="{FF2B5EF4-FFF2-40B4-BE49-F238E27FC236}">
                <a16:creationId xmlns:a16="http://schemas.microsoft.com/office/drawing/2014/main" id="{0CCBD89F-0776-4A0A-8795-1A4B3FD6CF1A}"/>
              </a:ext>
            </a:extLst>
          </p:cNvPr>
          <p:cNvSpPr/>
          <p:nvPr/>
        </p:nvSpPr>
        <p:spPr>
          <a:xfrm>
            <a:off x="7086600" y="149715"/>
            <a:ext cx="2571750" cy="371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Active Vehicles</a:t>
            </a:r>
          </a:p>
        </p:txBody>
      </p:sp>
      <p:sp>
        <p:nvSpPr>
          <p:cNvPr id="28" name="Arrow: Down 27">
            <a:extLst>
              <a:ext uri="{FF2B5EF4-FFF2-40B4-BE49-F238E27FC236}">
                <a16:creationId xmlns:a16="http://schemas.microsoft.com/office/drawing/2014/main" id="{80032C7C-0AC7-47C9-89D6-C624D077F4FF}"/>
              </a:ext>
            </a:extLst>
          </p:cNvPr>
          <p:cNvSpPr/>
          <p:nvPr/>
        </p:nvSpPr>
        <p:spPr>
          <a:xfrm>
            <a:off x="11259150" y="285750"/>
            <a:ext cx="944001" cy="4250495"/>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J</a:t>
            </a:r>
          </a:p>
          <a:p>
            <a:pPr algn="ctr"/>
            <a:r>
              <a:rPr lang="en-US" b="1" dirty="0">
                <a:solidFill>
                  <a:schemeClr val="bg1"/>
                </a:solidFill>
              </a:rPr>
              <a:t>A</a:t>
            </a:r>
          </a:p>
          <a:p>
            <a:pPr algn="ctr"/>
            <a:r>
              <a:rPr lang="en-US" b="1" dirty="0">
                <a:solidFill>
                  <a:schemeClr val="bg1"/>
                </a:solidFill>
              </a:rPr>
              <a:t>N</a:t>
            </a:r>
          </a:p>
          <a:p>
            <a:pPr algn="ctr"/>
            <a:endParaRPr lang="en-US" b="1" dirty="0">
              <a:solidFill>
                <a:schemeClr val="bg1"/>
              </a:solidFill>
            </a:endParaRPr>
          </a:p>
          <a:p>
            <a:pPr algn="ctr"/>
            <a:r>
              <a:rPr lang="en-US" b="1" dirty="0">
                <a:solidFill>
                  <a:schemeClr val="bg1"/>
                </a:solidFill>
              </a:rPr>
              <a:t>F</a:t>
            </a:r>
          </a:p>
          <a:p>
            <a:pPr algn="ctr"/>
            <a:r>
              <a:rPr lang="en-US" b="1" dirty="0">
                <a:solidFill>
                  <a:schemeClr val="bg1"/>
                </a:solidFill>
              </a:rPr>
              <a:t>E</a:t>
            </a:r>
          </a:p>
          <a:p>
            <a:pPr algn="ctr"/>
            <a:r>
              <a:rPr lang="en-US" b="1" dirty="0">
                <a:solidFill>
                  <a:schemeClr val="bg1"/>
                </a:solidFill>
              </a:rPr>
              <a:t>B</a:t>
            </a:r>
          </a:p>
          <a:p>
            <a:pPr algn="ctr"/>
            <a:endParaRPr lang="en-US" b="1" dirty="0">
              <a:solidFill>
                <a:schemeClr val="bg1"/>
              </a:solidFill>
            </a:endParaRPr>
          </a:p>
          <a:p>
            <a:pPr algn="ctr"/>
            <a:r>
              <a:rPr lang="en-US" b="1" dirty="0">
                <a:solidFill>
                  <a:schemeClr val="bg1"/>
                </a:solidFill>
              </a:rPr>
              <a:t>2</a:t>
            </a:r>
          </a:p>
          <a:p>
            <a:pPr algn="ctr"/>
            <a:r>
              <a:rPr lang="en-US" b="1" dirty="0">
                <a:solidFill>
                  <a:schemeClr val="bg1"/>
                </a:solidFill>
              </a:rPr>
              <a:t>0</a:t>
            </a:r>
          </a:p>
          <a:p>
            <a:pPr algn="ctr"/>
            <a:r>
              <a:rPr lang="en-US" b="1" dirty="0">
                <a:solidFill>
                  <a:schemeClr val="bg1"/>
                </a:solidFill>
              </a:rPr>
              <a:t>1</a:t>
            </a:r>
          </a:p>
          <a:p>
            <a:pPr algn="ctr"/>
            <a:r>
              <a:rPr lang="en-US" b="1" dirty="0">
                <a:solidFill>
                  <a:schemeClr val="bg1"/>
                </a:solidFill>
              </a:rPr>
              <a:t>5</a:t>
            </a:r>
          </a:p>
        </p:txBody>
      </p:sp>
    </p:spTree>
    <p:extLst>
      <p:ext uri="{BB962C8B-B14F-4D97-AF65-F5344CB8AC3E}">
        <p14:creationId xmlns:p14="http://schemas.microsoft.com/office/powerpoint/2010/main" val="35965942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5" name="Rectangle 9">
            <a:extLst>
              <a:ext uri="{FF2B5EF4-FFF2-40B4-BE49-F238E27FC236}">
                <a16:creationId xmlns:a16="http://schemas.microsoft.com/office/drawing/2014/main" id="{21DCC7BA-3740-47E1-91B9-626938139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84CEFA49-6B2F-4FE6-B6AF-31D49E68C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40086" y="40084"/>
            <a:ext cx="6858002" cy="6777832"/>
          </a:xfrm>
          <a:custGeom>
            <a:avLst/>
            <a:gdLst>
              <a:gd name="connsiteX0" fmla="*/ 6858001 w 6858002"/>
              <a:gd name="connsiteY0" fmla="*/ 4666984 h 6777832"/>
              <a:gd name="connsiteX1" fmla="*/ 3829243 w 6858002"/>
              <a:gd name="connsiteY1" fmla="*/ 6654602 h 6777832"/>
              <a:gd name="connsiteX2" fmla="*/ 3827370 w 6858002"/>
              <a:gd name="connsiteY2" fmla="*/ 6656146 h 6777832"/>
              <a:gd name="connsiteX3" fmla="*/ 3824584 w 6858002"/>
              <a:gd name="connsiteY3" fmla="*/ 6657658 h 6777832"/>
              <a:gd name="connsiteX4" fmla="*/ 3798694 w 6858002"/>
              <a:gd name="connsiteY4" fmla="*/ 6674649 h 6777832"/>
              <a:gd name="connsiteX5" fmla="*/ 3785012 w 6858002"/>
              <a:gd name="connsiteY5" fmla="*/ 6679138 h 6777832"/>
              <a:gd name="connsiteX6" fmla="*/ 3706340 w 6858002"/>
              <a:gd name="connsiteY6" fmla="*/ 6721839 h 6777832"/>
              <a:gd name="connsiteX7" fmla="*/ 3428999 w 6858002"/>
              <a:gd name="connsiteY7" fmla="*/ 6777832 h 6777832"/>
              <a:gd name="connsiteX8" fmla="*/ 3151659 w 6858002"/>
              <a:gd name="connsiteY8" fmla="*/ 6721839 h 6777832"/>
              <a:gd name="connsiteX9" fmla="*/ 3072997 w 6858002"/>
              <a:gd name="connsiteY9" fmla="*/ 6679143 h 6777832"/>
              <a:gd name="connsiteX10" fmla="*/ 3059299 w 6858002"/>
              <a:gd name="connsiteY10" fmla="*/ 6674649 h 6777832"/>
              <a:gd name="connsiteX11" fmla="*/ 3033384 w 6858002"/>
              <a:gd name="connsiteY11" fmla="*/ 6657642 h 6777832"/>
              <a:gd name="connsiteX12" fmla="*/ 3030628 w 6858002"/>
              <a:gd name="connsiteY12" fmla="*/ 6656146 h 6777832"/>
              <a:gd name="connsiteX13" fmla="*/ 3028776 w 6858002"/>
              <a:gd name="connsiteY13" fmla="*/ 6654618 h 6777832"/>
              <a:gd name="connsiteX14" fmla="*/ 1 w 6858002"/>
              <a:gd name="connsiteY14" fmla="*/ 4666984 h 6777832"/>
              <a:gd name="connsiteX15" fmla="*/ 6858002 w 6858002"/>
              <a:gd name="connsiteY15" fmla="*/ 0 h 6777832"/>
              <a:gd name="connsiteX16" fmla="*/ 6858002 w 6858002"/>
              <a:gd name="connsiteY16" fmla="*/ 1570616 h 6777832"/>
              <a:gd name="connsiteX17" fmla="*/ 6858001 w 6858002"/>
              <a:gd name="connsiteY17" fmla="*/ 1570616 h 6777832"/>
              <a:gd name="connsiteX18" fmla="*/ 6858001 w 6858002"/>
              <a:gd name="connsiteY18" fmla="*/ 4666983 h 6777832"/>
              <a:gd name="connsiteX19" fmla="*/ 0 w 6858002"/>
              <a:gd name="connsiteY19" fmla="*/ 4666983 h 6777832"/>
              <a:gd name="connsiteX20" fmla="*/ 0 w 6858002"/>
              <a:gd name="connsiteY20" fmla="*/ 595217 h 6777832"/>
              <a:gd name="connsiteX21" fmla="*/ 1 w 6858002"/>
              <a:gd name="connsiteY21" fmla="*/ 595217 h 6777832"/>
              <a:gd name="connsiteX22" fmla="*/ 1 w 6858002"/>
              <a:gd name="connsiteY22" fmla="*/ 0 h 67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2" h="6777832">
                <a:moveTo>
                  <a:pt x="6858001" y="4666984"/>
                </a:moveTo>
                <a:lnTo>
                  <a:pt x="3829243" y="6654602"/>
                </a:lnTo>
                <a:lnTo>
                  <a:pt x="3827370" y="6656146"/>
                </a:lnTo>
                <a:lnTo>
                  <a:pt x="3824584" y="6657658"/>
                </a:lnTo>
                <a:lnTo>
                  <a:pt x="3798694" y="6674649"/>
                </a:lnTo>
                <a:lnTo>
                  <a:pt x="3785012" y="6679138"/>
                </a:lnTo>
                <a:lnTo>
                  <a:pt x="3706340" y="6721839"/>
                </a:lnTo>
                <a:cubicBezTo>
                  <a:pt x="3621097" y="6757894"/>
                  <a:pt x="3527376" y="6777832"/>
                  <a:pt x="3428999" y="6777832"/>
                </a:cubicBezTo>
                <a:cubicBezTo>
                  <a:pt x="3330622" y="6777832"/>
                  <a:pt x="3236902" y="6757894"/>
                  <a:pt x="3151659" y="6721839"/>
                </a:cubicBezTo>
                <a:lnTo>
                  <a:pt x="3072997" y="6679143"/>
                </a:lnTo>
                <a:lnTo>
                  <a:pt x="3059299" y="6674649"/>
                </a:lnTo>
                <a:lnTo>
                  <a:pt x="3033384" y="6657642"/>
                </a:lnTo>
                <a:lnTo>
                  <a:pt x="3030628" y="6656146"/>
                </a:lnTo>
                <a:lnTo>
                  <a:pt x="3028776" y="6654618"/>
                </a:lnTo>
                <a:lnTo>
                  <a:pt x="1" y="4666984"/>
                </a:lnTo>
                <a:close/>
                <a:moveTo>
                  <a:pt x="6858002" y="0"/>
                </a:moveTo>
                <a:lnTo>
                  <a:pt x="6858002" y="1570616"/>
                </a:lnTo>
                <a:lnTo>
                  <a:pt x="6858001" y="1570616"/>
                </a:lnTo>
                <a:lnTo>
                  <a:pt x="6858001" y="4666983"/>
                </a:lnTo>
                <a:lnTo>
                  <a:pt x="0" y="4666983"/>
                </a:lnTo>
                <a:lnTo>
                  <a:pt x="0" y="595217"/>
                </a:lnTo>
                <a:lnTo>
                  <a:pt x="1" y="595217"/>
                </a:lnTo>
                <a:lnTo>
                  <a:pt x="1"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5C83C7-B705-4DEF-8CE4-054B8B3EE082}"/>
              </a:ext>
            </a:extLst>
          </p:cNvPr>
          <p:cNvSpPr>
            <a:spLocks noGrp="1"/>
          </p:cNvSpPr>
          <p:nvPr>
            <p:ph type="title"/>
          </p:nvPr>
        </p:nvSpPr>
        <p:spPr>
          <a:xfrm>
            <a:off x="451513" y="947607"/>
            <a:ext cx="6149311" cy="4962786"/>
          </a:xfrm>
        </p:spPr>
        <p:txBody>
          <a:bodyPr vert="horz" lIns="91440" tIns="45720" rIns="91440" bIns="45720" rtlCol="0" anchor="ctr">
            <a:normAutofit fontScale="90000"/>
          </a:bodyPr>
          <a:lstStyle/>
          <a:p>
            <a:pPr algn="l"/>
            <a:r>
              <a:rPr lang="en-US" sz="5400" dirty="0">
                <a:solidFill>
                  <a:schemeClr val="bg1"/>
                </a:solidFill>
              </a:rPr>
              <a:t>COMPARSION</a:t>
            </a:r>
            <a:br>
              <a:rPr lang="en-US" sz="5400" dirty="0">
                <a:solidFill>
                  <a:schemeClr val="bg1"/>
                </a:solidFill>
              </a:rPr>
            </a:br>
            <a:r>
              <a:rPr lang="en-US" sz="5400" dirty="0">
                <a:solidFill>
                  <a:schemeClr val="bg1"/>
                </a:solidFill>
              </a:rPr>
              <a:t>with</a:t>
            </a:r>
            <a:br>
              <a:rPr lang="en-US" sz="5400" dirty="0">
                <a:solidFill>
                  <a:schemeClr val="bg1"/>
                </a:solidFill>
              </a:rPr>
            </a:br>
            <a:r>
              <a:rPr lang="en-US" sz="5400" dirty="0">
                <a:solidFill>
                  <a:schemeClr val="bg1"/>
                </a:solidFill>
              </a:rPr>
              <a:t>         other</a:t>
            </a:r>
            <a:br>
              <a:rPr lang="en-US" sz="5400" dirty="0">
                <a:solidFill>
                  <a:schemeClr val="bg1"/>
                </a:solidFill>
              </a:rPr>
            </a:br>
            <a:r>
              <a:rPr lang="en-US" sz="5400" dirty="0">
                <a:solidFill>
                  <a:schemeClr val="bg1"/>
                </a:solidFill>
              </a:rPr>
              <a:t> American</a:t>
            </a:r>
            <a:br>
              <a:rPr lang="en-US" sz="5400" dirty="0">
                <a:solidFill>
                  <a:schemeClr val="bg1"/>
                </a:solidFill>
              </a:rPr>
            </a:br>
            <a:r>
              <a:rPr lang="en-US" sz="5400" dirty="0">
                <a:solidFill>
                  <a:schemeClr val="bg1"/>
                </a:solidFill>
              </a:rPr>
              <a:t>FHV company</a:t>
            </a:r>
            <a:br>
              <a:rPr lang="en-US" sz="5400" dirty="0">
                <a:solidFill>
                  <a:schemeClr val="bg1"/>
                </a:solidFill>
              </a:rPr>
            </a:br>
            <a:endParaRPr lang="en-US" sz="5400" dirty="0">
              <a:solidFill>
                <a:schemeClr val="bg1"/>
              </a:solidFill>
            </a:endParaRPr>
          </a:p>
        </p:txBody>
      </p:sp>
      <p:sp>
        <p:nvSpPr>
          <p:cNvPr id="3" name="Text Placeholder 2">
            <a:extLst>
              <a:ext uri="{FF2B5EF4-FFF2-40B4-BE49-F238E27FC236}">
                <a16:creationId xmlns:a16="http://schemas.microsoft.com/office/drawing/2014/main" id="{3E37AE3F-9499-42D7-9EB2-B3EDD6F1FB24}"/>
              </a:ext>
            </a:extLst>
          </p:cNvPr>
          <p:cNvSpPr>
            <a:spLocks noGrp="1"/>
          </p:cNvSpPr>
          <p:nvPr>
            <p:ph type="body" idx="1"/>
          </p:nvPr>
        </p:nvSpPr>
        <p:spPr>
          <a:xfrm>
            <a:off x="7229345" y="3429000"/>
            <a:ext cx="4152655" cy="2481392"/>
          </a:xfrm>
          <a:effectLst/>
        </p:spPr>
        <p:txBody>
          <a:bodyPr vert="horz" lIns="91440" tIns="45720" rIns="91440" bIns="45720" rtlCol="0" anchor="ctr">
            <a:normAutofit/>
          </a:bodyPr>
          <a:lstStyle/>
          <a:p>
            <a:pPr algn="l"/>
            <a:r>
              <a:rPr lang="en-US" dirty="0"/>
              <a:t>This analysis is based on raw data on pickups from a non-Uber FHV company. The trip information varies by company, but can include day of trip, time of trip, pickup location, driver's for-hire license number, and vehicle's for-hire license number.</a:t>
            </a:r>
          </a:p>
        </p:txBody>
      </p:sp>
    </p:spTree>
    <p:extLst>
      <p:ext uri="{BB962C8B-B14F-4D97-AF65-F5344CB8AC3E}">
        <p14:creationId xmlns:p14="http://schemas.microsoft.com/office/powerpoint/2010/main" val="21711331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93C74A-A175-4439-9CAF-53B40620CB38}"/>
              </a:ext>
            </a:extLst>
          </p:cNvPr>
          <p:cNvPicPr>
            <a:picLocks noChangeAspect="1"/>
          </p:cNvPicPr>
          <p:nvPr/>
        </p:nvPicPr>
        <p:blipFill>
          <a:blip r:embed="rId2">
            <a:clrChange>
              <a:clrFrom>
                <a:srgbClr val="252525"/>
              </a:clrFrom>
              <a:clrTo>
                <a:srgbClr val="252525">
                  <a:alpha val="0"/>
                </a:srgbClr>
              </a:clrTo>
            </a:clrChange>
            <a:duotone>
              <a:schemeClr val="accent5">
                <a:shade val="45000"/>
                <a:satMod val="135000"/>
              </a:schemeClr>
              <a:prstClr val="white"/>
            </a:duotone>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4231481" y="679397"/>
            <a:ext cx="3837516" cy="3914775"/>
          </a:xfrm>
          <a:prstGeom prst="rect">
            <a:avLst/>
          </a:prstGeom>
        </p:spPr>
      </p:pic>
      <p:pic>
        <p:nvPicPr>
          <p:cNvPr id="7" name="Picture 6">
            <a:extLst>
              <a:ext uri="{FF2B5EF4-FFF2-40B4-BE49-F238E27FC236}">
                <a16:creationId xmlns:a16="http://schemas.microsoft.com/office/drawing/2014/main" id="{C041A014-5282-4C30-A8C5-E64238696507}"/>
              </a:ext>
            </a:extLst>
          </p:cNvPr>
          <p:cNvPicPr>
            <a:picLocks noChangeAspect="1"/>
          </p:cNvPicPr>
          <p:nvPr/>
        </p:nvPicPr>
        <p:blipFill>
          <a:blip r:embed="rId4">
            <a:clrChange>
              <a:clrFrom>
                <a:srgbClr val="252525"/>
              </a:clrFrom>
              <a:clrTo>
                <a:srgbClr val="252525">
                  <a:alpha val="0"/>
                </a:srgbClr>
              </a:clrTo>
            </a:clrChange>
            <a:alphaModFix/>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230981" y="679397"/>
            <a:ext cx="4000500" cy="3914775"/>
          </a:xfrm>
          <a:prstGeom prst="rect">
            <a:avLst/>
          </a:prstGeom>
        </p:spPr>
      </p:pic>
      <p:pic>
        <p:nvPicPr>
          <p:cNvPr id="9" name="Picture 8">
            <a:extLst>
              <a:ext uri="{FF2B5EF4-FFF2-40B4-BE49-F238E27FC236}">
                <a16:creationId xmlns:a16="http://schemas.microsoft.com/office/drawing/2014/main" id="{960B53A1-2E8E-4347-A32D-4BF856962F4E}"/>
              </a:ext>
            </a:extLst>
          </p:cNvPr>
          <p:cNvPicPr>
            <a:picLocks noChangeAspect="1"/>
          </p:cNvPicPr>
          <p:nvPr/>
        </p:nvPicPr>
        <p:blipFill>
          <a:blip r:embed="rId6">
            <a:clrChange>
              <a:clrFrom>
                <a:srgbClr val="252525"/>
              </a:clrFrom>
              <a:clrTo>
                <a:srgbClr val="252525">
                  <a:alpha val="0"/>
                </a:srgbClr>
              </a:clrTo>
            </a:clrChange>
            <a:biLevel thresh="75000"/>
            <a:alphaModFix/>
            <a:extLst>
              <a:ext uri="{BEBA8EAE-BF5A-486C-A8C5-ECC9F3942E4B}">
                <a14:imgProps xmlns:a14="http://schemas.microsoft.com/office/drawing/2010/main">
                  <a14:imgLayer r:embed="rId7">
                    <a14:imgEffect>
                      <a14:artisticGlowEdges/>
                    </a14:imgEffect>
                  </a14:imgLayer>
                </a14:imgProps>
              </a:ext>
            </a:extLst>
          </a:blip>
          <a:stretch>
            <a:fillRect/>
          </a:stretch>
        </p:blipFill>
        <p:spPr>
          <a:xfrm>
            <a:off x="7960521" y="708258"/>
            <a:ext cx="4131466" cy="3885914"/>
          </a:xfrm>
          <a:prstGeom prst="rect">
            <a:avLst/>
          </a:prstGeom>
        </p:spPr>
      </p:pic>
      <p:sp>
        <p:nvSpPr>
          <p:cNvPr id="10" name="Rectangle 9">
            <a:extLst>
              <a:ext uri="{FF2B5EF4-FFF2-40B4-BE49-F238E27FC236}">
                <a16:creationId xmlns:a16="http://schemas.microsoft.com/office/drawing/2014/main" id="{22572646-5E1E-484F-AE3A-0EDC989FC7B4}"/>
              </a:ext>
            </a:extLst>
          </p:cNvPr>
          <p:cNvSpPr/>
          <p:nvPr/>
        </p:nvSpPr>
        <p:spPr>
          <a:xfrm>
            <a:off x="514350" y="199082"/>
            <a:ext cx="3433762" cy="372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Uber Jan-Feb 2015</a:t>
            </a:r>
          </a:p>
        </p:txBody>
      </p:sp>
      <p:sp>
        <p:nvSpPr>
          <p:cNvPr id="11" name="Rectangle 10">
            <a:extLst>
              <a:ext uri="{FF2B5EF4-FFF2-40B4-BE49-F238E27FC236}">
                <a16:creationId xmlns:a16="http://schemas.microsoft.com/office/drawing/2014/main" id="{4C74F179-39B0-43E0-A568-B9002252A477}"/>
              </a:ext>
            </a:extLst>
          </p:cNvPr>
          <p:cNvSpPr/>
          <p:nvPr/>
        </p:nvSpPr>
        <p:spPr>
          <a:xfrm>
            <a:off x="4386263" y="170220"/>
            <a:ext cx="3600450" cy="3724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Other-American company</a:t>
            </a:r>
          </a:p>
        </p:txBody>
      </p:sp>
      <p:sp>
        <p:nvSpPr>
          <p:cNvPr id="12" name="Rectangle 11">
            <a:extLst>
              <a:ext uri="{FF2B5EF4-FFF2-40B4-BE49-F238E27FC236}">
                <a16:creationId xmlns:a16="http://schemas.microsoft.com/office/drawing/2014/main" id="{E2E56389-F6D9-4976-B7D7-8D590AD8D12D}"/>
              </a:ext>
            </a:extLst>
          </p:cNvPr>
          <p:cNvSpPr/>
          <p:nvPr/>
        </p:nvSpPr>
        <p:spPr>
          <a:xfrm>
            <a:off x="8891586" y="170220"/>
            <a:ext cx="3048000" cy="401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Uber Jan-June 2015</a:t>
            </a:r>
          </a:p>
        </p:txBody>
      </p:sp>
      <p:sp>
        <p:nvSpPr>
          <p:cNvPr id="14" name="Text Placeholder 13">
            <a:extLst>
              <a:ext uri="{FF2B5EF4-FFF2-40B4-BE49-F238E27FC236}">
                <a16:creationId xmlns:a16="http://schemas.microsoft.com/office/drawing/2014/main" id="{298CE6E9-1746-40A8-A728-DE0F3867B446}"/>
              </a:ext>
            </a:extLst>
          </p:cNvPr>
          <p:cNvSpPr>
            <a:spLocks noGrp="1"/>
          </p:cNvSpPr>
          <p:nvPr>
            <p:ph type="body" idx="1"/>
          </p:nvPr>
        </p:nvSpPr>
        <p:spPr>
          <a:xfrm>
            <a:off x="810000" y="5281201"/>
            <a:ext cx="11129586" cy="1576799"/>
          </a:xfrm>
        </p:spPr>
        <p:txBody>
          <a:bodyPr/>
          <a:lstStyle/>
          <a:p>
            <a:pPr algn="l"/>
            <a:r>
              <a:rPr lang="en-US" dirty="0"/>
              <a:t>Uber had maximum number of pick-ups as compared to Other-American company during first two-months. </a:t>
            </a:r>
          </a:p>
          <a:p>
            <a:pPr algn="l"/>
            <a:r>
              <a:rPr lang="en-US" dirty="0"/>
              <a:t>Over-all UBER shows a marginal difference during Jan-June 2015.</a:t>
            </a:r>
          </a:p>
          <a:p>
            <a:r>
              <a:rPr lang="en-US" dirty="0"/>
              <a:t>  </a:t>
            </a:r>
          </a:p>
        </p:txBody>
      </p:sp>
    </p:spTree>
    <p:extLst>
      <p:ext uri="{BB962C8B-B14F-4D97-AF65-F5344CB8AC3E}">
        <p14:creationId xmlns:p14="http://schemas.microsoft.com/office/powerpoint/2010/main" val="32144841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08FBD1-EDF5-407A-A192-1E5D158FC0D1}"/>
              </a:ext>
            </a:extLst>
          </p:cNvPr>
          <p:cNvSpPr>
            <a:spLocks noGrp="1"/>
          </p:cNvSpPr>
          <p:nvPr>
            <p:ph type="body" idx="1"/>
          </p:nvPr>
        </p:nvSpPr>
        <p:spPr>
          <a:xfrm>
            <a:off x="914400" y="5157785"/>
            <a:ext cx="11149781" cy="1543052"/>
          </a:xfrm>
        </p:spPr>
        <p:txBody>
          <a:bodyPr/>
          <a:lstStyle/>
          <a:p>
            <a:pPr algn="l"/>
            <a:r>
              <a:rPr lang="en-US" dirty="0"/>
              <a:t>UBER’s peak hour flow is from 3 to 11 pm as compared to other-American company which is from 7 to 9am &amp; 7 to 11 pm .                                                                                                                              OFF Peak hour of Uber varies form 2 to 6 am and of other American company is from 2 to 5 am which is still higher than the uber.</a:t>
            </a:r>
          </a:p>
          <a:p>
            <a:pPr algn="l"/>
            <a:r>
              <a:rPr lang="en-US" dirty="0"/>
              <a:t>Uber’s rush hour is at 7 pm and other American company is 11 pm.</a:t>
            </a:r>
          </a:p>
        </p:txBody>
      </p:sp>
      <p:pic>
        <p:nvPicPr>
          <p:cNvPr id="5" name="Picture 4" descr="A screenshot of a cell phone&#10;&#10;Description automatically generated">
            <a:extLst>
              <a:ext uri="{FF2B5EF4-FFF2-40B4-BE49-F238E27FC236}">
                <a16:creationId xmlns:a16="http://schemas.microsoft.com/office/drawing/2014/main" id="{F72A6566-063F-46CA-BE9B-044EC53646BF}"/>
              </a:ext>
            </a:extLst>
          </p:cNvPr>
          <p:cNvPicPr>
            <a:picLocks noChangeAspect="1"/>
          </p:cNvPicPr>
          <p:nvPr/>
        </p:nvPicPr>
        <p:blipFill>
          <a:blip r:embed="rId2">
            <a:clrChange>
              <a:clrFrom>
                <a:srgbClr val="04111A"/>
              </a:clrFrom>
              <a:clrTo>
                <a:srgbClr val="04111A">
                  <a:alpha val="0"/>
                </a:srgbClr>
              </a:clrTo>
            </a:clrChange>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238127" y="571499"/>
            <a:ext cx="5495924" cy="4171952"/>
          </a:xfrm>
          <a:prstGeom prst="rect">
            <a:avLst/>
          </a:prstGeom>
        </p:spPr>
      </p:pic>
      <p:pic>
        <p:nvPicPr>
          <p:cNvPr id="7" name="Picture 6">
            <a:extLst>
              <a:ext uri="{FF2B5EF4-FFF2-40B4-BE49-F238E27FC236}">
                <a16:creationId xmlns:a16="http://schemas.microsoft.com/office/drawing/2014/main" id="{BD708ADF-013D-46D3-84C2-22C58E2B852B}"/>
              </a:ext>
            </a:extLst>
          </p:cNvPr>
          <p:cNvPicPr>
            <a:picLocks noChangeAspect="1"/>
          </p:cNvPicPr>
          <p:nvPr/>
        </p:nvPicPr>
        <p:blipFill>
          <a:blip r:embed="rId4">
            <a:duotone>
              <a:prstClr val="black"/>
              <a:schemeClr val="accent6">
                <a:tint val="45000"/>
                <a:satMod val="400000"/>
              </a:schemeClr>
            </a:duotone>
          </a:blip>
          <a:stretch>
            <a:fillRect/>
          </a:stretch>
        </p:blipFill>
        <p:spPr>
          <a:xfrm>
            <a:off x="6457950" y="571499"/>
            <a:ext cx="5314950" cy="4171951"/>
          </a:xfrm>
          <a:prstGeom prst="rect">
            <a:avLst/>
          </a:prstGeom>
        </p:spPr>
      </p:pic>
      <p:sp>
        <p:nvSpPr>
          <p:cNvPr id="8" name="Rectangle 7">
            <a:extLst>
              <a:ext uri="{FF2B5EF4-FFF2-40B4-BE49-F238E27FC236}">
                <a16:creationId xmlns:a16="http://schemas.microsoft.com/office/drawing/2014/main" id="{2EEDDBBE-6F8D-4975-B692-08D1F9F36C25}"/>
              </a:ext>
            </a:extLst>
          </p:cNvPr>
          <p:cNvSpPr/>
          <p:nvPr/>
        </p:nvSpPr>
        <p:spPr>
          <a:xfrm>
            <a:off x="914400" y="157163"/>
            <a:ext cx="1343025" cy="41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UBER</a:t>
            </a:r>
          </a:p>
        </p:txBody>
      </p:sp>
      <p:sp>
        <p:nvSpPr>
          <p:cNvPr id="9" name="Rectangle 8">
            <a:extLst>
              <a:ext uri="{FF2B5EF4-FFF2-40B4-BE49-F238E27FC236}">
                <a16:creationId xmlns:a16="http://schemas.microsoft.com/office/drawing/2014/main" id="{113285D9-2432-483D-BDA7-B95942C725D5}"/>
              </a:ext>
            </a:extLst>
          </p:cNvPr>
          <p:cNvSpPr/>
          <p:nvPr/>
        </p:nvSpPr>
        <p:spPr>
          <a:xfrm>
            <a:off x="7000875" y="157163"/>
            <a:ext cx="1543050" cy="4143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Other American</a:t>
            </a:r>
          </a:p>
        </p:txBody>
      </p:sp>
    </p:spTree>
    <p:extLst>
      <p:ext uri="{BB962C8B-B14F-4D97-AF65-F5344CB8AC3E}">
        <p14:creationId xmlns:p14="http://schemas.microsoft.com/office/powerpoint/2010/main" val="4005486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E8C95A-46EA-4978-8B16-25B2DBE5CD31}"/>
              </a:ext>
            </a:extLst>
          </p:cNvPr>
          <p:cNvSpPr>
            <a:spLocks noGrp="1"/>
          </p:cNvSpPr>
          <p:nvPr>
            <p:ph type="title"/>
          </p:nvPr>
        </p:nvSpPr>
        <p:spPr/>
        <p:txBody>
          <a:bodyPr/>
          <a:lstStyle/>
          <a:p>
            <a:r>
              <a:rPr lang="en-US" dirty="0">
                <a:solidFill>
                  <a:schemeClr val="bg1"/>
                </a:solidFill>
              </a:rPr>
              <a:t>OVER-ALL MARKET - UBER</a:t>
            </a:r>
          </a:p>
        </p:txBody>
      </p:sp>
      <p:sp>
        <p:nvSpPr>
          <p:cNvPr id="7" name="TextBox 6">
            <a:extLst>
              <a:ext uri="{FF2B5EF4-FFF2-40B4-BE49-F238E27FC236}">
                <a16:creationId xmlns:a16="http://schemas.microsoft.com/office/drawing/2014/main" id="{10BD959D-C0ED-4CE9-9F94-3A963EAC87E3}"/>
              </a:ext>
            </a:extLst>
          </p:cNvPr>
          <p:cNvSpPr txBox="1"/>
          <p:nvPr/>
        </p:nvSpPr>
        <p:spPr>
          <a:xfrm flipH="1">
            <a:off x="689545" y="2668249"/>
            <a:ext cx="11077733"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UBER’s traffic seems to be more active within city </a:t>
            </a:r>
            <a:r>
              <a:rPr lang="en-US" dirty="0" err="1"/>
              <a:t>i.e</a:t>
            </a:r>
            <a:r>
              <a:rPr lang="en-US" dirty="0"/>
              <a:t> Manhattan, Brooklyn and Queens and with less number of trips towards out-skirts and airports.</a:t>
            </a:r>
          </a:p>
          <a:p>
            <a:pPr marL="285750" indent="-285750">
              <a:buFont typeface="Wingdings" panose="05000000000000000000" pitchFamily="2" charset="2"/>
              <a:buChar char="q"/>
            </a:pPr>
            <a:r>
              <a:rPr lang="en-US" dirty="0"/>
              <a:t> UBER had shown a progressive trend from April 2014 to September 2014 in number of pick-ups per day with an exceptional hike on weekend which seems to be low from the beginning ,indicating progressive growth-rate and more Uber usage by NYC Citizens.</a:t>
            </a:r>
          </a:p>
          <a:p>
            <a:pPr marL="285750" indent="-285750">
              <a:buFont typeface="Wingdings" panose="05000000000000000000" pitchFamily="2" charset="2"/>
              <a:buChar char="q"/>
            </a:pPr>
            <a:r>
              <a:rPr lang="en-US" dirty="0"/>
              <a:t>UBER encounters mild fluctuations in the number of journeys per day with no change to peak hours in 2015.</a:t>
            </a:r>
          </a:p>
          <a:p>
            <a:pPr marL="285750" indent="-285750">
              <a:buFont typeface="Wingdings" panose="05000000000000000000" pitchFamily="2" charset="2"/>
              <a:buChar char="q"/>
            </a:pPr>
            <a:r>
              <a:rPr lang="en-US" dirty="0"/>
              <a:t>UBER’s peak business time found to be in evening and off peak time during early morning.</a:t>
            </a:r>
          </a:p>
          <a:p>
            <a:pPr marL="285750" indent="-285750">
              <a:buFont typeface="Wingdings" panose="05000000000000000000" pitchFamily="2" charset="2"/>
              <a:buChar char="q"/>
            </a:pPr>
            <a:r>
              <a:rPr lang="en-US" dirty="0"/>
              <a:t>When it comes to comparison with other –American company UBER alone, has successfully marked its position.</a:t>
            </a:r>
          </a:p>
          <a:p>
            <a:pPr marL="285750" indent="-285750">
              <a:buFont typeface="Wingdings" panose="05000000000000000000" pitchFamily="2" charset="2"/>
              <a:buChar char="q"/>
            </a:pPr>
            <a:r>
              <a:rPr lang="en-US" dirty="0"/>
              <a:t>Over-all UBER has successfully marked its reputation with round the clock service , client-safety and client-satisfaction.</a:t>
            </a:r>
          </a:p>
          <a:p>
            <a:endParaRPr lang="en-US" dirty="0"/>
          </a:p>
          <a:p>
            <a:endParaRPr lang="en-US" dirty="0"/>
          </a:p>
        </p:txBody>
      </p:sp>
    </p:spTree>
    <p:extLst>
      <p:ext uri="{BB962C8B-B14F-4D97-AF65-F5344CB8AC3E}">
        <p14:creationId xmlns:p14="http://schemas.microsoft.com/office/powerpoint/2010/main" val="13162362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black sign with white text&#10;&#10;Description automatically generated">
            <a:extLst>
              <a:ext uri="{FF2B5EF4-FFF2-40B4-BE49-F238E27FC236}">
                <a16:creationId xmlns:a16="http://schemas.microsoft.com/office/drawing/2014/main" id="{661FE555-C481-421E-A86F-E98582AF8FBF}"/>
              </a:ext>
            </a:extLst>
          </p:cNvPr>
          <p:cNvPicPr>
            <a:picLocks noChangeAspect="1"/>
          </p:cNvPicPr>
          <p:nvPr/>
        </p:nvPicPr>
        <p:blipFill rotWithShape="1">
          <a:blip r:embed="rId2">
            <a:grayscl/>
            <a:extLst>
              <a:ext uri="{837473B0-CC2E-450A-ABE3-18F120FF3D39}">
                <a1611:picAttrSrcUrl xmlns:a1611="http://schemas.microsoft.com/office/drawing/2016/11/main" r:id="rId3"/>
              </a:ext>
            </a:extLst>
          </a:blip>
          <a:srcRect t="9775" b="12100"/>
          <a:stretch/>
        </p:blipFill>
        <p:spPr>
          <a:xfrm>
            <a:off x="20" y="1903751"/>
            <a:ext cx="12191980" cy="4954248"/>
          </a:xfrm>
          <a:prstGeom prst="rect">
            <a:avLst/>
          </a:prstGeom>
        </p:spPr>
      </p:pic>
      <p:sp>
        <p:nvSpPr>
          <p:cNvPr id="5" name="TextBox 4">
            <a:extLst>
              <a:ext uri="{FF2B5EF4-FFF2-40B4-BE49-F238E27FC236}">
                <a16:creationId xmlns:a16="http://schemas.microsoft.com/office/drawing/2014/main" id="{1EF36136-B4C0-4AE2-B4DF-2CD485486D99}"/>
              </a:ext>
            </a:extLst>
          </p:cNvPr>
          <p:cNvSpPr txBox="1"/>
          <p:nvPr/>
        </p:nvSpPr>
        <p:spPr>
          <a:xfrm>
            <a:off x="9341541" y="6657945"/>
            <a:ext cx="285045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eoi.es/blogs/madeon/page/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11" name="Rectangle 10">
            <a:extLst>
              <a:ext uri="{FF2B5EF4-FFF2-40B4-BE49-F238E27FC236}">
                <a16:creationId xmlns:a16="http://schemas.microsoft.com/office/drawing/2014/main" id="{E6ECD5E1-6997-4D8A-B5DD-104F8564A6E5}"/>
              </a:ext>
            </a:extLst>
          </p:cNvPr>
          <p:cNvSpPr/>
          <p:nvPr/>
        </p:nvSpPr>
        <p:spPr>
          <a:xfrm>
            <a:off x="129915" y="0"/>
            <a:ext cx="11932170" cy="1903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i="1" dirty="0">
                <a:solidFill>
                  <a:schemeClr val="bg1"/>
                </a:solidFill>
              </a:rPr>
              <a:t>THANK YOU</a:t>
            </a:r>
          </a:p>
        </p:txBody>
      </p:sp>
    </p:spTree>
    <p:extLst>
      <p:ext uri="{BB962C8B-B14F-4D97-AF65-F5344CB8AC3E}">
        <p14:creationId xmlns:p14="http://schemas.microsoft.com/office/powerpoint/2010/main" val="3200092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EA4A-8B5E-4391-8E9B-A66766B83262}"/>
              </a:ext>
            </a:extLst>
          </p:cNvPr>
          <p:cNvSpPr>
            <a:spLocks noGrp="1"/>
          </p:cNvSpPr>
          <p:nvPr>
            <p:ph type="title"/>
          </p:nvPr>
        </p:nvSpPr>
        <p:spPr>
          <a:xfrm>
            <a:off x="810000" y="447188"/>
            <a:ext cx="10571998" cy="970450"/>
          </a:xfrm>
        </p:spPr>
        <p:txBody>
          <a:bodyPr/>
          <a:lstStyle/>
          <a:p>
            <a:r>
              <a:rPr lang="en-US" sz="6600" dirty="0">
                <a:solidFill>
                  <a:schemeClr val="bg1"/>
                </a:solidFill>
              </a:rPr>
              <a:t>CONTENT</a:t>
            </a:r>
          </a:p>
        </p:txBody>
      </p:sp>
      <p:sp>
        <p:nvSpPr>
          <p:cNvPr id="3" name="Content Placeholder 2">
            <a:extLst>
              <a:ext uri="{FF2B5EF4-FFF2-40B4-BE49-F238E27FC236}">
                <a16:creationId xmlns:a16="http://schemas.microsoft.com/office/drawing/2014/main" id="{F9F395D3-CFC6-4B59-8330-DDBD2C71562C}"/>
              </a:ext>
            </a:extLst>
          </p:cNvPr>
          <p:cNvSpPr>
            <a:spLocks noGrp="1"/>
          </p:cNvSpPr>
          <p:nvPr>
            <p:ph idx="1"/>
          </p:nvPr>
        </p:nvSpPr>
        <p:spPr>
          <a:xfrm>
            <a:off x="407233" y="3245371"/>
            <a:ext cx="11377534" cy="3612629"/>
          </a:xfrm>
        </p:spPr>
        <p:txBody>
          <a:bodyPr>
            <a:normAutofit fontScale="92500" lnSpcReduction="20000"/>
          </a:bodyPr>
          <a:lstStyle/>
          <a:p>
            <a:pPr>
              <a:buFont typeface="Wingdings" panose="05000000000000000000" pitchFamily="2" charset="2"/>
              <a:buChar char="Ø"/>
            </a:pPr>
            <a:r>
              <a:rPr lang="en-US" sz="1900" dirty="0"/>
              <a:t>UBER Business model</a:t>
            </a:r>
          </a:p>
          <a:p>
            <a:pPr>
              <a:buFont typeface="Wingdings" panose="05000000000000000000" pitchFamily="2" charset="2"/>
              <a:buChar char="Ø"/>
            </a:pPr>
            <a:r>
              <a:rPr lang="en-US" sz="1900" dirty="0"/>
              <a:t>What is UBER and how does it operate.</a:t>
            </a:r>
          </a:p>
          <a:p>
            <a:pPr>
              <a:buFont typeface="Wingdings" panose="05000000000000000000" pitchFamily="2" charset="2"/>
              <a:buChar char="Ø"/>
            </a:pPr>
            <a:r>
              <a:rPr lang="en-US" sz="1900" dirty="0"/>
              <a:t>UBER DATA</a:t>
            </a:r>
          </a:p>
          <a:p>
            <a:pPr>
              <a:buFont typeface="Wingdings" panose="05000000000000000000" pitchFamily="2" charset="2"/>
              <a:buChar char="Ø"/>
            </a:pPr>
            <a:r>
              <a:rPr lang="en-US" sz="1900" dirty="0"/>
              <a:t>AIM</a:t>
            </a:r>
          </a:p>
          <a:p>
            <a:pPr>
              <a:buFont typeface="Wingdings" panose="05000000000000000000" pitchFamily="2" charset="2"/>
              <a:buChar char="Ø"/>
            </a:pPr>
            <a:r>
              <a:rPr lang="en-US" sz="1900" dirty="0"/>
              <a:t>Heat-map</a:t>
            </a:r>
          </a:p>
          <a:p>
            <a:pPr>
              <a:buFont typeface="Wingdings" panose="05000000000000000000" pitchFamily="2" charset="2"/>
              <a:buChar char="Ø"/>
            </a:pPr>
            <a:r>
              <a:rPr lang="en-US" sz="1900" dirty="0"/>
              <a:t>Graphs form April to September 2014 for trips per day and peak-time.</a:t>
            </a:r>
          </a:p>
          <a:p>
            <a:pPr>
              <a:buFont typeface="Wingdings" panose="05000000000000000000" pitchFamily="2" charset="2"/>
              <a:buChar char="Ø"/>
            </a:pPr>
            <a:r>
              <a:rPr lang="en-US" sz="1900" dirty="0"/>
              <a:t>Graphs from January to June 2015 for trips per day  and peak-time.</a:t>
            </a:r>
          </a:p>
          <a:p>
            <a:pPr>
              <a:buFont typeface="Wingdings" panose="05000000000000000000" pitchFamily="2" charset="2"/>
              <a:buChar char="Ø"/>
            </a:pPr>
            <a:r>
              <a:rPr lang="en-US" sz="1900" dirty="0"/>
              <a:t>Graphs for Jan &amp; Feb 2015 for total journeys and  active vehicles.</a:t>
            </a:r>
          </a:p>
          <a:p>
            <a:pPr>
              <a:buFont typeface="Wingdings" panose="05000000000000000000" pitchFamily="2" charset="2"/>
              <a:buChar char="Ø"/>
            </a:pPr>
            <a:r>
              <a:rPr lang="en-US" sz="1900" dirty="0"/>
              <a:t>Comparisons with other-American company.</a:t>
            </a:r>
          </a:p>
          <a:p>
            <a:pPr>
              <a:buFont typeface="Wingdings" panose="05000000000000000000" pitchFamily="2" charset="2"/>
              <a:buChar char="Ø"/>
            </a:pPr>
            <a:r>
              <a:rPr lang="en-US" sz="1900" dirty="0"/>
              <a:t>Over-all market of UBER.</a:t>
            </a:r>
          </a:p>
          <a:p>
            <a:pPr marL="0" indent="0">
              <a:buNone/>
            </a:pPr>
            <a:endParaRPr lang="en-US" sz="1900"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1049378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5250-9576-4B0F-AB0A-2A17D9030C8C}"/>
              </a:ext>
            </a:extLst>
          </p:cNvPr>
          <p:cNvSpPr>
            <a:spLocks noGrp="1"/>
          </p:cNvSpPr>
          <p:nvPr>
            <p:ph type="title"/>
          </p:nvPr>
        </p:nvSpPr>
        <p:spPr/>
        <p:txBody>
          <a:bodyPr/>
          <a:lstStyle/>
          <a:p>
            <a:r>
              <a:rPr lang="en-US" dirty="0">
                <a:solidFill>
                  <a:schemeClr val="bg1"/>
                </a:solidFill>
              </a:rPr>
              <a:t>BUSINESS MODEL OF UBER</a:t>
            </a:r>
          </a:p>
        </p:txBody>
      </p:sp>
      <p:sp>
        <p:nvSpPr>
          <p:cNvPr id="3" name="Content Placeholder 2">
            <a:extLst>
              <a:ext uri="{FF2B5EF4-FFF2-40B4-BE49-F238E27FC236}">
                <a16:creationId xmlns:a16="http://schemas.microsoft.com/office/drawing/2014/main" id="{7B6E359E-DCDB-4E30-B40A-F30EFDD22181}"/>
              </a:ext>
            </a:extLst>
          </p:cNvPr>
          <p:cNvSpPr>
            <a:spLocks noGrp="1"/>
          </p:cNvSpPr>
          <p:nvPr>
            <p:ph idx="1"/>
          </p:nvPr>
        </p:nvSpPr>
        <p:spPr/>
        <p:txBody>
          <a:bodyPr/>
          <a:lstStyle/>
          <a:p>
            <a:pPr>
              <a:buFont typeface="Wingdings" panose="05000000000000000000" pitchFamily="2" charset="2"/>
              <a:buChar char="Ø"/>
            </a:pPr>
            <a:r>
              <a:rPr lang="en-US" dirty="0"/>
              <a:t>A fast &amp; efficient on-demand car service – UBER APP.</a:t>
            </a:r>
          </a:p>
          <a:p>
            <a:pPr>
              <a:buFont typeface="Wingdings" panose="05000000000000000000" pitchFamily="2" charset="2"/>
              <a:buChar char="Ø"/>
            </a:pPr>
            <a:r>
              <a:rPr lang="en-US" dirty="0"/>
              <a:t>Market : Professionals in America cities.</a:t>
            </a:r>
          </a:p>
          <a:p>
            <a:pPr>
              <a:buFont typeface="Wingdings" panose="05000000000000000000" pitchFamily="2" charset="2"/>
              <a:buChar char="Ø"/>
            </a:pPr>
            <a:r>
              <a:rPr lang="en-US" dirty="0"/>
              <a:t>Convenience of a cab in NYC + Experience of a professional chauffeur.</a:t>
            </a:r>
          </a:p>
          <a:p>
            <a:pPr>
              <a:buFont typeface="Wingdings" panose="05000000000000000000" pitchFamily="2" charset="2"/>
              <a:buChar char="Ø"/>
            </a:pPr>
            <a:r>
              <a:rPr lang="en-US" dirty="0"/>
              <a:t>Latest consumer web &amp; device technology.</a:t>
            </a:r>
          </a:p>
          <a:p>
            <a:pPr>
              <a:buFont typeface="Wingdings" panose="05000000000000000000" pitchFamily="2" charset="2"/>
              <a:buChar char="Ø"/>
            </a:pPr>
            <a:r>
              <a:rPr lang="en-US" dirty="0"/>
              <a:t>Optimized fleets and incented drivers.</a:t>
            </a:r>
          </a:p>
          <a:p>
            <a:pPr>
              <a:buFont typeface="Wingdings" panose="05000000000000000000" pitchFamily="2" charset="2"/>
              <a:buChar char="Ø"/>
            </a:pPr>
            <a:r>
              <a:rPr lang="en-US" dirty="0"/>
              <a:t>The “NetJets of car services”.</a:t>
            </a:r>
          </a:p>
        </p:txBody>
      </p:sp>
    </p:spTree>
    <p:extLst>
      <p:ext uri="{BB962C8B-B14F-4D97-AF65-F5344CB8AC3E}">
        <p14:creationId xmlns:p14="http://schemas.microsoft.com/office/powerpoint/2010/main" val="23514916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5E49-3365-47FB-918E-DDEC456F67F2}"/>
              </a:ext>
            </a:extLst>
          </p:cNvPr>
          <p:cNvSpPr>
            <a:spLocks noGrp="1"/>
          </p:cNvSpPr>
          <p:nvPr>
            <p:ph type="title"/>
          </p:nvPr>
        </p:nvSpPr>
        <p:spPr/>
        <p:txBody>
          <a:bodyPr/>
          <a:lstStyle/>
          <a:p>
            <a:r>
              <a:rPr lang="en-US" dirty="0">
                <a:solidFill>
                  <a:schemeClr val="bg1"/>
                </a:solidFill>
              </a:rPr>
              <a:t>What is UBER and how does it operate?</a:t>
            </a:r>
          </a:p>
        </p:txBody>
      </p:sp>
      <p:sp>
        <p:nvSpPr>
          <p:cNvPr id="3" name="Content Placeholder 2">
            <a:extLst>
              <a:ext uri="{FF2B5EF4-FFF2-40B4-BE49-F238E27FC236}">
                <a16:creationId xmlns:a16="http://schemas.microsoft.com/office/drawing/2014/main" id="{B9DE69B0-EA2F-40EA-9235-08128C811386}"/>
              </a:ext>
            </a:extLst>
          </p:cNvPr>
          <p:cNvSpPr>
            <a:spLocks noGrp="1"/>
          </p:cNvSpPr>
          <p:nvPr>
            <p:ph idx="1"/>
          </p:nvPr>
        </p:nvSpPr>
        <p:spPr>
          <a:xfrm>
            <a:off x="719512" y="2536612"/>
            <a:ext cx="10554574" cy="3636511"/>
          </a:xfrm>
        </p:spPr>
        <p:txBody>
          <a:bodyPr>
            <a:normAutofit fontScale="77500" lnSpcReduction="20000"/>
          </a:bodyPr>
          <a:lstStyle/>
          <a:p>
            <a:pPr marL="0" indent="0">
              <a:buNone/>
            </a:pPr>
            <a:endParaRPr lang="en-US" dirty="0"/>
          </a:p>
          <a:p>
            <a:r>
              <a:rPr lang="en-US" sz="2100" dirty="0"/>
              <a:t>Uber, one of the most successful ride-sharing companies in the world, was conceptualized by Travis Kalanick in 2009. Available as a smartphone application, the Uber app allows users to book a cab ride from their desired pickup location to the required destination, with the utilization of a couple of basic prerequisites – their location and an internet connection. Course-plotting technologies then determine the most suitable cab ride for them based on proximity and route, and the driver uses GPS and other such trackers to reach the client and deliver them to their destination. Clients can opt from either standard or lavish cars for a trip. Trips for larger groups are also taken care of.</a:t>
            </a:r>
          </a:p>
          <a:p>
            <a:endParaRPr lang="en-US" sz="2100" dirty="0"/>
          </a:p>
          <a:p>
            <a:r>
              <a:rPr lang="en-US" sz="2100" dirty="0"/>
              <a:t>The payment to be made by the client is systematized through an algorithmic procedure which takes into consideration the factors of time taken, distance traversed and fuel used. In fact, surge pricing also makes use of these algorithms.  Uber Pool is a feature that allows users to share rides in case all seats are not booked by one user at a time. This saves the users money and the company fuel charges for transportation. Besides, it is a great </a:t>
            </a:r>
            <a:r>
              <a:rPr lang="en-US" sz="2100" dirty="0" err="1"/>
              <a:t>endeavour</a:t>
            </a:r>
            <a:r>
              <a:rPr lang="en-US" sz="2100" dirty="0"/>
              <a:t> for tackling heavy demand and the lesser number of available rides for busy locations.</a:t>
            </a:r>
          </a:p>
          <a:p>
            <a:endParaRPr lang="en-US" dirty="0"/>
          </a:p>
          <a:p>
            <a:pPr marL="0" indent="0">
              <a:buNone/>
            </a:pPr>
            <a:endParaRPr lang="en-US" dirty="0"/>
          </a:p>
        </p:txBody>
      </p:sp>
    </p:spTree>
    <p:extLst>
      <p:ext uri="{BB962C8B-B14F-4D97-AF65-F5344CB8AC3E}">
        <p14:creationId xmlns:p14="http://schemas.microsoft.com/office/powerpoint/2010/main" val="20945580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A2ECBF-D4C9-4C89-9A3B-0A64688342E6}"/>
              </a:ext>
            </a:extLst>
          </p:cNvPr>
          <p:cNvSpPr>
            <a:spLocks noGrp="1"/>
          </p:cNvSpPr>
          <p:nvPr>
            <p:ph type="title"/>
          </p:nvPr>
        </p:nvSpPr>
        <p:spPr>
          <a:xfrm>
            <a:off x="480089" y="1221845"/>
            <a:ext cx="4049049" cy="4241136"/>
          </a:xfrm>
        </p:spPr>
        <p:txBody>
          <a:bodyPr vert="horz" lIns="91440" tIns="45720" rIns="91440" bIns="45720" rtlCol="0" anchor="t">
            <a:normAutofit/>
          </a:bodyPr>
          <a:lstStyle/>
          <a:p>
            <a:r>
              <a:rPr lang="en-US" sz="6000" dirty="0">
                <a:solidFill>
                  <a:schemeClr val="tx1"/>
                </a:solidFill>
              </a:rPr>
              <a:t>UBER TARGET AUDIENCE</a:t>
            </a:r>
          </a:p>
        </p:txBody>
      </p:sp>
      <p:pic>
        <p:nvPicPr>
          <p:cNvPr id="5" name="Content Placeholder 4">
            <a:extLst>
              <a:ext uri="{FF2B5EF4-FFF2-40B4-BE49-F238E27FC236}">
                <a16:creationId xmlns:a16="http://schemas.microsoft.com/office/drawing/2014/main" id="{C7655FDF-2D3F-4A00-92AD-DEBA46F2A04D}"/>
              </a:ext>
            </a:extLst>
          </p:cNvPr>
          <p:cNvPicPr>
            <a:picLocks noGrp="1" noChangeAspect="1"/>
          </p:cNvPicPr>
          <p:nvPr>
            <p:ph idx="1"/>
          </p:nvPr>
        </p:nvPicPr>
        <p:blipFill>
          <a:blip r:embed="rId3">
            <a:duotone>
              <a:prstClr val="black"/>
              <a:schemeClr val="accent1">
                <a:tint val="45000"/>
                <a:satMod val="400000"/>
              </a:schemeClr>
            </a:duotone>
          </a:blip>
          <a:stretch>
            <a:fillRect/>
          </a:stretch>
        </p:blipFill>
        <p:spPr>
          <a:xfrm>
            <a:off x="5737364" y="643465"/>
            <a:ext cx="5354277"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392664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99BF-F3F8-4927-8310-50E3B309134D}"/>
              </a:ext>
            </a:extLst>
          </p:cNvPr>
          <p:cNvSpPr>
            <a:spLocks noGrp="1"/>
          </p:cNvSpPr>
          <p:nvPr>
            <p:ph type="title"/>
          </p:nvPr>
        </p:nvSpPr>
        <p:spPr>
          <a:xfrm>
            <a:off x="653821" y="236239"/>
            <a:ext cx="10571998" cy="970450"/>
          </a:xfrm>
        </p:spPr>
        <p:txBody>
          <a:bodyPr/>
          <a:lstStyle/>
          <a:p>
            <a:r>
              <a:rPr lang="en-US" sz="6000" dirty="0">
                <a:solidFill>
                  <a:schemeClr val="bg1"/>
                </a:solidFill>
              </a:rPr>
              <a:t>DATA </a:t>
            </a:r>
          </a:p>
        </p:txBody>
      </p:sp>
      <p:sp>
        <p:nvSpPr>
          <p:cNvPr id="3" name="Content Placeholder 2">
            <a:extLst>
              <a:ext uri="{FF2B5EF4-FFF2-40B4-BE49-F238E27FC236}">
                <a16:creationId xmlns:a16="http://schemas.microsoft.com/office/drawing/2014/main" id="{BF352627-F492-4404-A974-B9CBF7EA1DB0}"/>
              </a:ext>
            </a:extLst>
          </p:cNvPr>
          <p:cNvSpPr>
            <a:spLocks noGrp="1"/>
          </p:cNvSpPr>
          <p:nvPr>
            <p:ph idx="1"/>
          </p:nvPr>
        </p:nvSpPr>
        <p:spPr>
          <a:xfrm>
            <a:off x="818712" y="2133600"/>
            <a:ext cx="10554574" cy="4598504"/>
          </a:xfrm>
        </p:spPr>
        <p:txBody>
          <a:bodyPr>
            <a:normAutofit lnSpcReduction="10000"/>
          </a:bodyPr>
          <a:lstStyle/>
          <a:p>
            <a:pPr>
              <a:buFont typeface="Wingdings" panose="05000000000000000000" pitchFamily="2" charset="2"/>
              <a:buChar char="Ø"/>
            </a:pPr>
            <a:r>
              <a:rPr lang="en-US" dirty="0"/>
              <a:t>The analysis is based on  data on over 4.5 million Uber pickups in New York City from April to September 2014, and 14.3 million more Uber pickups from January to June 2015.</a:t>
            </a:r>
          </a:p>
          <a:p>
            <a:pPr>
              <a:buFont typeface="Wingdings" panose="05000000000000000000" pitchFamily="2" charset="2"/>
              <a:buChar char="Ø"/>
            </a:pPr>
            <a:r>
              <a:rPr lang="en-US" dirty="0"/>
              <a:t>The dataset contains, two groups of files:</a:t>
            </a:r>
          </a:p>
          <a:p>
            <a:pPr marL="0" indent="0">
              <a:buNone/>
            </a:pPr>
            <a:r>
              <a:rPr lang="en-US" dirty="0"/>
              <a:t>	        *  Uber trip data from 2014 (April - September), separated by month, with detailed 	 	     location  information.                </a:t>
            </a:r>
          </a:p>
          <a:p>
            <a:pPr marL="0" indent="0">
              <a:buNone/>
            </a:pPr>
            <a:r>
              <a:rPr lang="en-US" dirty="0"/>
              <a:t>      		 *  Uber trip data from 2015 (January - June), with less fine-grained location      			            information.</a:t>
            </a:r>
          </a:p>
          <a:p>
            <a:pPr>
              <a:buFont typeface="Wingdings" panose="05000000000000000000" pitchFamily="2" charset="2"/>
              <a:buChar char="Ø"/>
            </a:pPr>
            <a:r>
              <a:rPr lang="en-US" dirty="0"/>
              <a:t> The Base codes  are for the following Uber bases:</a:t>
            </a:r>
          </a:p>
          <a:p>
            <a:pPr marL="0" indent="0">
              <a:buNone/>
            </a:pPr>
            <a:r>
              <a:rPr lang="en-US" dirty="0"/>
              <a:t>       		 *  B02512 : </a:t>
            </a:r>
            <a:r>
              <a:rPr lang="en-US" dirty="0" err="1"/>
              <a:t>Unter</a:t>
            </a:r>
            <a:r>
              <a:rPr lang="en-US" dirty="0"/>
              <a:t> B02598 : Hinter B02617 : </a:t>
            </a:r>
            <a:r>
              <a:rPr lang="en-US" dirty="0" err="1"/>
              <a:t>Weiter</a:t>
            </a:r>
            <a:r>
              <a:rPr lang="en-US" dirty="0"/>
              <a:t> B02682 : </a:t>
            </a:r>
            <a:r>
              <a:rPr lang="en-US" dirty="0" err="1"/>
              <a:t>Schmecken</a:t>
            </a:r>
            <a:r>
              <a:rPr lang="en-US" dirty="0"/>
              <a:t> </a:t>
            </a:r>
          </a:p>
          <a:p>
            <a:pPr marL="0" indent="0">
              <a:buNone/>
            </a:pPr>
            <a:r>
              <a:rPr lang="en-US" dirty="0"/>
              <a:t>		     B02764 :  </a:t>
            </a:r>
            <a:r>
              <a:rPr lang="en-US" dirty="0" err="1"/>
              <a:t>Danach</a:t>
            </a:r>
            <a:r>
              <a:rPr lang="en-US" dirty="0"/>
              <a:t>-NY  B02765 : </a:t>
            </a:r>
            <a:r>
              <a:rPr lang="en-US" dirty="0" err="1"/>
              <a:t>Grun</a:t>
            </a:r>
            <a:r>
              <a:rPr lang="en-US" dirty="0"/>
              <a:t> B02835 : </a:t>
            </a:r>
            <a:r>
              <a:rPr lang="en-US" dirty="0" err="1"/>
              <a:t>Dreist</a:t>
            </a:r>
            <a:r>
              <a:rPr lang="en-US" dirty="0"/>
              <a:t> B02836 : </a:t>
            </a:r>
            <a:r>
              <a:rPr lang="en-US" dirty="0" err="1"/>
              <a:t>Drinnen</a:t>
            </a:r>
            <a:r>
              <a:rPr lang="en-US" dirty="0"/>
              <a:t>.</a:t>
            </a:r>
          </a:p>
          <a:p>
            <a:pPr>
              <a:buFont typeface="Wingdings" panose="05000000000000000000" pitchFamily="2" charset="2"/>
              <a:buChar char="Ø"/>
            </a:pPr>
            <a:r>
              <a:rPr lang="en-US" dirty="0"/>
              <a:t>  This data was used for four FiveThirtyEight stories: Uber Is Serving New York’s Outer    	Boroughs More Than Taxis Are, Public Transit Should Be Uber’s New Best Friend, Uber Is 	Taking Millions Of Manhattan Rides Away From Taxis, and Is Uber Making NYC Rush-Hour 	Traffic Worse?.</a:t>
            </a:r>
          </a:p>
        </p:txBody>
      </p:sp>
    </p:spTree>
    <p:extLst>
      <p:ext uri="{BB962C8B-B14F-4D97-AF65-F5344CB8AC3E}">
        <p14:creationId xmlns:p14="http://schemas.microsoft.com/office/powerpoint/2010/main" val="21343560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EE0D-BB62-4E79-B527-268A8F55D389}"/>
              </a:ext>
            </a:extLst>
          </p:cNvPr>
          <p:cNvSpPr>
            <a:spLocks noGrp="1"/>
          </p:cNvSpPr>
          <p:nvPr>
            <p:ph type="title"/>
          </p:nvPr>
        </p:nvSpPr>
        <p:spPr/>
        <p:txBody>
          <a:bodyPr/>
          <a:lstStyle/>
          <a:p>
            <a:r>
              <a:rPr lang="en-US" sz="6000" dirty="0">
                <a:solidFill>
                  <a:schemeClr val="bg1"/>
                </a:solidFill>
              </a:rPr>
              <a:t>BUSINESS AIM:</a:t>
            </a:r>
          </a:p>
        </p:txBody>
      </p:sp>
      <p:sp>
        <p:nvSpPr>
          <p:cNvPr id="3" name="Content Placeholder 2">
            <a:extLst>
              <a:ext uri="{FF2B5EF4-FFF2-40B4-BE49-F238E27FC236}">
                <a16:creationId xmlns:a16="http://schemas.microsoft.com/office/drawing/2014/main" id="{3B7A69D4-88E3-436C-B41C-CF59B97562B0}"/>
              </a:ext>
            </a:extLst>
          </p:cNvPr>
          <p:cNvSpPr>
            <a:spLocks noGrp="1"/>
          </p:cNvSpPr>
          <p:nvPr>
            <p:ph idx="1"/>
          </p:nvPr>
        </p:nvSpPr>
        <p:spPr/>
        <p:txBody>
          <a:bodyPr/>
          <a:lstStyle/>
          <a:p>
            <a:pPr>
              <a:buFont typeface="Wingdings" panose="05000000000000000000" pitchFamily="2" charset="2"/>
              <a:buChar char="Ø"/>
            </a:pPr>
            <a:r>
              <a:rPr lang="en-US" dirty="0"/>
              <a:t>To find total journeys by Uber per month based on pick-ups per day.</a:t>
            </a:r>
          </a:p>
          <a:p>
            <a:pPr>
              <a:buFont typeface="Wingdings" panose="05000000000000000000" pitchFamily="2" charset="2"/>
              <a:buChar char="Ø"/>
            </a:pPr>
            <a:r>
              <a:rPr lang="en-US" dirty="0"/>
              <a:t>To find peak hour of the day to ensure quick response.</a:t>
            </a:r>
          </a:p>
          <a:p>
            <a:pPr>
              <a:buFont typeface="Wingdings" panose="05000000000000000000" pitchFamily="2" charset="2"/>
              <a:buChar char="Ø"/>
            </a:pPr>
            <a:r>
              <a:rPr lang="en-US" dirty="0"/>
              <a:t>To find rush-hour of the day to ensure availability.</a:t>
            </a:r>
          </a:p>
          <a:p>
            <a:pPr>
              <a:buFont typeface="Wingdings" panose="05000000000000000000" pitchFamily="2" charset="2"/>
              <a:buChar char="Ø"/>
            </a:pPr>
            <a:r>
              <a:rPr lang="en-US" dirty="0"/>
              <a:t>To find off-peak hours to make effective use of time.</a:t>
            </a:r>
          </a:p>
          <a:p>
            <a:pPr>
              <a:buFont typeface="Wingdings" panose="05000000000000000000" pitchFamily="2" charset="2"/>
              <a:buChar char="Ø"/>
            </a:pPr>
            <a:r>
              <a:rPr lang="en-US" dirty="0"/>
              <a:t>To analyze Uber’s progress in 2014 and 2015, based on available data.</a:t>
            </a:r>
          </a:p>
          <a:p>
            <a:pPr>
              <a:buFont typeface="Wingdings" panose="05000000000000000000" pitchFamily="2" charset="2"/>
              <a:buChar char="Ø"/>
            </a:pPr>
            <a:r>
              <a:rPr lang="en-US" dirty="0"/>
              <a:t>To find out Uber’s growth rate based on 2014 and 2015 journeys.</a:t>
            </a:r>
          </a:p>
        </p:txBody>
      </p:sp>
    </p:spTree>
    <p:extLst>
      <p:ext uri="{BB962C8B-B14F-4D97-AF65-F5344CB8AC3E}">
        <p14:creationId xmlns:p14="http://schemas.microsoft.com/office/powerpoint/2010/main" val="22120374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1682-9418-49B0-A834-74B8F372146B}"/>
              </a:ext>
            </a:extLst>
          </p:cNvPr>
          <p:cNvSpPr>
            <a:spLocks noGrp="1"/>
          </p:cNvSpPr>
          <p:nvPr>
            <p:ph type="title"/>
          </p:nvPr>
        </p:nvSpPr>
        <p:spPr>
          <a:xfrm>
            <a:off x="809999" y="447188"/>
            <a:ext cx="10096539" cy="970450"/>
          </a:xfrm>
        </p:spPr>
        <p:txBody>
          <a:bodyPr/>
          <a:lstStyle/>
          <a:p>
            <a:r>
              <a:rPr lang="en-US" sz="4800" dirty="0">
                <a:solidFill>
                  <a:schemeClr val="bg1"/>
                </a:solidFill>
              </a:rPr>
              <a:t>UBER TRAFFIC IN NEW-YORK CITY</a:t>
            </a:r>
          </a:p>
        </p:txBody>
      </p:sp>
      <p:pic>
        <p:nvPicPr>
          <p:cNvPr id="5" name="Content Placeholder 4" descr="April 2014">
            <a:extLst>
              <a:ext uri="{FF2B5EF4-FFF2-40B4-BE49-F238E27FC236}">
                <a16:creationId xmlns:a16="http://schemas.microsoft.com/office/drawing/2014/main" id="{0595DBD9-0B23-49FA-86F4-B264FA60CF35}"/>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0" y="1895061"/>
            <a:ext cx="3617843" cy="2464903"/>
          </a:xfrm>
        </p:spPr>
      </p:pic>
      <p:sp>
        <p:nvSpPr>
          <p:cNvPr id="6" name="Rectangle 5">
            <a:extLst>
              <a:ext uri="{FF2B5EF4-FFF2-40B4-BE49-F238E27FC236}">
                <a16:creationId xmlns:a16="http://schemas.microsoft.com/office/drawing/2014/main" id="{D093547C-FE31-4AB4-9389-58F3FDA26C0B}"/>
              </a:ext>
            </a:extLst>
          </p:cNvPr>
          <p:cNvSpPr/>
          <p:nvPr/>
        </p:nvSpPr>
        <p:spPr>
          <a:xfrm>
            <a:off x="0" y="3962400"/>
            <a:ext cx="1272209" cy="29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April 2014</a:t>
            </a:r>
          </a:p>
        </p:txBody>
      </p:sp>
      <p:pic>
        <p:nvPicPr>
          <p:cNvPr id="8" name="Picture 7" descr="A picture containing outdoor object, star&#10;&#10;Description automatically generated">
            <a:extLst>
              <a:ext uri="{FF2B5EF4-FFF2-40B4-BE49-F238E27FC236}">
                <a16:creationId xmlns:a16="http://schemas.microsoft.com/office/drawing/2014/main" id="{56E58E6D-6FFD-457F-8671-E1904F78DC44}"/>
              </a:ext>
            </a:extLst>
          </p:cNvPr>
          <p:cNvPicPr>
            <a:picLocks noChangeAspect="1"/>
          </p:cNvPicPr>
          <p:nvPr/>
        </p:nvPicPr>
        <p:blipFill>
          <a:blip r:embed="rId3"/>
          <a:stretch>
            <a:fillRect/>
          </a:stretch>
        </p:blipFill>
        <p:spPr>
          <a:xfrm>
            <a:off x="3485322" y="1895060"/>
            <a:ext cx="3458817" cy="2464903"/>
          </a:xfrm>
          <a:prstGeom prst="rect">
            <a:avLst/>
          </a:prstGeom>
        </p:spPr>
      </p:pic>
      <p:sp>
        <p:nvSpPr>
          <p:cNvPr id="9" name="Rectangle 8">
            <a:extLst>
              <a:ext uri="{FF2B5EF4-FFF2-40B4-BE49-F238E27FC236}">
                <a16:creationId xmlns:a16="http://schemas.microsoft.com/office/drawing/2014/main" id="{58695DE7-71DA-4D38-8995-BB7500389D48}"/>
              </a:ext>
            </a:extLst>
          </p:cNvPr>
          <p:cNvSpPr/>
          <p:nvPr/>
        </p:nvSpPr>
        <p:spPr>
          <a:xfrm>
            <a:off x="3604591" y="3962400"/>
            <a:ext cx="1351722" cy="29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May 2014</a:t>
            </a:r>
          </a:p>
        </p:txBody>
      </p:sp>
      <p:pic>
        <p:nvPicPr>
          <p:cNvPr id="11" name="Picture 10" descr="A picture containing tree, outdoor object, dark&#10;&#10;Description automatically generated">
            <a:extLst>
              <a:ext uri="{FF2B5EF4-FFF2-40B4-BE49-F238E27FC236}">
                <a16:creationId xmlns:a16="http://schemas.microsoft.com/office/drawing/2014/main" id="{6CB6D89B-CDD7-4B25-BDAF-43AA1BEDDBC3}"/>
              </a:ext>
            </a:extLst>
          </p:cNvPr>
          <p:cNvPicPr>
            <a:picLocks noChangeAspect="1"/>
          </p:cNvPicPr>
          <p:nvPr/>
        </p:nvPicPr>
        <p:blipFill>
          <a:blip r:embed="rId4"/>
          <a:stretch>
            <a:fillRect/>
          </a:stretch>
        </p:blipFill>
        <p:spPr>
          <a:xfrm>
            <a:off x="6811617" y="1895059"/>
            <a:ext cx="3352800" cy="2464904"/>
          </a:xfrm>
          <a:prstGeom prst="rect">
            <a:avLst/>
          </a:prstGeom>
        </p:spPr>
      </p:pic>
      <p:sp>
        <p:nvSpPr>
          <p:cNvPr id="12" name="Rectangle 11">
            <a:extLst>
              <a:ext uri="{FF2B5EF4-FFF2-40B4-BE49-F238E27FC236}">
                <a16:creationId xmlns:a16="http://schemas.microsoft.com/office/drawing/2014/main" id="{22976011-B6DE-46E8-B70C-08FA5CCD4D38}"/>
              </a:ext>
            </a:extLst>
          </p:cNvPr>
          <p:cNvSpPr/>
          <p:nvPr/>
        </p:nvSpPr>
        <p:spPr>
          <a:xfrm>
            <a:off x="6944138" y="3962400"/>
            <a:ext cx="1417984" cy="29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June 2014</a:t>
            </a:r>
          </a:p>
        </p:txBody>
      </p:sp>
      <p:pic>
        <p:nvPicPr>
          <p:cNvPr id="14" name="Picture 13" descr="A picture containing outdoor object, outdoor&#10;&#10;Description automatically generated">
            <a:extLst>
              <a:ext uri="{FF2B5EF4-FFF2-40B4-BE49-F238E27FC236}">
                <a16:creationId xmlns:a16="http://schemas.microsoft.com/office/drawing/2014/main" id="{AAB4E3A7-8ABA-4161-99A0-6E9B00718C13}"/>
              </a:ext>
            </a:extLst>
          </p:cNvPr>
          <p:cNvPicPr>
            <a:picLocks noChangeAspect="1"/>
          </p:cNvPicPr>
          <p:nvPr/>
        </p:nvPicPr>
        <p:blipFill>
          <a:blip r:embed="rId5"/>
          <a:stretch>
            <a:fillRect/>
          </a:stretch>
        </p:blipFill>
        <p:spPr>
          <a:xfrm>
            <a:off x="-26504" y="4214192"/>
            <a:ext cx="3617843" cy="2643808"/>
          </a:xfrm>
          <a:prstGeom prst="rect">
            <a:avLst/>
          </a:prstGeom>
        </p:spPr>
      </p:pic>
      <p:sp>
        <p:nvSpPr>
          <p:cNvPr id="16" name="Rectangle 15">
            <a:extLst>
              <a:ext uri="{FF2B5EF4-FFF2-40B4-BE49-F238E27FC236}">
                <a16:creationId xmlns:a16="http://schemas.microsoft.com/office/drawing/2014/main" id="{6EB67B22-3C75-4B49-9946-D0BF4F297113}"/>
              </a:ext>
            </a:extLst>
          </p:cNvPr>
          <p:cNvSpPr/>
          <p:nvPr/>
        </p:nvSpPr>
        <p:spPr>
          <a:xfrm>
            <a:off x="-1" y="6566451"/>
            <a:ext cx="1272209" cy="29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July 2014</a:t>
            </a:r>
          </a:p>
        </p:txBody>
      </p:sp>
      <p:pic>
        <p:nvPicPr>
          <p:cNvPr id="18" name="Picture 17" descr="A picture containing monitor, screen, outdoor&#10;&#10;Description automatically generated">
            <a:extLst>
              <a:ext uri="{FF2B5EF4-FFF2-40B4-BE49-F238E27FC236}">
                <a16:creationId xmlns:a16="http://schemas.microsoft.com/office/drawing/2014/main" id="{7D6DB334-94C6-483C-8ADB-40697AC69156}"/>
              </a:ext>
            </a:extLst>
          </p:cNvPr>
          <p:cNvPicPr>
            <a:picLocks noChangeAspect="1"/>
          </p:cNvPicPr>
          <p:nvPr/>
        </p:nvPicPr>
        <p:blipFill>
          <a:blip r:embed="rId6"/>
          <a:stretch>
            <a:fillRect/>
          </a:stretch>
        </p:blipFill>
        <p:spPr>
          <a:xfrm>
            <a:off x="3432313" y="4253947"/>
            <a:ext cx="3511823" cy="2604051"/>
          </a:xfrm>
          <a:prstGeom prst="rect">
            <a:avLst/>
          </a:prstGeom>
        </p:spPr>
      </p:pic>
      <p:sp>
        <p:nvSpPr>
          <p:cNvPr id="20" name="Rectangle 19">
            <a:extLst>
              <a:ext uri="{FF2B5EF4-FFF2-40B4-BE49-F238E27FC236}">
                <a16:creationId xmlns:a16="http://schemas.microsoft.com/office/drawing/2014/main" id="{E952ABC2-12BC-4B1C-8051-012DBD6FFFDF}"/>
              </a:ext>
            </a:extLst>
          </p:cNvPr>
          <p:cNvSpPr/>
          <p:nvPr/>
        </p:nvSpPr>
        <p:spPr>
          <a:xfrm>
            <a:off x="3485322" y="6566451"/>
            <a:ext cx="1470991" cy="291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Aug 2014</a:t>
            </a:r>
          </a:p>
        </p:txBody>
      </p:sp>
      <p:pic>
        <p:nvPicPr>
          <p:cNvPr id="22" name="Picture 21" descr="A star filled sky&#10;&#10;Description automatically generated">
            <a:extLst>
              <a:ext uri="{FF2B5EF4-FFF2-40B4-BE49-F238E27FC236}">
                <a16:creationId xmlns:a16="http://schemas.microsoft.com/office/drawing/2014/main" id="{AD9896D4-058D-4260-B4E7-38F00D6A95C8}"/>
              </a:ext>
            </a:extLst>
          </p:cNvPr>
          <p:cNvPicPr>
            <a:picLocks noChangeAspect="1"/>
          </p:cNvPicPr>
          <p:nvPr/>
        </p:nvPicPr>
        <p:blipFill>
          <a:blip r:embed="rId7"/>
          <a:stretch>
            <a:fillRect/>
          </a:stretch>
        </p:blipFill>
        <p:spPr>
          <a:xfrm>
            <a:off x="6811617" y="4293703"/>
            <a:ext cx="3352800" cy="2604051"/>
          </a:xfrm>
          <a:prstGeom prst="rect">
            <a:avLst/>
          </a:prstGeom>
        </p:spPr>
      </p:pic>
      <p:sp>
        <p:nvSpPr>
          <p:cNvPr id="24" name="Rectangle 23">
            <a:extLst>
              <a:ext uri="{FF2B5EF4-FFF2-40B4-BE49-F238E27FC236}">
                <a16:creationId xmlns:a16="http://schemas.microsoft.com/office/drawing/2014/main" id="{74E33BB7-18A1-42B5-891B-97091B364CB3}"/>
              </a:ext>
            </a:extLst>
          </p:cNvPr>
          <p:cNvSpPr/>
          <p:nvPr/>
        </p:nvSpPr>
        <p:spPr>
          <a:xfrm>
            <a:off x="6891124" y="6566451"/>
            <a:ext cx="1470998" cy="258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Sept. 2014</a:t>
            </a:r>
          </a:p>
        </p:txBody>
      </p:sp>
      <p:sp>
        <p:nvSpPr>
          <p:cNvPr id="26" name="TextBox 25">
            <a:extLst>
              <a:ext uri="{FF2B5EF4-FFF2-40B4-BE49-F238E27FC236}">
                <a16:creationId xmlns:a16="http://schemas.microsoft.com/office/drawing/2014/main" id="{A39E3A04-65FC-49AB-ADE5-7CCB244ACD31}"/>
              </a:ext>
            </a:extLst>
          </p:cNvPr>
          <p:cNvSpPr txBox="1"/>
          <p:nvPr/>
        </p:nvSpPr>
        <p:spPr>
          <a:xfrm>
            <a:off x="10164414" y="3231011"/>
            <a:ext cx="1881811" cy="1754326"/>
          </a:xfrm>
          <a:prstGeom prst="rect">
            <a:avLst/>
          </a:prstGeom>
          <a:noFill/>
        </p:spPr>
        <p:txBody>
          <a:bodyPr wrap="square" rtlCol="0">
            <a:spAutoFit/>
          </a:bodyPr>
          <a:lstStyle/>
          <a:p>
            <a:r>
              <a:rPr lang="en-US" dirty="0"/>
              <a:t>Area covered by UBER’S TRAFFIC is shown as different colors.</a:t>
            </a:r>
          </a:p>
        </p:txBody>
      </p:sp>
    </p:spTree>
    <p:extLst>
      <p:ext uri="{BB962C8B-B14F-4D97-AF65-F5344CB8AC3E}">
        <p14:creationId xmlns:p14="http://schemas.microsoft.com/office/powerpoint/2010/main" val="7643116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41" name="Group 2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9832" y="4525094"/>
            <a:ext cx="12203151" cy="2344057"/>
            <a:chOff x="0" y="4525094"/>
            <a:chExt cx="12203151" cy="2344057"/>
          </a:xfrm>
        </p:grpSpPr>
        <p:sp>
          <p:nvSpPr>
            <p:cNvPr id="2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C374129-C50E-4C87-A2B8-D6D6C229B289}"/>
              </a:ext>
            </a:extLst>
          </p:cNvPr>
          <p:cNvSpPr>
            <a:spLocks noGrp="1"/>
          </p:cNvSpPr>
          <p:nvPr>
            <p:ph type="title"/>
          </p:nvPr>
        </p:nvSpPr>
        <p:spPr>
          <a:xfrm>
            <a:off x="485775" y="4810885"/>
            <a:ext cx="11696393" cy="1647065"/>
          </a:xfrm>
          <a:effectLst/>
        </p:spPr>
        <p:txBody>
          <a:bodyPr vert="horz" lIns="91440" tIns="45720" rIns="91440" bIns="45720" rtlCol="0" anchor="b">
            <a:normAutofit/>
          </a:bodyPr>
          <a:lstStyle/>
          <a:p>
            <a:r>
              <a:rPr lang="en-US" sz="2000" b="0" dirty="0">
                <a:solidFill>
                  <a:schemeClr val="tx1"/>
                </a:solidFill>
              </a:rPr>
              <a:t>June holds the highest number of pick-ups during weekdays than April &amp; May with a hike in  journeys on Sunday.</a:t>
            </a:r>
            <a:br>
              <a:rPr lang="en-US" sz="2000" b="0" dirty="0">
                <a:solidFill>
                  <a:schemeClr val="tx1"/>
                </a:solidFill>
              </a:rPr>
            </a:br>
            <a:r>
              <a:rPr lang="en-US" sz="2000" b="0" dirty="0">
                <a:solidFill>
                  <a:schemeClr val="tx1"/>
                </a:solidFill>
              </a:rPr>
              <a:t> </a:t>
            </a:r>
            <a:br>
              <a:rPr lang="en-US" sz="2000" b="0" dirty="0">
                <a:solidFill>
                  <a:schemeClr val="tx1"/>
                </a:solidFill>
              </a:rPr>
            </a:br>
            <a:r>
              <a:rPr lang="en-US" sz="2000" b="0" dirty="0">
                <a:solidFill>
                  <a:schemeClr val="tx1"/>
                </a:solidFill>
              </a:rPr>
              <a:t>Indicates increased growth rate , progressively. </a:t>
            </a:r>
          </a:p>
        </p:txBody>
      </p:sp>
      <p:pic>
        <p:nvPicPr>
          <p:cNvPr id="42" name="Content Placeholder 4">
            <a:extLst>
              <a:ext uri="{FF2B5EF4-FFF2-40B4-BE49-F238E27FC236}">
                <a16:creationId xmlns:a16="http://schemas.microsoft.com/office/drawing/2014/main" id="{1C151D39-F0FC-41D6-9181-76B65F86E52D}"/>
              </a:ext>
            </a:extLst>
          </p:cNvPr>
          <p:cNvPicPr>
            <a:picLocks noGrp="1" noChangeAspect="1"/>
          </p:cNvPicPr>
          <p:nvPr>
            <p:ph idx="1"/>
          </p:nvPr>
        </p:nvPicPr>
        <p:blipFill>
          <a:blip r:embed="rId2">
            <a:clrChange>
              <a:clrFrom>
                <a:srgbClr val="252525"/>
              </a:clrFrom>
              <a:clrTo>
                <a:srgbClr val="252525">
                  <a:alpha val="0"/>
                </a:srgbClr>
              </a:clrTo>
            </a:clrChange>
            <a:alphaModFix/>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635458" y="900798"/>
            <a:ext cx="3531576" cy="3081299"/>
          </a:xfrm>
          <a:prstGeom prst="roundRect">
            <a:avLst>
              <a:gd name="adj" fmla="val 3876"/>
            </a:avLst>
          </a:prstGeom>
          <a:ln>
            <a:solidFill>
              <a:schemeClr val="accent1"/>
            </a:solidFill>
          </a:ln>
          <a:effectLst/>
        </p:spPr>
      </p:pic>
      <p:pic>
        <p:nvPicPr>
          <p:cNvPr id="7" name="Picture 6">
            <a:extLst>
              <a:ext uri="{FF2B5EF4-FFF2-40B4-BE49-F238E27FC236}">
                <a16:creationId xmlns:a16="http://schemas.microsoft.com/office/drawing/2014/main" id="{250975A8-3958-4CE3-8B35-05448B0BCC13}"/>
              </a:ext>
            </a:extLst>
          </p:cNvPr>
          <p:cNvPicPr>
            <a:picLocks noChangeAspect="1"/>
          </p:cNvPicPr>
          <p:nvPr/>
        </p:nvPicPr>
        <p:blipFill>
          <a:blip r:embed="rId4">
            <a:clrChange>
              <a:clrFrom>
                <a:srgbClr val="252525"/>
              </a:clrFrom>
              <a:clrTo>
                <a:srgbClr val="252525">
                  <a:alpha val="0"/>
                </a:srgbClr>
              </a:clrTo>
            </a:clrChange>
            <a:alphaModFix/>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4324155" y="900798"/>
            <a:ext cx="3531576" cy="3081299"/>
          </a:xfrm>
          <a:prstGeom prst="roundRect">
            <a:avLst>
              <a:gd name="adj" fmla="val 3876"/>
            </a:avLst>
          </a:prstGeom>
          <a:ln>
            <a:solidFill>
              <a:schemeClr val="accent1"/>
            </a:solidFill>
          </a:ln>
          <a:effectLst/>
        </p:spPr>
      </p:pic>
      <p:pic>
        <p:nvPicPr>
          <p:cNvPr id="9" name="Picture 8">
            <a:extLst>
              <a:ext uri="{FF2B5EF4-FFF2-40B4-BE49-F238E27FC236}">
                <a16:creationId xmlns:a16="http://schemas.microsoft.com/office/drawing/2014/main" id="{42E91833-F620-4E78-A394-E4F6F537BC6D}"/>
              </a:ext>
            </a:extLst>
          </p:cNvPr>
          <p:cNvPicPr>
            <a:picLocks noChangeAspect="1"/>
          </p:cNvPicPr>
          <p:nvPr/>
        </p:nvPicPr>
        <p:blipFill>
          <a:blip r:embed="rId6">
            <a:clrChange>
              <a:clrFrom>
                <a:srgbClr val="252525"/>
              </a:clrFrom>
              <a:clrTo>
                <a:srgbClr val="252525">
                  <a:alpha val="0"/>
                </a:srgbClr>
              </a:clrTo>
            </a:clrChange>
            <a:alphaModFix/>
            <a:extLst>
              <a:ext uri="{BEBA8EAE-BF5A-486C-A8C5-ECC9F3942E4B}">
                <a14:imgProps xmlns:a14="http://schemas.microsoft.com/office/drawing/2010/main">
                  <a14:imgLayer r:embed="rId7">
                    <a14:imgEffect>
                      <a14:artisticGlowEdges/>
                    </a14:imgEffect>
                  </a14:imgLayer>
                </a14:imgProps>
              </a:ext>
            </a:extLst>
          </a:blip>
          <a:stretch>
            <a:fillRect/>
          </a:stretch>
        </p:blipFill>
        <p:spPr>
          <a:xfrm>
            <a:off x="8020344" y="900798"/>
            <a:ext cx="3531576" cy="3081299"/>
          </a:xfrm>
          <a:prstGeom prst="roundRect">
            <a:avLst>
              <a:gd name="adj" fmla="val 3876"/>
            </a:avLst>
          </a:prstGeom>
          <a:ln>
            <a:solidFill>
              <a:schemeClr val="accent1"/>
            </a:solidFill>
          </a:ln>
          <a:effectLst/>
        </p:spPr>
      </p:pic>
      <p:sp>
        <p:nvSpPr>
          <p:cNvPr id="17" name="Rectangle 16">
            <a:extLst>
              <a:ext uri="{FF2B5EF4-FFF2-40B4-BE49-F238E27FC236}">
                <a16:creationId xmlns:a16="http://schemas.microsoft.com/office/drawing/2014/main" id="{0F23CB8A-0A8A-4F8A-AB29-D97B42338C19}"/>
              </a:ext>
            </a:extLst>
          </p:cNvPr>
          <p:cNvSpPr/>
          <p:nvPr/>
        </p:nvSpPr>
        <p:spPr>
          <a:xfrm>
            <a:off x="5443538" y="275664"/>
            <a:ext cx="1700212" cy="410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May  2014</a:t>
            </a:r>
          </a:p>
        </p:txBody>
      </p:sp>
      <p:sp>
        <p:nvSpPr>
          <p:cNvPr id="22" name="Rectangle 21">
            <a:extLst>
              <a:ext uri="{FF2B5EF4-FFF2-40B4-BE49-F238E27FC236}">
                <a16:creationId xmlns:a16="http://schemas.microsoft.com/office/drawing/2014/main" id="{921A2494-247E-4F86-965C-2B2ADCD394A8}"/>
              </a:ext>
            </a:extLst>
          </p:cNvPr>
          <p:cNvSpPr/>
          <p:nvPr/>
        </p:nvSpPr>
        <p:spPr>
          <a:xfrm>
            <a:off x="1643063" y="275663"/>
            <a:ext cx="1800226" cy="4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April  2014</a:t>
            </a:r>
          </a:p>
        </p:txBody>
      </p:sp>
      <p:sp>
        <p:nvSpPr>
          <p:cNvPr id="23" name="Rectangle 22">
            <a:extLst>
              <a:ext uri="{FF2B5EF4-FFF2-40B4-BE49-F238E27FC236}">
                <a16:creationId xmlns:a16="http://schemas.microsoft.com/office/drawing/2014/main" id="{03C78BEC-2460-4477-A691-B2504A737305}"/>
              </a:ext>
            </a:extLst>
          </p:cNvPr>
          <p:cNvSpPr/>
          <p:nvPr/>
        </p:nvSpPr>
        <p:spPr>
          <a:xfrm>
            <a:off x="9144000" y="275662"/>
            <a:ext cx="1800226" cy="410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June 2014</a:t>
            </a:r>
          </a:p>
        </p:txBody>
      </p:sp>
    </p:spTree>
    <p:extLst>
      <p:ext uri="{BB962C8B-B14F-4D97-AF65-F5344CB8AC3E}">
        <p14:creationId xmlns:p14="http://schemas.microsoft.com/office/powerpoint/2010/main" val="42268231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166</TotalTime>
  <Words>1005</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Wingdings</vt:lpstr>
      <vt:lpstr>Wingdings 2</vt:lpstr>
      <vt:lpstr>Quotable</vt:lpstr>
      <vt:lpstr>UBER</vt:lpstr>
      <vt:lpstr>CONTENT</vt:lpstr>
      <vt:lpstr>BUSINESS MODEL OF UBER</vt:lpstr>
      <vt:lpstr>What is UBER and how does it operate?</vt:lpstr>
      <vt:lpstr>UBER TARGET AUDIENCE</vt:lpstr>
      <vt:lpstr>DATA </vt:lpstr>
      <vt:lpstr>BUSINESS AIM:</vt:lpstr>
      <vt:lpstr>UBER TRAFFIC IN NEW-YORK CITY</vt:lpstr>
      <vt:lpstr>June holds the highest number of pick-ups during weekdays than April &amp; May with a hike in  journeys on Sunday.   Indicates increased growth rate , progressively. </vt:lpstr>
      <vt:lpstr>September holds the highest number of pick-ups than July &amp; August, with hike on Saturday altogether.   Indicates increased growth rate , progressively.   Indicates increased Uber usage from April to September 2014.</vt:lpstr>
      <vt:lpstr>Peak business hours is from 3 to 10 pm as compared to other time of the day.   Needs to ensure availability during peak rush hour.   Off peak hour varies from 1 to 5 am.</vt:lpstr>
      <vt:lpstr>Peak business hours varies from 3 to 10 pm.   Rush hours demands increase availability &amp; efficiency.   Off peak hour varies from 1 to 5 am.</vt:lpstr>
      <vt:lpstr>UBER           JANUARY-JUNE 2015</vt:lpstr>
      <vt:lpstr>2015 indicates increased Uber pick-ups with a slight difference altogether.  Similar graphs shows trips booked  were completed by Uber vehicles without any failure. </vt:lpstr>
      <vt:lpstr>COMPARSION with          other  American FHV company </vt:lpstr>
      <vt:lpstr>PowerPoint Presentation</vt:lpstr>
      <vt:lpstr>PowerPoint Presentation</vt:lpstr>
      <vt:lpstr>OVER-ALL MARKET - UBER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dc:title>
  <dc:creator>Khushboo Nandal</dc:creator>
  <cp:lastModifiedBy>Khushboo Nandal</cp:lastModifiedBy>
  <cp:revision>6</cp:revision>
  <dcterms:created xsi:type="dcterms:W3CDTF">2019-04-20T18:04:50Z</dcterms:created>
  <dcterms:modified xsi:type="dcterms:W3CDTF">2019-04-20T20:51:21Z</dcterms:modified>
</cp:coreProperties>
</file>