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60" r:id="rId5"/>
    <p:sldId id="261" r:id="rId6"/>
    <p:sldId id="262" r:id="rId7"/>
    <p:sldId id="263" r:id="rId8"/>
    <p:sldId id="264" r:id="rId9"/>
    <p:sldId id="278" r:id="rId10"/>
    <p:sldId id="276" r:id="rId11"/>
    <p:sldId id="275" r:id="rId12"/>
    <p:sldId id="277" r:id="rId13"/>
    <p:sldId id="266" r:id="rId14"/>
    <p:sldId id="265" r:id="rId15"/>
    <p:sldId id="267" r:id="rId16"/>
    <p:sldId id="268" r:id="rId17"/>
    <p:sldId id="269" r:id="rId18"/>
    <p:sldId id="271" r:id="rId19"/>
    <p:sldId id="279" r:id="rId20"/>
    <p:sldId id="272" r:id="rId21"/>
    <p:sldId id="273" r:id="rId22"/>
  </p:sldIdLst>
  <p:sldSz cx="9144000" cy="5143500" type="screen16x9"/>
  <p:notesSz cx="6858000" cy="9144000"/>
  <p:embeddedFontLst>
    <p:embeddedFont>
      <p:font typeface="Libre Baskerville" panose="020B0604020202020204" charset="0"/>
      <p:regular r:id="rId24"/>
      <p:bold r:id="rId25"/>
      <p:italic r:id="rId26"/>
    </p:embeddedFont>
    <p:embeddedFont>
      <p:font typeface="Calibri" panose="020F0502020204030204" pitchFamily="34" charset="0"/>
      <p:regular r:id="rId27"/>
      <p:bold r:id="rId28"/>
      <p:italic r:id="rId29"/>
      <p:boldItalic r:id="rId30"/>
    </p:embeddedFont>
    <p:embeddedFont>
      <p:font typeface="Libre Franklin"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250"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8131444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522058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31883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826098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8" name="Google Shape;21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69747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357314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3616107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4709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6683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2065499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 name="Google Shape;12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21805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37961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0727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3659267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4460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694197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4880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17"/>
        <p:cNvGrpSpPr/>
        <p:nvPr/>
      </p:nvGrpSpPr>
      <p:grpSpPr>
        <a:xfrm>
          <a:off x="0" y="0"/>
          <a:ext cx="0" cy="0"/>
          <a:chOff x="0" y="0"/>
          <a:chExt cx="0" cy="0"/>
        </a:xfrm>
      </p:grpSpPr>
      <p:sp>
        <p:nvSpPr>
          <p:cNvPr id="18" name="Google Shape;18;p2"/>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9" name="Google Shape;19;p2"/>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0" name="Google Shape;20;p2"/>
          <p:cNvSpPr txBox="1">
            <a:spLocks noGrp="1"/>
          </p:cNvSpPr>
          <p:nvPr>
            <p:ph type="subTitle" idx="1"/>
          </p:nvPr>
        </p:nvSpPr>
        <p:spPr>
          <a:xfrm>
            <a:off x="1295400" y="2400300"/>
            <a:ext cx="6400800" cy="1200150"/>
          </a:xfrm>
          <a:prstGeom prst="rect">
            <a:avLst/>
          </a:prstGeom>
          <a:noFill/>
          <a:ln>
            <a:noFill/>
          </a:ln>
        </p:spPr>
        <p:txBody>
          <a:bodyPr spcFirstLastPara="1" wrap="square" lIns="91425" tIns="45700" rIns="91425" bIns="45700" anchor="t" anchorCtr="0">
            <a:norm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21" name="Google Shape;21;p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sz="1400" b="0" i="0" u="none" strike="noStrike" cap="none">
                <a:solidFill>
                  <a:srgbClr val="FFFFFF"/>
                </a:solidFill>
                <a:latin typeface="Libre Franklin"/>
                <a:ea typeface="Libre Franklin"/>
                <a:cs typeface="Libre Franklin"/>
                <a:sym typeface="Libre Franklin"/>
              </a:defRPr>
            </a:lvl1pPr>
            <a:lvl2pPr marL="0" lvl="1" indent="0" algn="ctr">
              <a:spcBef>
                <a:spcPts val="0"/>
              </a:spcBef>
              <a:buNone/>
              <a:defRPr sz="1400" b="0" i="0" u="none" strike="noStrike" cap="none">
                <a:solidFill>
                  <a:srgbClr val="FFFFFF"/>
                </a:solidFill>
                <a:latin typeface="Libre Franklin"/>
                <a:ea typeface="Libre Franklin"/>
                <a:cs typeface="Libre Franklin"/>
                <a:sym typeface="Libre Franklin"/>
              </a:defRPr>
            </a:lvl2pPr>
            <a:lvl3pPr marL="0" lvl="2" indent="0" algn="ctr">
              <a:spcBef>
                <a:spcPts val="0"/>
              </a:spcBef>
              <a:buNone/>
              <a:defRPr sz="1400" b="0" i="0" u="none" strike="noStrike" cap="none">
                <a:solidFill>
                  <a:srgbClr val="FFFFFF"/>
                </a:solidFill>
                <a:latin typeface="Libre Franklin"/>
                <a:ea typeface="Libre Franklin"/>
                <a:cs typeface="Libre Franklin"/>
                <a:sym typeface="Libre Franklin"/>
              </a:defRPr>
            </a:lvl3pPr>
            <a:lvl4pPr marL="0" lvl="3" indent="0" algn="ctr">
              <a:spcBef>
                <a:spcPts val="0"/>
              </a:spcBef>
              <a:buNone/>
              <a:defRPr sz="1400" b="0" i="0" u="none" strike="noStrike" cap="none">
                <a:solidFill>
                  <a:srgbClr val="FFFFFF"/>
                </a:solidFill>
                <a:latin typeface="Libre Franklin"/>
                <a:ea typeface="Libre Franklin"/>
                <a:cs typeface="Libre Franklin"/>
                <a:sym typeface="Libre Franklin"/>
              </a:defRPr>
            </a:lvl4pPr>
            <a:lvl5pPr marL="0" lvl="4" indent="0" algn="ctr">
              <a:spcBef>
                <a:spcPts val="0"/>
              </a:spcBef>
              <a:buNone/>
              <a:defRPr sz="1400" b="0" i="0" u="none" strike="noStrike" cap="none">
                <a:solidFill>
                  <a:srgbClr val="FFFFFF"/>
                </a:solidFill>
                <a:latin typeface="Libre Franklin"/>
                <a:ea typeface="Libre Franklin"/>
                <a:cs typeface="Libre Franklin"/>
                <a:sym typeface="Libre Franklin"/>
              </a:defRPr>
            </a:lvl5pPr>
            <a:lvl6pPr marL="0" lvl="5" indent="0" algn="ctr">
              <a:spcBef>
                <a:spcPts val="0"/>
              </a:spcBef>
              <a:buNone/>
              <a:defRPr sz="1400" b="0" i="0" u="none" strike="noStrike" cap="none">
                <a:solidFill>
                  <a:srgbClr val="FFFFFF"/>
                </a:solidFill>
                <a:latin typeface="Libre Franklin"/>
                <a:ea typeface="Libre Franklin"/>
                <a:cs typeface="Libre Franklin"/>
                <a:sym typeface="Libre Franklin"/>
              </a:defRPr>
            </a:lvl6pPr>
            <a:lvl7pPr marL="0" lvl="6" indent="0" algn="ctr">
              <a:spcBef>
                <a:spcPts val="0"/>
              </a:spcBef>
              <a:buNone/>
              <a:defRPr sz="1400" b="0" i="0" u="none" strike="noStrike" cap="none">
                <a:solidFill>
                  <a:srgbClr val="FFFFFF"/>
                </a:solidFill>
                <a:latin typeface="Libre Franklin"/>
                <a:ea typeface="Libre Franklin"/>
                <a:cs typeface="Libre Franklin"/>
                <a:sym typeface="Libre Franklin"/>
              </a:defRPr>
            </a:lvl7pPr>
            <a:lvl8pPr marL="0" lvl="7" indent="0" algn="ctr">
              <a:spcBef>
                <a:spcPts val="0"/>
              </a:spcBef>
              <a:buNone/>
              <a:defRPr sz="1400" b="0" i="0" u="none" strike="noStrike" cap="none">
                <a:solidFill>
                  <a:srgbClr val="FFFFFF"/>
                </a:solidFill>
                <a:latin typeface="Libre Franklin"/>
                <a:ea typeface="Libre Franklin"/>
                <a:cs typeface="Libre Franklin"/>
                <a:sym typeface="Libre Franklin"/>
              </a:defRPr>
            </a:lvl8pPr>
            <a:lvl9pPr marL="0" lvl="8" indent="0" algn="ctr">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
        <p:nvSpPr>
          <p:cNvPr id="24" name="Google Shape;24;p2"/>
          <p:cNvSpPr/>
          <p:nvPr/>
        </p:nvSpPr>
        <p:spPr>
          <a:xfrm>
            <a:off x="62932" y="1086978"/>
            <a:ext cx="9021537" cy="114551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5" name="Google Shape;25;p2"/>
          <p:cNvSpPr/>
          <p:nvPr/>
        </p:nvSpPr>
        <p:spPr>
          <a:xfrm>
            <a:off x="62932" y="1047540"/>
            <a:ext cx="9021537" cy="90435"/>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6" name="Google Shape;26;p2"/>
          <p:cNvSpPr/>
          <p:nvPr/>
        </p:nvSpPr>
        <p:spPr>
          <a:xfrm>
            <a:off x="62932" y="2232487"/>
            <a:ext cx="9021537" cy="8289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27" name="Google Shape;27;p2"/>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1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11"/>
          <p:cNvSpPr txBox="1">
            <a:spLocks noGrp="1"/>
          </p:cNvSpPr>
          <p:nvPr>
            <p:ph type="body" idx="1"/>
          </p:nvPr>
        </p:nvSpPr>
        <p:spPr>
          <a:xfrm rot="5400000">
            <a:off x="3086100" y="-1085850"/>
            <a:ext cx="3429000" cy="77724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2" name="Google Shape;92;p1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12"/>
          <p:cNvSpPr txBox="1">
            <a:spLocks noGrp="1"/>
          </p:cNvSpPr>
          <p:nvPr>
            <p:ph type="title"/>
          </p:nvPr>
        </p:nvSpPr>
        <p:spPr>
          <a:xfrm rot="5400000">
            <a:off x="5440918" y="1394463"/>
            <a:ext cx="4388644" cy="201168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2"/>
          <p:cNvSpPr txBox="1">
            <a:spLocks noGrp="1"/>
          </p:cNvSpPr>
          <p:nvPr>
            <p:ph type="body" idx="1"/>
          </p:nvPr>
        </p:nvSpPr>
        <p:spPr>
          <a:xfrm rot="5400000">
            <a:off x="1501378" y="-380998"/>
            <a:ext cx="4388644" cy="55626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8" name="Google Shape;98;p12"/>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28"/>
        <p:cNvGrpSpPr/>
        <p:nvPr/>
      </p:nvGrpSpPr>
      <p:grpSpPr>
        <a:xfrm>
          <a:off x="0" y="0"/>
          <a:ext cx="0" cy="0"/>
          <a:chOff x="0" y="0"/>
          <a:chExt cx="0" cy="0"/>
        </a:xfrm>
      </p:grpSpPr>
      <p:sp>
        <p:nvSpPr>
          <p:cNvPr id="29" name="Google Shape;29;p3"/>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0" name="Google Shape;30;p3"/>
          <p:cNvSpPr/>
          <p:nvPr/>
        </p:nvSpPr>
        <p:spPr>
          <a:xfrm>
            <a:off x="65313" y="52316"/>
            <a:ext cx="9013372" cy="501915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1" name="Google Shape;31;p3"/>
          <p:cNvSpPr txBox="1">
            <a:spLocks noGrp="1"/>
          </p:cNvSpPr>
          <p:nvPr>
            <p:ph type="title"/>
          </p:nvPr>
        </p:nvSpPr>
        <p:spPr>
          <a:xfrm>
            <a:off x="722313" y="714376"/>
            <a:ext cx="7772400" cy="1021556"/>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722313" y="1910953"/>
            <a:ext cx="7772400" cy="1003697"/>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33" name="Google Shape;33;p3"/>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800100" y="4629150"/>
            <a:ext cx="40005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p:nvPr/>
        </p:nvSpPr>
        <p:spPr>
          <a:xfrm rot="10800000" flipH="1">
            <a:off x="69413" y="1782623"/>
            <a:ext cx="9013515"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6" name="Google Shape;36;p3"/>
          <p:cNvSpPr/>
          <p:nvPr/>
        </p:nvSpPr>
        <p:spPr>
          <a:xfrm>
            <a:off x="69146" y="1756107"/>
            <a:ext cx="9013781"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7" name="Google Shape;37;p3"/>
          <p:cNvSpPr/>
          <p:nvPr/>
        </p:nvSpPr>
        <p:spPr>
          <a:xfrm>
            <a:off x="68306" y="1851660"/>
            <a:ext cx="9014621" cy="3429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38" name="Google Shape;38;p3"/>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40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4"/>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44" name="Google Shape;44;p4"/>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0" name="Google Shape;50;p5"/>
          <p:cNvSpPr txBox="1">
            <a:spLocks noGrp="1"/>
          </p:cNvSpPr>
          <p:nvPr>
            <p:ph type="body" idx="1"/>
          </p:nvPr>
        </p:nvSpPr>
        <p:spPr>
          <a:xfrm>
            <a:off x="91440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5"/>
          <p:cNvSpPr txBox="1">
            <a:spLocks noGrp="1"/>
          </p:cNvSpPr>
          <p:nvPr>
            <p:ph type="body" idx="2"/>
          </p:nvPr>
        </p:nvSpPr>
        <p:spPr>
          <a:xfrm>
            <a:off x="4933950" y="1085850"/>
            <a:ext cx="3749040" cy="342900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9144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5" name="Google Shape;55;p6"/>
          <p:cNvSpPr txBox="1">
            <a:spLocks noGrp="1"/>
          </p:cNvSpPr>
          <p:nvPr>
            <p:ph type="body" idx="2"/>
          </p:nvPr>
        </p:nvSpPr>
        <p:spPr>
          <a:xfrm>
            <a:off x="4953000" y="1085850"/>
            <a:ext cx="3733800" cy="5715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6" name="Google Shape;56;p6"/>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59" name="Google Shape;59;p6"/>
          <p:cNvSpPr txBox="1">
            <a:spLocks noGrp="1"/>
          </p:cNvSpPr>
          <p:nvPr>
            <p:ph type="body" idx="3"/>
          </p:nvPr>
        </p:nvSpPr>
        <p:spPr>
          <a:xfrm>
            <a:off x="9144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0" name="Google Shape;60;p6"/>
          <p:cNvSpPr txBox="1">
            <a:spLocks noGrp="1"/>
          </p:cNvSpPr>
          <p:nvPr>
            <p:ph type="body" idx="4"/>
          </p:nvPr>
        </p:nvSpPr>
        <p:spPr>
          <a:xfrm>
            <a:off x="4953000" y="1685925"/>
            <a:ext cx="3733800" cy="29146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8"/>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chemeClr val="dk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9"/>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2" name="Google Shape;72;p9"/>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73" name="Google Shape;73;p9"/>
          <p:cNvSpPr txBox="1">
            <a:spLocks noGrp="1"/>
          </p:cNvSpPr>
          <p:nvPr>
            <p:ph type="title"/>
          </p:nvPr>
        </p:nvSpPr>
        <p:spPr>
          <a:xfrm>
            <a:off x="914400" y="204788"/>
            <a:ext cx="7772400" cy="857250"/>
          </a:xfrm>
          <a:prstGeom prst="rect">
            <a:avLst/>
          </a:prstGeom>
          <a:noFill/>
          <a:ln>
            <a:noFill/>
          </a:ln>
        </p:spPr>
        <p:txBody>
          <a:bodyPr spcFirstLastPara="1" wrap="square" lIns="91425" tIns="45700" rIns="91425" bIns="91425" anchor="b" anchorCtr="0">
            <a:norm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914400" y="1200150"/>
            <a:ext cx="1905000" cy="33718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5" name="Google Shape;75;p9"/>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solidFill>
                <a:srgbClr val="FFFFFF"/>
              </a:solidFill>
            </a:endParaRPr>
          </a:p>
        </p:txBody>
      </p:sp>
      <p:sp>
        <p:nvSpPr>
          <p:cNvPr id="78" name="Google Shape;78;p9"/>
          <p:cNvSpPr txBox="1">
            <a:spLocks noGrp="1"/>
          </p:cNvSpPr>
          <p:nvPr>
            <p:ph type="body" idx="2"/>
          </p:nvPr>
        </p:nvSpPr>
        <p:spPr>
          <a:xfrm>
            <a:off x="2971800" y="1200150"/>
            <a:ext cx="5715000" cy="3371850"/>
          </a:xfrm>
          <a:prstGeom prst="rect">
            <a:avLst/>
          </a:prstGeom>
          <a:noFill/>
          <a:ln>
            <a:noFill/>
          </a:ln>
        </p:spPr>
        <p:txBody>
          <a:bodyPr spcFirstLastPara="1" wrap="square" lIns="91425" tIns="45700" rIns="91425" bIns="45700" anchor="t" anchorCtr="0">
            <a:norm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914400" y="3675413"/>
            <a:ext cx="7315200" cy="391716"/>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914400" y="4084369"/>
            <a:ext cx="7315200" cy="514350"/>
          </a:xfrm>
          <a:prstGeom prst="rect">
            <a:avLst/>
          </a:prstGeom>
          <a:noFill/>
          <a:ln>
            <a:noFill/>
          </a:ln>
        </p:spPr>
        <p:txBody>
          <a:bodyPr spcFirstLastPara="1" wrap="square" lIns="91425" tIns="45700" rIns="91425" bIns="45700" anchor="t" anchorCtr="0">
            <a:norm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2" name="Google Shape;82;p10"/>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914400" y="4629150"/>
            <a:ext cx="3886200" cy="3429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sz="2800"/>
          </a:p>
        </p:txBody>
      </p:sp>
      <p:sp>
        <p:nvSpPr>
          <p:cNvPr id="85" name="Google Shape;85;p10"/>
          <p:cNvSpPr/>
          <p:nvPr/>
        </p:nvSpPr>
        <p:spPr>
          <a:xfrm rot="10800000" flipH="1">
            <a:off x="68307" y="3512666"/>
            <a:ext cx="9006840" cy="6858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6" name="Google Shape;86;p10"/>
          <p:cNvSpPr/>
          <p:nvPr/>
        </p:nvSpPr>
        <p:spPr>
          <a:xfrm>
            <a:off x="68509" y="3487856"/>
            <a:ext cx="9006639" cy="34289"/>
          </a:xfrm>
          <a:prstGeom prst="rect">
            <a:avLst/>
          </a:prstGeom>
          <a:solidFill>
            <a:srgbClr val="B1C0D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7" name="Google Shape;87;p10"/>
          <p:cNvSpPr/>
          <p:nvPr/>
        </p:nvSpPr>
        <p:spPr>
          <a:xfrm>
            <a:off x="68511" y="3579919"/>
            <a:ext cx="9006637" cy="36605"/>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88" name="Google Shape;88;p10"/>
          <p:cNvSpPr>
            <a:spLocks noGrp="1"/>
          </p:cNvSpPr>
          <p:nvPr>
            <p:ph type="pic" idx="2"/>
          </p:nvPr>
        </p:nvSpPr>
        <p:spPr>
          <a:xfrm>
            <a:off x="68309" y="50006"/>
            <a:ext cx="9001873" cy="3436144"/>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9144000" cy="51435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1" name="Google Shape;11;p1"/>
          <p:cNvSpPr/>
          <p:nvPr/>
        </p:nvSpPr>
        <p:spPr>
          <a:xfrm>
            <a:off x="64008" y="52316"/>
            <a:ext cx="9013372" cy="5020056"/>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914400" y="1085850"/>
            <a:ext cx="7772400" cy="3429000"/>
          </a:xfrm>
          <a:prstGeom prst="rect">
            <a:avLst/>
          </a:prstGeom>
          <a:noFill/>
          <a:ln>
            <a:noFill/>
          </a:ln>
        </p:spPr>
        <p:txBody>
          <a:bodyPr spcFirstLastPara="1" wrap="square" lIns="91425" tIns="45700" rIns="91425" bIns="45700" anchor="t" anchorCtr="0">
            <a:norm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B1C0DA"/>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B1C0DA"/>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DCB1B0"/>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6172200" y="4643437"/>
            <a:ext cx="2476500" cy="35718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5" name="Google Shape;15;p1"/>
          <p:cNvSpPr txBox="1">
            <a:spLocks noGrp="1"/>
          </p:cNvSpPr>
          <p:nvPr>
            <p:ph type="ftr" idx="11"/>
          </p:nvPr>
        </p:nvSpPr>
        <p:spPr>
          <a:xfrm>
            <a:off x="914400" y="4629150"/>
            <a:ext cx="3962400" cy="342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6" name="Google Shape;16;p1"/>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spcBef>
                <a:spcPts val="0"/>
              </a:spcBef>
              <a:buNone/>
              <a:defRPr sz="1400" b="0" i="0" u="none" strike="noStrike" cap="none">
                <a:solidFill>
                  <a:srgbClr val="FFFFFF"/>
                </a:solidFill>
                <a:latin typeface="Libre Franklin"/>
                <a:ea typeface="Libre Franklin"/>
                <a:cs typeface="Libre Franklin"/>
                <a:sym typeface="Libre Franklin"/>
              </a:defRPr>
            </a:lvl1pPr>
            <a:lvl2pPr marL="0" marR="0" lvl="1" indent="0" algn="ctr" rtl="0">
              <a:spcBef>
                <a:spcPts val="0"/>
              </a:spcBef>
              <a:buNone/>
              <a:defRPr sz="1400" b="0" i="0" u="none" strike="noStrike" cap="none">
                <a:solidFill>
                  <a:srgbClr val="FFFFFF"/>
                </a:solidFill>
                <a:latin typeface="Libre Franklin"/>
                <a:ea typeface="Libre Franklin"/>
                <a:cs typeface="Libre Franklin"/>
                <a:sym typeface="Libre Franklin"/>
              </a:defRPr>
            </a:lvl2pPr>
            <a:lvl3pPr marL="0" marR="0" lvl="2" indent="0" algn="ctr" rtl="0">
              <a:spcBef>
                <a:spcPts val="0"/>
              </a:spcBef>
              <a:buNone/>
              <a:defRPr sz="1400" b="0" i="0" u="none" strike="noStrike" cap="none">
                <a:solidFill>
                  <a:srgbClr val="FFFFFF"/>
                </a:solidFill>
                <a:latin typeface="Libre Franklin"/>
                <a:ea typeface="Libre Franklin"/>
                <a:cs typeface="Libre Franklin"/>
                <a:sym typeface="Libre Franklin"/>
              </a:defRPr>
            </a:lvl3pPr>
            <a:lvl4pPr marL="0" marR="0" lvl="3" indent="0" algn="ctr" rtl="0">
              <a:spcBef>
                <a:spcPts val="0"/>
              </a:spcBef>
              <a:buNone/>
              <a:defRPr sz="1400" b="0" i="0" u="none" strike="noStrike" cap="none">
                <a:solidFill>
                  <a:srgbClr val="FFFFFF"/>
                </a:solidFill>
                <a:latin typeface="Libre Franklin"/>
                <a:ea typeface="Libre Franklin"/>
                <a:cs typeface="Libre Franklin"/>
                <a:sym typeface="Libre Franklin"/>
              </a:defRPr>
            </a:lvl4pPr>
            <a:lvl5pPr marL="0" marR="0" lvl="4" indent="0" algn="ctr" rtl="0">
              <a:spcBef>
                <a:spcPts val="0"/>
              </a:spcBef>
              <a:buNone/>
              <a:defRPr sz="1400" b="0" i="0" u="none" strike="noStrike" cap="none">
                <a:solidFill>
                  <a:srgbClr val="FFFFFF"/>
                </a:solidFill>
                <a:latin typeface="Libre Franklin"/>
                <a:ea typeface="Libre Franklin"/>
                <a:cs typeface="Libre Franklin"/>
                <a:sym typeface="Libre Franklin"/>
              </a:defRPr>
            </a:lvl5pPr>
            <a:lvl6pPr marL="0" marR="0" lvl="5" indent="0" algn="ctr" rtl="0">
              <a:spcBef>
                <a:spcPts val="0"/>
              </a:spcBef>
              <a:buNone/>
              <a:defRPr sz="1400" b="0" i="0" u="none" strike="noStrike" cap="none">
                <a:solidFill>
                  <a:srgbClr val="FFFFFF"/>
                </a:solidFill>
                <a:latin typeface="Libre Franklin"/>
                <a:ea typeface="Libre Franklin"/>
                <a:cs typeface="Libre Franklin"/>
                <a:sym typeface="Libre Franklin"/>
              </a:defRPr>
            </a:lvl6pPr>
            <a:lvl7pPr marL="0" marR="0" lvl="6" indent="0" algn="ctr" rtl="0">
              <a:spcBef>
                <a:spcPts val="0"/>
              </a:spcBef>
              <a:buNone/>
              <a:defRPr sz="1400" b="0" i="0" u="none" strike="noStrike" cap="none">
                <a:solidFill>
                  <a:srgbClr val="FFFFFF"/>
                </a:solidFill>
                <a:latin typeface="Libre Franklin"/>
                <a:ea typeface="Libre Franklin"/>
                <a:cs typeface="Libre Franklin"/>
                <a:sym typeface="Libre Franklin"/>
              </a:defRPr>
            </a:lvl7pPr>
            <a:lvl8pPr marL="0" marR="0" lvl="7" indent="0" algn="ctr" rtl="0">
              <a:spcBef>
                <a:spcPts val="0"/>
              </a:spcBef>
              <a:buNone/>
              <a:defRPr sz="1400" b="0" i="0" u="none" strike="noStrike" cap="none">
                <a:solidFill>
                  <a:srgbClr val="FFFFFF"/>
                </a:solidFill>
                <a:latin typeface="Libre Franklin"/>
                <a:ea typeface="Libre Franklin"/>
                <a:cs typeface="Libre Franklin"/>
                <a:sym typeface="Libre Franklin"/>
              </a:defRPr>
            </a:lvl8pPr>
            <a:lvl9pPr marL="0" marR="0" lvl="8" indent="0" algn="ctr" rtl="0">
              <a:spcBef>
                <a:spcPts val="0"/>
              </a:spcBef>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subTitle" idx="1"/>
          </p:nvPr>
        </p:nvSpPr>
        <p:spPr>
          <a:xfrm>
            <a:off x="392763" y="2400299"/>
            <a:ext cx="8407570" cy="2515367"/>
          </a:xfrm>
          <a:prstGeom prst="rect">
            <a:avLst/>
          </a:prstGeom>
          <a:noFill/>
          <a:ln>
            <a:noFill/>
          </a:ln>
        </p:spPr>
        <p:txBody>
          <a:bodyPr spcFirstLastPara="1" wrap="square" lIns="91425" tIns="45700" rIns="91425" bIns="45700" anchor="t" anchorCtr="0">
            <a:normAutofit fontScale="92500" lnSpcReduction="20000"/>
          </a:bodyPr>
          <a:lstStyle/>
          <a:p>
            <a:pPr marL="457200" lvl="0" indent="-457200" algn="l" rtl="0">
              <a:spcBef>
                <a:spcPts val="0"/>
              </a:spcBef>
              <a:spcAft>
                <a:spcPts val="0"/>
              </a:spcAft>
              <a:buSzPct val="85000"/>
              <a:buAutoNum type="arabicPeriod"/>
            </a:pPr>
            <a:r>
              <a:rPr lang="en-IN" dirty="0"/>
              <a:t>Chetan Gujarathi</a:t>
            </a:r>
            <a:endParaRPr dirty="0"/>
          </a:p>
          <a:p>
            <a:pPr marL="457200" lvl="0" indent="-457200" algn="l" rtl="0">
              <a:spcBef>
                <a:spcPts val="580"/>
              </a:spcBef>
              <a:spcAft>
                <a:spcPts val="0"/>
              </a:spcAft>
              <a:buSzPct val="85000"/>
              <a:buAutoNum type="arabicPeriod"/>
            </a:pPr>
            <a:r>
              <a:rPr lang="en-IN" dirty="0"/>
              <a:t>Nandan Kasat</a:t>
            </a:r>
            <a:endParaRPr dirty="0"/>
          </a:p>
          <a:p>
            <a:pPr marL="457200" lvl="0" indent="-457200" algn="l" rtl="0">
              <a:spcBef>
                <a:spcPts val="580"/>
              </a:spcBef>
              <a:spcAft>
                <a:spcPts val="0"/>
              </a:spcAft>
              <a:buSzPct val="85000"/>
              <a:buAutoNum type="arabicPeriod"/>
            </a:pPr>
            <a:r>
              <a:rPr lang="en-IN" dirty="0"/>
              <a:t>Prajwal Nikam</a:t>
            </a:r>
            <a:endParaRPr dirty="0"/>
          </a:p>
          <a:p>
            <a:pPr marL="457200" lvl="0" indent="-337915" algn="ctr" rtl="0">
              <a:spcBef>
                <a:spcPts val="580"/>
              </a:spcBef>
              <a:spcAft>
                <a:spcPts val="0"/>
              </a:spcAft>
              <a:buSzPct val="85000"/>
              <a:buNone/>
            </a:pPr>
            <a:endParaRPr dirty="0"/>
          </a:p>
          <a:p>
            <a:pPr marL="457200" lvl="0" indent="-457200" algn="ctr" rtl="0">
              <a:spcBef>
                <a:spcPts val="580"/>
              </a:spcBef>
              <a:spcAft>
                <a:spcPts val="0"/>
              </a:spcAft>
              <a:buSzPct val="85000"/>
              <a:buNone/>
            </a:pPr>
            <a:r>
              <a:rPr lang="en-US" dirty="0"/>
              <a:t>				</a:t>
            </a:r>
            <a:r>
              <a:rPr lang="en-US" sz="3200" dirty="0"/>
              <a:t>Under the Guidance of</a:t>
            </a:r>
            <a:endParaRPr dirty="0"/>
          </a:p>
          <a:p>
            <a:pPr lvl="0" indent="-457200">
              <a:buSzPct val="85000"/>
            </a:pPr>
            <a:r>
              <a:rPr lang="en-US" sz="3200" dirty="0"/>
              <a:t>				</a:t>
            </a:r>
            <a:r>
              <a:rPr lang="en-US" sz="3200" dirty="0">
                <a:latin typeface="Times New Roman" panose="02020603050405020304" pitchFamily="18" charset="0"/>
                <a:cs typeface="Times New Roman" panose="02020603050405020304" pitchFamily="18" charset="0"/>
              </a:rPr>
              <a:t>Prof.</a:t>
            </a:r>
            <a:r>
              <a:rPr lang="en-IN" sz="2800" dirty="0">
                <a:latin typeface="Times New Roman" panose="02020603050405020304" pitchFamily="18" charset="0"/>
                <a:cs typeface="Times New Roman" panose="02020603050405020304" pitchFamily="18" charset="0"/>
              </a:rPr>
              <a:t> Dr. S.S.Morade</a:t>
            </a:r>
            <a:r>
              <a:rPr lang="en-US" sz="2800"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a:p>
            <a:pPr marL="457200" lvl="0" indent="-337915" algn="ctr" rtl="0">
              <a:spcBef>
                <a:spcPts val="580"/>
              </a:spcBef>
              <a:spcAft>
                <a:spcPts val="0"/>
              </a:spcAft>
              <a:buSzPct val="85000"/>
              <a:buNone/>
            </a:pPr>
            <a:endParaRPr dirty="0"/>
          </a:p>
        </p:txBody>
      </p:sp>
      <p:sp>
        <p:nvSpPr>
          <p:cNvPr id="107" name="Google Shape;107;p13"/>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Autofit/>
          </a:bodyPr>
          <a:lstStyle/>
          <a:p>
            <a:pPr lvl="0">
              <a:buSzPts val="2400"/>
            </a:pPr>
            <a:r>
              <a:rPr lang="en-US" sz="3200" b="1" dirty="0">
                <a:latin typeface="Times New Roman" panose="02020603050405020304" pitchFamily="18" charset="0"/>
                <a:cs typeface="Times New Roman" panose="02020603050405020304" pitchFamily="18" charset="0"/>
              </a:rPr>
              <a:t>Design and Implementation of AI Based </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Agri Robot</a:t>
            </a:r>
            <a:endParaRPr sz="3200" dirty="0"/>
          </a:p>
        </p:txBody>
      </p:sp>
      <p:pic>
        <p:nvPicPr>
          <p:cNvPr id="108" name="Google Shape;108;p13"/>
          <p:cNvPicPr preferRelativeResize="0"/>
          <p:nvPr/>
        </p:nvPicPr>
        <p:blipFill rotWithShape="1">
          <a:blip r:embed="rId3">
            <a:alphaModFix/>
          </a:blip>
          <a:srcRect/>
          <a:stretch/>
        </p:blipFill>
        <p:spPr>
          <a:xfrm>
            <a:off x="7635180" y="145920"/>
            <a:ext cx="1384995" cy="835155"/>
          </a:xfrm>
          <a:prstGeom prst="rect">
            <a:avLst/>
          </a:prstGeom>
          <a:noFill/>
          <a:ln>
            <a:noFill/>
          </a:ln>
        </p:spPr>
      </p:pic>
      <p:cxnSp>
        <p:nvCxnSpPr>
          <p:cNvPr id="109" name="Google Shape;109;p13"/>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Tentative Model</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sz="2400">
              <a:solidFill>
                <a:srgbClr val="FFFFFF"/>
              </a:solidFill>
            </a:endParaRPr>
          </a:p>
        </p:txBody>
      </p:sp>
      <p:pic>
        <p:nvPicPr>
          <p:cNvPr id="5" name="Content Placeholder 6">
            <a:extLst>
              <a:ext uri="{FF2B5EF4-FFF2-40B4-BE49-F238E27FC236}">
                <a16:creationId xmlns:a16="http://schemas.microsoft.com/office/drawing/2014/main" xmlns="" id="{86CC900A-2BB4-2A70-516E-E6335557B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235" y="1984129"/>
            <a:ext cx="4686796" cy="2725918"/>
          </a:xfrm>
          <a:prstGeom prst="rect">
            <a:avLst/>
          </a:prstGeom>
          <a:noFill/>
          <a:ln>
            <a:noFill/>
          </a:ln>
        </p:spPr>
      </p:pic>
      <p:pic>
        <p:nvPicPr>
          <p:cNvPr id="6"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spTree>
    <p:extLst>
      <p:ext uri="{BB962C8B-B14F-4D97-AF65-F5344CB8AC3E}">
        <p14:creationId xmlns:p14="http://schemas.microsoft.com/office/powerpoint/2010/main" val="12595572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Spraying System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sz="2400">
              <a:solidFill>
                <a:srgbClr val="FFFFFF"/>
              </a:solidFill>
            </a:endParaRPr>
          </a:p>
        </p:txBody>
      </p:sp>
      <p:pic>
        <p:nvPicPr>
          <p:cNvPr id="5"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58067" y="2045765"/>
            <a:ext cx="6327114" cy="2782267"/>
          </a:xfrm>
        </p:spPr>
      </p:pic>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6258" y="2141517"/>
            <a:ext cx="5891614" cy="2590761"/>
          </a:xfrm>
          <a:prstGeom prst="rect">
            <a:avLst/>
          </a:prstGeom>
          <a:noFill/>
          <a:ln>
            <a:noFill/>
          </a:ln>
        </p:spPr>
      </p:pic>
      <p:pic>
        <p:nvPicPr>
          <p:cNvPr id="7"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spTree>
    <p:extLst>
      <p:ext uri="{BB962C8B-B14F-4D97-AF65-F5344CB8AC3E}">
        <p14:creationId xmlns:p14="http://schemas.microsoft.com/office/powerpoint/2010/main" val="892784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Navigation System</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12</a:t>
            </a:fld>
            <a:endParaRPr lang="en-US" sz="2400">
              <a:solidFill>
                <a:srgbClr val="FFFFFF"/>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145" y="2045809"/>
            <a:ext cx="5483120" cy="2782223"/>
          </a:xfrm>
          <a:prstGeom prst="rect">
            <a:avLst/>
          </a:prstGeom>
        </p:spPr>
      </p:pic>
      <p:pic>
        <p:nvPicPr>
          <p:cNvPr id="6"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spTree>
    <p:extLst>
      <p:ext uri="{BB962C8B-B14F-4D97-AF65-F5344CB8AC3E}">
        <p14:creationId xmlns:p14="http://schemas.microsoft.com/office/powerpoint/2010/main" val="37329721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r>
              <a:rPr lang="en-US" dirty="0"/>
              <a:t>Block Description</a:t>
            </a:r>
            <a:endParaRPr dirty="0"/>
          </a:p>
        </p:txBody>
      </p:sp>
      <p:sp>
        <p:nvSpPr>
          <p:cNvPr id="202" name="Google Shape;202;p23"/>
          <p:cNvSpPr txBox="1">
            <a:spLocks noGrp="1"/>
          </p:cNvSpPr>
          <p:nvPr>
            <p:ph type="ftr" idx="11"/>
          </p:nvPr>
        </p:nvSpPr>
        <p:spPr>
          <a:xfrm>
            <a:off x="914399" y="4629150"/>
            <a:ext cx="78200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03" name="Google Shape;203;p23"/>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13</a:t>
            </a:fld>
            <a:endParaRPr>
              <a:solidFill>
                <a:srgbClr val="FFFFFF"/>
              </a:solidFill>
            </a:endParaRPr>
          </a:p>
        </p:txBody>
      </p:sp>
      <p:sp>
        <p:nvSpPr>
          <p:cNvPr id="204" name="Google Shape;204;p23"/>
          <p:cNvSpPr txBox="1">
            <a:spLocks noGrp="1"/>
          </p:cNvSpPr>
          <p:nvPr>
            <p:ph type="body" idx="1"/>
          </p:nvPr>
        </p:nvSpPr>
        <p:spPr>
          <a:xfrm>
            <a:off x="321469" y="1085850"/>
            <a:ext cx="8636794" cy="3429000"/>
          </a:xfrm>
          <a:prstGeom prst="rect">
            <a:avLst/>
          </a:prstGeom>
          <a:noFill/>
          <a:ln>
            <a:noFill/>
          </a:ln>
        </p:spPr>
        <p:txBody>
          <a:bodyPr spcFirstLastPara="1" wrap="square" lIns="91425" tIns="45700" rIns="91425" bIns="45700" anchor="t" anchorCtr="0">
            <a:normAutofit lnSpcReduction="10000"/>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Raspberry Pi –</a:t>
            </a:r>
            <a:r>
              <a:rPr lang="en-US" sz="1400" b="0" i="0" dirty="0">
                <a:solidFill>
                  <a:schemeClr val="tx1"/>
                </a:solidFill>
                <a:effectLst/>
                <a:latin typeface="Times New Roman" panose="02020603050405020304" pitchFamily="18" charset="0"/>
                <a:cs typeface="Times New Roman" panose="02020603050405020304" pitchFamily="18" charset="0"/>
              </a:rPr>
              <a:t>The </a:t>
            </a:r>
            <a:r>
              <a:rPr lang="en-US" sz="1400" dirty="0">
                <a:solidFill>
                  <a:schemeClr val="tx1"/>
                </a:solidFill>
                <a:latin typeface="Times New Roman" panose="02020603050405020304" pitchFamily="18" charset="0"/>
                <a:cs typeface="Times New Roman" panose="02020603050405020304" pitchFamily="18" charset="0"/>
              </a:rPr>
              <a:t>Raspberry Pi </a:t>
            </a:r>
            <a:r>
              <a:rPr lang="en-US" sz="1400" b="0" i="0" dirty="0">
                <a:solidFill>
                  <a:schemeClr val="tx1"/>
                </a:solidFill>
                <a:effectLst/>
                <a:latin typeface="Times New Roman" panose="02020603050405020304" pitchFamily="18" charset="0"/>
                <a:cs typeface="Times New Roman" panose="02020603050405020304" pitchFamily="18" charset="0"/>
              </a:rPr>
              <a:t>is a tiny computer about the size of a deck of cards. It uses what's called a </a:t>
            </a:r>
            <a:r>
              <a:rPr lang="en-US" sz="1400" dirty="0">
                <a:solidFill>
                  <a:schemeClr val="tx1"/>
                </a:solidFill>
                <a:latin typeface="Times New Roman" panose="02020603050405020304" pitchFamily="18" charset="0"/>
                <a:cs typeface="Times New Roman" panose="02020603050405020304" pitchFamily="18" charset="0"/>
              </a:rPr>
              <a:t>system on a chip </a:t>
            </a:r>
            <a:r>
              <a:rPr lang="en-US" sz="1400" b="0" i="0" dirty="0">
                <a:solidFill>
                  <a:schemeClr val="tx1"/>
                </a:solidFill>
                <a:effectLst/>
                <a:latin typeface="Times New Roman" panose="02020603050405020304" pitchFamily="18" charset="0"/>
                <a:cs typeface="Times New Roman" panose="02020603050405020304" pitchFamily="18" charset="0"/>
              </a:rPr>
              <a:t>which integrates the CPU and GPU in a single integrated circuit, with the RAM, USB ports, and other components soldered onto the board for an all-in-one package</a:t>
            </a:r>
            <a:r>
              <a:rPr lang="en-US" sz="1400" b="0" i="0" dirty="0" smtClean="0">
                <a:solidFill>
                  <a:schemeClr val="tx1"/>
                </a:solidFill>
                <a:effectLst/>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Raspberry Pi works with the </a:t>
            </a:r>
            <a:r>
              <a:rPr lang="en-US" sz="1400" dirty="0" err="1">
                <a:latin typeface="Times New Roman" panose="02020603050405020304" pitchFamily="18" charset="0"/>
                <a:cs typeface="Times New Roman" panose="02020603050405020304" pitchFamily="18" charset="0"/>
              </a:rPr>
              <a:t>Raspbian</a:t>
            </a:r>
            <a:r>
              <a:rPr lang="en-US" sz="1400" dirty="0">
                <a:latin typeface="Times New Roman" panose="02020603050405020304" pitchFamily="18" charset="0"/>
                <a:cs typeface="Times New Roman" panose="02020603050405020304" pitchFamily="18" charset="0"/>
              </a:rPr>
              <a:t> OS which has the Arm 7 Quad core processor that works at </a:t>
            </a:r>
            <a:r>
              <a:rPr lang="en-US" sz="1400" dirty="0" smtClean="0">
                <a:latin typeface="Times New Roman" panose="02020603050405020304" pitchFamily="18" charset="0"/>
                <a:cs typeface="Times New Roman" panose="02020603050405020304" pitchFamily="18" charset="0"/>
              </a:rPr>
              <a:t>900MHz</a:t>
            </a:r>
            <a:r>
              <a:rPr lang="en-US" sz="1400" dirty="0">
                <a:latin typeface="Times New Roman" panose="02020603050405020304" pitchFamily="18" charset="0"/>
                <a:cs typeface="Times New Roman" panose="02020603050405020304" pitchFamily="18" charset="0"/>
              </a:rPr>
              <a:t>. It has two USB ports along with display and camera options.</a:t>
            </a:r>
            <a:endParaRPr lang="en-US" sz="1400" dirty="0">
              <a:latin typeface="Times New Roman" panose="02020603050405020304" pitchFamily="18" charset="0"/>
              <a:cs typeface="Times New Roman" panose="02020603050405020304" pitchFamily="18" charset="0"/>
            </a:endParaRPr>
          </a:p>
          <a:p>
            <a:pPr marL="140335" indent="0">
              <a:spcBef>
                <a:spcPts val="0"/>
              </a:spcBef>
              <a:buSzPts val="2210"/>
              <a:buNone/>
            </a:pPr>
            <a:endParaRPr lang="en-US" sz="1800" dirty="0">
              <a:latin typeface="Times New Roman" panose="02020603050405020304" pitchFamily="18" charset="0"/>
              <a:cs typeface="Times New Roman" panose="02020603050405020304" pitchFamily="18" charset="0"/>
            </a:endParaRPr>
          </a:p>
          <a:p>
            <a:pPr marL="426085" indent="-285750">
              <a:spcBef>
                <a:spcPts val="0"/>
              </a:spcBef>
              <a:buSzPts val="221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L298- </a:t>
            </a:r>
            <a:r>
              <a:rPr lang="en-US" sz="1600" dirty="0">
                <a:latin typeface="Times New Roman" panose="02020603050405020304" pitchFamily="18" charset="0"/>
                <a:cs typeface="Times New Roman" panose="02020603050405020304" pitchFamily="18" charset="0"/>
              </a:rPr>
              <a:t>DC Motor Driver has great improvement in current protection and it provides continuous current is at 2A per channel. It is used to control the speed and direction</a:t>
            </a:r>
            <a:r>
              <a:rPr lang="en-US" sz="1200" dirty="0"/>
              <a:t>.</a:t>
            </a:r>
            <a:endParaRPr lang="en-US" sz="1800" dirty="0">
              <a:latin typeface="Times New Roman" panose="02020603050405020304" pitchFamily="18" charset="0"/>
              <a:cs typeface="Times New Roman" panose="02020603050405020304" pitchFamily="18" charset="0"/>
            </a:endParaRPr>
          </a:p>
          <a:p>
            <a:pPr marL="140335" indent="0">
              <a:spcBef>
                <a:spcPts val="0"/>
              </a:spcBef>
              <a:buSzPts val="2210"/>
              <a:buNone/>
            </a:pPr>
            <a:endParaRPr lang="en-US" sz="1800" dirty="0">
              <a:latin typeface="Times New Roman" panose="02020603050405020304" pitchFamily="18" charset="0"/>
              <a:cs typeface="Times New Roman" panose="02020603050405020304" pitchFamily="18" charset="0"/>
            </a:endParaRPr>
          </a:p>
          <a:p>
            <a:pPr marL="426085" indent="-285750" algn="just">
              <a:spcBef>
                <a:spcPts val="0"/>
              </a:spcBef>
              <a:buSzPts val="221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DC Motor – </a:t>
            </a:r>
            <a:r>
              <a:rPr lang="en-US" sz="1400" dirty="0">
                <a:latin typeface="Times New Roman" panose="02020603050405020304" pitchFamily="18" charset="0"/>
                <a:cs typeface="Times New Roman" panose="02020603050405020304" pitchFamily="18" charset="0"/>
              </a:rPr>
              <a:t>200 RPM DC motor works on 12V power supply which is provided by battery .It gives a torque of 32Kgcm.</a:t>
            </a:r>
            <a:endParaRPr lang="en-US" sz="2000" dirty="0">
              <a:latin typeface="Times New Roman" panose="02020603050405020304" pitchFamily="18" charset="0"/>
              <a:cs typeface="Times New Roman" panose="02020603050405020304" pitchFamily="18" charset="0"/>
            </a:endParaRPr>
          </a:p>
          <a:p>
            <a:pPr marL="426085" indent="-285750">
              <a:spcBef>
                <a:spcPts val="0"/>
              </a:spcBef>
              <a:buSzPts val="221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426085" indent="-285750" algn="just">
              <a:spcBef>
                <a:spcPts val="0"/>
              </a:spcBef>
              <a:buSzPts val="2210"/>
              <a:buFont typeface="Wingdings" panose="05000000000000000000" pitchFamily="2" charset="2"/>
              <a:buChar char="Ø"/>
            </a:pPr>
            <a:r>
              <a:rPr lang="en-US" sz="1800" dirty="0">
                <a:solidFill>
                  <a:schemeClr val="tx1"/>
                </a:solidFill>
                <a:latin typeface="Times New Roman" panose="02020603050405020304" pitchFamily="18" charset="0"/>
                <a:cs typeface="Times New Roman" panose="02020603050405020304" pitchFamily="18" charset="0"/>
              </a:rPr>
              <a:t>RPLIDAR A1M8 - </a:t>
            </a:r>
            <a:r>
              <a:rPr lang="en-US" sz="1400" b="0" i="0" dirty="0">
                <a:solidFill>
                  <a:srgbClr val="000000"/>
                </a:solidFill>
                <a:effectLst/>
                <a:latin typeface="Times New Roman" panose="02020603050405020304" pitchFamily="18" charset="0"/>
                <a:cs typeface="Times New Roman" panose="02020603050405020304" pitchFamily="18" charset="0"/>
              </a:rPr>
              <a:t>The core of RPLIDAR A1 runs clockwise to perform a 360 degree omnidirectional laser range scanning for its surrounding environment and then generate an outline map for the environment.</a:t>
            </a:r>
            <a:endParaRPr lang="en-US" sz="1800" dirty="0">
              <a:latin typeface="Times New Roman" panose="02020603050405020304" pitchFamily="18" charset="0"/>
              <a:cs typeface="Times New Roman" panose="02020603050405020304" pitchFamily="18" charset="0"/>
            </a:endParaRPr>
          </a:p>
        </p:txBody>
      </p:sp>
      <p:pic>
        <p:nvPicPr>
          <p:cNvPr id="205" name="Google Shape;205;p23"/>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94" name="Google Shape;194;p22"/>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14</a:t>
            </a:fld>
            <a:endParaRPr>
              <a:solidFill>
                <a:srgbClr val="FFFFFF"/>
              </a:solidFill>
            </a:endParaRPr>
          </a:p>
        </p:txBody>
      </p:sp>
      <p:sp>
        <p:nvSpPr>
          <p:cNvPr id="195" name="Google Shape;195;p22"/>
          <p:cNvSpPr txBox="1">
            <a:spLocks noGrp="1"/>
          </p:cNvSpPr>
          <p:nvPr>
            <p:ph type="body" idx="1"/>
          </p:nvPr>
        </p:nvSpPr>
        <p:spPr>
          <a:xfrm>
            <a:off x="335756" y="1150144"/>
            <a:ext cx="8629650" cy="3364706"/>
          </a:xfrm>
          <a:prstGeom prst="rect">
            <a:avLst/>
          </a:prstGeom>
          <a:noFill/>
          <a:ln>
            <a:noFill/>
          </a:ln>
        </p:spPr>
        <p:txBody>
          <a:bodyPr spcFirstLastPara="1" wrap="square" lIns="91425" tIns="45700" rIns="91425" bIns="45700" anchor="t" anchorCtr="0">
            <a:normAutofit/>
          </a:bodyPr>
          <a:lstStyle/>
          <a:p>
            <a:pPr marL="597535" lvl="0" indent="-457200" algn="just" rtl="0">
              <a:spcBef>
                <a:spcPts val="0"/>
              </a:spcBef>
              <a:spcAft>
                <a:spcPts val="0"/>
              </a:spcAft>
              <a:buSzPts val="221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Sprayer </a:t>
            </a:r>
            <a:r>
              <a:rPr lang="en-US" sz="1800" b="0" i="0" dirty="0">
                <a:solidFill>
                  <a:srgbClr val="0F1111"/>
                </a:solidFill>
                <a:effectLst/>
                <a:latin typeface="Times New Roman" panose="02020603050405020304" pitchFamily="18" charset="0"/>
                <a:cs typeface="Times New Roman" panose="02020603050405020304" pitchFamily="18" charset="0"/>
              </a:rPr>
              <a:t>DC Motor Pump - </a:t>
            </a:r>
            <a:r>
              <a:rPr lang="en-US" sz="1400" b="0" i="0" dirty="0">
                <a:solidFill>
                  <a:srgbClr val="0F1111"/>
                </a:solidFill>
                <a:effectLst/>
                <a:latin typeface="Times New Roman" panose="02020603050405020304" pitchFamily="18" charset="0"/>
                <a:cs typeface="Times New Roman" panose="02020603050405020304" pitchFamily="18" charset="0"/>
              </a:rPr>
              <a:t>This is portable dc water pump. It is having 110 PSI pressure. It is self priming pump. Used for Agriculture Drip Irrigation System.</a:t>
            </a:r>
          </a:p>
          <a:p>
            <a:pPr marL="597535" lvl="0" indent="-457200" algn="just" rtl="0">
              <a:spcBef>
                <a:spcPts val="0"/>
              </a:spcBef>
              <a:spcAft>
                <a:spcPts val="0"/>
              </a:spcAft>
              <a:buSzPts val="2210"/>
              <a:buFont typeface="Wingdings" panose="05000000000000000000" pitchFamily="2" charset="2"/>
              <a:buChar char="Ø"/>
            </a:pPr>
            <a:endParaRPr lang="en-US" sz="1400" dirty="0">
              <a:solidFill>
                <a:srgbClr val="0F1111"/>
              </a:solidFill>
              <a:latin typeface="Times New Roman" panose="02020603050405020304" pitchFamily="18" charset="0"/>
              <a:cs typeface="Times New Roman" panose="02020603050405020304" pitchFamily="18" charset="0"/>
            </a:endParaRPr>
          </a:p>
          <a:p>
            <a:pPr marL="597535" lvl="0" indent="-457200" algn="just" rtl="0">
              <a:spcBef>
                <a:spcPts val="0"/>
              </a:spcBef>
              <a:spcAft>
                <a:spcPts val="0"/>
              </a:spcAft>
              <a:buSzPts val="2210"/>
              <a:buFont typeface="Wingdings" panose="05000000000000000000" pitchFamily="2" charset="2"/>
              <a:buChar char="Ø"/>
            </a:pPr>
            <a:endParaRPr sz="1800" dirty="0">
              <a:latin typeface="Times New Roman" panose="02020603050405020304" pitchFamily="18" charset="0"/>
              <a:cs typeface="Times New Roman" panose="02020603050405020304" pitchFamily="18" charset="0"/>
            </a:endParaRPr>
          </a:p>
        </p:txBody>
      </p:sp>
      <p:pic>
        <p:nvPicPr>
          <p:cNvPr id="196" name="Google Shape;196;p22"/>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Methodology </a:t>
            </a:r>
            <a:endParaRPr sz="4400"/>
          </a:p>
        </p:txBody>
      </p:sp>
      <p:sp>
        <p:nvSpPr>
          <p:cNvPr id="212" name="Google Shape;212;p24"/>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13" name="Google Shape;213;p2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15</a:t>
            </a:fld>
            <a:endParaRPr>
              <a:solidFill>
                <a:srgbClr val="FFFFFF"/>
              </a:solidFill>
            </a:endParaRPr>
          </a:p>
        </p:txBody>
      </p:sp>
      <p:pic>
        <p:nvPicPr>
          <p:cNvPr id="214" name="Google Shape;214;p2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15" name="Google Shape;215;p2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447675" y="2172467"/>
            <a:ext cx="8309699" cy="2462213"/>
          </a:xfrm>
          <a:prstGeom prst="rect">
            <a:avLst/>
          </a:prstGeom>
          <a:noFill/>
        </p:spPr>
        <p:txBody>
          <a:bodyPr wrap="square" rtlCol="0">
            <a:spAutoFit/>
          </a:bodyPr>
          <a:lstStyle/>
          <a:p>
            <a:pPr algn="just"/>
            <a:r>
              <a:rPr lang="en-IN" dirty="0" smtClean="0">
                <a:latin typeface="Times New Roman" panose="02020603050405020304" pitchFamily="18" charset="0"/>
                <a:cs typeface="Times New Roman" panose="02020603050405020304" pitchFamily="18" charset="0"/>
              </a:rPr>
              <a:t>The AI based Agri Robot is used to spray </a:t>
            </a:r>
            <a:r>
              <a:rPr lang="en-US" dirty="0" smtClean="0">
                <a:latin typeface="Times New Roman" panose="02020603050405020304" pitchFamily="18" charset="0"/>
                <a:cs typeface="Times New Roman" panose="02020603050405020304" pitchFamily="18" charset="0"/>
              </a:rPr>
              <a:t>herbicide </a:t>
            </a:r>
            <a:r>
              <a:rPr lang="en-US" dirty="0">
                <a:latin typeface="Times New Roman" panose="02020603050405020304" pitchFamily="18" charset="0"/>
                <a:cs typeface="Times New Roman" panose="02020603050405020304" pitchFamily="18" charset="0"/>
              </a:rPr>
              <a:t>spraying system is an agriculturally based robot that makes use of image processing techniques and autonomous navigation algorithms to navigate itself down the rows of a field by spraying herbicides effectively only based on the count of weeds detected in a particular image </a:t>
            </a:r>
            <a:r>
              <a:rPr lang="en-US" dirty="0" smtClean="0">
                <a:latin typeface="Times New Roman" panose="02020603050405020304" pitchFamily="18" charset="0"/>
                <a:cs typeface="Times New Roman" panose="02020603050405020304" pitchFamily="18" charset="0"/>
              </a:rPr>
              <a:t>frame.</a:t>
            </a:r>
          </a:p>
          <a:p>
            <a:endParaRPr lang="en-US" dirty="0"/>
          </a:p>
          <a:p>
            <a:pPr algn="just"/>
            <a:r>
              <a:rPr lang="en-US" dirty="0" smtClean="0">
                <a:latin typeface="Times New Roman" panose="02020603050405020304" pitchFamily="18" charset="0"/>
                <a:cs typeface="Times New Roman" panose="02020603050405020304" pitchFamily="18" charset="0"/>
              </a:rPr>
              <a:t>The Robot specifically is used to spray the herbicide on the weeds and cut the unwanted obstacle in the path.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This Robot mainly saves the farmer time as it will automatically record the path of the farm and then it will move through the path.</a:t>
            </a:r>
          </a:p>
          <a:p>
            <a:pPr algn="just"/>
            <a:r>
              <a:rPr lang="en-US" dirty="0" smtClean="0">
                <a:latin typeface="Times New Roman" panose="02020603050405020304" pitchFamily="18" charset="0"/>
                <a:cs typeface="Times New Roman" panose="02020603050405020304" pitchFamily="18" charset="0"/>
              </a:rPr>
              <a:t>Lidar runs </a:t>
            </a:r>
            <a:r>
              <a:rPr lang="en-US" dirty="0">
                <a:latin typeface="Times New Roman" panose="02020603050405020304" pitchFamily="18" charset="0"/>
                <a:cs typeface="Times New Roman" panose="02020603050405020304" pitchFamily="18" charset="0"/>
              </a:rPr>
              <a:t>clockwise to perform a 360 degree omnidirectional laser range scanning for its surrounding environment and then generate an outline map for the environment.</a:t>
            </a:r>
            <a:endParaRPr lang="en-US" dirty="0"/>
          </a:p>
          <a:p>
            <a:endParaRPr lang="en-I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a:spLocks noGrp="1"/>
          </p:cNvSpPr>
          <p:nvPr>
            <p:ph type="title"/>
          </p:nvPr>
        </p:nvSpPr>
        <p:spPr>
          <a:xfrm>
            <a:off x="914400" y="205978"/>
            <a:ext cx="7772400" cy="857250"/>
          </a:xfrm>
          <a:prstGeom prst="rect">
            <a:avLst/>
          </a:prstGeom>
          <a:noFill/>
          <a:ln>
            <a:noFill/>
          </a:ln>
        </p:spPr>
        <p:txBody>
          <a:bodyPr spcFirstLastPara="1" wrap="square" lIns="91425" tIns="45700" rIns="91425" bIns="91425" anchor="b" anchorCtr="0">
            <a:normAutofit/>
          </a:bodyPr>
          <a:lstStyle/>
          <a:p>
            <a:pPr marL="0" lvl="0" indent="0" algn="l" rtl="0">
              <a:spcBef>
                <a:spcPts val="0"/>
              </a:spcBef>
              <a:spcAft>
                <a:spcPts val="0"/>
              </a:spcAft>
              <a:buClr>
                <a:schemeClr val="dk2"/>
              </a:buClr>
              <a:buSzPts val="4000"/>
              <a:buFont typeface="Libre Franklin"/>
              <a:buNone/>
            </a:pPr>
            <a:endParaRPr/>
          </a:p>
        </p:txBody>
      </p:sp>
      <p:sp>
        <p:nvSpPr>
          <p:cNvPr id="221" name="Google Shape;221;p25"/>
          <p:cNvSpPr txBox="1">
            <a:spLocks noGrp="1"/>
          </p:cNvSpPr>
          <p:nvPr>
            <p:ph type="ftr" idx="11"/>
          </p:nvPr>
        </p:nvSpPr>
        <p:spPr>
          <a:xfrm>
            <a:off x="914399" y="4629150"/>
            <a:ext cx="78200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22" name="Google Shape;222;p25"/>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16</a:t>
            </a:fld>
            <a:endParaRPr>
              <a:solidFill>
                <a:srgbClr val="FFFFFF"/>
              </a:solidFill>
            </a:endParaRPr>
          </a:p>
        </p:txBody>
      </p:sp>
      <p:sp>
        <p:nvSpPr>
          <p:cNvPr id="223" name="Google Shape;223;p25"/>
          <p:cNvSpPr txBox="1">
            <a:spLocks noGrp="1"/>
          </p:cNvSpPr>
          <p:nvPr>
            <p:ph type="body" idx="1"/>
          </p:nvPr>
        </p:nvSpPr>
        <p:spPr>
          <a:xfrm>
            <a:off x="196381" y="1360868"/>
            <a:ext cx="8490419" cy="3429000"/>
          </a:xfrm>
          <a:prstGeom prst="rect">
            <a:avLst/>
          </a:prstGeom>
          <a:noFill/>
          <a:ln>
            <a:noFill/>
          </a:ln>
        </p:spPr>
        <p:txBody>
          <a:bodyPr spcFirstLastPara="1" wrap="square" lIns="91425" tIns="45700" rIns="91425" bIns="45700" anchor="t" anchorCtr="0">
            <a:normAutofit/>
          </a:bodyPr>
          <a:lstStyle/>
          <a:p>
            <a:pPr marL="274320" indent="-133985" algn="just">
              <a:spcBef>
                <a:spcPts val="0"/>
              </a:spcBef>
              <a:buSzPts val="2210"/>
              <a:buNone/>
            </a:pPr>
            <a:r>
              <a:rPr lang="en-US" sz="1400" dirty="0">
                <a:latin typeface="Times New Roman" panose="02020603050405020304" pitchFamily="18" charset="0"/>
                <a:cs typeface="Times New Roman" panose="02020603050405020304" pitchFamily="18" charset="0"/>
              </a:rPr>
              <a:t>This robot will adjust the nozzle pressure </a:t>
            </a:r>
            <a:r>
              <a:rPr lang="en-US" sz="1400" dirty="0" smtClean="0">
                <a:latin typeface="Times New Roman" panose="02020603050405020304" pitchFamily="18" charset="0"/>
                <a:cs typeface="Times New Roman" panose="02020603050405020304" pitchFamily="18" charset="0"/>
              </a:rPr>
              <a:t>depending on </a:t>
            </a:r>
            <a:r>
              <a:rPr lang="en-US" sz="1400" dirty="0">
                <a:latin typeface="Times New Roman" panose="02020603050405020304" pitchFamily="18" charset="0"/>
                <a:cs typeface="Times New Roman" panose="02020603050405020304" pitchFamily="18" charset="0"/>
              </a:rPr>
              <a:t>the size of the weeds near the plant when it will record </a:t>
            </a:r>
            <a:r>
              <a:rPr lang="en-US" sz="1400" dirty="0" smtClean="0">
                <a:latin typeface="Times New Roman" panose="02020603050405020304" pitchFamily="18" charset="0"/>
                <a:cs typeface="Times New Roman" panose="02020603050405020304" pitchFamily="18" charset="0"/>
              </a:rPr>
              <a:t>the path </a:t>
            </a:r>
            <a:r>
              <a:rPr lang="en-US" sz="1400" dirty="0">
                <a:latin typeface="Times New Roman" panose="02020603050405020304" pitchFamily="18" charset="0"/>
                <a:cs typeface="Times New Roman" panose="02020603050405020304" pitchFamily="18" charset="0"/>
              </a:rPr>
              <a:t>while spraying. </a:t>
            </a:r>
            <a:r>
              <a:rPr lang="en-US" sz="1400" dirty="0" smtClean="0">
                <a:latin typeface="Times New Roman" panose="02020603050405020304" pitchFamily="18" charset="0"/>
                <a:cs typeface="Times New Roman" panose="02020603050405020304" pitchFamily="18" charset="0"/>
              </a:rPr>
              <a:t>The sprayer will spray the herbicide which will kill the weed near the plant.</a:t>
            </a:r>
          </a:p>
          <a:p>
            <a:pPr marL="274320" indent="-133985" algn="just">
              <a:spcBef>
                <a:spcPts val="0"/>
              </a:spcBef>
              <a:buSzPts val="2210"/>
              <a:buNone/>
            </a:pPr>
            <a:endParaRPr lang="en-US" sz="1400" dirty="0">
              <a:latin typeface="Times New Roman" panose="02020603050405020304" pitchFamily="18" charset="0"/>
              <a:cs typeface="Times New Roman" panose="02020603050405020304" pitchFamily="18" charset="0"/>
            </a:endParaRPr>
          </a:p>
          <a:p>
            <a:pPr marL="274320" indent="-133985" algn="just">
              <a:spcBef>
                <a:spcPts val="0"/>
              </a:spcBef>
              <a:buSzPts val="2210"/>
              <a:buNone/>
            </a:pPr>
            <a:r>
              <a:rPr lang="en-US" sz="1400" dirty="0" smtClean="0">
                <a:latin typeface="Times New Roman" panose="02020603050405020304" pitchFamily="18" charset="0"/>
                <a:cs typeface="Times New Roman" panose="02020603050405020304" pitchFamily="18" charset="0"/>
              </a:rPr>
              <a:t>The mechanism of cutter is to cut the unwanted grass which will come as obstacle between the path of robot so that the robot will continue its mechanism of spraying the herbicides on the weeds.</a:t>
            </a:r>
          </a:p>
          <a:p>
            <a:pPr marL="274320" indent="-133985" algn="just">
              <a:spcBef>
                <a:spcPts val="0"/>
              </a:spcBef>
              <a:buSzPts val="2210"/>
              <a:buNone/>
            </a:pPr>
            <a:endParaRPr lang="en-US" sz="1400" dirty="0">
              <a:latin typeface="Times New Roman" panose="02020603050405020304" pitchFamily="18" charset="0"/>
              <a:cs typeface="Times New Roman" panose="02020603050405020304" pitchFamily="18" charset="0"/>
            </a:endParaRPr>
          </a:p>
          <a:p>
            <a:pPr marL="274320" indent="-133985" algn="just">
              <a:spcBef>
                <a:spcPts val="0"/>
              </a:spcBef>
              <a:buSzPts val="2210"/>
              <a:buNone/>
            </a:pPr>
            <a:r>
              <a:rPr lang="en-US" sz="1400" dirty="0" smtClean="0">
                <a:latin typeface="Times New Roman" panose="02020603050405020304" pitchFamily="18" charset="0"/>
                <a:cs typeface="Times New Roman" panose="02020603050405020304" pitchFamily="18" charset="0"/>
              </a:rPr>
              <a:t>As the tank will be empty the robot will return to farmer to fill the herbicide and will again start the spraying mechanism from where it had stopped the spraying of the herbicide.</a:t>
            </a:r>
            <a:endParaRPr lang="en-US" sz="1400" dirty="0">
              <a:latin typeface="Times New Roman" panose="02020603050405020304" pitchFamily="18" charset="0"/>
              <a:cs typeface="Times New Roman" panose="02020603050405020304" pitchFamily="18" charset="0"/>
            </a:endParaRPr>
          </a:p>
          <a:p>
            <a:pPr marL="274320" indent="-133985" algn="just">
              <a:spcBef>
                <a:spcPts val="0"/>
              </a:spcBef>
              <a:buSzPts val="2210"/>
              <a:buNone/>
            </a:pPr>
            <a:endParaRPr lang="en-US" sz="1400" dirty="0">
              <a:latin typeface="Times New Roman" panose="02020603050405020304" pitchFamily="18" charset="0"/>
              <a:cs typeface="Times New Roman" panose="02020603050405020304" pitchFamily="18" charset="0"/>
            </a:endParaRPr>
          </a:p>
          <a:p>
            <a:pPr marL="274320" lvl="0" indent="-133985" algn="just" rtl="0">
              <a:spcBef>
                <a:spcPts val="0"/>
              </a:spcBef>
              <a:spcAft>
                <a:spcPts val="0"/>
              </a:spcAft>
              <a:buSzPts val="2210"/>
              <a:buNone/>
            </a:pPr>
            <a:endParaRPr sz="1400" dirty="0">
              <a:latin typeface="Times New Roman" panose="02020603050405020304" pitchFamily="18" charset="0"/>
              <a:cs typeface="Times New Roman" panose="02020603050405020304" pitchFamily="18" charset="0"/>
            </a:endParaRPr>
          </a:p>
        </p:txBody>
      </p:sp>
      <p:pic>
        <p:nvPicPr>
          <p:cNvPr id="224" name="Google Shape;224;p25"/>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t>
            </a:r>
            <a:br>
              <a:rPr lang="en-US" sz="4400"/>
            </a:br>
            <a:r>
              <a:rPr lang="en-US" sz="4400"/>
              <a:t/>
            </a:r>
            <a:br>
              <a:rPr lang="en-US" sz="4400"/>
            </a:br>
            <a:r>
              <a:rPr lang="en-US" sz="4400"/>
              <a:t/>
            </a:r>
            <a:br>
              <a:rPr lang="en-US" sz="4400"/>
            </a:br>
            <a:r>
              <a:rPr lang="en-US" sz="4400"/>
              <a:t>Project Completion Plan</a:t>
            </a:r>
            <a:endParaRPr/>
          </a:p>
        </p:txBody>
      </p:sp>
      <p:sp>
        <p:nvSpPr>
          <p:cNvPr id="231" name="Google Shape;231;p26"/>
          <p:cNvSpPr txBox="1">
            <a:spLocks noGrp="1"/>
          </p:cNvSpPr>
          <p:nvPr>
            <p:ph type="ftr" idx="11"/>
          </p:nvPr>
        </p:nvSpPr>
        <p:spPr>
          <a:xfrm>
            <a:off x="447675" y="4725638"/>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232" name="Google Shape;232;p26"/>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17</a:t>
            </a:fld>
            <a:endParaRPr>
              <a:solidFill>
                <a:srgbClr val="FFFFFF"/>
              </a:solidFill>
            </a:endParaRPr>
          </a:p>
        </p:txBody>
      </p:sp>
      <p:pic>
        <p:nvPicPr>
          <p:cNvPr id="233" name="Google Shape;233;p26"/>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34" name="Google Shape;234;p26"/>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a:extLst>
              <a:ext uri="{FF2B5EF4-FFF2-40B4-BE49-F238E27FC236}">
                <a16:creationId xmlns:a16="http://schemas.microsoft.com/office/drawing/2014/main" xmlns="" id="{A33C6199-0602-CD98-4D8E-ABA0E4CEB302}"/>
              </a:ext>
            </a:extLst>
          </p:cNvPr>
          <p:cNvSpPr txBox="1"/>
          <p:nvPr/>
        </p:nvSpPr>
        <p:spPr>
          <a:xfrm>
            <a:off x="146304" y="1819234"/>
            <a:ext cx="8844273" cy="2893100"/>
          </a:xfrm>
          <a:prstGeom prst="rect">
            <a:avLst/>
          </a:prstGeom>
          <a:noFill/>
        </p:spPr>
        <p:txBody>
          <a:bodyPr wrap="square" rtlCol="0">
            <a:spAutoFit/>
          </a:bodyPr>
          <a:lstStyle/>
          <a:p>
            <a:r>
              <a:rPr lang="en-US" dirty="0"/>
              <a:t>AI Based Agri Robot will be completed into </a:t>
            </a:r>
            <a:r>
              <a:rPr lang="en-US" dirty="0"/>
              <a:t>4</a:t>
            </a:r>
            <a:r>
              <a:rPr lang="en-US" dirty="0" smtClean="0"/>
              <a:t> phases- </a:t>
            </a:r>
          </a:p>
          <a:p>
            <a:endParaRPr lang="en-US" dirty="0"/>
          </a:p>
          <a:p>
            <a:r>
              <a:rPr lang="en-US" dirty="0" smtClean="0"/>
              <a:t>Phase 1 -  3-D Model  </a:t>
            </a:r>
          </a:p>
          <a:p>
            <a:r>
              <a:rPr lang="en-US" dirty="0" smtClean="0"/>
              <a:t>Implementation of 3-D model for designing of chassis and  wheels.</a:t>
            </a:r>
          </a:p>
          <a:p>
            <a:endParaRPr lang="en-US" dirty="0"/>
          </a:p>
          <a:p>
            <a:r>
              <a:rPr lang="en-US" dirty="0" smtClean="0"/>
              <a:t>Phase 2 – Mechanical Work </a:t>
            </a:r>
          </a:p>
          <a:p>
            <a:r>
              <a:rPr lang="en-US" dirty="0" smtClean="0"/>
              <a:t>After the successful completion of the 3-D model implementing the mechanical parts.</a:t>
            </a:r>
          </a:p>
          <a:p>
            <a:endParaRPr lang="en-US" dirty="0"/>
          </a:p>
          <a:p>
            <a:r>
              <a:rPr lang="en-US" dirty="0" smtClean="0"/>
              <a:t>Phase 3 – Circuit Designing </a:t>
            </a:r>
          </a:p>
          <a:p>
            <a:r>
              <a:rPr lang="en-US" dirty="0" smtClean="0"/>
              <a:t>As per the block diagram designing of circuit and implementing it.</a:t>
            </a:r>
          </a:p>
          <a:p>
            <a:endParaRPr lang="en-US" dirty="0"/>
          </a:p>
          <a:p>
            <a:r>
              <a:rPr lang="en-US" dirty="0" smtClean="0"/>
              <a:t>Phase 4 – Testing </a:t>
            </a:r>
          </a:p>
          <a:p>
            <a:r>
              <a:rPr lang="en-US" dirty="0" smtClean="0"/>
              <a:t>After the completion of all three phases testing of robot will be carried out.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8"/>
          <p:cNvSpPr txBox="1">
            <a:spLocks noGrp="1"/>
          </p:cNvSpPr>
          <p:nvPr>
            <p:ph type="title"/>
          </p:nvPr>
        </p:nvSpPr>
        <p:spPr>
          <a:xfrm>
            <a:off x="447675" y="466726"/>
            <a:ext cx="6553199" cy="9239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r>
            <a:br>
              <a:rPr lang="en-US" sz="4400"/>
            </a:br>
            <a:r>
              <a:rPr lang="en-US" sz="4400"/>
              <a:t> </a:t>
            </a:r>
            <a:br>
              <a:rPr lang="en-US" sz="4400"/>
            </a:br>
            <a:r>
              <a:rPr lang="en-US" sz="4400"/>
              <a:t/>
            </a:r>
            <a:br>
              <a:rPr lang="en-US" sz="4400"/>
            </a:br>
            <a:r>
              <a:rPr lang="en-US" sz="4400"/>
              <a:t/>
            </a:r>
            <a:br>
              <a:rPr lang="en-US" sz="4400"/>
            </a:br>
            <a:r>
              <a:rPr lang="en-US" sz="4400"/>
              <a:t/>
            </a:r>
            <a:br>
              <a:rPr lang="en-US" sz="4400"/>
            </a:br>
            <a:r>
              <a:rPr lang="en-US" sz="4400"/>
              <a:t>References</a:t>
            </a:r>
            <a:endParaRPr sz="4400"/>
          </a:p>
        </p:txBody>
      </p:sp>
      <p:sp>
        <p:nvSpPr>
          <p:cNvPr id="249" name="Google Shape;249;p28"/>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250" name="Google Shape;250;p28"/>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18</a:t>
            </a:fld>
            <a:endParaRPr>
              <a:solidFill>
                <a:srgbClr val="FFFFFF"/>
              </a:solidFill>
            </a:endParaRPr>
          </a:p>
        </p:txBody>
      </p:sp>
      <p:pic>
        <p:nvPicPr>
          <p:cNvPr id="251" name="Google Shape;251;p28"/>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252" name="Google Shape;252;p28"/>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
        <p:nvSpPr>
          <p:cNvPr id="2" name="TextBox 1"/>
          <p:cNvSpPr txBox="1"/>
          <p:nvPr/>
        </p:nvSpPr>
        <p:spPr>
          <a:xfrm>
            <a:off x="257751" y="1993713"/>
            <a:ext cx="8689868" cy="3539430"/>
          </a:xfrm>
          <a:prstGeom prst="rect">
            <a:avLst/>
          </a:prstGeom>
          <a:noFill/>
        </p:spPr>
        <p:txBody>
          <a:bodyPr wrap="square" rtlCol="0">
            <a:spAutoFit/>
          </a:bodyPr>
          <a:lstStyle/>
          <a:p>
            <a:pPr marL="285750" indent="-285750">
              <a:buFont typeface="Wingdings" panose="05000000000000000000" pitchFamily="2" charset="2"/>
              <a:buChar char="Ø"/>
            </a:pPr>
            <a:r>
              <a:rPr lang="en-IN" dirty="0" smtClean="0"/>
              <a:t> </a:t>
            </a:r>
            <a:r>
              <a:rPr lang="en-US" dirty="0">
                <a:latin typeface="Times New Roman" panose="02020603050405020304" pitchFamily="18" charset="0"/>
                <a:cs typeface="Times New Roman" panose="02020603050405020304" pitchFamily="18" charset="0"/>
              </a:rPr>
              <a:t>Design and Development of Autonomous Pesticide Sprayer Robot for Fertigation </a:t>
            </a:r>
            <a:r>
              <a:rPr lang="en-US" dirty="0" smtClean="0">
                <a:latin typeface="Times New Roman" panose="02020603050405020304" pitchFamily="18" charset="0"/>
                <a:cs typeface="Times New Roman" panose="02020603050405020304" pitchFamily="18" charset="0"/>
              </a:rPr>
              <a:t>Farm -A.M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Kassim, A</a:t>
            </a:r>
            <a:r>
              <a:rPr lang="en-US" dirty="0">
                <a:latin typeface="Times New Roman" panose="02020603050405020304" pitchFamily="18" charset="0"/>
                <a:cs typeface="Times New Roman" panose="02020603050405020304" pitchFamily="18" charset="0"/>
              </a:rPr>
              <a:t>. H. </a:t>
            </a:r>
            <a:r>
              <a:rPr lang="en-US" dirty="0" smtClean="0">
                <a:latin typeface="Times New Roman" panose="02020603050405020304" pitchFamily="18" charset="0"/>
                <a:cs typeface="Times New Roman" panose="02020603050405020304" pitchFamily="18" charset="0"/>
              </a:rPr>
              <a:t>Azahar, S </a:t>
            </a:r>
            <a:r>
              <a:rPr lang="en-US" dirty="0">
                <a:latin typeface="Times New Roman" panose="02020603050405020304" pitchFamily="18" charset="0"/>
                <a:cs typeface="Times New Roman" panose="02020603050405020304" pitchFamily="18" charset="0"/>
              </a:rPr>
              <a:t>Sivarao</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Herbicides Spraying System Using AI and </a:t>
            </a:r>
            <a:r>
              <a:rPr lang="en-US" dirty="0" smtClean="0">
                <a:latin typeface="Times New Roman" panose="02020603050405020304" pitchFamily="18" charset="0"/>
                <a:cs typeface="Times New Roman" panose="02020603050405020304" pitchFamily="18" charset="0"/>
              </a:rPr>
              <a:t>IOT - </a:t>
            </a:r>
            <a:r>
              <a:rPr lang="en-US" dirty="0">
                <a:latin typeface="Times New Roman" panose="02020603050405020304" pitchFamily="18" charset="0"/>
                <a:cs typeface="Times New Roman" panose="02020603050405020304" pitchFamily="18" charset="0"/>
              </a:rPr>
              <a:t>Anirudha .S. </a:t>
            </a:r>
            <a:r>
              <a:rPr lang="en-US" dirty="0" smtClean="0">
                <a:latin typeface="Times New Roman" panose="02020603050405020304" pitchFamily="18" charset="0"/>
                <a:cs typeface="Times New Roman" panose="02020603050405020304" pitchFamily="18" charset="0"/>
              </a:rPr>
              <a:t>Tadpatri, Pramod </a:t>
            </a:r>
            <a:r>
              <a:rPr lang="en-US" dirty="0">
                <a:latin typeface="Times New Roman" panose="02020603050405020304" pitchFamily="18" charset="0"/>
                <a:cs typeface="Times New Roman" panose="02020603050405020304" pitchFamily="18" charset="0"/>
              </a:rPr>
              <a:t>P </a:t>
            </a:r>
            <a:r>
              <a:rPr lang="en-US" dirty="0" smtClean="0">
                <a:latin typeface="Times New Roman" panose="02020603050405020304" pitchFamily="18" charset="0"/>
                <a:cs typeface="Times New Roman" panose="02020603050405020304" pitchFamily="18" charset="0"/>
              </a:rPr>
              <a:t>Ugargol, Rakesh </a:t>
            </a:r>
            <a:r>
              <a:rPr lang="en-US" dirty="0">
                <a:latin typeface="Times New Roman" panose="02020603050405020304" pitchFamily="18" charset="0"/>
                <a:cs typeface="Times New Roman" panose="02020603050405020304" pitchFamily="18" charset="0"/>
              </a:rPr>
              <a:t>Shridhar</a:t>
            </a:r>
            <a:r>
              <a:rPr lang="en-US"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t>
            </a:r>
            <a:r>
              <a:rPr lang="en-US" dirty="0" smtClean="0">
                <a:latin typeface="Times New Roman" panose="02020603050405020304" pitchFamily="18" charset="0"/>
                <a:cs typeface="Times New Roman" panose="02020603050405020304" pitchFamily="18" charset="0"/>
              </a:rPr>
              <a:t>Applications -  Mitul Raval, Aniket </a:t>
            </a:r>
            <a:r>
              <a:rPr lang="en-US" dirty="0">
                <a:latin typeface="Times New Roman" panose="02020603050405020304" pitchFamily="18" charset="0"/>
                <a:cs typeface="Times New Roman" panose="02020603050405020304" pitchFamily="18" charset="0"/>
              </a:rPr>
              <a:t>Dhandhukia,  Supath </a:t>
            </a:r>
            <a:r>
              <a:rPr lang="en-US" dirty="0" smtClean="0">
                <a:latin typeface="Times New Roman" panose="02020603050405020304" pitchFamily="18" charset="0"/>
                <a:cs typeface="Times New Roman" panose="02020603050405020304" pitchFamily="18" charset="0"/>
              </a:rPr>
              <a:t>Mohile.</a:t>
            </a:r>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Development and Automation of Robot with Spraying Mechanism for Agricultural Applications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Palash </a:t>
            </a:r>
            <a:r>
              <a:rPr lang="en-US" dirty="0" smtClean="0">
                <a:latin typeface="Times New Roman" panose="02020603050405020304" pitchFamily="18" charset="0"/>
                <a:cs typeface="Times New Roman" panose="02020603050405020304" pitchFamily="18" charset="0"/>
              </a:rPr>
              <a:t>Patil, Vaibhav Pardhi, Prashant </a:t>
            </a:r>
            <a:r>
              <a:rPr lang="en-US" dirty="0">
                <a:latin typeface="Times New Roman" panose="02020603050405020304" pitchFamily="18" charset="0"/>
                <a:cs typeface="Times New Roman" panose="02020603050405020304" pitchFamily="18" charset="0"/>
              </a:rPr>
              <a:t>Balkhande</a:t>
            </a:r>
            <a:r>
              <a:rPr lang="en-US" dirty="0"/>
              <a:t>.</a:t>
            </a:r>
          </a:p>
          <a:p>
            <a:pPr lvl="0"/>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19</a:t>
            </a:fld>
            <a:endParaRPr lang="en-US">
              <a:solidFill>
                <a:schemeClr val="dk2"/>
              </a:solidFill>
            </a:endParaRPr>
          </a:p>
        </p:txBody>
      </p:sp>
      <p:sp>
        <p:nvSpPr>
          <p:cNvPr id="4" name="TextBox 3"/>
          <p:cNvSpPr txBox="1"/>
          <p:nvPr/>
        </p:nvSpPr>
        <p:spPr>
          <a:xfrm>
            <a:off x="374904" y="902126"/>
            <a:ext cx="8493488" cy="2246769"/>
          </a:xfrm>
          <a:prstGeom prst="rect">
            <a:avLst/>
          </a:prstGeom>
          <a:noFill/>
        </p:spPr>
        <p:txBody>
          <a:bodyPr wrap="square" rtlCol="0">
            <a:spAutoFit/>
          </a:bodyPr>
          <a:lstStyle/>
          <a:p>
            <a:endParaRPr lang="en-IN" dirty="0"/>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WEED DETECTION USING IMAGE PROCESSING Ajinkya </a:t>
            </a:r>
            <a:r>
              <a:rPr lang="en-IN" dirty="0" smtClean="0">
                <a:latin typeface="Times New Roman" panose="02020603050405020304" pitchFamily="18" charset="0"/>
                <a:cs typeface="Times New Roman" panose="02020603050405020304" pitchFamily="18" charset="0"/>
              </a:rPr>
              <a:t>Paikekari, </a:t>
            </a:r>
            <a:r>
              <a:rPr lang="en-IN" dirty="0">
                <a:latin typeface="Times New Roman" panose="02020603050405020304" pitchFamily="18" charset="0"/>
                <a:cs typeface="Times New Roman" panose="02020603050405020304" pitchFamily="18" charset="0"/>
              </a:rPr>
              <a:t>Vrushali </a:t>
            </a:r>
            <a:r>
              <a:rPr lang="en-IN" dirty="0" smtClean="0">
                <a:latin typeface="Times New Roman" panose="02020603050405020304" pitchFamily="18" charset="0"/>
                <a:cs typeface="Times New Roman" panose="02020603050405020304" pitchFamily="18" charset="0"/>
              </a:rPr>
              <a:t>Ghule, </a:t>
            </a:r>
            <a:r>
              <a:rPr lang="en-IN" dirty="0">
                <a:latin typeface="Times New Roman" panose="02020603050405020304" pitchFamily="18" charset="0"/>
                <a:cs typeface="Times New Roman" panose="02020603050405020304" pitchFamily="18" charset="0"/>
              </a:rPr>
              <a:t>Rani </a:t>
            </a:r>
            <a:r>
              <a:rPr lang="en-IN" dirty="0" smtClean="0">
                <a:latin typeface="Times New Roman" panose="02020603050405020304" pitchFamily="18" charset="0"/>
                <a:cs typeface="Times New Roman" panose="02020603050405020304" pitchFamily="18" charset="0"/>
              </a:rPr>
              <a:t>Meshram, </a:t>
            </a:r>
            <a:r>
              <a:rPr lang="en-IN" dirty="0">
                <a:latin typeface="Times New Roman" panose="02020603050405020304" pitchFamily="18" charset="0"/>
                <a:cs typeface="Times New Roman" panose="02020603050405020304" pitchFamily="18" charset="0"/>
              </a:rPr>
              <a:t>V.B. </a:t>
            </a:r>
            <a:r>
              <a:rPr lang="en-IN" dirty="0" smtClean="0">
                <a:latin typeface="Times New Roman" panose="02020603050405020304" pitchFamily="18" charset="0"/>
                <a:cs typeface="Times New Roman" panose="02020603050405020304" pitchFamily="18" charset="0"/>
              </a:rPr>
              <a:t>Raskar.</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Amrutha A. Aware, Kavitha Joshi,”Crop and Weed Detection Based on Texture and Size Features</a:t>
            </a:r>
          </a:p>
          <a:p>
            <a:r>
              <a:rPr lang="en-US" dirty="0" smtClean="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rPr>
              <a:t>Automatic Spraying of Herbicides</a:t>
            </a:r>
            <a:r>
              <a:rPr lang="en-US" dirty="0" smtClean="0">
                <a:latin typeface="Times New Roman" panose="02020603050405020304" pitchFamily="18" charset="0"/>
                <a:cs typeface="Times New Roman" panose="02020603050405020304" pitchFamily="18" charset="0"/>
              </a:rPr>
              <a:t>,” Int </a:t>
            </a:r>
            <a:r>
              <a:rPr lang="en-US" dirty="0">
                <a:latin typeface="Times New Roman" panose="02020603050405020304" pitchFamily="18" charset="0"/>
                <a:cs typeface="Times New Roman" panose="02020603050405020304" pitchFamily="18" charset="0"/>
              </a:rPr>
              <a:t>J Adv Res </a:t>
            </a:r>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Sci Softw Eng,6(1</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Autonomous Herbicide Spraying System using AI and </a:t>
            </a:r>
            <a:r>
              <a:rPr lang="en-US" dirty="0" smtClean="0">
                <a:latin typeface="Times New Roman" panose="02020603050405020304" pitchFamily="18" charset="0"/>
                <a:cs typeface="Times New Roman" panose="02020603050405020304" pitchFamily="18" charset="0"/>
              </a:rPr>
              <a:t>IoT - </a:t>
            </a:r>
            <a:r>
              <a:rPr lang="en-IN" dirty="0"/>
              <a:t> </a:t>
            </a:r>
            <a:r>
              <a:rPr lang="en-IN" dirty="0">
                <a:latin typeface="Times New Roman" panose="02020603050405020304" pitchFamily="18" charset="0"/>
                <a:cs typeface="Times New Roman" panose="02020603050405020304" pitchFamily="18" charset="0"/>
              </a:rPr>
              <a:t>Prajwal B , Rakesh Shridhar , Anirudha S </a:t>
            </a:r>
            <a:r>
              <a:rPr lang="en-IN" dirty="0" smtClean="0">
                <a:latin typeface="Times New Roman" panose="02020603050405020304" pitchFamily="18" charset="0"/>
                <a:cs typeface="Times New Roman" panose="02020603050405020304" pitchFamily="18" charset="0"/>
              </a:rPr>
              <a:t>Tadpatri </a:t>
            </a:r>
            <a:r>
              <a:rPr lang="en-IN" dirty="0">
                <a:latin typeface="Times New Roman" panose="02020603050405020304" pitchFamily="18" charset="0"/>
                <a:cs typeface="Times New Roman" panose="02020603050405020304" pitchFamily="18" charset="0"/>
              </a:rPr>
              <a:t>Pramodh P Ugargol, Ajjaiah H B </a:t>
            </a:r>
            <a:r>
              <a:rPr lang="en-IN" dirty="0" smtClean="0">
                <a:latin typeface="Times New Roman" panose="02020603050405020304" pitchFamily="18" charset="0"/>
                <a:cs typeface="Times New Roman" panose="02020603050405020304" pitchFamily="18" charset="0"/>
              </a:rPr>
              <a:t>M, IJERTV10IS090109.</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7544144" y="220849"/>
            <a:ext cx="1493649" cy="786452"/>
          </a:xfrm>
          <a:prstGeom prst="rect">
            <a:avLst/>
          </a:prstGeom>
        </p:spPr>
      </p:pic>
      <p:sp>
        <p:nvSpPr>
          <p:cNvPr id="6" name="TextBox 5"/>
          <p:cNvSpPr txBox="1"/>
          <p:nvPr/>
        </p:nvSpPr>
        <p:spPr>
          <a:xfrm>
            <a:off x="632655" y="4567565"/>
            <a:ext cx="7977986" cy="523220"/>
          </a:xfrm>
          <a:prstGeom prst="rect">
            <a:avLst/>
          </a:prstGeom>
          <a:noFill/>
        </p:spPr>
        <p:txBody>
          <a:bodyPr wrap="square" rtlCol="0">
            <a:spAutoFit/>
          </a:bodyPr>
          <a:lstStyle/>
          <a:p>
            <a:pPr lvl="0" algn="ctr"/>
            <a:r>
              <a:rPr lang="en-US" dirty="0">
                <a:solidFill>
                  <a:schemeClr val="accent1"/>
                </a:solidFill>
              </a:rPr>
              <a:t>Department of Electronics &amp; Telecommunication Engineering</a:t>
            </a:r>
            <a:endParaRPr lang="en-US" dirty="0"/>
          </a:p>
          <a:p>
            <a:pPr lvl="0" algn="ctr"/>
            <a:r>
              <a:rPr lang="en-US" dirty="0">
                <a:solidFill>
                  <a:schemeClr val="accent1"/>
                </a:solidFill>
              </a:rPr>
              <a:t>K. K. Wagh Institute of Engineering Education &amp; Research, Nashik</a:t>
            </a:r>
            <a:endParaRPr lang="en-IN" dirty="0"/>
          </a:p>
        </p:txBody>
      </p:sp>
    </p:spTree>
    <p:extLst>
      <p:ext uri="{BB962C8B-B14F-4D97-AF65-F5344CB8AC3E}">
        <p14:creationId xmlns:p14="http://schemas.microsoft.com/office/powerpoint/2010/main" val="217095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561975" y="466726"/>
            <a:ext cx="4914900" cy="762000"/>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Index</a:t>
            </a:r>
            <a:endParaRPr sz="4400"/>
          </a:p>
        </p:txBody>
      </p:sp>
      <p:sp>
        <p:nvSpPr>
          <p:cNvPr id="116" name="Google Shape;116;p14"/>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fontScale="92500" lnSpcReduction="20000"/>
          </a:bodyPr>
          <a:lstStyle/>
          <a:p>
            <a:pPr marL="0" lvl="0" indent="-119824" algn="l" rtl="0">
              <a:spcBef>
                <a:spcPts val="0"/>
              </a:spcBef>
              <a:spcAft>
                <a:spcPts val="0"/>
              </a:spcAft>
              <a:buSzPct val="85000"/>
              <a:buFont typeface="Noto Sans Symbols"/>
              <a:buChar char="❑"/>
            </a:pPr>
            <a:r>
              <a:rPr lang="en-US"/>
              <a:t>Problem Definition (5)</a:t>
            </a:r>
            <a:endParaRPr/>
          </a:p>
          <a:p>
            <a:pPr marL="0" lvl="0" indent="-119824" algn="l" rtl="0">
              <a:spcBef>
                <a:spcPts val="580"/>
              </a:spcBef>
              <a:spcAft>
                <a:spcPts val="0"/>
              </a:spcAft>
              <a:buSzPct val="85000"/>
              <a:buFont typeface="Noto Sans Symbols"/>
              <a:buChar char="❑"/>
            </a:pPr>
            <a:r>
              <a:rPr lang="en-US"/>
              <a:t>Scope &amp; Objectives (10)</a:t>
            </a:r>
            <a:endParaRPr/>
          </a:p>
          <a:p>
            <a:pPr marL="0" lvl="0" indent="-119824" algn="l" rtl="0">
              <a:spcBef>
                <a:spcPts val="580"/>
              </a:spcBef>
              <a:spcAft>
                <a:spcPts val="0"/>
              </a:spcAft>
              <a:buSzPct val="85000"/>
              <a:buFont typeface="Noto Sans Symbols"/>
              <a:buChar char="❑"/>
            </a:pPr>
            <a:r>
              <a:rPr lang="en-US"/>
              <a:t>Literature Review (10)</a:t>
            </a:r>
            <a:endParaRPr/>
          </a:p>
          <a:p>
            <a:pPr marL="0" lvl="0" indent="-119824" algn="l" rtl="0">
              <a:spcBef>
                <a:spcPts val="580"/>
              </a:spcBef>
              <a:spcAft>
                <a:spcPts val="0"/>
              </a:spcAft>
              <a:buSzPct val="85000"/>
              <a:buFont typeface="Noto Sans Symbols"/>
              <a:buChar char="❑"/>
            </a:pPr>
            <a:r>
              <a:rPr lang="en-US"/>
              <a:t>Methodology (10)</a:t>
            </a:r>
            <a:endParaRPr/>
          </a:p>
          <a:p>
            <a:pPr marL="0" lvl="0" indent="-119824" algn="l" rtl="0">
              <a:spcBef>
                <a:spcPts val="580"/>
              </a:spcBef>
              <a:spcAft>
                <a:spcPts val="0"/>
              </a:spcAft>
              <a:buSzPct val="85000"/>
              <a:buFont typeface="Noto Sans Symbols"/>
              <a:buChar char="❑"/>
            </a:pPr>
            <a:r>
              <a:rPr lang="en-US"/>
              <a:t>Block Diagram / Architecture (10)</a:t>
            </a:r>
            <a:endParaRPr/>
          </a:p>
          <a:p>
            <a:pPr marL="0" lvl="0" indent="-119824" algn="l" rtl="0">
              <a:spcBef>
                <a:spcPts val="580"/>
              </a:spcBef>
              <a:spcAft>
                <a:spcPts val="0"/>
              </a:spcAft>
              <a:buSzPct val="85000"/>
              <a:buFont typeface="Noto Sans Symbols"/>
              <a:buChar char="❑"/>
            </a:pPr>
            <a:r>
              <a:rPr lang="en-US"/>
              <a:t>Project Planning (5)</a:t>
            </a:r>
            <a:endParaRPr/>
          </a:p>
          <a:p>
            <a:pPr marL="0" lvl="0" indent="-119824" algn="l" rtl="0">
              <a:spcBef>
                <a:spcPts val="580"/>
              </a:spcBef>
              <a:spcAft>
                <a:spcPts val="0"/>
              </a:spcAft>
              <a:buSzPct val="85000"/>
              <a:buFont typeface="Noto Sans Symbols"/>
              <a:buChar char="❑"/>
            </a:pPr>
            <a:r>
              <a:rPr lang="en-US"/>
              <a:t>References</a:t>
            </a:r>
            <a:endParaRPr/>
          </a:p>
          <a:p>
            <a:pPr marL="0" lvl="0" indent="0" algn="l" rtl="0">
              <a:spcBef>
                <a:spcPts val="580"/>
              </a:spcBef>
              <a:spcAft>
                <a:spcPts val="0"/>
              </a:spcAft>
              <a:buSzPct val="85000"/>
              <a:buFont typeface="Noto Sans Symbols"/>
              <a:buNone/>
            </a:pPr>
            <a:endParaRPr/>
          </a:p>
        </p:txBody>
      </p:sp>
      <p:sp>
        <p:nvSpPr>
          <p:cNvPr id="117" name="Google Shape;117;p14"/>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18" name="Google Shape;118;p14"/>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a:t>
            </a:fld>
            <a:endParaRPr>
              <a:solidFill>
                <a:srgbClr val="FFFFFF"/>
              </a:solidFill>
            </a:endParaRPr>
          </a:p>
        </p:txBody>
      </p:sp>
      <p:pic>
        <p:nvPicPr>
          <p:cNvPr id="119" name="Google Shape;119;p14"/>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20" name="Google Shape;120;p14"/>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ftr" idx="11"/>
          </p:nvPr>
        </p:nvSpPr>
        <p:spPr>
          <a:xfrm>
            <a:off x="914399" y="4629150"/>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58" name="Google Shape;258;p29"/>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20</a:t>
            </a:fld>
            <a:endParaRPr>
              <a:solidFill>
                <a:srgbClr val="FFFFFF"/>
              </a:solidFill>
            </a:endParaRPr>
          </a:p>
        </p:txBody>
      </p:sp>
      <p:sp>
        <p:nvSpPr>
          <p:cNvPr id="259" name="Google Shape;259;p29"/>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Questions</a:t>
            </a:r>
            <a:endParaRPr/>
          </a:p>
        </p:txBody>
      </p:sp>
      <p:pic>
        <p:nvPicPr>
          <p:cNvPr id="260" name="Google Shape;260;p29"/>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ftr" idx="11"/>
          </p:nvPr>
        </p:nvSpPr>
        <p:spPr>
          <a:xfrm>
            <a:off x="914399" y="4629150"/>
            <a:ext cx="7553325"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266" name="Google Shape;266;p3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21</a:t>
            </a:fld>
            <a:endParaRPr>
              <a:solidFill>
                <a:srgbClr val="FFFFFF"/>
              </a:solidFill>
            </a:endParaRPr>
          </a:p>
        </p:txBody>
      </p:sp>
      <p:sp>
        <p:nvSpPr>
          <p:cNvPr id="267" name="Google Shape;267;p30"/>
          <p:cNvSpPr txBox="1">
            <a:spLocks noGrp="1"/>
          </p:cNvSpPr>
          <p:nvPr>
            <p:ph type="ctrTitle"/>
          </p:nvPr>
        </p:nvSpPr>
        <p:spPr>
          <a:xfrm>
            <a:off x="457200" y="1129448"/>
            <a:ext cx="8229600" cy="1102519"/>
          </a:xfrm>
          <a:prstGeom prst="rect">
            <a:avLst/>
          </a:prstGeom>
          <a:noFill/>
          <a:ln>
            <a:noFill/>
          </a:ln>
        </p:spPr>
        <p:txBody>
          <a:bodyPr spcFirstLastPara="1" wrap="square" lIns="91425" tIns="45700" rIns="91425" bIns="91425" anchor="ctr" anchorCtr="0">
            <a:normAutofit/>
          </a:bodyPr>
          <a:lstStyle/>
          <a:p>
            <a:pPr marL="0" lvl="0" indent="0" algn="ctr" rtl="0">
              <a:spcBef>
                <a:spcPts val="0"/>
              </a:spcBef>
              <a:spcAft>
                <a:spcPts val="0"/>
              </a:spcAft>
              <a:buClr>
                <a:srgbClr val="FFFFFF"/>
              </a:buClr>
              <a:buSzPts val="4000"/>
              <a:buFont typeface="Libre Franklin"/>
              <a:buNone/>
            </a:pPr>
            <a:r>
              <a:rPr lang="en-US"/>
              <a:t>Thanks</a:t>
            </a:r>
            <a:endParaRPr/>
          </a:p>
        </p:txBody>
      </p:sp>
      <p:pic>
        <p:nvPicPr>
          <p:cNvPr id="268" name="Google Shape;268;p30"/>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title"/>
          </p:nvPr>
        </p:nvSpPr>
        <p:spPr>
          <a:xfrm>
            <a:off x="447676" y="466726"/>
            <a:ext cx="77819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Problem Definition/ Statement</a:t>
            </a:r>
            <a:endParaRPr sz="4400"/>
          </a:p>
        </p:txBody>
      </p:sp>
      <p:sp>
        <p:nvSpPr>
          <p:cNvPr id="127" name="Google Shape;127;p15"/>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571500" indent="-342900"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AI Based herbicide spraying system is an agriculturally based robot that makes use of image processing techniques and autonomous navigation algorithms to navigate itself down the rows of a field by spraying herbicides effectively only based on the count of weeds detected in a particular image frame </a:t>
            </a:r>
            <a:r>
              <a:rPr lang="en-IN" dirty="0">
                <a:solidFill>
                  <a:schemeClr val="tx1"/>
                </a:solidFill>
                <a:latin typeface="Times New Roman" panose="02020603050405020304" pitchFamily="18" charset="0"/>
                <a:cs typeface="Times New Roman" panose="02020603050405020304" pitchFamily="18" charset="0"/>
              </a:rPr>
              <a:t>captured by the camera. </a:t>
            </a:r>
            <a:endParaRPr dirty="0">
              <a:solidFill>
                <a:schemeClr val="tx1"/>
              </a:solidFill>
              <a:latin typeface="Times New Roman" panose="02020603050405020304" pitchFamily="18" charset="0"/>
              <a:cs typeface="Times New Roman" panose="02020603050405020304" pitchFamily="18" charset="0"/>
            </a:endParaRPr>
          </a:p>
        </p:txBody>
      </p:sp>
      <p:sp>
        <p:nvSpPr>
          <p:cNvPr id="128" name="Google Shape;128;p15"/>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29" name="Google Shape;129;p15"/>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3</a:t>
            </a:fld>
            <a:endParaRPr>
              <a:solidFill>
                <a:srgbClr val="FFFFFF"/>
              </a:solidFill>
            </a:endParaRPr>
          </a:p>
        </p:txBody>
      </p:sp>
      <p:pic>
        <p:nvPicPr>
          <p:cNvPr id="130" name="Google Shape;130;p15"/>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31" name="Google Shape;131;p15"/>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a:spLocks noGrp="1"/>
          </p:cNvSpPr>
          <p:nvPr>
            <p:ph type="title"/>
          </p:nvPr>
        </p:nvSpPr>
        <p:spPr>
          <a:xfrm>
            <a:off x="447675" y="466726"/>
            <a:ext cx="7801379"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Scope &amp; Objectives of Project </a:t>
            </a:r>
            <a:endParaRPr sz="4400"/>
          </a:p>
        </p:txBody>
      </p:sp>
      <p:sp>
        <p:nvSpPr>
          <p:cNvPr id="146" name="Google Shape;146;p17"/>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make intelligent robot to spray Herbicides.</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sense the grass density based on decision of nozzle adjustment.</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sense the obstacles in front of it and take decision.</a:t>
            </a:r>
          </a:p>
          <a:p>
            <a:pPr marL="571500" indent="-342900" algn="just">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memorize/record the path.</a:t>
            </a:r>
          </a:p>
        </p:txBody>
      </p:sp>
      <p:sp>
        <p:nvSpPr>
          <p:cNvPr id="147" name="Google Shape;147;p17"/>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48" name="Google Shape;148;p17"/>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4</a:t>
            </a:fld>
            <a:endParaRPr>
              <a:solidFill>
                <a:srgbClr val="FFFFFF"/>
              </a:solidFill>
            </a:endParaRPr>
          </a:p>
        </p:txBody>
      </p:sp>
      <p:pic>
        <p:nvPicPr>
          <p:cNvPr id="149" name="Google Shape;149;p17"/>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50" name="Google Shape;150;p17"/>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Electronics &amp; Telecommunication Engineering </a:t>
            </a:r>
            <a:endParaRPr dirty="0"/>
          </a:p>
          <a:p>
            <a:pPr marL="0" lvl="0" indent="0" algn="ctr" rtl="0">
              <a:spcBef>
                <a:spcPts val="0"/>
              </a:spcBef>
              <a:spcAft>
                <a:spcPts val="0"/>
              </a:spcAft>
              <a:buNone/>
            </a:pPr>
            <a:r>
              <a:rPr lang="en-US" dirty="0"/>
              <a:t>K. K. Wagh Institute of Engineering Education &amp; Research, Nashik.</a:t>
            </a:r>
            <a:endParaRPr dirty="0"/>
          </a:p>
        </p:txBody>
      </p:sp>
      <p:sp>
        <p:nvSpPr>
          <p:cNvPr id="156" name="Google Shape;156;p18"/>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5</a:t>
            </a:fld>
            <a:endParaRPr>
              <a:solidFill>
                <a:srgbClr val="FFFFFF"/>
              </a:solidFill>
            </a:endParaRPr>
          </a:p>
        </p:txBody>
      </p:sp>
      <p:sp>
        <p:nvSpPr>
          <p:cNvPr id="157" name="Google Shape;157;p18"/>
          <p:cNvSpPr txBox="1">
            <a:spLocks noGrp="1"/>
          </p:cNvSpPr>
          <p:nvPr>
            <p:ph type="body" idx="1"/>
          </p:nvPr>
        </p:nvSpPr>
        <p:spPr>
          <a:xfrm>
            <a:off x="190030" y="1265469"/>
            <a:ext cx="8410639" cy="3429000"/>
          </a:xfrm>
          <a:prstGeom prst="rect">
            <a:avLst/>
          </a:prstGeom>
          <a:noFill/>
          <a:ln>
            <a:noFill/>
          </a:ln>
        </p:spPr>
        <p:txBody>
          <a:bodyPr spcFirstLastPara="1" wrap="square" lIns="91425" tIns="45700" rIns="91425" bIns="45700" anchor="t" anchorCtr="0">
            <a:normAutofit/>
          </a:bodyPr>
          <a:lstStyle/>
          <a:p>
            <a:pPr marL="483235" indent="-342900" algn="just">
              <a:spcBef>
                <a:spcPts val="0"/>
              </a:spcBef>
              <a:buSzPts val="221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Project is implemented to reduce the time and cost for the farmer to remove the weeds.</a:t>
            </a:r>
          </a:p>
          <a:p>
            <a:pPr marL="483235" indent="-342900" algn="just">
              <a:spcBef>
                <a:spcPts val="0"/>
              </a:spcBef>
              <a:buSzPts val="221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This Robot is being is design such that it will spray herbicide as well as cut the unwanted obstacles(or grass) which comes under it’s path.</a:t>
            </a:r>
          </a:p>
          <a:p>
            <a:pPr marL="483235" indent="-342900" algn="just">
              <a:spcBef>
                <a:spcPts val="0"/>
              </a:spcBef>
              <a:buSzPts val="2210"/>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Robot will recognize the path and process the weed image and depending on the size of weed the nozzle adjustment will take place.</a:t>
            </a:r>
            <a:endParaRPr sz="2200" dirty="0">
              <a:latin typeface="Times New Roman" panose="02020603050405020304" pitchFamily="18" charset="0"/>
              <a:cs typeface="Times New Roman" panose="02020603050405020304" pitchFamily="18" charset="0"/>
            </a:endParaRPr>
          </a:p>
        </p:txBody>
      </p:sp>
      <p:pic>
        <p:nvPicPr>
          <p:cNvPr id="158" name="Google Shape;158;p18"/>
          <p:cNvPicPr preferRelativeResize="0"/>
          <p:nvPr/>
        </p:nvPicPr>
        <p:blipFill rotWithShape="1">
          <a:blip r:embed="rId3">
            <a:alphaModFix/>
          </a:blip>
          <a:srcRect/>
          <a:stretch/>
        </p:blipFill>
        <p:spPr>
          <a:xfrm>
            <a:off x="7111305" y="269745"/>
            <a:ext cx="1489364" cy="785727"/>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dirty="0"/>
              <a:t>Literature Review</a:t>
            </a:r>
            <a:endParaRPr sz="4400" dirty="0"/>
          </a:p>
        </p:txBody>
      </p:sp>
      <p:sp>
        <p:nvSpPr>
          <p:cNvPr id="165" name="Google Shape;165;p19"/>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dirty="0"/>
          </a:p>
          <a:p>
            <a:pPr marL="0" lvl="0" indent="0" algn="l" rtl="0">
              <a:spcBef>
                <a:spcPts val="580"/>
              </a:spcBef>
              <a:spcAft>
                <a:spcPts val="0"/>
              </a:spcAft>
              <a:buSzPts val="2040"/>
              <a:buFont typeface="Noto Sans Symbols"/>
              <a:buNone/>
            </a:pPr>
            <a:endParaRPr dirty="0"/>
          </a:p>
        </p:txBody>
      </p:sp>
      <p:sp>
        <p:nvSpPr>
          <p:cNvPr id="166" name="Google Shape;166;p19"/>
          <p:cNvSpPr txBox="1">
            <a:spLocks noGrp="1"/>
          </p:cNvSpPr>
          <p:nvPr>
            <p:ph type="ftr" idx="11"/>
          </p:nvPr>
        </p:nvSpPr>
        <p:spPr>
          <a:xfrm>
            <a:off x="603504" y="4725638"/>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dirty="0">
                <a:solidFill>
                  <a:schemeClr val="accent1"/>
                </a:solidFill>
              </a:rPr>
              <a:t>Department of Electronics &amp; Telecommunication Engineering</a:t>
            </a:r>
            <a:endParaRPr dirty="0"/>
          </a:p>
          <a:p>
            <a:pPr marL="0" lvl="0" indent="0" algn="ctr" rtl="0">
              <a:spcBef>
                <a:spcPts val="0"/>
              </a:spcBef>
              <a:spcAft>
                <a:spcPts val="0"/>
              </a:spcAft>
              <a:buNone/>
            </a:pPr>
            <a:r>
              <a:rPr lang="en-US" sz="1200" dirty="0">
                <a:solidFill>
                  <a:schemeClr val="accent1"/>
                </a:solidFill>
              </a:rPr>
              <a:t>K. K. Wagh Institute of Engineering Education &amp; Research, Nashik.</a:t>
            </a:r>
            <a:endParaRPr sz="1200" dirty="0">
              <a:solidFill>
                <a:schemeClr val="accent1"/>
              </a:solidFill>
            </a:endParaRPr>
          </a:p>
        </p:txBody>
      </p:sp>
      <p:sp>
        <p:nvSpPr>
          <p:cNvPr id="167" name="Google Shape;167;p19"/>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6</a:t>
            </a:fld>
            <a:endParaRPr>
              <a:solidFill>
                <a:srgbClr val="FFFFFF"/>
              </a:solidFill>
            </a:endParaRPr>
          </a:p>
        </p:txBody>
      </p:sp>
      <p:pic>
        <p:nvPicPr>
          <p:cNvPr id="168" name="Google Shape;168;p19"/>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69" name="Google Shape;169;p19"/>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graphicFrame>
        <p:nvGraphicFramePr>
          <p:cNvPr id="2" name="Table 2">
            <a:extLst>
              <a:ext uri="{FF2B5EF4-FFF2-40B4-BE49-F238E27FC236}">
                <a16:creationId xmlns:a16="http://schemas.microsoft.com/office/drawing/2014/main" xmlns="" id="{0A923EDF-FB2C-C6F5-A145-F7A74AE6209D}"/>
              </a:ext>
            </a:extLst>
          </p:cNvPr>
          <p:cNvGraphicFramePr>
            <a:graphicFrameLocks noGrp="1"/>
          </p:cNvGraphicFramePr>
          <p:nvPr>
            <p:extLst>
              <p:ext uri="{D42A27DB-BD31-4B8C-83A1-F6EECF244321}">
                <p14:modId xmlns:p14="http://schemas.microsoft.com/office/powerpoint/2010/main" val="2253590548"/>
              </p:ext>
            </p:extLst>
          </p:nvPr>
        </p:nvGraphicFramePr>
        <p:xfrm>
          <a:off x="406873" y="1910953"/>
          <a:ext cx="8455025" cy="2727960"/>
        </p:xfrm>
        <a:graphic>
          <a:graphicData uri="http://schemas.openxmlformats.org/drawingml/2006/table">
            <a:tbl>
              <a:tblPr firstRow="1" bandRow="1">
                <a:tableStyleId>{5C22544A-7EE6-4342-B048-85BDC9FD1C3A}</a:tableStyleId>
              </a:tblPr>
              <a:tblGrid>
                <a:gridCol w="785813">
                  <a:extLst>
                    <a:ext uri="{9D8B030D-6E8A-4147-A177-3AD203B41FA5}">
                      <a16:colId xmlns:a16="http://schemas.microsoft.com/office/drawing/2014/main" xmlns="" val="2112513440"/>
                    </a:ext>
                  </a:extLst>
                </a:gridCol>
                <a:gridCol w="1514795">
                  <a:extLst>
                    <a:ext uri="{9D8B030D-6E8A-4147-A177-3AD203B41FA5}">
                      <a16:colId xmlns:a16="http://schemas.microsoft.com/office/drawing/2014/main" xmlns="" val="736429731"/>
                    </a:ext>
                  </a:extLst>
                </a:gridCol>
                <a:gridCol w="1571625">
                  <a:extLst>
                    <a:ext uri="{9D8B030D-6E8A-4147-A177-3AD203B41FA5}">
                      <a16:colId xmlns:a16="http://schemas.microsoft.com/office/drawing/2014/main" xmlns="" val="1085221411"/>
                    </a:ext>
                  </a:extLst>
                </a:gridCol>
                <a:gridCol w="2042793">
                  <a:extLst>
                    <a:ext uri="{9D8B030D-6E8A-4147-A177-3AD203B41FA5}">
                      <a16:colId xmlns:a16="http://schemas.microsoft.com/office/drawing/2014/main" xmlns="" val="2918371537"/>
                    </a:ext>
                  </a:extLst>
                </a:gridCol>
                <a:gridCol w="2539999">
                  <a:extLst>
                    <a:ext uri="{9D8B030D-6E8A-4147-A177-3AD203B41FA5}">
                      <a16:colId xmlns:a16="http://schemas.microsoft.com/office/drawing/2014/main" xmlns="" val="4170318626"/>
                    </a:ext>
                  </a:extLst>
                </a:gridCol>
              </a:tblGrid>
              <a:tr h="299091">
                <a:tc>
                  <a:txBody>
                    <a:bodyPr/>
                    <a:lstStyle/>
                    <a:p>
                      <a:pPr algn="ctr"/>
                      <a:r>
                        <a:rPr lang="en-US" dirty="0">
                          <a:latin typeface="Times New Roman" panose="02020603050405020304" pitchFamily="18" charset="0"/>
                          <a:cs typeface="Times New Roman" panose="02020603050405020304" pitchFamily="18" charset="0"/>
                        </a:rPr>
                        <a:t>Sr.No</a:t>
                      </a:r>
                    </a:p>
                  </a:txBody>
                  <a:tcPr/>
                </a:tc>
                <a:tc>
                  <a:txBody>
                    <a:bodyPr/>
                    <a:lstStyle/>
                    <a:p>
                      <a:pPr algn="ctr"/>
                      <a:r>
                        <a:rPr lang="en-US" dirty="0">
                          <a:latin typeface="Times New Roman" panose="02020603050405020304" pitchFamily="18" charset="0"/>
                          <a:cs typeface="Times New Roman" panose="02020603050405020304" pitchFamily="18" charset="0"/>
                        </a:rPr>
                        <a:t>Author</a:t>
                      </a:r>
                    </a:p>
                  </a:txBody>
                  <a:tcPr/>
                </a:tc>
                <a:tc>
                  <a:txBody>
                    <a:bodyPr/>
                    <a:lstStyle/>
                    <a:p>
                      <a:pPr algn="ctr"/>
                      <a:r>
                        <a:rPr lang="en-US" dirty="0">
                          <a:latin typeface="Times New Roman" panose="02020603050405020304" pitchFamily="18" charset="0"/>
                          <a:cs typeface="Times New Roman" panose="02020603050405020304" pitchFamily="18" charset="0"/>
                        </a:rPr>
                        <a:t>Year</a:t>
                      </a:r>
                    </a:p>
                  </a:txBody>
                  <a:tcPr/>
                </a:tc>
                <a:tc>
                  <a:txBody>
                    <a:bodyPr/>
                    <a:lstStyle/>
                    <a:p>
                      <a:pPr algn="ctr"/>
                      <a:r>
                        <a:rPr lang="en-US" dirty="0">
                          <a:latin typeface="Times New Roman" panose="02020603050405020304" pitchFamily="18" charset="0"/>
                          <a:cs typeface="Times New Roman" panose="02020603050405020304" pitchFamily="18" charset="0"/>
                        </a:rPr>
                        <a:t>Title</a:t>
                      </a:r>
                    </a:p>
                  </a:txBody>
                  <a:tcPr/>
                </a:tc>
                <a:tc>
                  <a:txBody>
                    <a:bodyPr/>
                    <a:lstStyle/>
                    <a:p>
                      <a:pPr algn="ctr"/>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xmlns="" val="2113380456"/>
                  </a:ext>
                </a:extLst>
              </a:tr>
              <a:tr h="1049085">
                <a:tc>
                  <a:txBody>
                    <a:bodyPr/>
                    <a:lstStyle/>
                    <a:p>
                      <a:r>
                        <a:rPr lang="en-US" sz="1050" dirty="0"/>
                        <a:t>1</a:t>
                      </a:r>
                    </a:p>
                  </a:txBody>
                  <a:tcPr/>
                </a:tc>
                <a:tc>
                  <a:txBody>
                    <a:bodyPr/>
                    <a:lstStyle/>
                    <a:p>
                      <a:r>
                        <a:rPr lang="en-US" sz="1050" dirty="0">
                          <a:latin typeface="Times New Roman" panose="02020603050405020304" pitchFamily="18" charset="0"/>
                          <a:cs typeface="Times New Roman" panose="02020603050405020304" pitchFamily="18" charset="0"/>
                        </a:rPr>
                        <a:t>A.M. Kassim,</a:t>
                      </a:r>
                    </a:p>
                    <a:p>
                      <a:r>
                        <a:rPr lang="en-US" sz="1050" dirty="0">
                          <a:latin typeface="Times New Roman" panose="02020603050405020304" pitchFamily="18" charset="0"/>
                          <a:cs typeface="Times New Roman" panose="02020603050405020304" pitchFamily="18" charset="0"/>
                        </a:rPr>
                        <a:t>A. H. Azahar,</a:t>
                      </a:r>
                    </a:p>
                    <a:p>
                      <a:r>
                        <a:rPr lang="en-US" sz="1050" dirty="0">
                          <a:latin typeface="Times New Roman" panose="02020603050405020304" pitchFamily="18" charset="0"/>
                          <a:cs typeface="Times New Roman" panose="02020603050405020304" pitchFamily="18" charset="0"/>
                        </a:rPr>
                        <a:t>S Sivarao.</a:t>
                      </a:r>
                    </a:p>
                  </a:txBody>
                  <a:tcPr/>
                </a:tc>
                <a:tc>
                  <a:txBody>
                    <a:bodyPr/>
                    <a:lstStyle/>
                    <a:p>
                      <a:r>
                        <a:rPr lang="en-US" sz="1050" dirty="0">
                          <a:latin typeface="Times New Roman" panose="02020603050405020304" pitchFamily="18" charset="0"/>
                          <a:cs typeface="Times New Roman" panose="02020603050405020304" pitchFamily="18" charset="0"/>
                        </a:rPr>
                        <a:t>February 2020</a:t>
                      </a:r>
                    </a:p>
                  </a:txBody>
                  <a:tcPr/>
                </a:tc>
                <a:tc>
                  <a:txBody>
                    <a:bodyPr/>
                    <a:lstStyle/>
                    <a:p>
                      <a:pPr algn="just"/>
                      <a:r>
                        <a:rPr lang="en-US" sz="1050" dirty="0">
                          <a:latin typeface="Times New Roman" panose="02020603050405020304" pitchFamily="18" charset="0"/>
                          <a:cs typeface="Times New Roman" panose="02020603050405020304" pitchFamily="18" charset="0"/>
                        </a:rPr>
                        <a:t>Design and Development of Autonomous Pesticide Sprayer Robot for Fertigation Farm</a:t>
                      </a:r>
                    </a:p>
                  </a:txBody>
                  <a:tcPr/>
                </a:tc>
                <a:tc>
                  <a:txBody>
                    <a:bodyPr/>
                    <a:lstStyle/>
                    <a:p>
                      <a:pPr algn="just"/>
                      <a:r>
                        <a:rPr lang="en-US" sz="1050" dirty="0">
                          <a:latin typeface="Times New Roman" panose="02020603050405020304" pitchFamily="18" charset="0"/>
                          <a:cs typeface="Times New Roman" panose="02020603050405020304" pitchFamily="18" charset="0"/>
                        </a:rPr>
                        <a:t>This paper presents a system, specially designed and developed for chili </a:t>
                      </a:r>
                      <a:r>
                        <a:rPr lang="en-US" sz="1050" dirty="0" err="1">
                          <a:latin typeface="Times New Roman" panose="02020603050405020304" pitchFamily="18" charset="0"/>
                          <a:cs typeface="Times New Roman" panose="02020603050405020304" pitchFamily="18" charset="0"/>
                        </a:rPr>
                        <a:t>fertigation</a:t>
                      </a:r>
                      <a:r>
                        <a:rPr lang="en-US" sz="1050" dirty="0">
                          <a:latin typeface="Times New Roman" panose="02020603050405020304" pitchFamily="18" charset="0"/>
                          <a:cs typeface="Times New Roman" panose="02020603050405020304" pitchFamily="18" charset="0"/>
                        </a:rPr>
                        <a:t> farm spraying through a robotic system. This paper aims to design an uplifted spraying robot as well as including navigation system also.</a:t>
                      </a:r>
                    </a:p>
                  </a:txBody>
                  <a:tcPr/>
                </a:tc>
                <a:extLst>
                  <a:ext uri="{0D108BD9-81ED-4DB2-BD59-A6C34878D82A}">
                    <a16:rowId xmlns:a16="http://schemas.microsoft.com/office/drawing/2014/main" xmlns="" val="3555819943"/>
                  </a:ext>
                </a:extLst>
              </a:tr>
              <a:tr h="1345908">
                <a:tc>
                  <a:txBody>
                    <a:bodyPr/>
                    <a:lstStyle/>
                    <a:p>
                      <a:r>
                        <a:rPr lang="en-US" sz="1050" dirty="0"/>
                        <a:t>2</a:t>
                      </a:r>
                    </a:p>
                  </a:txBody>
                  <a:tcPr/>
                </a:tc>
                <a:tc>
                  <a:txBody>
                    <a:bodyPr/>
                    <a:lstStyle/>
                    <a:p>
                      <a:r>
                        <a:rPr lang="en-US" sz="1050" dirty="0">
                          <a:latin typeface="Times New Roman" panose="02020603050405020304" pitchFamily="18" charset="0"/>
                          <a:cs typeface="Times New Roman" panose="02020603050405020304" pitchFamily="18" charset="0"/>
                        </a:rPr>
                        <a:t>Anirudha .S. Tadpatri,</a:t>
                      </a:r>
                    </a:p>
                    <a:p>
                      <a:r>
                        <a:rPr lang="en-US" sz="1050" dirty="0">
                          <a:latin typeface="Times New Roman" panose="02020603050405020304" pitchFamily="18" charset="0"/>
                          <a:cs typeface="Times New Roman" panose="02020603050405020304" pitchFamily="18" charset="0"/>
                        </a:rPr>
                        <a:t>Pramod P Ugargol,</a:t>
                      </a:r>
                    </a:p>
                    <a:p>
                      <a:r>
                        <a:rPr lang="en-US" sz="1050" dirty="0">
                          <a:latin typeface="Times New Roman" panose="02020603050405020304" pitchFamily="18" charset="0"/>
                          <a:cs typeface="Times New Roman" panose="02020603050405020304" pitchFamily="18" charset="0"/>
                        </a:rPr>
                        <a:t>Rakesh Shridhar.</a:t>
                      </a:r>
                    </a:p>
                  </a:txBody>
                  <a:tcPr/>
                </a:tc>
                <a:tc>
                  <a:txBody>
                    <a:bodyPr/>
                    <a:lstStyle/>
                    <a:p>
                      <a:r>
                        <a:rPr lang="en-US" sz="1050" dirty="0">
                          <a:latin typeface="Times New Roman" panose="02020603050405020304" pitchFamily="18" charset="0"/>
                          <a:cs typeface="Times New Roman" panose="02020603050405020304" pitchFamily="18" charset="0"/>
                        </a:rPr>
                        <a:t>September 2021</a:t>
                      </a:r>
                    </a:p>
                  </a:txBody>
                  <a:tcPr/>
                </a:tc>
                <a:tc>
                  <a:txBody>
                    <a:bodyPr/>
                    <a:lstStyle/>
                    <a:p>
                      <a:pPr algn="just"/>
                      <a:r>
                        <a:rPr lang="en-US" sz="1050" dirty="0">
                          <a:latin typeface="Times New Roman" panose="02020603050405020304" pitchFamily="18" charset="0"/>
                          <a:cs typeface="Times New Roman" panose="02020603050405020304" pitchFamily="18" charset="0"/>
                        </a:rPr>
                        <a:t>Autonomous  Herbicides Spraying System Using AI and IOT.</a:t>
                      </a:r>
                    </a:p>
                  </a:txBody>
                  <a:tcPr/>
                </a:tc>
                <a:tc>
                  <a:txBody>
                    <a:bodyPr/>
                    <a:lstStyle/>
                    <a:p>
                      <a:pPr algn="just"/>
                      <a:r>
                        <a:rPr lang="en-US" sz="1050" dirty="0" smtClean="0">
                          <a:latin typeface="Times New Roman" panose="02020603050405020304" pitchFamily="18" charset="0"/>
                          <a:cs typeface="Times New Roman" panose="02020603050405020304" pitchFamily="18" charset="0"/>
                        </a:rPr>
                        <a:t>This </a:t>
                      </a:r>
                      <a:r>
                        <a:rPr lang="en-US" sz="1050" dirty="0">
                          <a:latin typeface="Times New Roman" panose="02020603050405020304" pitchFamily="18" charset="0"/>
                          <a:cs typeface="Times New Roman" panose="02020603050405020304" pitchFamily="18" charset="0"/>
                        </a:rPr>
                        <a:t>paper describes a system build and modeling  an autonomous spraying  system using AI. For navigation system they used controller board, GPS, Compass module for retrieving GPS coordinates and heading data, motor driver and motors. For spraying they take input from image processing system. </a:t>
                      </a:r>
                    </a:p>
                  </a:txBody>
                  <a:tcPr/>
                </a:tc>
                <a:extLst>
                  <a:ext uri="{0D108BD9-81ED-4DB2-BD59-A6C34878D82A}">
                    <a16:rowId xmlns:a16="http://schemas.microsoft.com/office/drawing/2014/main" xmlns="" val="2293579653"/>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0"/>
          <p:cNvSpPr txBox="1">
            <a:spLocks noGrp="1"/>
          </p:cNvSpPr>
          <p:nvPr>
            <p:ph type="ftr" idx="11"/>
          </p:nvPr>
        </p:nvSpPr>
        <p:spPr>
          <a:xfrm>
            <a:off x="914400" y="4629150"/>
            <a:ext cx="7715250" cy="342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Electronics &amp; Telecommunication Engineering </a:t>
            </a:r>
            <a:endParaRPr/>
          </a:p>
          <a:p>
            <a:pPr marL="0" lvl="0" indent="0" algn="ctr" rtl="0">
              <a:spcBef>
                <a:spcPts val="0"/>
              </a:spcBef>
              <a:spcAft>
                <a:spcPts val="0"/>
              </a:spcAft>
              <a:buNone/>
            </a:pPr>
            <a:r>
              <a:rPr lang="en-US"/>
              <a:t>K. K. Wagh Institute of Engineering Education &amp; Research, Nashik.</a:t>
            </a:r>
            <a:endParaRPr/>
          </a:p>
        </p:txBody>
      </p:sp>
      <p:sp>
        <p:nvSpPr>
          <p:cNvPr id="175" name="Google Shape;175;p20"/>
          <p:cNvSpPr>
            <a:spLocks noGrp="1"/>
          </p:cNvSpPr>
          <p:nvPr>
            <p:ph type="sldNum" idx="12"/>
          </p:nvPr>
        </p:nvSpPr>
        <p:spPr>
          <a:xfrm>
            <a:off x="146304" y="4657725"/>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7</a:t>
            </a:fld>
            <a:endParaRPr>
              <a:solidFill>
                <a:srgbClr val="FFFFFF"/>
              </a:solidFill>
            </a:endParaRPr>
          </a:p>
        </p:txBody>
      </p:sp>
      <p:pic>
        <p:nvPicPr>
          <p:cNvPr id="177" name="Google Shape;177;p20"/>
          <p:cNvPicPr preferRelativeResize="0"/>
          <p:nvPr/>
        </p:nvPicPr>
        <p:blipFill rotWithShape="1">
          <a:blip r:embed="rId3">
            <a:alphaModFix/>
          </a:blip>
          <a:srcRect/>
          <a:stretch/>
        </p:blipFill>
        <p:spPr>
          <a:xfrm>
            <a:off x="7111305" y="269745"/>
            <a:ext cx="1489364" cy="785727"/>
          </a:xfrm>
          <a:prstGeom prst="rect">
            <a:avLst/>
          </a:prstGeom>
          <a:noFill/>
          <a:ln>
            <a:noFill/>
          </a:ln>
        </p:spPr>
      </p:pic>
      <p:graphicFrame>
        <p:nvGraphicFramePr>
          <p:cNvPr id="2" name="Table 2">
            <a:extLst>
              <a:ext uri="{FF2B5EF4-FFF2-40B4-BE49-F238E27FC236}">
                <a16:creationId xmlns:a16="http://schemas.microsoft.com/office/drawing/2014/main" xmlns="" id="{5BCC5B18-9FB8-06A3-DBB5-2606106F420C}"/>
              </a:ext>
            </a:extLst>
          </p:cNvPr>
          <p:cNvGraphicFramePr>
            <a:graphicFrameLocks noGrp="1"/>
          </p:cNvGraphicFramePr>
          <p:nvPr>
            <p:extLst>
              <p:ext uri="{D42A27DB-BD31-4B8C-83A1-F6EECF244321}">
                <p14:modId xmlns:p14="http://schemas.microsoft.com/office/powerpoint/2010/main" val="4282255105"/>
              </p:ext>
            </p:extLst>
          </p:nvPr>
        </p:nvGraphicFramePr>
        <p:xfrm>
          <a:off x="364331" y="1107281"/>
          <a:ext cx="8579644" cy="3034574"/>
        </p:xfrm>
        <a:graphic>
          <a:graphicData uri="http://schemas.openxmlformats.org/drawingml/2006/table">
            <a:tbl>
              <a:tblPr firstRow="1" bandRow="1">
                <a:tableStyleId>{5C22544A-7EE6-4342-B048-85BDC9FD1C3A}</a:tableStyleId>
              </a:tblPr>
              <a:tblGrid>
                <a:gridCol w="521494">
                  <a:extLst>
                    <a:ext uri="{9D8B030D-6E8A-4147-A177-3AD203B41FA5}">
                      <a16:colId xmlns:a16="http://schemas.microsoft.com/office/drawing/2014/main" xmlns="" val="3719498815"/>
                    </a:ext>
                  </a:extLst>
                </a:gridCol>
                <a:gridCol w="1078706">
                  <a:extLst>
                    <a:ext uri="{9D8B030D-6E8A-4147-A177-3AD203B41FA5}">
                      <a16:colId xmlns:a16="http://schemas.microsoft.com/office/drawing/2014/main" xmlns="" val="1936374573"/>
                    </a:ext>
                  </a:extLst>
                </a:gridCol>
                <a:gridCol w="914400">
                  <a:extLst>
                    <a:ext uri="{9D8B030D-6E8A-4147-A177-3AD203B41FA5}">
                      <a16:colId xmlns:a16="http://schemas.microsoft.com/office/drawing/2014/main" xmlns="" val="2779462549"/>
                    </a:ext>
                  </a:extLst>
                </a:gridCol>
                <a:gridCol w="1993107">
                  <a:extLst>
                    <a:ext uri="{9D8B030D-6E8A-4147-A177-3AD203B41FA5}">
                      <a16:colId xmlns:a16="http://schemas.microsoft.com/office/drawing/2014/main" xmlns="" val="2618972522"/>
                    </a:ext>
                  </a:extLst>
                </a:gridCol>
                <a:gridCol w="4071937">
                  <a:extLst>
                    <a:ext uri="{9D8B030D-6E8A-4147-A177-3AD203B41FA5}">
                      <a16:colId xmlns:a16="http://schemas.microsoft.com/office/drawing/2014/main" xmlns="" val="1572722329"/>
                    </a:ext>
                  </a:extLst>
                </a:gridCol>
              </a:tblGrid>
              <a:tr h="1157288">
                <a:tc>
                  <a:txBody>
                    <a:bodyPr/>
                    <a:lstStyle/>
                    <a:p>
                      <a:r>
                        <a:rPr lang="en-US" dirty="0"/>
                        <a:t>3</a:t>
                      </a:r>
                    </a:p>
                  </a:txBody>
                  <a:tcPr/>
                </a:tc>
                <a:tc>
                  <a:txBody>
                    <a:bodyPr/>
                    <a:lstStyle/>
                    <a:p>
                      <a:r>
                        <a:rPr lang="en-US" sz="1050" dirty="0">
                          <a:latin typeface="Times New Roman" panose="02020603050405020304" pitchFamily="18" charset="0"/>
                          <a:cs typeface="Times New Roman" panose="02020603050405020304" pitchFamily="18" charset="0"/>
                        </a:rPr>
                        <a:t>Mitul Raval,</a:t>
                      </a:r>
                    </a:p>
                    <a:p>
                      <a:r>
                        <a:rPr lang="en-US" sz="1050" dirty="0">
                          <a:latin typeface="Times New Roman" panose="02020603050405020304" pitchFamily="18" charset="0"/>
                          <a:cs typeface="Times New Roman" panose="02020603050405020304" pitchFamily="18" charset="0"/>
                        </a:rPr>
                        <a:t>Aniket Dhandhukia,  Supath Mohile</a:t>
                      </a:r>
                    </a:p>
                  </a:txBody>
                  <a:tcPr/>
                </a:tc>
                <a:tc>
                  <a:txBody>
                    <a:bodyPr/>
                    <a:lstStyle/>
                    <a:p>
                      <a:pPr algn="just"/>
                      <a:r>
                        <a:rPr lang="en-US" sz="1050" dirty="0">
                          <a:latin typeface="Times New Roman" panose="02020603050405020304" pitchFamily="18" charset="0"/>
                          <a:cs typeface="Times New Roman" panose="02020603050405020304" pitchFamily="18" charset="0"/>
                        </a:rPr>
                        <a:t>August 2015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r>
                        <a:rPr lang="en-US" sz="1050" dirty="0">
                          <a:latin typeface="Times New Roman" panose="02020603050405020304" pitchFamily="18" charset="0"/>
                          <a:cs typeface="Times New Roman" panose="02020603050405020304" pitchFamily="18" charset="0"/>
                        </a:rPr>
                        <a:t>Design and construction of an autonomous mobile robot for use in pest control and disease prevention applications in commercial Farm. Pesticide spraying mechanism designing the chassis for robot.</a:t>
                      </a:r>
                    </a:p>
                  </a:txBody>
                  <a:tcPr/>
                </a:tc>
                <a:extLst>
                  <a:ext uri="{0D108BD9-81ED-4DB2-BD59-A6C34878D82A}">
                    <a16:rowId xmlns:a16="http://schemas.microsoft.com/office/drawing/2014/main" xmlns="" val="2710829723"/>
                  </a:ext>
                </a:extLst>
              </a:tr>
              <a:tr h="938643">
                <a:tc>
                  <a:txBody>
                    <a:bodyPr/>
                    <a:lstStyle/>
                    <a:p>
                      <a:r>
                        <a:rPr lang="en-US" dirty="0"/>
                        <a:t>4</a:t>
                      </a:r>
                    </a:p>
                  </a:txBody>
                  <a:tcPr/>
                </a:tc>
                <a:tc>
                  <a:txBody>
                    <a:bodyPr/>
                    <a:lstStyle/>
                    <a:p>
                      <a:r>
                        <a:rPr lang="en-US" sz="1050" dirty="0">
                          <a:latin typeface="Times New Roman" panose="02020603050405020304" pitchFamily="18" charset="0"/>
                          <a:cs typeface="Times New Roman" panose="02020603050405020304" pitchFamily="18" charset="0"/>
                        </a:rPr>
                        <a:t>Palash Patil,</a:t>
                      </a:r>
                    </a:p>
                    <a:p>
                      <a:r>
                        <a:rPr lang="en-US" sz="1050" dirty="0">
                          <a:latin typeface="Times New Roman" panose="02020603050405020304" pitchFamily="18" charset="0"/>
                          <a:cs typeface="Times New Roman" panose="02020603050405020304" pitchFamily="18" charset="0"/>
                        </a:rPr>
                        <a:t>Vaibhav Pardhi,</a:t>
                      </a:r>
                    </a:p>
                    <a:p>
                      <a:r>
                        <a:rPr lang="en-US" sz="1050" dirty="0">
                          <a:latin typeface="Times New Roman" panose="02020603050405020304" pitchFamily="18" charset="0"/>
                          <a:cs typeface="Times New Roman" panose="02020603050405020304" pitchFamily="18" charset="0"/>
                        </a:rPr>
                        <a:t>Prashant Balkhande</a:t>
                      </a:r>
                      <a:r>
                        <a:rPr lang="en-US" dirty="0"/>
                        <a:t>.</a:t>
                      </a:r>
                    </a:p>
                  </a:txBody>
                  <a:tcPr/>
                </a:tc>
                <a:tc>
                  <a:txBody>
                    <a:bodyPr/>
                    <a:lstStyle/>
                    <a:p>
                      <a:r>
                        <a:rPr lang="en-US" sz="1050" dirty="0">
                          <a:latin typeface="Times New Roman" panose="02020603050405020304" pitchFamily="18" charset="0"/>
                          <a:cs typeface="Times New Roman" panose="02020603050405020304" pitchFamily="18" charset="0"/>
                        </a:rPr>
                        <a:t>May 2017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50" dirty="0">
                          <a:latin typeface="Times New Roman" panose="02020603050405020304" pitchFamily="18" charset="0"/>
                          <a:cs typeface="Times New Roman" panose="02020603050405020304" pitchFamily="18" charset="0"/>
                        </a:rPr>
                        <a:t>Development and Automation of Robot with Spraying Mechanism for Agricultural Applications </a:t>
                      </a:r>
                    </a:p>
                    <a:p>
                      <a:endParaRPr lang="en-US" sz="1050" dirty="0">
                        <a:latin typeface="Times New Roman" panose="02020603050405020304" pitchFamily="18" charset="0"/>
                        <a:cs typeface="Times New Roman" panose="02020603050405020304" pitchFamily="18" charset="0"/>
                      </a:endParaRPr>
                    </a:p>
                  </a:txBody>
                  <a:tcPr/>
                </a:tc>
                <a:tc>
                  <a:txBody>
                    <a:bodyPr/>
                    <a:lstStyle/>
                    <a:p>
                      <a:pPr algn="just"/>
                      <a:r>
                        <a:rPr lang="en-US" sz="1050" dirty="0">
                          <a:latin typeface="Times New Roman" panose="02020603050405020304" pitchFamily="18" charset="0"/>
                          <a:cs typeface="Times New Roman" panose="02020603050405020304" pitchFamily="18" charset="0"/>
                        </a:rPr>
                        <a:t>Purpose of this project is to implemented spraying robot because disease  caused to spray pesticides to get farmer infected,  diseases like soil borne, water borne, air borne</a:t>
                      </a:r>
                    </a:p>
                  </a:txBody>
                  <a:tcPr/>
                </a:tc>
                <a:extLst>
                  <a:ext uri="{0D108BD9-81ED-4DB2-BD59-A6C34878D82A}">
                    <a16:rowId xmlns:a16="http://schemas.microsoft.com/office/drawing/2014/main" xmlns="" val="1244649153"/>
                  </a:ext>
                </a:extLst>
              </a:tr>
              <a:tr h="938643">
                <a:tc>
                  <a:txBody>
                    <a:bodyPr/>
                    <a:lstStyle/>
                    <a:p>
                      <a:r>
                        <a:rPr lang="en-US" dirty="0"/>
                        <a:t> 5</a:t>
                      </a:r>
                    </a:p>
                  </a:txBody>
                  <a:tcPr/>
                </a:tc>
                <a:tc>
                  <a:txBody>
                    <a:bodyPr/>
                    <a:lstStyle/>
                    <a:p>
                      <a:r>
                        <a:rPr lang="en-US" sz="1050" dirty="0">
                          <a:latin typeface="Times New Roman" panose="02020603050405020304" pitchFamily="18" charset="0"/>
                          <a:cs typeface="Times New Roman" panose="02020603050405020304" pitchFamily="18" charset="0"/>
                        </a:rPr>
                        <a:t>S.M. Pedersen, S. Fountas</a:t>
                      </a:r>
                    </a:p>
                  </a:txBody>
                  <a:tcPr/>
                </a:tc>
                <a:tc>
                  <a:txBody>
                    <a:bodyPr/>
                    <a:lstStyle/>
                    <a:p>
                      <a:r>
                        <a:rPr lang="en-US" sz="1050" dirty="0">
                          <a:latin typeface="Times New Roman" panose="02020603050405020304" pitchFamily="18" charset="0"/>
                          <a:cs typeface="Times New Roman" panose="02020603050405020304" pitchFamily="18" charset="0"/>
                        </a:rPr>
                        <a:t>April 2015</a:t>
                      </a:r>
                    </a:p>
                  </a:txBody>
                  <a:tcPr/>
                </a:tc>
                <a:tc>
                  <a:txBody>
                    <a:bodyPr/>
                    <a:lstStyle/>
                    <a:p>
                      <a:pPr algn="just"/>
                      <a:r>
                        <a:rPr lang="en-US" sz="1050" dirty="0">
                          <a:latin typeface="Times New Roman" panose="02020603050405020304" pitchFamily="18" charset="0"/>
                          <a:cs typeface="Times New Roman" panose="02020603050405020304" pitchFamily="18" charset="0"/>
                        </a:rPr>
                        <a:t>Agricultural robots: an economic feasibility study</a:t>
                      </a:r>
                    </a:p>
                  </a:txBody>
                  <a:tcPr/>
                </a:tc>
                <a:tc>
                  <a:txBody>
                    <a:bodyPr/>
                    <a:lstStyle/>
                    <a:p>
                      <a:pPr algn="just"/>
                      <a:r>
                        <a:rPr lang="en-US" sz="1050" dirty="0">
                          <a:latin typeface="Times New Roman" panose="02020603050405020304" pitchFamily="18" charset="0"/>
                          <a:cs typeface="Times New Roman" panose="02020603050405020304" pitchFamily="18" charset="0"/>
                        </a:rPr>
                        <a:t>Design of economically viable robotic systems for grass cutting, crop scouting and autonomous weeding.</a:t>
                      </a:r>
                    </a:p>
                  </a:txBody>
                  <a:tcPr/>
                </a:tc>
                <a:extLst>
                  <a:ext uri="{0D108BD9-81ED-4DB2-BD59-A6C34878D82A}">
                    <a16:rowId xmlns:a16="http://schemas.microsoft.com/office/drawing/2014/main" xmlns="" val="1189128538"/>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447676" y="466726"/>
            <a:ext cx="6524624" cy="1266824"/>
          </a:xfrm>
          <a:prstGeom prst="rect">
            <a:avLst/>
          </a:prstGeom>
          <a:noFill/>
          <a:ln>
            <a:noFill/>
          </a:ln>
        </p:spPr>
        <p:txBody>
          <a:bodyPr spcFirstLastPara="1" wrap="square" lIns="91425" tIns="45700" rIns="91425" bIns="91425" anchor="b" anchorCtr="0">
            <a:noAutofit/>
          </a:bodyPr>
          <a:lstStyle/>
          <a:p>
            <a:pPr marL="0" lvl="0" indent="0" algn="l" rtl="0">
              <a:spcBef>
                <a:spcPts val="0"/>
              </a:spcBef>
              <a:spcAft>
                <a:spcPts val="0"/>
              </a:spcAft>
              <a:buClr>
                <a:schemeClr val="dk2"/>
              </a:buClr>
              <a:buSzPts val="4400"/>
              <a:buFont typeface="Libre Franklin"/>
              <a:buNone/>
            </a:pPr>
            <a:r>
              <a:rPr lang="en-US" sz="4400"/>
              <a:t>Block Diagram</a:t>
            </a:r>
            <a:endParaRPr sz="4400"/>
          </a:p>
        </p:txBody>
      </p:sp>
      <p:sp>
        <p:nvSpPr>
          <p:cNvPr id="184" name="Google Shape;184;p21"/>
          <p:cNvSpPr txBox="1">
            <a:spLocks noGrp="1"/>
          </p:cNvSpPr>
          <p:nvPr>
            <p:ph type="body" idx="1"/>
          </p:nvPr>
        </p:nvSpPr>
        <p:spPr>
          <a:xfrm>
            <a:off x="200025" y="1910953"/>
            <a:ext cx="8458200" cy="252769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040"/>
              <a:buNone/>
            </a:pPr>
            <a:endParaRPr/>
          </a:p>
          <a:p>
            <a:pPr marL="0" lvl="0" indent="0" algn="l" rtl="0">
              <a:spcBef>
                <a:spcPts val="580"/>
              </a:spcBef>
              <a:spcAft>
                <a:spcPts val="0"/>
              </a:spcAft>
              <a:buSzPts val="2040"/>
              <a:buFont typeface="Noto Sans Symbols"/>
              <a:buNone/>
            </a:pPr>
            <a:endParaRPr/>
          </a:p>
        </p:txBody>
      </p:sp>
      <p:sp>
        <p:nvSpPr>
          <p:cNvPr id="185" name="Google Shape;185;p21"/>
          <p:cNvSpPr txBox="1">
            <a:spLocks noGrp="1"/>
          </p:cNvSpPr>
          <p:nvPr>
            <p:ph type="ftr" idx="11"/>
          </p:nvPr>
        </p:nvSpPr>
        <p:spPr>
          <a:xfrm>
            <a:off x="609601" y="4686155"/>
            <a:ext cx="8252297"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200">
                <a:solidFill>
                  <a:schemeClr val="accent1"/>
                </a:solidFill>
              </a:rPr>
              <a:t>Department of Electronics &amp; Telecommunication Engineering</a:t>
            </a:r>
            <a:endParaRPr/>
          </a:p>
          <a:p>
            <a:pPr marL="0" lvl="0" indent="0" algn="ctr" rtl="0">
              <a:spcBef>
                <a:spcPts val="0"/>
              </a:spcBef>
              <a:spcAft>
                <a:spcPts val="0"/>
              </a:spcAft>
              <a:buNone/>
            </a:pPr>
            <a:r>
              <a:rPr lang="en-US" sz="1200">
                <a:solidFill>
                  <a:schemeClr val="accent1"/>
                </a:solidFill>
              </a:rPr>
              <a:t>K. K. Wagh Institute of Engineering Education &amp; Research, Nashik.</a:t>
            </a:r>
            <a:endParaRPr sz="1200">
              <a:solidFill>
                <a:schemeClr val="accent1"/>
              </a:solidFill>
            </a:endParaRPr>
          </a:p>
        </p:txBody>
      </p:sp>
      <p:sp>
        <p:nvSpPr>
          <p:cNvPr id="186" name="Google Shape;186;p21"/>
          <p:cNvSpPr>
            <a:spLocks noGrp="1"/>
          </p:cNvSpPr>
          <p:nvPr>
            <p:ph type="sldNum" idx="12"/>
          </p:nvPr>
        </p:nvSpPr>
        <p:spPr>
          <a:xfrm>
            <a:off x="146304" y="4656582"/>
            <a:ext cx="457200" cy="342900"/>
          </a:xfrm>
          <a:prstGeom prst="ellipse">
            <a:avLst/>
          </a:prstGeom>
          <a:solidFill>
            <a:schemeClr val="accent1"/>
          </a:solidFill>
          <a:ln>
            <a:noFill/>
          </a:ln>
        </p:spPr>
        <p:txBody>
          <a:bodyPr spcFirstLastPara="1" wrap="square" lIns="0" tIns="0" rIns="0" bIns="0" anchor="ctr" anchorCtr="1">
            <a:noAutofit/>
          </a:bodyPr>
          <a:lstStyle/>
          <a:p>
            <a:pPr marL="0" lvl="0" indent="0" algn="ctr" rtl="0">
              <a:spcBef>
                <a:spcPts val="0"/>
              </a:spcBef>
              <a:spcAft>
                <a:spcPts val="0"/>
              </a:spcAft>
              <a:buNone/>
            </a:pPr>
            <a:fld id="{00000000-1234-1234-1234-123412341234}" type="slidenum">
              <a:rPr lang="en-US"/>
              <a:t>8</a:t>
            </a:fld>
            <a:endParaRPr>
              <a:solidFill>
                <a:srgbClr val="FFFFFF"/>
              </a:solidFill>
            </a:endParaRPr>
          </a:p>
        </p:txBody>
      </p:sp>
      <p:pic>
        <p:nvPicPr>
          <p:cNvPr id="187" name="Google Shape;187;p21"/>
          <p:cNvPicPr preferRelativeResize="0"/>
          <p:nvPr/>
        </p:nvPicPr>
        <p:blipFill rotWithShape="1">
          <a:blip r:embed="rId3">
            <a:alphaModFix/>
          </a:blip>
          <a:srcRect/>
          <a:stretch/>
        </p:blipFill>
        <p:spPr>
          <a:xfrm>
            <a:off x="7635180" y="145920"/>
            <a:ext cx="1489364" cy="785727"/>
          </a:xfrm>
          <a:prstGeom prst="rect">
            <a:avLst/>
          </a:prstGeom>
          <a:noFill/>
          <a:ln>
            <a:noFill/>
          </a:ln>
        </p:spPr>
      </p:pic>
      <p:cxnSp>
        <p:nvCxnSpPr>
          <p:cNvPr id="188" name="Google Shape;188;p21"/>
          <p:cNvCxnSpPr/>
          <p:nvPr/>
        </p:nvCxnSpPr>
        <p:spPr>
          <a:xfrm rot="5400000">
            <a:off x="7140105" y="476657"/>
            <a:ext cx="856034" cy="1588"/>
          </a:xfrm>
          <a:prstGeom prst="straightConnector1">
            <a:avLst/>
          </a:prstGeom>
          <a:noFill/>
          <a:ln w="38100" cap="flat" cmpd="sng">
            <a:solidFill>
              <a:srgbClr val="396599"/>
            </a:solidFill>
            <a:prstDash val="solid"/>
            <a:round/>
            <a:headEnd type="none" w="sm" len="sm"/>
            <a:tailEnd type="none" w="sm" len="sm"/>
          </a:ln>
        </p:spPr>
      </p:cxnSp>
      <p:pic>
        <p:nvPicPr>
          <p:cNvPr id="8" name="Content Placeholder 4">
            <a:extLst>
              <a:ext uri="{FF2B5EF4-FFF2-40B4-BE49-F238E27FC236}">
                <a16:creationId xmlns:a16="http://schemas.microsoft.com/office/drawing/2014/main" xmlns="" id="{F35DA607-3D89-1F32-884A-5022282CE8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5570" y="1981055"/>
            <a:ext cx="5787109" cy="240683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574A5E-C99A-151E-12F4-41A12C39DF88}"/>
              </a:ext>
            </a:extLst>
          </p:cNvPr>
          <p:cNvSpPr>
            <a:spLocks noGrp="1"/>
          </p:cNvSpPr>
          <p:nvPr>
            <p:ph type="title"/>
          </p:nvPr>
        </p:nvSpPr>
        <p:spPr/>
        <p:txBody>
          <a:bodyPr/>
          <a:lstStyle/>
          <a:p>
            <a:r>
              <a:rPr lang="en-US" dirty="0"/>
              <a:t>Project Specification</a:t>
            </a:r>
          </a:p>
        </p:txBody>
      </p:sp>
      <p:sp>
        <p:nvSpPr>
          <p:cNvPr id="3" name="Text Placeholder 2">
            <a:extLst>
              <a:ext uri="{FF2B5EF4-FFF2-40B4-BE49-F238E27FC236}">
                <a16:creationId xmlns:a16="http://schemas.microsoft.com/office/drawing/2014/main" xmlns="" id="{3249BD94-D18F-667A-815E-48A841366A7E}"/>
              </a:ext>
            </a:extLst>
          </p:cNvPr>
          <p:cNvSpPr>
            <a:spLocks noGrp="1"/>
          </p:cNvSpPr>
          <p:nvPr>
            <p:ph type="body" idx="1"/>
          </p:nvPr>
        </p:nvSpPr>
        <p:spPr>
          <a:xfrm>
            <a:off x="722312" y="1910953"/>
            <a:ext cx="7907337" cy="2996803"/>
          </a:xfrm>
        </p:spPr>
        <p:txBody>
          <a:bodyPr>
            <a:normAutofit fontScale="70000" lnSpcReduction="20000"/>
          </a:bodyPr>
          <a:lstStyle/>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Agrirobot operates at 12V dc 7Ah battery. </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L298 Motor Drive Controller Board Module.</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RPLIDAR A1M8 360 degree laser range-approximately 6m</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Heavy Duty 12V DC Electric Battery Sprayer Pump Motor</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Cutter(for cut unwanted wild grass).</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Hold load capacity system 15kg</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Tank for spraying 10 Lit.</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M8N GPS Module with compass.</a:t>
            </a:r>
          </a:p>
          <a:p>
            <a:pPr marL="571500" indent="-342900" algn="just">
              <a:buFont typeface="Wingdings" panose="05000000000000000000" pitchFamily="2" charset="2"/>
              <a:buChar char="Ø"/>
            </a:pPr>
            <a:r>
              <a:rPr lang="en-US" sz="2900" dirty="0">
                <a:solidFill>
                  <a:schemeClr val="tx1"/>
                </a:solidFill>
                <a:latin typeface="Times New Roman" panose="02020603050405020304" pitchFamily="18" charset="0"/>
                <a:cs typeface="Times New Roman" panose="02020603050405020304" pitchFamily="18" charset="0"/>
              </a:rPr>
              <a:t>Ardupilot flight Controller.</a:t>
            </a:r>
          </a:p>
          <a:p>
            <a:pPr marL="228600" indent="0" algn="just"/>
            <a:endParaRPr lang="en-US" sz="2900" dirty="0">
              <a:solidFill>
                <a:schemeClr val="tx1"/>
              </a:solidFill>
              <a:latin typeface="Times New Roman" panose="02020603050405020304" pitchFamily="18" charset="0"/>
              <a:cs typeface="Times New Roman" panose="02020603050405020304" pitchFamily="18" charset="0"/>
            </a:endParaRPr>
          </a:p>
          <a:p>
            <a:pPr marL="228600" indent="0"/>
            <a:endParaRPr lang="en-US" dirty="0"/>
          </a:p>
          <a:p>
            <a:pPr marL="571500" indent="-342900">
              <a:buFont typeface="Wingdings" panose="05000000000000000000" pitchFamily="2" charset="2"/>
              <a:buChar char="Ø"/>
            </a:pPr>
            <a:endParaRPr lang="en-US" dirty="0"/>
          </a:p>
          <a:p>
            <a:pPr marL="571500" indent="-342900">
              <a:buFont typeface="Wingdings" panose="05000000000000000000" pitchFamily="2" charset="2"/>
              <a:buChar char="Ø"/>
            </a:pPr>
            <a:endParaRPr lang="en-US" dirty="0"/>
          </a:p>
        </p:txBody>
      </p:sp>
      <p:sp>
        <p:nvSpPr>
          <p:cNvPr id="4" name="Slide Number Placeholder 3">
            <a:extLst>
              <a:ext uri="{FF2B5EF4-FFF2-40B4-BE49-F238E27FC236}">
                <a16:creationId xmlns:a16="http://schemas.microsoft.com/office/drawing/2014/main" xmlns="" id="{1406AEE6-CEBF-136E-B972-629FD1FAA53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9</a:t>
            </a:fld>
            <a:endParaRPr lang="en-US" sz="2400">
              <a:solidFill>
                <a:srgbClr val="FFFFFF"/>
              </a:solidFill>
            </a:endParaRPr>
          </a:p>
        </p:txBody>
      </p:sp>
      <p:pic>
        <p:nvPicPr>
          <p:cNvPr id="5" name="Google Shape;187;p21"/>
          <p:cNvPicPr preferRelativeResize="0"/>
          <p:nvPr/>
        </p:nvPicPr>
        <p:blipFill rotWithShape="1">
          <a:blip r:embed="rId2">
            <a:alphaModFix/>
          </a:blip>
          <a:srcRect/>
          <a:stretch/>
        </p:blipFill>
        <p:spPr>
          <a:xfrm>
            <a:off x="7604495" y="146491"/>
            <a:ext cx="1489364" cy="785727"/>
          </a:xfrm>
          <a:prstGeom prst="rect">
            <a:avLst/>
          </a:prstGeom>
          <a:noFill/>
          <a:ln>
            <a:noFill/>
          </a:ln>
        </p:spPr>
      </p:pic>
    </p:spTree>
    <p:extLst>
      <p:ext uri="{BB962C8B-B14F-4D97-AF65-F5344CB8AC3E}">
        <p14:creationId xmlns:p14="http://schemas.microsoft.com/office/powerpoint/2010/main" val="547935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Equity">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1424</Words>
  <Application>Microsoft Office PowerPoint</Application>
  <PresentationFormat>On-screen Show (16:9)</PresentationFormat>
  <Paragraphs>197</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Times New Roman</vt:lpstr>
      <vt:lpstr>Wingdings</vt:lpstr>
      <vt:lpstr>Noto Sans Symbols</vt:lpstr>
      <vt:lpstr>Arial</vt:lpstr>
      <vt:lpstr>Libre Baskerville</vt:lpstr>
      <vt:lpstr>Calibri</vt:lpstr>
      <vt:lpstr>Libre Franklin</vt:lpstr>
      <vt:lpstr>Equity</vt:lpstr>
      <vt:lpstr>Design and Implementation of AI Based  Agri Robot</vt:lpstr>
      <vt:lpstr>Index</vt:lpstr>
      <vt:lpstr>Problem Definition/ Statement</vt:lpstr>
      <vt:lpstr>Scope &amp; Objectives of Project </vt:lpstr>
      <vt:lpstr>PowerPoint Presentation</vt:lpstr>
      <vt:lpstr>Literature Review</vt:lpstr>
      <vt:lpstr>PowerPoint Presentation</vt:lpstr>
      <vt:lpstr>Block Diagram</vt:lpstr>
      <vt:lpstr>Project Specification</vt:lpstr>
      <vt:lpstr>Tentative Model</vt:lpstr>
      <vt:lpstr>Spraying System</vt:lpstr>
      <vt:lpstr>Navigation System</vt:lpstr>
      <vt:lpstr>Block Description</vt:lpstr>
      <vt:lpstr>PowerPoint Presentation</vt:lpstr>
      <vt:lpstr>                Methodology </vt:lpstr>
      <vt:lpstr>PowerPoint Presentation</vt:lpstr>
      <vt:lpstr>                   Project Completion Plan</vt:lpstr>
      <vt:lpstr>                    References</vt:lpstr>
      <vt:lpstr>PowerPoint Presentation</vt:lpstr>
      <vt:lpstr>Questions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AI Based  Agri Robot</dc:title>
  <cp:lastModifiedBy>Microsoft account</cp:lastModifiedBy>
  <cp:revision>16</cp:revision>
  <dcterms:modified xsi:type="dcterms:W3CDTF">2022-09-22T19:56:35Z</dcterms:modified>
</cp:coreProperties>
</file>