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60" r:id="rId4"/>
    <p:sldId id="258" r:id="rId5"/>
    <p:sldId id="262" r:id="rId6"/>
    <p:sldId id="263" r:id="rId7"/>
    <p:sldId id="280" r:id="rId8"/>
    <p:sldId id="276" r:id="rId9"/>
    <p:sldId id="264" r:id="rId10"/>
    <p:sldId id="267" r:id="rId11"/>
    <p:sldId id="282" r:id="rId12"/>
    <p:sldId id="283" r:id="rId13"/>
    <p:sldId id="281" r:id="rId14"/>
    <p:sldId id="269" r:id="rId15"/>
    <p:sldId id="271" r:id="rId16"/>
    <p:sldId id="279" r:id="rId17"/>
    <p:sldId id="284" r:id="rId18"/>
    <p:sldId id="272" r:id="rId19"/>
    <p:sldId id="273"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Libre Baskerville" panose="020B0604020202020204" charset="0"/>
      <p:regular r:id="rId26"/>
      <p:bold r:id="rId27"/>
      <p:italic r:id="rId28"/>
    </p:embeddedFont>
    <p:embeddedFont>
      <p:font typeface="Libre Franklin"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53" y="105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13144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52205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52858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357314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61610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709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668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06549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4137961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21805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65926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446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76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694197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826098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52316"/>
            <a:ext cx="9013372" cy="501915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
          <p:cNvSpPr txBox="1">
            <a:spLocks noGrp="1"/>
          </p:cNvSpPr>
          <p:nvPr>
            <p:ph type="subTitle" idx="1"/>
          </p:nvPr>
        </p:nvSpPr>
        <p:spPr>
          <a:xfrm>
            <a:off x="1295400" y="2400300"/>
            <a:ext cx="6400800" cy="120015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1" name="Google Shape;21;p2"/>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chemeClr val="dk2"/>
              </a:solidFill>
            </a:endParaRPr>
          </a:p>
        </p:txBody>
      </p:sp>
      <p:sp>
        <p:nvSpPr>
          <p:cNvPr id="24" name="Google Shape;24;p2"/>
          <p:cNvSpPr/>
          <p:nvPr/>
        </p:nvSpPr>
        <p:spPr>
          <a:xfrm>
            <a:off x="62932" y="1086978"/>
            <a:ext cx="9021537" cy="114551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2" y="1047540"/>
            <a:ext cx="9021537" cy="90435"/>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2" y="2232487"/>
            <a:ext cx="9021537" cy="8289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086100" y="-1085850"/>
            <a:ext cx="3429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11"/>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5440918" y="1394463"/>
            <a:ext cx="4388644"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501378" y="-380998"/>
            <a:ext cx="4388644"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12"/>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28"/>
        <p:cNvGrpSpPr/>
        <p:nvPr/>
      </p:nvGrpSpPr>
      <p:grpSpPr>
        <a:xfrm>
          <a:off x="0" y="0"/>
          <a:ext cx="0" cy="0"/>
          <a:chOff x="0" y="0"/>
          <a:chExt cx="0" cy="0"/>
        </a:xfrm>
      </p:grpSpPr>
      <p:sp>
        <p:nvSpPr>
          <p:cNvPr id="29" name="Google Shape;29;p3"/>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0" name="Google Shape;30;p3"/>
          <p:cNvSpPr/>
          <p:nvPr/>
        </p:nvSpPr>
        <p:spPr>
          <a:xfrm>
            <a:off x="65313" y="52316"/>
            <a:ext cx="9013372" cy="501915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1" name="Google Shape;31;p3"/>
          <p:cNvSpPr txBox="1">
            <a:spLocks noGrp="1"/>
          </p:cNvSpPr>
          <p:nvPr>
            <p:ph type="title"/>
          </p:nvPr>
        </p:nvSpPr>
        <p:spPr>
          <a:xfrm>
            <a:off x="722313" y="714376"/>
            <a:ext cx="7772400" cy="1021556"/>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722313" y="1910953"/>
            <a:ext cx="7772400" cy="1003697"/>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3" name="Google Shape;33;p3"/>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800100" y="4629150"/>
            <a:ext cx="40005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p:nvPr/>
        </p:nvSpPr>
        <p:spPr>
          <a:xfrm rot="10800000" flipH="1">
            <a:off x="69413" y="1782623"/>
            <a:ext cx="9013515" cy="685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6" name="Google Shape;36;p3"/>
          <p:cNvSpPr/>
          <p:nvPr/>
        </p:nvSpPr>
        <p:spPr>
          <a:xfrm>
            <a:off x="69146" y="1756107"/>
            <a:ext cx="9013781" cy="3428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7" name="Google Shape;37;p3"/>
          <p:cNvSpPr/>
          <p:nvPr/>
        </p:nvSpPr>
        <p:spPr>
          <a:xfrm>
            <a:off x="68306" y="1851660"/>
            <a:ext cx="9014621" cy="3429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8" name="Google Shape;38;p3"/>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sz="240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4"/>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rgbClr val="FFFFFF"/>
              </a:solidFill>
            </a:endParaRPr>
          </a:p>
        </p:txBody>
      </p:sp>
      <p:sp>
        <p:nvSpPr>
          <p:cNvPr id="44" name="Google Shape;44;p4"/>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0" name="Google Shape;50;p5"/>
          <p:cNvSpPr txBox="1">
            <a:spLocks noGrp="1"/>
          </p:cNvSpPr>
          <p:nvPr>
            <p:ph type="body" idx="1"/>
          </p:nvPr>
        </p:nvSpPr>
        <p:spPr>
          <a:xfrm>
            <a:off x="914400" y="1085850"/>
            <a:ext cx="3749040" cy="3429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1" name="Google Shape;51;p5"/>
          <p:cNvSpPr txBox="1">
            <a:spLocks noGrp="1"/>
          </p:cNvSpPr>
          <p:nvPr>
            <p:ph type="body" idx="2"/>
          </p:nvPr>
        </p:nvSpPr>
        <p:spPr>
          <a:xfrm>
            <a:off x="4933950" y="1085850"/>
            <a:ext cx="3749040" cy="3429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914400" y="20478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6"/>
          <p:cNvSpPr txBox="1">
            <a:spLocks noGrp="1"/>
          </p:cNvSpPr>
          <p:nvPr>
            <p:ph type="body" idx="1"/>
          </p:nvPr>
        </p:nvSpPr>
        <p:spPr>
          <a:xfrm>
            <a:off x="914400" y="1085850"/>
            <a:ext cx="3733800" cy="5715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5" name="Google Shape;55;p6"/>
          <p:cNvSpPr txBox="1">
            <a:spLocks noGrp="1"/>
          </p:cNvSpPr>
          <p:nvPr>
            <p:ph type="body" idx="2"/>
          </p:nvPr>
        </p:nvSpPr>
        <p:spPr>
          <a:xfrm>
            <a:off x="4953000" y="1085850"/>
            <a:ext cx="3733800" cy="5715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6" name="Google Shape;56;p6"/>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6"/>
          <p:cNvSpPr txBox="1">
            <a:spLocks noGrp="1"/>
          </p:cNvSpPr>
          <p:nvPr>
            <p:ph type="body" idx="3"/>
          </p:nvPr>
        </p:nvSpPr>
        <p:spPr>
          <a:xfrm>
            <a:off x="914400" y="1685925"/>
            <a:ext cx="3733800" cy="291465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6"/>
          <p:cNvSpPr txBox="1">
            <a:spLocks noGrp="1"/>
          </p:cNvSpPr>
          <p:nvPr>
            <p:ph type="body" idx="4"/>
          </p:nvPr>
        </p:nvSpPr>
        <p:spPr>
          <a:xfrm>
            <a:off x="4953000" y="1685925"/>
            <a:ext cx="3733800" cy="291465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7"/>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52316"/>
            <a:ext cx="9013372" cy="5020056"/>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9"/>
          <p:cNvSpPr txBox="1">
            <a:spLocks noGrp="1"/>
          </p:cNvSpPr>
          <p:nvPr>
            <p:ph type="title"/>
          </p:nvPr>
        </p:nvSpPr>
        <p:spPr>
          <a:xfrm>
            <a:off x="914400" y="20478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1200150"/>
            <a:ext cx="1905000" cy="337185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rgbClr val="FFFFFF"/>
              </a:solidFill>
            </a:endParaRPr>
          </a:p>
        </p:txBody>
      </p:sp>
      <p:sp>
        <p:nvSpPr>
          <p:cNvPr id="78" name="Google Shape;78;p9"/>
          <p:cNvSpPr txBox="1">
            <a:spLocks noGrp="1"/>
          </p:cNvSpPr>
          <p:nvPr>
            <p:ph type="body" idx="2"/>
          </p:nvPr>
        </p:nvSpPr>
        <p:spPr>
          <a:xfrm>
            <a:off x="2971800" y="1200150"/>
            <a:ext cx="5715000" cy="337185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914400" y="3675413"/>
            <a:ext cx="7315200" cy="391716"/>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914400" y="4084369"/>
            <a:ext cx="7315200" cy="51435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10"/>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914400" y="4629150"/>
            <a:ext cx="38862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sz="2800"/>
          </a:p>
        </p:txBody>
      </p:sp>
      <p:sp>
        <p:nvSpPr>
          <p:cNvPr id="85" name="Google Shape;85;p10"/>
          <p:cNvSpPr/>
          <p:nvPr/>
        </p:nvSpPr>
        <p:spPr>
          <a:xfrm rot="10800000" flipH="1">
            <a:off x="68307" y="3512666"/>
            <a:ext cx="9006840" cy="685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9" y="3487856"/>
            <a:ext cx="9006639" cy="3428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1" y="3579919"/>
            <a:ext cx="9006637" cy="3660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8" name="Google Shape;88;p10"/>
          <p:cNvSpPr>
            <a:spLocks noGrp="1"/>
          </p:cNvSpPr>
          <p:nvPr>
            <p:ph type="pic" idx="2"/>
          </p:nvPr>
        </p:nvSpPr>
        <p:spPr>
          <a:xfrm>
            <a:off x="68309" y="50006"/>
            <a:ext cx="9001873" cy="3436144"/>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52316"/>
            <a:ext cx="9013372" cy="5020056"/>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1"/>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1"/>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1"/>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b="1"/>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subTitle" idx="1"/>
          </p:nvPr>
        </p:nvSpPr>
        <p:spPr>
          <a:xfrm>
            <a:off x="392763" y="2400299"/>
            <a:ext cx="8407570" cy="2515367"/>
          </a:xfrm>
          <a:prstGeom prst="rect">
            <a:avLst/>
          </a:prstGeom>
          <a:noFill/>
          <a:ln>
            <a:noFill/>
          </a:ln>
        </p:spPr>
        <p:txBody>
          <a:bodyPr spcFirstLastPara="1" wrap="square" lIns="91425" tIns="45700" rIns="91425" bIns="45700" anchor="t" anchorCtr="0">
            <a:normAutofit fontScale="92500" lnSpcReduction="20000"/>
          </a:bodyPr>
          <a:lstStyle/>
          <a:p>
            <a:pPr marL="457200" lvl="0" indent="-457200" algn="l" rtl="0">
              <a:spcBef>
                <a:spcPts val="0"/>
              </a:spcBef>
              <a:spcAft>
                <a:spcPts val="0"/>
              </a:spcAft>
              <a:buSzPct val="85000"/>
              <a:buAutoNum type="arabicPeriod"/>
            </a:pPr>
            <a:r>
              <a:rPr lang="en-IN" dirty="0"/>
              <a:t>Chetan Gujarathi</a:t>
            </a:r>
            <a:endParaRPr dirty="0"/>
          </a:p>
          <a:p>
            <a:pPr marL="457200" lvl="0" indent="-457200" algn="l" rtl="0">
              <a:spcBef>
                <a:spcPts val="580"/>
              </a:spcBef>
              <a:spcAft>
                <a:spcPts val="0"/>
              </a:spcAft>
              <a:buSzPct val="85000"/>
              <a:buAutoNum type="arabicPeriod"/>
            </a:pPr>
            <a:r>
              <a:rPr lang="en-IN" dirty="0"/>
              <a:t>Nandan Kasat</a:t>
            </a:r>
            <a:endParaRPr dirty="0"/>
          </a:p>
          <a:p>
            <a:pPr marL="457200" lvl="0" indent="-457200" algn="l" rtl="0">
              <a:spcBef>
                <a:spcPts val="580"/>
              </a:spcBef>
              <a:spcAft>
                <a:spcPts val="0"/>
              </a:spcAft>
              <a:buSzPct val="85000"/>
              <a:buAutoNum type="arabicPeriod"/>
            </a:pPr>
            <a:r>
              <a:rPr lang="en-IN" dirty="0"/>
              <a:t>Prajwal Nikam</a:t>
            </a:r>
            <a:endParaRPr dirty="0"/>
          </a:p>
          <a:p>
            <a:pPr marL="457200" lvl="0" indent="-337915" algn="ctr" rtl="0">
              <a:spcBef>
                <a:spcPts val="580"/>
              </a:spcBef>
              <a:spcAft>
                <a:spcPts val="0"/>
              </a:spcAft>
              <a:buSzPct val="85000"/>
              <a:buNone/>
            </a:pPr>
            <a:endParaRPr dirty="0"/>
          </a:p>
          <a:p>
            <a:pPr marL="457200" lvl="0" indent="-457200" algn="ctr" rtl="0">
              <a:spcBef>
                <a:spcPts val="580"/>
              </a:spcBef>
              <a:spcAft>
                <a:spcPts val="0"/>
              </a:spcAft>
              <a:buSzPct val="85000"/>
              <a:buNone/>
            </a:pPr>
            <a:r>
              <a:rPr lang="en-US" dirty="0"/>
              <a:t>				</a:t>
            </a:r>
            <a:r>
              <a:rPr lang="en-US" sz="3200" dirty="0"/>
              <a:t>Under the Guidance of</a:t>
            </a:r>
            <a:endParaRPr dirty="0"/>
          </a:p>
          <a:p>
            <a:pPr lvl="0" indent="-457200">
              <a:buSzPct val="85000"/>
            </a:pPr>
            <a:r>
              <a:rPr lang="en-US" sz="3200" dirty="0"/>
              <a:t>				</a:t>
            </a:r>
            <a:r>
              <a:rPr lang="en-US" sz="3200" dirty="0">
                <a:latin typeface="Times New Roman" panose="02020603050405020304" pitchFamily="18" charset="0"/>
                <a:cs typeface="Times New Roman" panose="02020603050405020304" pitchFamily="18" charset="0"/>
              </a:rPr>
              <a:t>Prof.</a:t>
            </a:r>
            <a:r>
              <a:rPr lang="en-IN" sz="2800" dirty="0">
                <a:latin typeface="Times New Roman" panose="02020603050405020304" pitchFamily="18" charset="0"/>
                <a:cs typeface="Times New Roman" panose="02020603050405020304" pitchFamily="18" charset="0"/>
              </a:rPr>
              <a:t> Dr. S.S.Morade</a:t>
            </a:r>
            <a:r>
              <a:rPr lang="en-US" sz="2800"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37915" algn="ctr" rtl="0">
              <a:spcBef>
                <a:spcPts val="580"/>
              </a:spcBef>
              <a:spcAft>
                <a:spcPts val="0"/>
              </a:spcAft>
              <a:buSzPct val="85000"/>
              <a:buNone/>
            </a:pPr>
            <a:endParaRPr dirty="0"/>
          </a:p>
          <a:p>
            <a:pPr marL="457200" lvl="0" indent="-337915" algn="ctr" rtl="0">
              <a:spcBef>
                <a:spcPts val="580"/>
              </a:spcBef>
              <a:spcAft>
                <a:spcPts val="0"/>
              </a:spcAft>
              <a:buSzPct val="85000"/>
              <a:buNone/>
            </a:pPr>
            <a:endParaRPr dirty="0"/>
          </a:p>
          <a:p>
            <a:pPr marL="457200" lvl="0" indent="-337915" algn="ctr" rtl="0">
              <a:spcBef>
                <a:spcPts val="580"/>
              </a:spcBef>
              <a:spcAft>
                <a:spcPts val="0"/>
              </a:spcAft>
              <a:buSzPct val="85000"/>
              <a:buNone/>
            </a:pPr>
            <a:endParaRPr dirty="0"/>
          </a:p>
          <a:p>
            <a:pPr marL="457200" lvl="0" indent="-337915" algn="ctr" rtl="0">
              <a:spcBef>
                <a:spcPts val="580"/>
              </a:spcBef>
              <a:spcAft>
                <a:spcPts val="0"/>
              </a:spcAft>
              <a:buSzPct val="85000"/>
              <a:buNone/>
            </a:pPr>
            <a:endParaRPr dirty="0"/>
          </a:p>
        </p:txBody>
      </p:sp>
      <p:sp>
        <p:nvSpPr>
          <p:cNvPr id="107" name="Google Shape;107;p13"/>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Autofit/>
          </a:bodyPr>
          <a:lstStyle/>
          <a:p>
            <a:pPr lvl="0">
              <a:buSzPts val="2400"/>
            </a:pPr>
            <a:r>
              <a:rPr lang="en-US" sz="3200" b="1" dirty="0">
                <a:latin typeface="Times New Roman" panose="02020603050405020304" pitchFamily="18" charset="0"/>
                <a:cs typeface="Times New Roman" panose="02020603050405020304" pitchFamily="18" charset="0"/>
              </a:rPr>
              <a:t>Design and Implementation of AI Based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Agri Robot</a:t>
            </a:r>
            <a:endParaRPr sz="3200" dirty="0"/>
          </a:p>
        </p:txBody>
      </p:sp>
      <p:pic>
        <p:nvPicPr>
          <p:cNvPr id="108" name="Google Shape;108;p13"/>
          <p:cNvPicPr preferRelativeResize="0"/>
          <p:nvPr/>
        </p:nvPicPr>
        <p:blipFill rotWithShape="1">
          <a:blip r:embed="rId3">
            <a:alphaModFix/>
          </a:blip>
          <a:srcRect/>
          <a:stretch/>
        </p:blipFill>
        <p:spPr>
          <a:xfrm>
            <a:off x="7635180" y="145920"/>
            <a:ext cx="1384995" cy="835155"/>
          </a:xfrm>
          <a:prstGeom prst="rect">
            <a:avLst/>
          </a:prstGeom>
          <a:noFill/>
          <a:ln>
            <a:noFill/>
          </a:ln>
        </p:spPr>
      </p:pic>
      <p:cxnSp>
        <p:nvCxnSpPr>
          <p:cNvPr id="109" name="Google Shape;109;p13"/>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374904" y="857309"/>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Experimental Setup / Simulation </a:t>
            </a:r>
            <a:endParaRPr sz="4400" dirty="0"/>
          </a:p>
        </p:txBody>
      </p:sp>
      <p:sp>
        <p:nvSpPr>
          <p:cNvPr id="212" name="Google Shape;212;p24"/>
          <p:cNvSpPr txBox="1">
            <a:spLocks noGrp="1"/>
          </p:cNvSpPr>
          <p:nvPr>
            <p:ph type="ftr" idx="11"/>
          </p:nvPr>
        </p:nvSpPr>
        <p:spPr>
          <a:xfrm>
            <a:off x="609601" y="4203792"/>
            <a:ext cx="8252297" cy="75620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213" name="Google Shape;213;p24"/>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10</a:t>
            </a:fld>
            <a:endParaRPr>
              <a:solidFill>
                <a:srgbClr val="FFFFFF"/>
              </a:solidFill>
            </a:endParaRPr>
          </a:p>
        </p:txBody>
      </p:sp>
      <p:pic>
        <p:nvPicPr>
          <p:cNvPr id="214" name="Google Shape;214;p24"/>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215" name="Google Shape;215;p24"/>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pic>
        <p:nvPicPr>
          <p:cNvPr id="3" name="Picture 2">
            <a:extLst>
              <a:ext uri="{FF2B5EF4-FFF2-40B4-BE49-F238E27FC236}">
                <a16:creationId xmlns:a16="http://schemas.microsoft.com/office/drawing/2014/main" xmlns="" id="{59831A9F-6EF7-F699-D97F-716A5316B4BF}"/>
              </a:ext>
            </a:extLst>
          </p:cNvPr>
          <p:cNvPicPr>
            <a:picLocks noChangeAspect="1"/>
          </p:cNvPicPr>
          <p:nvPr/>
        </p:nvPicPr>
        <p:blipFill>
          <a:blip r:embed="rId4"/>
          <a:stretch>
            <a:fillRect/>
          </a:stretch>
        </p:blipFill>
        <p:spPr>
          <a:xfrm>
            <a:off x="2757489" y="1985368"/>
            <a:ext cx="4684964" cy="2382607"/>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FF8B7-882E-56E9-F13B-90CB28F124BC}"/>
              </a:ext>
            </a:extLst>
          </p:cNvPr>
          <p:cNvSpPr>
            <a:spLocks noGrp="1"/>
          </p:cNvSpPr>
          <p:nvPr>
            <p:ph type="title"/>
          </p:nvPr>
        </p:nvSpPr>
        <p:spPr/>
        <p:txBody>
          <a:bodyPr>
            <a:normAutofit/>
          </a:bodyPr>
          <a:lstStyle/>
          <a:p>
            <a:r>
              <a:rPr lang="en-US" dirty="0"/>
              <a:t>Logic 0(Robot is moving)</a:t>
            </a:r>
            <a:endParaRPr lang="en-IN" dirty="0"/>
          </a:p>
        </p:txBody>
      </p:sp>
      <p:sp>
        <p:nvSpPr>
          <p:cNvPr id="4" name="Slide Number Placeholder 3">
            <a:extLst>
              <a:ext uri="{FF2B5EF4-FFF2-40B4-BE49-F238E27FC236}">
                <a16:creationId xmlns:a16="http://schemas.microsoft.com/office/drawing/2014/main" xmlns="" id="{6CD18E81-7341-7683-04CF-2A73608D09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sz="2400">
              <a:solidFill>
                <a:srgbClr val="FFFFFF"/>
              </a:solidFill>
            </a:endParaRPr>
          </a:p>
        </p:txBody>
      </p:sp>
      <p:pic>
        <p:nvPicPr>
          <p:cNvPr id="6" name="Picture 5">
            <a:extLst>
              <a:ext uri="{FF2B5EF4-FFF2-40B4-BE49-F238E27FC236}">
                <a16:creationId xmlns:a16="http://schemas.microsoft.com/office/drawing/2014/main" xmlns="" id="{F0EC30D7-4E77-4B6F-E718-21FB302C0F5A}"/>
              </a:ext>
            </a:extLst>
          </p:cNvPr>
          <p:cNvPicPr>
            <a:picLocks noChangeAspect="1"/>
          </p:cNvPicPr>
          <p:nvPr/>
        </p:nvPicPr>
        <p:blipFill>
          <a:blip r:embed="rId2"/>
          <a:stretch>
            <a:fillRect/>
          </a:stretch>
        </p:blipFill>
        <p:spPr>
          <a:xfrm>
            <a:off x="1921670" y="1927891"/>
            <a:ext cx="4843462" cy="2922242"/>
          </a:xfrm>
          <a:prstGeom prst="rect">
            <a:avLst/>
          </a:prstGeom>
        </p:spPr>
      </p:pic>
    </p:spTree>
    <p:extLst>
      <p:ext uri="{BB962C8B-B14F-4D97-AF65-F5344CB8AC3E}">
        <p14:creationId xmlns:p14="http://schemas.microsoft.com/office/powerpoint/2010/main" val="282487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F6FACA-20F4-BD72-265E-BEFA67478331}"/>
              </a:ext>
            </a:extLst>
          </p:cNvPr>
          <p:cNvSpPr>
            <a:spLocks noGrp="1"/>
          </p:cNvSpPr>
          <p:nvPr>
            <p:ph type="title"/>
          </p:nvPr>
        </p:nvSpPr>
        <p:spPr/>
        <p:txBody>
          <a:bodyPr/>
          <a:lstStyle/>
          <a:p>
            <a:r>
              <a:rPr lang="en-US" dirty="0"/>
              <a:t>Logic 1(Obstacle Detected)</a:t>
            </a:r>
            <a:endParaRPr lang="en-IN" dirty="0"/>
          </a:p>
        </p:txBody>
      </p:sp>
      <p:sp>
        <p:nvSpPr>
          <p:cNvPr id="4" name="Slide Number Placeholder 3">
            <a:extLst>
              <a:ext uri="{FF2B5EF4-FFF2-40B4-BE49-F238E27FC236}">
                <a16:creationId xmlns:a16="http://schemas.microsoft.com/office/drawing/2014/main" xmlns="" id="{7B276708-FDED-38D5-FAA2-8E56F5DB73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sz="2400">
              <a:solidFill>
                <a:srgbClr val="FFFFFF"/>
              </a:solidFill>
            </a:endParaRPr>
          </a:p>
        </p:txBody>
      </p:sp>
      <p:pic>
        <p:nvPicPr>
          <p:cNvPr id="6" name="Picture 5">
            <a:extLst>
              <a:ext uri="{FF2B5EF4-FFF2-40B4-BE49-F238E27FC236}">
                <a16:creationId xmlns:a16="http://schemas.microsoft.com/office/drawing/2014/main" xmlns="" id="{7AAD30D9-3E48-542E-BD55-D21D8F4B6674}"/>
              </a:ext>
            </a:extLst>
          </p:cNvPr>
          <p:cNvPicPr>
            <a:picLocks noChangeAspect="1"/>
          </p:cNvPicPr>
          <p:nvPr/>
        </p:nvPicPr>
        <p:blipFill>
          <a:blip r:embed="rId2"/>
          <a:stretch>
            <a:fillRect/>
          </a:stretch>
        </p:blipFill>
        <p:spPr>
          <a:xfrm>
            <a:off x="2221706" y="1917053"/>
            <a:ext cx="4564857" cy="2981031"/>
          </a:xfrm>
          <a:prstGeom prst="rect">
            <a:avLst/>
          </a:prstGeom>
        </p:spPr>
      </p:pic>
    </p:spTree>
    <p:extLst>
      <p:ext uri="{BB962C8B-B14F-4D97-AF65-F5344CB8AC3E}">
        <p14:creationId xmlns:p14="http://schemas.microsoft.com/office/powerpoint/2010/main" val="402431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307398" y="538783"/>
            <a:ext cx="7081445"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Performance Parameters</a:t>
            </a:r>
            <a:endParaRPr sz="4400" dirty="0"/>
          </a:p>
        </p:txBody>
      </p:sp>
      <p:sp>
        <p:nvSpPr>
          <p:cNvPr id="212" name="Google Shape;212;p24"/>
          <p:cNvSpPr txBox="1">
            <a:spLocks noGrp="1"/>
          </p:cNvSpPr>
          <p:nvPr>
            <p:ph type="ftr" idx="11"/>
          </p:nvPr>
        </p:nvSpPr>
        <p:spPr>
          <a:xfrm>
            <a:off x="609601" y="4203792"/>
            <a:ext cx="8252297" cy="75620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213" name="Google Shape;213;p24"/>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13</a:t>
            </a:fld>
            <a:endParaRPr>
              <a:solidFill>
                <a:srgbClr val="FFFFFF"/>
              </a:solidFill>
            </a:endParaRPr>
          </a:p>
        </p:txBody>
      </p:sp>
      <p:pic>
        <p:nvPicPr>
          <p:cNvPr id="214" name="Google Shape;214;p24"/>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215" name="Google Shape;215;p24"/>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
        <p:nvSpPr>
          <p:cNvPr id="2" name="TextBox 1">
            <a:extLst>
              <a:ext uri="{FF2B5EF4-FFF2-40B4-BE49-F238E27FC236}">
                <a16:creationId xmlns:a16="http://schemas.microsoft.com/office/drawing/2014/main" xmlns="" id="{4BB7AD23-E6B4-F988-2ACD-5AD7EF84AA23}"/>
              </a:ext>
            </a:extLst>
          </p:cNvPr>
          <p:cNvSpPr txBox="1"/>
          <p:nvPr/>
        </p:nvSpPr>
        <p:spPr>
          <a:xfrm>
            <a:off x="511989" y="2191678"/>
            <a:ext cx="6672262" cy="203132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Nozzle Adjustment for spraying herbicides.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Detection and recognization of Path.</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Detection of obstacles.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Capturing images of weeds.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89836828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447675" y="466726"/>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t>
            </a:r>
            <a:br>
              <a:rPr lang="en-US" sz="4400" dirty="0"/>
            </a:br>
            <a:r>
              <a:rPr lang="en-US" sz="4400" dirty="0"/>
              <a:t/>
            </a:r>
            <a:br>
              <a:rPr lang="en-US" sz="4400" dirty="0"/>
            </a:br>
            <a:r>
              <a:rPr lang="en-US" sz="4400" dirty="0"/>
              <a:t/>
            </a:r>
            <a:br>
              <a:rPr lang="en-US" sz="4400" dirty="0"/>
            </a:br>
            <a:r>
              <a:rPr lang="en-US" sz="4400" dirty="0"/>
              <a:t> Issues</a:t>
            </a:r>
            <a:endParaRPr dirty="0"/>
          </a:p>
        </p:txBody>
      </p:sp>
      <p:sp>
        <p:nvSpPr>
          <p:cNvPr id="231" name="Google Shape;231;p26"/>
          <p:cNvSpPr txBox="1">
            <a:spLocks noGrp="1"/>
          </p:cNvSpPr>
          <p:nvPr>
            <p:ph type="ftr" idx="11"/>
          </p:nvPr>
        </p:nvSpPr>
        <p:spPr>
          <a:xfrm>
            <a:off x="447675" y="4725638"/>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232" name="Google Shape;232;p26"/>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14</a:t>
            </a:fld>
            <a:endParaRPr>
              <a:solidFill>
                <a:srgbClr val="FFFFFF"/>
              </a:solidFill>
            </a:endParaRPr>
          </a:p>
        </p:txBody>
      </p:sp>
      <p:pic>
        <p:nvPicPr>
          <p:cNvPr id="233" name="Google Shape;233;p26"/>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234" name="Google Shape;234;p26"/>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
        <p:nvSpPr>
          <p:cNvPr id="3" name="TextBox 2">
            <a:extLst>
              <a:ext uri="{FF2B5EF4-FFF2-40B4-BE49-F238E27FC236}">
                <a16:creationId xmlns:a16="http://schemas.microsoft.com/office/drawing/2014/main" xmlns="" id="{7CDED9C3-BEC8-9B0B-8F2E-5187CEEA9C52}"/>
              </a:ext>
            </a:extLst>
          </p:cNvPr>
          <p:cNvSpPr txBox="1"/>
          <p:nvPr/>
        </p:nvSpPr>
        <p:spPr>
          <a:xfrm>
            <a:off x="848914" y="2174974"/>
            <a:ext cx="5750719" cy="1815882"/>
          </a:xfrm>
          <a:prstGeom prst="rect">
            <a:avLst/>
          </a:prstGeom>
          <a:noFill/>
        </p:spPr>
        <p:txBody>
          <a:bodyPr wrap="square" rtlCol="0">
            <a:spAutoFit/>
          </a:bodyPr>
          <a:lstStyle/>
          <a:p>
            <a:pPr marL="285750" indent="-285750">
              <a:buFont typeface="Wingdings" panose="05000000000000000000" pitchFamily="2" charset="2"/>
              <a:buChar char="Ø"/>
            </a:pPr>
            <a:r>
              <a:rPr lang="en-US" dirty="0"/>
              <a:t>Grass density detection during simulation.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Accuracy of weeds detection.</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Accuracy rates of GPS module and ultrasonic Sensor.</a:t>
            </a: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447675" y="466726"/>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t>
            </a:r>
            <a:br>
              <a:rPr lang="en-US" sz="4400"/>
            </a:br>
            <a:r>
              <a:rPr lang="en-US" sz="4400"/>
              <a:t/>
            </a:r>
            <a:br>
              <a:rPr lang="en-US" sz="4400"/>
            </a:br>
            <a:r>
              <a:rPr lang="en-US" sz="4400"/>
              <a:t/>
            </a:r>
            <a:br>
              <a:rPr lang="en-US" sz="4400"/>
            </a:br>
            <a:r>
              <a:rPr lang="en-US" sz="4400"/>
              <a:t/>
            </a:r>
            <a:br>
              <a:rPr lang="en-US" sz="4400"/>
            </a:br>
            <a:r>
              <a:rPr lang="en-US" sz="4400"/>
              <a:t>References</a:t>
            </a:r>
            <a:endParaRPr sz="4400"/>
          </a:p>
        </p:txBody>
      </p:sp>
      <p:sp>
        <p:nvSpPr>
          <p:cNvPr id="249" name="Google Shape;249;p28"/>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250" name="Google Shape;250;p28"/>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15</a:t>
            </a:fld>
            <a:endParaRPr>
              <a:solidFill>
                <a:srgbClr val="FFFFFF"/>
              </a:solidFill>
            </a:endParaRPr>
          </a:p>
        </p:txBody>
      </p:sp>
      <p:pic>
        <p:nvPicPr>
          <p:cNvPr id="251" name="Google Shape;251;p28"/>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252" name="Google Shape;252;p28"/>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
        <p:nvSpPr>
          <p:cNvPr id="2" name="TextBox 1"/>
          <p:cNvSpPr txBox="1"/>
          <p:nvPr/>
        </p:nvSpPr>
        <p:spPr>
          <a:xfrm>
            <a:off x="257751" y="1993713"/>
            <a:ext cx="8689868" cy="3539430"/>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US" dirty="0">
                <a:latin typeface="Times New Roman" panose="02020603050405020304" pitchFamily="18" charset="0"/>
                <a:cs typeface="Times New Roman" panose="02020603050405020304" pitchFamily="18" charset="0"/>
              </a:rPr>
              <a:t>Design and Development of Autonomous Pesticide Sprayer Robot for Fertigation Farm -A.M. Kassim, A. H. Azahar, S Sivarao.</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Autonomous  Herbicides Spraying System Using AI and IOT - Anirudha .S. Tadpatri, Pramod P Ugargol, Rakesh Shridhar.</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Development and Automation of Robot with Spraying Mechanism for Agricultural Applications -  Mitul Raval, Aniket Dhandhukia,  Supath Mohile.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Development and Automation of Robot with Spraying Mechanism for Agricultural Applications - Palash Patil, Vaibhav Pardhi, Prashant Balkhande</a:t>
            </a:r>
            <a:r>
              <a:rPr lang="en-US" dirty="0"/>
              <a:t>.</a:t>
            </a:r>
          </a:p>
          <a:p>
            <a:pPr lvl="0"/>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solidFill>
                <a:schemeClr val="dk2"/>
              </a:solidFill>
            </a:endParaRPr>
          </a:p>
        </p:txBody>
      </p:sp>
      <p:sp>
        <p:nvSpPr>
          <p:cNvPr id="4" name="TextBox 3"/>
          <p:cNvSpPr txBox="1"/>
          <p:nvPr/>
        </p:nvSpPr>
        <p:spPr>
          <a:xfrm>
            <a:off x="374904" y="730676"/>
            <a:ext cx="8493488" cy="4185761"/>
          </a:xfrm>
          <a:prstGeom prst="rect">
            <a:avLst/>
          </a:prstGeom>
          <a:noFill/>
        </p:spPr>
        <p:txBody>
          <a:bodyPr wrap="square" rtlCol="0">
            <a:spAutoFit/>
          </a:bodyPr>
          <a:lstStyle/>
          <a:p>
            <a:endParaRPr lang="en-IN" dirty="0"/>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WEED DETECTION USING IMAGE PROCESSING Ajinkya Paikekari, Vrushali Ghule, Rani Meshram, V.B. Raskar.</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Amrutha A. Aware, Kavitha Joshi,”Crop and Weed Detection Based on Texture and Size Features</a:t>
            </a:r>
          </a:p>
          <a:p>
            <a:r>
              <a:rPr lang="en-US" dirty="0">
                <a:latin typeface="Times New Roman" panose="02020603050405020304" pitchFamily="18" charset="0"/>
                <a:cs typeface="Times New Roman" panose="02020603050405020304" pitchFamily="18" charset="0"/>
              </a:rPr>
              <a:t>      and Automatic Spraying of Herbicides,” Int J Adv Res Computer Sci Softw Eng,6(1).</a:t>
            </a:r>
          </a:p>
          <a:p>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Autonomous Herbicide Spraying System using AI and IoT - </a:t>
            </a:r>
            <a:r>
              <a:rPr lang="en-IN" dirty="0"/>
              <a:t> </a:t>
            </a:r>
            <a:r>
              <a:rPr lang="en-IN" dirty="0">
                <a:latin typeface="Times New Roman" panose="02020603050405020304" pitchFamily="18" charset="0"/>
                <a:cs typeface="Times New Roman" panose="02020603050405020304" pitchFamily="18" charset="0"/>
              </a:rPr>
              <a:t>Prajwal B , Rakesh Shridhar , Anirudha S Tadpatri Pramodh P Ugargol, Ajjaiah H B M, IJERTV10IS090109.</a:t>
            </a:r>
          </a:p>
          <a:p>
            <a:endParaRPr lang="en-IN" dirty="0"/>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Kamarul HG, Mohd MM &amp;Aini H, “Machine Vision System for Automatic Weeding Strategy using Image Processing Technique”, </a:t>
            </a:r>
            <a:r>
              <a:rPr lang="en-IN" i="1" dirty="0">
                <a:latin typeface="Times New Roman" panose="02020603050405020304" pitchFamily="18" charset="0"/>
                <a:cs typeface="Times New Roman" panose="02020603050405020304" pitchFamily="18" charset="0"/>
              </a:rPr>
              <a:t>American-Eurasian J. of Agriculture&amp; Environmental Science, </a:t>
            </a:r>
            <a:r>
              <a:rPr lang="en-IN" dirty="0">
                <a:latin typeface="Times New Roman" panose="02020603050405020304" pitchFamily="18" charset="0"/>
                <a:cs typeface="Times New Roman" panose="02020603050405020304" pitchFamily="18" charset="0"/>
              </a:rPr>
              <a:t>Vol.3, No.3, (2008), pp.451-458. </a:t>
            </a:r>
          </a:p>
          <a:p>
            <a:endParaRPr lang="en-IN" dirty="0"/>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Amir HKB &amp; Ali MS, “Automatic Weed Detection System and Smart Herbicide Sprayer Robot for corn fields”, </a:t>
            </a:r>
            <a:r>
              <a:rPr lang="en-IN" i="1" dirty="0">
                <a:latin typeface="Times New Roman" panose="02020603050405020304" pitchFamily="18" charset="0"/>
                <a:cs typeface="Times New Roman" panose="02020603050405020304" pitchFamily="18" charset="0"/>
              </a:rPr>
              <a:t>IEEE Int. Conf. on Robotics and Mechatronics</a:t>
            </a:r>
            <a:r>
              <a:rPr lang="en-IN" dirty="0">
                <a:latin typeface="Times New Roman" panose="02020603050405020304" pitchFamily="18" charset="0"/>
                <a:cs typeface="Times New Roman" panose="02020603050405020304" pitchFamily="18" charset="0"/>
              </a:rPr>
              <a:t>, Tehran, (2013), pp.468–473.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458227" y="112776"/>
            <a:ext cx="1493649" cy="786452"/>
          </a:xfrm>
          <a:prstGeom prst="rect">
            <a:avLst/>
          </a:prstGeom>
        </p:spPr>
      </p:pic>
      <p:sp>
        <p:nvSpPr>
          <p:cNvPr id="6" name="TextBox 5"/>
          <p:cNvSpPr txBox="1"/>
          <p:nvPr/>
        </p:nvSpPr>
        <p:spPr>
          <a:xfrm>
            <a:off x="632655" y="4567565"/>
            <a:ext cx="7977986" cy="523220"/>
          </a:xfrm>
          <a:prstGeom prst="rect">
            <a:avLst/>
          </a:prstGeom>
          <a:noFill/>
        </p:spPr>
        <p:txBody>
          <a:bodyPr wrap="square" rtlCol="0">
            <a:spAutoFit/>
          </a:bodyPr>
          <a:lstStyle/>
          <a:p>
            <a:pPr lvl="0" algn="ctr"/>
            <a:r>
              <a:rPr lang="en-US" dirty="0">
                <a:solidFill>
                  <a:schemeClr val="accent1"/>
                </a:solidFill>
              </a:rPr>
              <a:t>Department of Electronics &amp; Telecommunication Engineering</a:t>
            </a:r>
            <a:endParaRPr lang="en-US" dirty="0"/>
          </a:p>
          <a:p>
            <a:pPr lvl="0" algn="ctr"/>
            <a:r>
              <a:rPr lang="en-US" dirty="0">
                <a:solidFill>
                  <a:schemeClr val="accent1"/>
                </a:solidFill>
              </a:rPr>
              <a:t>K. K. Wagh Institute of Engineering Education &amp; Research, Nashik</a:t>
            </a:r>
            <a:endParaRPr lang="en-IN" dirty="0"/>
          </a:p>
        </p:txBody>
      </p:sp>
    </p:spTree>
    <p:extLst>
      <p:ext uri="{BB962C8B-B14F-4D97-AF65-F5344CB8AC3E}">
        <p14:creationId xmlns:p14="http://schemas.microsoft.com/office/powerpoint/2010/main" val="21709537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US" smtClean="0"/>
              <a:pPr/>
              <a:t>17</a:t>
            </a:fld>
            <a:endParaRPr lang="en-US">
              <a:solidFill>
                <a:srgbClr val="1F497D"/>
              </a:solidFill>
            </a:endParaRPr>
          </a:p>
        </p:txBody>
      </p:sp>
      <p:sp>
        <p:nvSpPr>
          <p:cNvPr id="4" name="TextBox 3"/>
          <p:cNvSpPr txBox="1"/>
          <p:nvPr/>
        </p:nvSpPr>
        <p:spPr>
          <a:xfrm>
            <a:off x="374904" y="730676"/>
            <a:ext cx="8493488" cy="3323987"/>
          </a:xfrm>
          <a:prstGeom prst="rect">
            <a:avLst/>
          </a:prstGeom>
          <a:noFill/>
        </p:spPr>
        <p:txBody>
          <a:bodyPr wrap="square" rtlCol="0">
            <a:spAutoFit/>
          </a:bodyPr>
          <a:lstStyle/>
          <a:p>
            <a:endParaRPr lang="en-IN" dirty="0"/>
          </a:p>
          <a:p>
            <a:r>
              <a:rPr lang="en-IN" dirty="0" err="1"/>
              <a:t>Feyaerts</a:t>
            </a:r>
            <a:r>
              <a:rPr lang="en-IN" dirty="0"/>
              <a:t>, F., van </a:t>
            </a:r>
            <a:r>
              <a:rPr lang="en-IN" dirty="0" err="1"/>
              <a:t>Gool</a:t>
            </a:r>
            <a:r>
              <a:rPr lang="en-IN" dirty="0"/>
              <a:t>, L. (2001). Multi-spectral vision system for weed detection. Pattern Recognition Letters, 22, 667-674. (</a:t>
            </a:r>
            <a:r>
              <a:rPr lang="en-IN" dirty="0" err="1"/>
              <a:t>Pubitemid</a:t>
            </a:r>
            <a:r>
              <a:rPr lang="en-IN" dirty="0"/>
              <a:t> 32411922</a:t>
            </a:r>
            <a:r>
              <a:rPr lang="en-IN" dirty="0" smtClean="0"/>
              <a:t>).</a:t>
            </a:r>
          </a:p>
          <a:p>
            <a:endParaRPr lang="en-IN" dirty="0"/>
          </a:p>
          <a:p>
            <a:r>
              <a:rPr lang="en-US" dirty="0" err="1"/>
              <a:t>Piron</a:t>
            </a:r>
            <a:r>
              <a:rPr lang="en-US" dirty="0"/>
              <a:t>, A., </a:t>
            </a:r>
            <a:r>
              <a:rPr lang="en-US" dirty="0" err="1"/>
              <a:t>Leemans</a:t>
            </a:r>
            <a:r>
              <a:rPr lang="en-US" dirty="0"/>
              <a:t>, V., </a:t>
            </a:r>
            <a:r>
              <a:rPr lang="en-US" dirty="0" err="1"/>
              <a:t>Kleynen</a:t>
            </a:r>
            <a:r>
              <a:rPr lang="en-US" dirty="0"/>
              <a:t>, O., </a:t>
            </a:r>
            <a:r>
              <a:rPr lang="en-US" dirty="0" err="1"/>
              <a:t>Lebeau</a:t>
            </a:r>
            <a:r>
              <a:rPr lang="en-US" dirty="0"/>
              <a:t>, F., </a:t>
            </a:r>
            <a:r>
              <a:rPr lang="en-US" dirty="0" err="1"/>
              <a:t>Destain</a:t>
            </a:r>
            <a:r>
              <a:rPr lang="en-US" dirty="0"/>
              <a:t>, M. -F. (2008). Selection of the most efficient wavelength bands for discriminating weeds from crop. Computers and Electronics in Agriculture, 62, 141-148</a:t>
            </a:r>
            <a:r>
              <a:rPr lang="en-US" dirty="0" smtClean="0"/>
              <a:t>.</a:t>
            </a:r>
          </a:p>
          <a:p>
            <a:endParaRPr lang="en-US" dirty="0" smtClean="0"/>
          </a:p>
          <a:p>
            <a:r>
              <a:rPr lang="en-US" dirty="0" err="1"/>
              <a:t>Søgaard</a:t>
            </a:r>
            <a:r>
              <a:rPr lang="en-US" dirty="0"/>
              <a:t>, H. T. (2005). Weed classification by active shape models. </a:t>
            </a:r>
            <a:r>
              <a:rPr lang="en-US" dirty="0" err="1"/>
              <a:t>Biosystems</a:t>
            </a:r>
            <a:r>
              <a:rPr lang="en-US" dirty="0"/>
              <a:t> Engineering, 93(3), 271-281.</a:t>
            </a:r>
          </a:p>
          <a:p>
            <a:endParaRPr lang="en-IN" dirty="0"/>
          </a:p>
          <a:p>
            <a:r>
              <a:rPr lang="en-IN" dirty="0"/>
              <a:t/>
            </a:r>
            <a:br>
              <a:rPr lang="en-IN" dirty="0"/>
            </a:b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458227" y="112776"/>
            <a:ext cx="1493649" cy="786452"/>
          </a:xfrm>
          <a:prstGeom prst="rect">
            <a:avLst/>
          </a:prstGeom>
        </p:spPr>
      </p:pic>
      <p:sp>
        <p:nvSpPr>
          <p:cNvPr id="6" name="TextBox 5"/>
          <p:cNvSpPr txBox="1"/>
          <p:nvPr/>
        </p:nvSpPr>
        <p:spPr>
          <a:xfrm>
            <a:off x="632655" y="4567565"/>
            <a:ext cx="7977986" cy="523220"/>
          </a:xfrm>
          <a:prstGeom prst="rect">
            <a:avLst/>
          </a:prstGeom>
          <a:noFill/>
        </p:spPr>
        <p:txBody>
          <a:bodyPr wrap="square" rtlCol="0">
            <a:spAutoFit/>
          </a:bodyPr>
          <a:lstStyle/>
          <a:p>
            <a:pPr algn="ctr"/>
            <a:r>
              <a:rPr lang="en-US" dirty="0">
                <a:solidFill>
                  <a:srgbClr val="4F81BD"/>
                </a:solidFill>
              </a:rPr>
              <a:t>Department of Electronics &amp; Telecommunication Engineering</a:t>
            </a:r>
            <a:endParaRPr lang="en-US" dirty="0"/>
          </a:p>
          <a:p>
            <a:pPr algn="ctr"/>
            <a:r>
              <a:rPr lang="en-US" dirty="0">
                <a:solidFill>
                  <a:srgbClr val="4F81BD"/>
                </a:solidFill>
              </a:rPr>
              <a:t>K. K. Wagh Institute of Engineering Education &amp; Research, Nashik</a:t>
            </a:r>
            <a:endParaRPr lang="en-IN" dirty="0"/>
          </a:p>
        </p:txBody>
      </p:sp>
    </p:spTree>
    <p:extLst>
      <p:ext uri="{BB962C8B-B14F-4D97-AF65-F5344CB8AC3E}">
        <p14:creationId xmlns:p14="http://schemas.microsoft.com/office/powerpoint/2010/main" val="39355539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ftr" idx="11"/>
          </p:nvPr>
        </p:nvSpPr>
        <p:spPr>
          <a:xfrm>
            <a:off x="914399" y="4629150"/>
            <a:ext cx="7553325"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258" name="Google Shape;258;p29"/>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18</a:t>
            </a:fld>
            <a:endParaRPr>
              <a:solidFill>
                <a:srgbClr val="FFFFFF"/>
              </a:solidFill>
            </a:endParaRPr>
          </a:p>
        </p:txBody>
      </p:sp>
      <p:sp>
        <p:nvSpPr>
          <p:cNvPr id="259" name="Google Shape;259;p29"/>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rgbClr val="FFFFFF"/>
              </a:buClr>
              <a:buSzPts val="4000"/>
              <a:buFont typeface="Libre Franklin"/>
              <a:buNone/>
            </a:pPr>
            <a:r>
              <a:rPr lang="en-US"/>
              <a:t>Questions</a:t>
            </a:r>
            <a:endParaRPr/>
          </a:p>
        </p:txBody>
      </p:sp>
      <p:pic>
        <p:nvPicPr>
          <p:cNvPr id="260" name="Google Shape;260;p29"/>
          <p:cNvPicPr preferRelativeResize="0"/>
          <p:nvPr/>
        </p:nvPicPr>
        <p:blipFill rotWithShape="1">
          <a:blip r:embed="rId3">
            <a:alphaModFix/>
          </a:blip>
          <a:srcRect/>
          <a:stretch/>
        </p:blipFill>
        <p:spPr>
          <a:xfrm>
            <a:off x="7111305" y="269745"/>
            <a:ext cx="1489364" cy="785727"/>
          </a:xfrm>
          <a:prstGeom prst="rect">
            <a:avLst/>
          </a:prstGeom>
          <a:noFill/>
          <a:ln>
            <a:noFill/>
          </a:ln>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ftr" idx="11"/>
          </p:nvPr>
        </p:nvSpPr>
        <p:spPr>
          <a:xfrm>
            <a:off x="914399" y="3843625"/>
            <a:ext cx="7553325"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266" name="Google Shape;266;p30"/>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19</a:t>
            </a:fld>
            <a:endParaRPr>
              <a:solidFill>
                <a:srgbClr val="FFFFFF"/>
              </a:solidFill>
            </a:endParaRPr>
          </a:p>
        </p:txBody>
      </p:sp>
      <p:sp>
        <p:nvSpPr>
          <p:cNvPr id="267" name="Google Shape;267;p30"/>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rgbClr val="FFFFFF"/>
              </a:buClr>
              <a:buSzPts val="4000"/>
              <a:buFont typeface="Libre Franklin"/>
              <a:buNone/>
            </a:pPr>
            <a:r>
              <a:rPr lang="en-US"/>
              <a:t>Thanks</a:t>
            </a:r>
            <a:endParaRPr/>
          </a:p>
        </p:txBody>
      </p:sp>
      <p:pic>
        <p:nvPicPr>
          <p:cNvPr id="268" name="Google Shape;268;p30"/>
          <p:cNvPicPr preferRelativeResize="0"/>
          <p:nvPr/>
        </p:nvPicPr>
        <p:blipFill rotWithShape="1">
          <a:blip r:embed="rId3">
            <a:alphaModFix/>
          </a:blip>
          <a:srcRect/>
          <a:stretch/>
        </p:blipFill>
        <p:spPr>
          <a:xfrm>
            <a:off x="7111305" y="269745"/>
            <a:ext cx="1489364" cy="7857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561975" y="466726"/>
            <a:ext cx="4914900" cy="762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dirty="0"/>
              <a:t>Index</a:t>
            </a:r>
            <a:endParaRPr sz="4400" dirty="0"/>
          </a:p>
        </p:txBody>
      </p:sp>
      <p:sp>
        <p:nvSpPr>
          <p:cNvPr id="116" name="Google Shape;116;p14"/>
          <p:cNvSpPr txBox="1">
            <a:spLocks noGrp="1"/>
          </p:cNvSpPr>
          <p:nvPr>
            <p:ph type="body" idx="1"/>
          </p:nvPr>
        </p:nvSpPr>
        <p:spPr>
          <a:xfrm>
            <a:off x="224573" y="1910953"/>
            <a:ext cx="8458200" cy="2527697"/>
          </a:xfrm>
          <a:prstGeom prst="rect">
            <a:avLst/>
          </a:prstGeom>
          <a:noFill/>
          <a:ln>
            <a:noFill/>
          </a:ln>
        </p:spPr>
        <p:txBody>
          <a:bodyPr spcFirstLastPara="1" wrap="square" lIns="91425" tIns="45700" rIns="91425" bIns="45700" anchor="t" anchorCtr="0">
            <a:normAutofit lnSpcReduction="10000"/>
          </a:bodyPr>
          <a:lstStyle/>
          <a:p>
            <a:pPr marL="0" lvl="0" indent="-119824" algn="l" rtl="0">
              <a:spcBef>
                <a:spcPts val="0"/>
              </a:spcBef>
              <a:spcAft>
                <a:spcPts val="0"/>
              </a:spcAft>
              <a:buSzPct val="85000"/>
              <a:buFont typeface="Noto Sans Symbols"/>
              <a:buChar char="❑"/>
            </a:pPr>
            <a:r>
              <a:rPr lang="en-US" dirty="0"/>
              <a:t>Requirement Specification (10)</a:t>
            </a:r>
            <a:endParaRPr dirty="0"/>
          </a:p>
          <a:p>
            <a:pPr marL="0" lvl="0" indent="-119824" algn="l" rtl="0">
              <a:spcBef>
                <a:spcPts val="580"/>
              </a:spcBef>
              <a:spcAft>
                <a:spcPts val="0"/>
              </a:spcAft>
              <a:buSzPct val="85000"/>
              <a:buFont typeface="Noto Sans Symbols"/>
              <a:buChar char="❑"/>
            </a:pPr>
            <a:r>
              <a:rPr lang="en-US" dirty="0"/>
              <a:t>Literature Review (5)</a:t>
            </a:r>
            <a:endParaRPr dirty="0"/>
          </a:p>
          <a:p>
            <a:pPr marL="0" lvl="0" indent="-119824" algn="l" rtl="0">
              <a:spcBef>
                <a:spcPts val="580"/>
              </a:spcBef>
              <a:spcAft>
                <a:spcPts val="0"/>
              </a:spcAft>
              <a:buSzPct val="85000"/>
              <a:buFont typeface="Noto Sans Symbols"/>
              <a:buChar char="❑"/>
            </a:pPr>
            <a:r>
              <a:rPr lang="en-US" dirty="0"/>
              <a:t>Detailed Design (10)</a:t>
            </a:r>
            <a:endParaRPr dirty="0"/>
          </a:p>
          <a:p>
            <a:pPr marL="0" lvl="0" indent="-119824" algn="l" rtl="0">
              <a:spcBef>
                <a:spcPts val="580"/>
              </a:spcBef>
              <a:spcAft>
                <a:spcPts val="0"/>
              </a:spcAft>
              <a:buSzPct val="85000"/>
              <a:buFont typeface="Noto Sans Symbols"/>
              <a:buChar char="❑"/>
            </a:pPr>
            <a:r>
              <a:rPr lang="en-US" dirty="0"/>
              <a:t>Experimental Setup / Simulation (10)</a:t>
            </a:r>
            <a:endParaRPr dirty="0"/>
          </a:p>
          <a:p>
            <a:pPr marL="0" lvl="0" indent="-119824" algn="l" rtl="0">
              <a:spcBef>
                <a:spcPts val="580"/>
              </a:spcBef>
              <a:spcAft>
                <a:spcPts val="0"/>
              </a:spcAft>
              <a:buSzPct val="85000"/>
              <a:buFont typeface="Noto Sans Symbols"/>
              <a:buChar char="❑"/>
            </a:pPr>
            <a:r>
              <a:rPr lang="en-US" dirty="0"/>
              <a:t>Performance Parameters (10)</a:t>
            </a:r>
            <a:endParaRPr dirty="0"/>
          </a:p>
          <a:p>
            <a:pPr marL="0" lvl="0" indent="-119824" algn="l" rtl="0">
              <a:spcBef>
                <a:spcPts val="580"/>
              </a:spcBef>
              <a:spcAft>
                <a:spcPts val="0"/>
              </a:spcAft>
              <a:buSzPct val="85000"/>
              <a:buFont typeface="Noto Sans Symbols"/>
              <a:buChar char="❑"/>
            </a:pPr>
            <a:r>
              <a:rPr lang="en-IN" dirty="0"/>
              <a:t>Efficiency Issues (5) </a:t>
            </a:r>
            <a:endParaRPr dirty="0"/>
          </a:p>
          <a:p>
            <a:pPr marL="0" lvl="0" indent="0" algn="l" rtl="0">
              <a:spcBef>
                <a:spcPts val="580"/>
              </a:spcBef>
              <a:spcAft>
                <a:spcPts val="0"/>
              </a:spcAft>
              <a:buSzPct val="85000"/>
              <a:buFont typeface="Noto Sans Symbols"/>
              <a:buNone/>
            </a:pPr>
            <a:endParaRPr dirty="0"/>
          </a:p>
        </p:txBody>
      </p:sp>
      <p:sp>
        <p:nvSpPr>
          <p:cNvPr id="117" name="Google Shape;117;p14"/>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118" name="Google Shape;118;p14"/>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a:t>
            </a:fld>
            <a:endParaRPr>
              <a:solidFill>
                <a:srgbClr val="FFFFFF"/>
              </a:solidFill>
            </a:endParaRPr>
          </a:p>
        </p:txBody>
      </p:sp>
      <p:pic>
        <p:nvPicPr>
          <p:cNvPr id="119" name="Google Shape;119;p14"/>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20" name="Google Shape;120;p14"/>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447675" y="466726"/>
            <a:ext cx="7801379" cy="12668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dirty="0"/>
              <a:t>Objectives of Project </a:t>
            </a:r>
            <a:endParaRPr sz="4400" dirty="0"/>
          </a:p>
        </p:txBody>
      </p:sp>
      <p:sp>
        <p:nvSpPr>
          <p:cNvPr id="146" name="Google Shape;146;p17"/>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a:bodyPr>
          <a:lstStyle/>
          <a:p>
            <a:pPr marL="5715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make intelligent robot to spray Herbicides.</a:t>
            </a:r>
          </a:p>
          <a:p>
            <a:pPr marL="5715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sense the grass density based on decision of nozzle adjustment.</a:t>
            </a:r>
          </a:p>
          <a:p>
            <a:pPr marL="5715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sense the obstacles in front of it and take decision.</a:t>
            </a:r>
          </a:p>
          <a:p>
            <a:pPr marL="5715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memorize/record the path.</a:t>
            </a:r>
          </a:p>
        </p:txBody>
      </p:sp>
      <p:sp>
        <p:nvSpPr>
          <p:cNvPr id="147" name="Google Shape;147;p17"/>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148" name="Google Shape;148;p17"/>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a:t>
            </a:fld>
            <a:endParaRPr>
              <a:solidFill>
                <a:srgbClr val="FFFFFF"/>
              </a:solidFill>
            </a:endParaRPr>
          </a:p>
        </p:txBody>
      </p:sp>
      <p:pic>
        <p:nvPicPr>
          <p:cNvPr id="149" name="Google Shape;149;p17"/>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50" name="Google Shape;150;p17"/>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447676" y="466726"/>
            <a:ext cx="7781924" cy="1266824"/>
          </a:xfrm>
          <a:prstGeom prst="rect">
            <a:avLst/>
          </a:prstGeom>
          <a:noFill/>
          <a:ln>
            <a:noFill/>
          </a:ln>
        </p:spPr>
        <p:txBody>
          <a:bodyPr spcFirstLastPara="1" wrap="square" lIns="91425" tIns="45700" rIns="91425" bIns="91425" anchor="b" anchorCtr="0">
            <a:noAutofit/>
          </a:bodyPr>
          <a:lstStyle/>
          <a:p>
            <a:pPr lvl="0">
              <a:buSzPts val="4400"/>
            </a:pPr>
            <a:r>
              <a:rPr lang="en-US" sz="4400" dirty="0"/>
              <a:t>Requirement Specification</a:t>
            </a:r>
            <a:endParaRPr sz="4400" dirty="0"/>
          </a:p>
        </p:txBody>
      </p:sp>
      <p:sp>
        <p:nvSpPr>
          <p:cNvPr id="127" name="Google Shape;127;p15"/>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fontScale="62500" lnSpcReduction="20000"/>
          </a:bodyPr>
          <a:lstStyle/>
          <a:p>
            <a:pPr marL="571500" indent="-342900" algn="jus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Raspberry Pi Module.</a:t>
            </a:r>
            <a:endParaRPr lang="en-US" sz="2400" dirty="0" smtClean="0">
              <a:solidFill>
                <a:schemeClr val="tx1"/>
              </a:solidFill>
              <a:latin typeface="Times New Roman" panose="02020603050405020304" pitchFamily="18" charset="0"/>
              <a:cs typeface="Times New Roman" panose="02020603050405020304" pitchFamily="18" charset="0"/>
            </a:endParaRPr>
          </a:p>
          <a:p>
            <a:pPr marL="571500" indent="-34290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12V </a:t>
            </a:r>
            <a:r>
              <a:rPr lang="en-US" sz="2400" dirty="0">
                <a:solidFill>
                  <a:schemeClr val="tx1"/>
                </a:solidFill>
                <a:latin typeface="Times New Roman" panose="02020603050405020304" pitchFamily="18" charset="0"/>
                <a:cs typeface="Times New Roman" panose="02020603050405020304" pitchFamily="18" charset="0"/>
              </a:rPr>
              <a:t>dc 7Ah battery. </a:t>
            </a:r>
          </a:p>
          <a:p>
            <a:pPr marL="5715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L298 Motor Drive Controller Board Module(for cutter and pump)</a:t>
            </a:r>
          </a:p>
          <a:p>
            <a:pPr marL="5715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Cytron MD10C motor driver(for wheels)</a:t>
            </a:r>
          </a:p>
          <a:p>
            <a:pPr marL="5715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Ultrasonic sensor for obstacle detection.</a:t>
            </a:r>
          </a:p>
          <a:p>
            <a:pPr marL="5715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Heavy Duty 12V DC Electric Battery Sprayer Pump Motor</a:t>
            </a:r>
          </a:p>
          <a:p>
            <a:pPr marL="5715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Cutter(for cut unwanted wild grass).</a:t>
            </a:r>
          </a:p>
          <a:p>
            <a:pPr marL="5715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M8N GPS Module with compass.</a:t>
            </a:r>
          </a:p>
          <a:p>
            <a:pPr marL="5715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Ardupilot flight Controller.</a:t>
            </a:r>
          </a:p>
          <a:p>
            <a:pPr marL="571500" indent="-342900" algn="just">
              <a:buFont typeface="Arial" panose="020B0604020202020204" pitchFamily="34" charset="0"/>
              <a:buChar char="•"/>
            </a:pPr>
            <a:endParaRPr dirty="0">
              <a:solidFill>
                <a:schemeClr val="tx1"/>
              </a:solidFill>
              <a:latin typeface="Times New Roman" panose="02020603050405020304" pitchFamily="18" charset="0"/>
              <a:cs typeface="Times New Roman" panose="02020603050405020304" pitchFamily="18" charset="0"/>
            </a:endParaRPr>
          </a:p>
        </p:txBody>
      </p:sp>
      <p:sp>
        <p:nvSpPr>
          <p:cNvPr id="128" name="Google Shape;128;p15"/>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129" name="Google Shape;129;p15"/>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a:t>
            </a:fld>
            <a:endParaRPr>
              <a:solidFill>
                <a:srgbClr val="FFFFFF"/>
              </a:solidFill>
            </a:endParaRPr>
          </a:p>
        </p:txBody>
      </p:sp>
      <p:pic>
        <p:nvPicPr>
          <p:cNvPr id="130" name="Google Shape;130;p15"/>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31" name="Google Shape;131;p15"/>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447676" y="466726"/>
            <a:ext cx="6524624" cy="12668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dirty="0"/>
              <a:t>Literature Review</a:t>
            </a:r>
            <a:endParaRPr sz="4400" dirty="0"/>
          </a:p>
        </p:txBody>
      </p:sp>
      <p:sp>
        <p:nvSpPr>
          <p:cNvPr id="165" name="Google Shape;165;p19"/>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endParaRPr dirty="0"/>
          </a:p>
          <a:p>
            <a:pPr marL="0" lvl="0" indent="0" algn="l" rtl="0">
              <a:spcBef>
                <a:spcPts val="580"/>
              </a:spcBef>
              <a:spcAft>
                <a:spcPts val="0"/>
              </a:spcAft>
              <a:buSzPts val="2040"/>
              <a:buFont typeface="Noto Sans Symbols"/>
              <a:buNone/>
            </a:pPr>
            <a:endParaRPr dirty="0"/>
          </a:p>
        </p:txBody>
      </p:sp>
      <p:sp>
        <p:nvSpPr>
          <p:cNvPr id="166" name="Google Shape;166;p19"/>
          <p:cNvSpPr txBox="1">
            <a:spLocks noGrp="1"/>
          </p:cNvSpPr>
          <p:nvPr>
            <p:ph type="ftr" idx="11"/>
          </p:nvPr>
        </p:nvSpPr>
        <p:spPr>
          <a:xfrm>
            <a:off x="603504" y="4725638"/>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167" name="Google Shape;167;p19"/>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a:t>
            </a:fld>
            <a:endParaRPr>
              <a:solidFill>
                <a:srgbClr val="FFFFFF"/>
              </a:solidFill>
            </a:endParaRPr>
          </a:p>
        </p:txBody>
      </p:sp>
      <p:pic>
        <p:nvPicPr>
          <p:cNvPr id="168" name="Google Shape;168;p19"/>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69" name="Google Shape;169;p19"/>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graphicFrame>
        <p:nvGraphicFramePr>
          <p:cNvPr id="2" name="Table 2">
            <a:extLst>
              <a:ext uri="{FF2B5EF4-FFF2-40B4-BE49-F238E27FC236}">
                <a16:creationId xmlns:a16="http://schemas.microsoft.com/office/drawing/2014/main" xmlns="" id="{0A923EDF-FB2C-C6F5-A145-F7A74AE6209D}"/>
              </a:ext>
            </a:extLst>
          </p:cNvPr>
          <p:cNvGraphicFramePr>
            <a:graphicFrameLocks noGrp="1"/>
          </p:cNvGraphicFramePr>
          <p:nvPr>
            <p:extLst>
              <p:ext uri="{D42A27DB-BD31-4B8C-83A1-F6EECF244321}">
                <p14:modId xmlns:p14="http://schemas.microsoft.com/office/powerpoint/2010/main" val="2253590548"/>
              </p:ext>
            </p:extLst>
          </p:nvPr>
        </p:nvGraphicFramePr>
        <p:xfrm>
          <a:off x="406873" y="1910953"/>
          <a:ext cx="8455025" cy="2727960"/>
        </p:xfrm>
        <a:graphic>
          <a:graphicData uri="http://schemas.openxmlformats.org/drawingml/2006/table">
            <a:tbl>
              <a:tblPr firstRow="1" bandRow="1">
                <a:tableStyleId>{5C22544A-7EE6-4342-B048-85BDC9FD1C3A}</a:tableStyleId>
              </a:tblPr>
              <a:tblGrid>
                <a:gridCol w="785813">
                  <a:extLst>
                    <a:ext uri="{9D8B030D-6E8A-4147-A177-3AD203B41FA5}">
                      <a16:colId xmlns:a16="http://schemas.microsoft.com/office/drawing/2014/main" xmlns="" val="2112513440"/>
                    </a:ext>
                  </a:extLst>
                </a:gridCol>
                <a:gridCol w="1514795">
                  <a:extLst>
                    <a:ext uri="{9D8B030D-6E8A-4147-A177-3AD203B41FA5}">
                      <a16:colId xmlns:a16="http://schemas.microsoft.com/office/drawing/2014/main" xmlns="" val="736429731"/>
                    </a:ext>
                  </a:extLst>
                </a:gridCol>
                <a:gridCol w="1571625">
                  <a:extLst>
                    <a:ext uri="{9D8B030D-6E8A-4147-A177-3AD203B41FA5}">
                      <a16:colId xmlns:a16="http://schemas.microsoft.com/office/drawing/2014/main" xmlns="" val="1085221411"/>
                    </a:ext>
                  </a:extLst>
                </a:gridCol>
                <a:gridCol w="2042793">
                  <a:extLst>
                    <a:ext uri="{9D8B030D-6E8A-4147-A177-3AD203B41FA5}">
                      <a16:colId xmlns:a16="http://schemas.microsoft.com/office/drawing/2014/main" xmlns="" val="2918371537"/>
                    </a:ext>
                  </a:extLst>
                </a:gridCol>
                <a:gridCol w="2539999">
                  <a:extLst>
                    <a:ext uri="{9D8B030D-6E8A-4147-A177-3AD203B41FA5}">
                      <a16:colId xmlns:a16="http://schemas.microsoft.com/office/drawing/2014/main" xmlns="" val="4170318626"/>
                    </a:ext>
                  </a:extLst>
                </a:gridCol>
              </a:tblGrid>
              <a:tr h="299091">
                <a:tc>
                  <a:txBody>
                    <a:bodyPr/>
                    <a:lstStyle/>
                    <a:p>
                      <a:pPr algn="ctr"/>
                      <a:r>
                        <a:rPr lang="en-US" dirty="0">
                          <a:latin typeface="Times New Roman" panose="02020603050405020304" pitchFamily="18" charset="0"/>
                          <a:cs typeface="Times New Roman" panose="02020603050405020304" pitchFamily="18" charset="0"/>
                        </a:rPr>
                        <a:t>Sr.No</a:t>
                      </a:r>
                    </a:p>
                  </a:txBody>
                  <a:tcPr/>
                </a:tc>
                <a:tc>
                  <a:txBody>
                    <a:bodyPr/>
                    <a:lstStyle/>
                    <a:p>
                      <a:pPr algn="ctr"/>
                      <a:r>
                        <a:rPr lang="en-US" dirty="0">
                          <a:latin typeface="Times New Roman" panose="02020603050405020304" pitchFamily="18" charset="0"/>
                          <a:cs typeface="Times New Roman" panose="02020603050405020304" pitchFamily="18" charset="0"/>
                        </a:rPr>
                        <a:t>Author</a:t>
                      </a:r>
                    </a:p>
                  </a:txBody>
                  <a:tcPr/>
                </a:tc>
                <a:tc>
                  <a:txBody>
                    <a:bodyPr/>
                    <a:lstStyle/>
                    <a:p>
                      <a:pPr algn="ctr"/>
                      <a:r>
                        <a:rPr lang="en-US" dirty="0">
                          <a:latin typeface="Times New Roman" panose="02020603050405020304" pitchFamily="18" charset="0"/>
                          <a:cs typeface="Times New Roman" panose="02020603050405020304" pitchFamily="18" charset="0"/>
                        </a:rPr>
                        <a:t>Year</a:t>
                      </a:r>
                    </a:p>
                  </a:txBody>
                  <a:tcPr/>
                </a:tc>
                <a:tc>
                  <a:txBody>
                    <a:bodyPr/>
                    <a:lstStyle/>
                    <a:p>
                      <a:pPr algn="ctr"/>
                      <a:r>
                        <a:rPr lang="en-US" dirty="0">
                          <a:latin typeface="Times New Roman" panose="02020603050405020304" pitchFamily="18" charset="0"/>
                          <a:cs typeface="Times New Roman" panose="02020603050405020304" pitchFamily="18" charset="0"/>
                        </a:rPr>
                        <a:t>Title</a:t>
                      </a:r>
                    </a:p>
                  </a:txBody>
                  <a:tcPr/>
                </a:tc>
                <a:tc>
                  <a:txBody>
                    <a:bodyPr/>
                    <a:lstStyle/>
                    <a:p>
                      <a:pPr algn="ctr"/>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xmlns="" val="2113380456"/>
                  </a:ext>
                </a:extLst>
              </a:tr>
              <a:tr h="1049085">
                <a:tc>
                  <a:txBody>
                    <a:bodyPr/>
                    <a:lstStyle/>
                    <a:p>
                      <a:r>
                        <a:rPr lang="en-US" sz="1050" dirty="0"/>
                        <a:t>1</a:t>
                      </a:r>
                    </a:p>
                  </a:txBody>
                  <a:tcPr/>
                </a:tc>
                <a:tc>
                  <a:txBody>
                    <a:bodyPr/>
                    <a:lstStyle/>
                    <a:p>
                      <a:r>
                        <a:rPr lang="en-US" sz="1050" dirty="0">
                          <a:latin typeface="Times New Roman" panose="02020603050405020304" pitchFamily="18" charset="0"/>
                          <a:cs typeface="Times New Roman" panose="02020603050405020304" pitchFamily="18" charset="0"/>
                        </a:rPr>
                        <a:t>A.M. Kassim,</a:t>
                      </a:r>
                    </a:p>
                    <a:p>
                      <a:r>
                        <a:rPr lang="en-US" sz="1050" dirty="0">
                          <a:latin typeface="Times New Roman" panose="02020603050405020304" pitchFamily="18" charset="0"/>
                          <a:cs typeface="Times New Roman" panose="02020603050405020304" pitchFamily="18" charset="0"/>
                        </a:rPr>
                        <a:t>A. H. Azahar,</a:t>
                      </a:r>
                    </a:p>
                    <a:p>
                      <a:r>
                        <a:rPr lang="en-US" sz="1050" dirty="0">
                          <a:latin typeface="Times New Roman" panose="02020603050405020304" pitchFamily="18" charset="0"/>
                          <a:cs typeface="Times New Roman" panose="02020603050405020304" pitchFamily="18" charset="0"/>
                        </a:rPr>
                        <a:t>S Sivarao.</a:t>
                      </a:r>
                    </a:p>
                  </a:txBody>
                  <a:tcPr/>
                </a:tc>
                <a:tc>
                  <a:txBody>
                    <a:bodyPr/>
                    <a:lstStyle/>
                    <a:p>
                      <a:r>
                        <a:rPr lang="en-US" sz="1050" dirty="0">
                          <a:latin typeface="Times New Roman" panose="02020603050405020304" pitchFamily="18" charset="0"/>
                          <a:cs typeface="Times New Roman" panose="02020603050405020304" pitchFamily="18" charset="0"/>
                        </a:rPr>
                        <a:t>February 2020</a:t>
                      </a:r>
                    </a:p>
                  </a:txBody>
                  <a:tcPr/>
                </a:tc>
                <a:tc>
                  <a:txBody>
                    <a:bodyPr/>
                    <a:lstStyle/>
                    <a:p>
                      <a:pPr algn="just"/>
                      <a:r>
                        <a:rPr lang="en-US" sz="1050" dirty="0">
                          <a:latin typeface="Times New Roman" panose="02020603050405020304" pitchFamily="18" charset="0"/>
                          <a:cs typeface="Times New Roman" panose="02020603050405020304" pitchFamily="18" charset="0"/>
                        </a:rPr>
                        <a:t>Design and Development of Autonomous Pesticide Sprayer Robot for Fertigation Farm</a:t>
                      </a:r>
                    </a:p>
                  </a:txBody>
                  <a:tcPr/>
                </a:tc>
                <a:tc>
                  <a:txBody>
                    <a:bodyPr/>
                    <a:lstStyle/>
                    <a:p>
                      <a:pPr algn="just"/>
                      <a:r>
                        <a:rPr lang="en-US" sz="1050" dirty="0">
                          <a:latin typeface="Times New Roman" panose="02020603050405020304" pitchFamily="18" charset="0"/>
                          <a:cs typeface="Times New Roman" panose="02020603050405020304" pitchFamily="18" charset="0"/>
                        </a:rPr>
                        <a:t>This paper presents a system, specially designed and developed for chili fertigation farm spraying through a robotic system. This paper aims to design an uplifted spraying robot as well as including navigation system also.</a:t>
                      </a:r>
                    </a:p>
                  </a:txBody>
                  <a:tcPr/>
                </a:tc>
                <a:extLst>
                  <a:ext uri="{0D108BD9-81ED-4DB2-BD59-A6C34878D82A}">
                    <a16:rowId xmlns:a16="http://schemas.microsoft.com/office/drawing/2014/main" xmlns="" val="3555819943"/>
                  </a:ext>
                </a:extLst>
              </a:tr>
              <a:tr h="1345908">
                <a:tc>
                  <a:txBody>
                    <a:bodyPr/>
                    <a:lstStyle/>
                    <a:p>
                      <a:r>
                        <a:rPr lang="en-US" sz="1050" dirty="0"/>
                        <a:t>2</a:t>
                      </a:r>
                    </a:p>
                  </a:txBody>
                  <a:tcPr/>
                </a:tc>
                <a:tc>
                  <a:txBody>
                    <a:bodyPr/>
                    <a:lstStyle/>
                    <a:p>
                      <a:r>
                        <a:rPr lang="en-US" sz="1050" dirty="0">
                          <a:latin typeface="Times New Roman" panose="02020603050405020304" pitchFamily="18" charset="0"/>
                          <a:cs typeface="Times New Roman" panose="02020603050405020304" pitchFamily="18" charset="0"/>
                        </a:rPr>
                        <a:t>Anirudha .S. Tadpatri,</a:t>
                      </a:r>
                    </a:p>
                    <a:p>
                      <a:r>
                        <a:rPr lang="en-US" sz="1050" dirty="0">
                          <a:latin typeface="Times New Roman" panose="02020603050405020304" pitchFamily="18" charset="0"/>
                          <a:cs typeface="Times New Roman" panose="02020603050405020304" pitchFamily="18" charset="0"/>
                        </a:rPr>
                        <a:t>Pramod P Ugargol,</a:t>
                      </a:r>
                    </a:p>
                    <a:p>
                      <a:r>
                        <a:rPr lang="en-US" sz="1050" dirty="0">
                          <a:latin typeface="Times New Roman" panose="02020603050405020304" pitchFamily="18" charset="0"/>
                          <a:cs typeface="Times New Roman" panose="02020603050405020304" pitchFamily="18" charset="0"/>
                        </a:rPr>
                        <a:t>Rakesh Shridhar.</a:t>
                      </a:r>
                    </a:p>
                  </a:txBody>
                  <a:tcPr/>
                </a:tc>
                <a:tc>
                  <a:txBody>
                    <a:bodyPr/>
                    <a:lstStyle/>
                    <a:p>
                      <a:r>
                        <a:rPr lang="en-US" sz="1050" dirty="0">
                          <a:latin typeface="Times New Roman" panose="02020603050405020304" pitchFamily="18" charset="0"/>
                          <a:cs typeface="Times New Roman" panose="02020603050405020304" pitchFamily="18" charset="0"/>
                        </a:rPr>
                        <a:t>September 2021</a:t>
                      </a:r>
                    </a:p>
                  </a:txBody>
                  <a:tcPr/>
                </a:tc>
                <a:tc>
                  <a:txBody>
                    <a:bodyPr/>
                    <a:lstStyle/>
                    <a:p>
                      <a:pPr algn="just"/>
                      <a:r>
                        <a:rPr lang="en-US" sz="1050" dirty="0">
                          <a:latin typeface="Times New Roman" panose="02020603050405020304" pitchFamily="18" charset="0"/>
                          <a:cs typeface="Times New Roman" panose="02020603050405020304" pitchFamily="18" charset="0"/>
                        </a:rPr>
                        <a:t>Autonomous  Herbicides Spraying System Using AI and IOT.</a:t>
                      </a:r>
                    </a:p>
                  </a:txBody>
                  <a:tcPr/>
                </a:tc>
                <a:tc>
                  <a:txBody>
                    <a:bodyPr/>
                    <a:lstStyle/>
                    <a:p>
                      <a:pPr algn="just"/>
                      <a:r>
                        <a:rPr lang="en-US" sz="1050" dirty="0">
                          <a:latin typeface="Times New Roman" panose="02020603050405020304" pitchFamily="18" charset="0"/>
                          <a:cs typeface="Times New Roman" panose="02020603050405020304" pitchFamily="18" charset="0"/>
                        </a:rPr>
                        <a:t>This paper describes a system build and modeling  an autonomous spraying  system using AI. For navigation system they used controller board, GPS, Compass module for retrieving GPS coordinates and heading data, motor driver and motors. For spraying they take input from image processing system. </a:t>
                      </a:r>
                    </a:p>
                  </a:txBody>
                  <a:tcPr/>
                </a:tc>
                <a:extLst>
                  <a:ext uri="{0D108BD9-81ED-4DB2-BD59-A6C34878D82A}">
                    <a16:rowId xmlns:a16="http://schemas.microsoft.com/office/drawing/2014/main" xmlns="" val="2293579653"/>
                  </a:ext>
                </a:extLst>
              </a:tr>
            </a:tbl>
          </a:graphicData>
        </a:graphic>
      </p:graphicFrame>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175" name="Google Shape;175;p20"/>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a:t>
            </a:fld>
            <a:endParaRPr>
              <a:solidFill>
                <a:srgbClr val="FFFFFF"/>
              </a:solidFill>
            </a:endParaRPr>
          </a:p>
        </p:txBody>
      </p:sp>
      <p:pic>
        <p:nvPicPr>
          <p:cNvPr id="177" name="Google Shape;177;p20"/>
          <p:cNvPicPr preferRelativeResize="0"/>
          <p:nvPr/>
        </p:nvPicPr>
        <p:blipFill rotWithShape="1">
          <a:blip r:embed="rId3">
            <a:alphaModFix/>
          </a:blip>
          <a:srcRect/>
          <a:stretch/>
        </p:blipFill>
        <p:spPr>
          <a:xfrm>
            <a:off x="7111305" y="269745"/>
            <a:ext cx="1489364" cy="785727"/>
          </a:xfrm>
          <a:prstGeom prst="rect">
            <a:avLst/>
          </a:prstGeom>
          <a:noFill/>
          <a:ln>
            <a:noFill/>
          </a:ln>
        </p:spPr>
      </p:pic>
      <p:graphicFrame>
        <p:nvGraphicFramePr>
          <p:cNvPr id="2" name="Table 2">
            <a:extLst>
              <a:ext uri="{FF2B5EF4-FFF2-40B4-BE49-F238E27FC236}">
                <a16:creationId xmlns:a16="http://schemas.microsoft.com/office/drawing/2014/main" xmlns="" id="{5BCC5B18-9FB8-06A3-DBB5-2606106F420C}"/>
              </a:ext>
            </a:extLst>
          </p:cNvPr>
          <p:cNvGraphicFramePr>
            <a:graphicFrameLocks noGrp="1"/>
          </p:cNvGraphicFramePr>
          <p:nvPr>
            <p:extLst>
              <p:ext uri="{D42A27DB-BD31-4B8C-83A1-F6EECF244321}">
                <p14:modId xmlns:p14="http://schemas.microsoft.com/office/powerpoint/2010/main" val="4282255105"/>
              </p:ext>
            </p:extLst>
          </p:nvPr>
        </p:nvGraphicFramePr>
        <p:xfrm>
          <a:off x="364331" y="1107281"/>
          <a:ext cx="8579644" cy="3034574"/>
        </p:xfrm>
        <a:graphic>
          <a:graphicData uri="http://schemas.openxmlformats.org/drawingml/2006/table">
            <a:tbl>
              <a:tblPr firstRow="1" bandRow="1">
                <a:tableStyleId>{5C22544A-7EE6-4342-B048-85BDC9FD1C3A}</a:tableStyleId>
              </a:tblPr>
              <a:tblGrid>
                <a:gridCol w="521494">
                  <a:extLst>
                    <a:ext uri="{9D8B030D-6E8A-4147-A177-3AD203B41FA5}">
                      <a16:colId xmlns:a16="http://schemas.microsoft.com/office/drawing/2014/main" xmlns="" val="3719498815"/>
                    </a:ext>
                  </a:extLst>
                </a:gridCol>
                <a:gridCol w="1078706">
                  <a:extLst>
                    <a:ext uri="{9D8B030D-6E8A-4147-A177-3AD203B41FA5}">
                      <a16:colId xmlns:a16="http://schemas.microsoft.com/office/drawing/2014/main" xmlns="" val="1936374573"/>
                    </a:ext>
                  </a:extLst>
                </a:gridCol>
                <a:gridCol w="914400">
                  <a:extLst>
                    <a:ext uri="{9D8B030D-6E8A-4147-A177-3AD203B41FA5}">
                      <a16:colId xmlns:a16="http://schemas.microsoft.com/office/drawing/2014/main" xmlns="" val="2779462549"/>
                    </a:ext>
                  </a:extLst>
                </a:gridCol>
                <a:gridCol w="1993107">
                  <a:extLst>
                    <a:ext uri="{9D8B030D-6E8A-4147-A177-3AD203B41FA5}">
                      <a16:colId xmlns:a16="http://schemas.microsoft.com/office/drawing/2014/main" xmlns="" val="2618972522"/>
                    </a:ext>
                  </a:extLst>
                </a:gridCol>
                <a:gridCol w="4071937">
                  <a:extLst>
                    <a:ext uri="{9D8B030D-6E8A-4147-A177-3AD203B41FA5}">
                      <a16:colId xmlns:a16="http://schemas.microsoft.com/office/drawing/2014/main" xmlns="" val="1572722329"/>
                    </a:ext>
                  </a:extLst>
                </a:gridCol>
              </a:tblGrid>
              <a:tr h="1157288">
                <a:tc>
                  <a:txBody>
                    <a:bodyPr/>
                    <a:lstStyle/>
                    <a:p>
                      <a:r>
                        <a:rPr lang="en-US" dirty="0"/>
                        <a:t>3</a:t>
                      </a:r>
                    </a:p>
                  </a:txBody>
                  <a:tcPr/>
                </a:tc>
                <a:tc>
                  <a:txBody>
                    <a:bodyPr/>
                    <a:lstStyle/>
                    <a:p>
                      <a:r>
                        <a:rPr lang="en-US" sz="1050" dirty="0">
                          <a:latin typeface="Times New Roman" panose="02020603050405020304" pitchFamily="18" charset="0"/>
                          <a:cs typeface="Times New Roman" panose="02020603050405020304" pitchFamily="18" charset="0"/>
                        </a:rPr>
                        <a:t>Mitul Raval,</a:t>
                      </a:r>
                    </a:p>
                    <a:p>
                      <a:r>
                        <a:rPr lang="en-US" sz="1050" dirty="0">
                          <a:latin typeface="Times New Roman" panose="02020603050405020304" pitchFamily="18" charset="0"/>
                          <a:cs typeface="Times New Roman" panose="02020603050405020304" pitchFamily="18" charset="0"/>
                        </a:rPr>
                        <a:t>Aniket Dhandhukia,  Supath Mohile</a:t>
                      </a:r>
                    </a:p>
                  </a:txBody>
                  <a:tcPr/>
                </a:tc>
                <a:tc>
                  <a:txBody>
                    <a:bodyPr/>
                    <a:lstStyle/>
                    <a:p>
                      <a:pPr algn="just"/>
                      <a:r>
                        <a:rPr lang="en-US" sz="1050" dirty="0">
                          <a:latin typeface="Times New Roman" panose="02020603050405020304" pitchFamily="18" charset="0"/>
                          <a:cs typeface="Times New Roman" panose="02020603050405020304" pitchFamily="18" charset="0"/>
                        </a:rPr>
                        <a:t>August 2015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latin typeface="Times New Roman" panose="02020603050405020304" pitchFamily="18" charset="0"/>
                          <a:cs typeface="Times New Roman" panose="02020603050405020304" pitchFamily="18" charset="0"/>
                        </a:rPr>
                        <a:t>Development and Automation of Robot with Spraying Mechanism for Agricultural Applications </a:t>
                      </a:r>
                    </a:p>
                    <a:p>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Design and construction of an autonomous mobile robot for use in pest control and disease prevention applications in commercial Farm. Pesticide spraying mechanism designing the chassis for robot.</a:t>
                      </a:r>
                    </a:p>
                  </a:txBody>
                  <a:tcPr/>
                </a:tc>
                <a:extLst>
                  <a:ext uri="{0D108BD9-81ED-4DB2-BD59-A6C34878D82A}">
                    <a16:rowId xmlns:a16="http://schemas.microsoft.com/office/drawing/2014/main" xmlns="" val="2710829723"/>
                  </a:ext>
                </a:extLst>
              </a:tr>
              <a:tr h="938643">
                <a:tc>
                  <a:txBody>
                    <a:bodyPr/>
                    <a:lstStyle/>
                    <a:p>
                      <a:r>
                        <a:rPr lang="en-US" dirty="0"/>
                        <a:t>4</a:t>
                      </a:r>
                    </a:p>
                  </a:txBody>
                  <a:tcPr/>
                </a:tc>
                <a:tc>
                  <a:txBody>
                    <a:bodyPr/>
                    <a:lstStyle/>
                    <a:p>
                      <a:r>
                        <a:rPr lang="en-US" sz="1050" dirty="0">
                          <a:latin typeface="Times New Roman" panose="02020603050405020304" pitchFamily="18" charset="0"/>
                          <a:cs typeface="Times New Roman" panose="02020603050405020304" pitchFamily="18" charset="0"/>
                        </a:rPr>
                        <a:t>Palash Patil,</a:t>
                      </a:r>
                    </a:p>
                    <a:p>
                      <a:r>
                        <a:rPr lang="en-US" sz="1050" dirty="0">
                          <a:latin typeface="Times New Roman" panose="02020603050405020304" pitchFamily="18" charset="0"/>
                          <a:cs typeface="Times New Roman" panose="02020603050405020304" pitchFamily="18" charset="0"/>
                        </a:rPr>
                        <a:t>Vaibhav Pardhi,</a:t>
                      </a:r>
                    </a:p>
                    <a:p>
                      <a:r>
                        <a:rPr lang="en-US" sz="1050" dirty="0">
                          <a:latin typeface="Times New Roman" panose="02020603050405020304" pitchFamily="18" charset="0"/>
                          <a:cs typeface="Times New Roman" panose="02020603050405020304" pitchFamily="18" charset="0"/>
                        </a:rPr>
                        <a:t>Prashant Balkhande</a:t>
                      </a:r>
                      <a:r>
                        <a:rPr lang="en-US" dirty="0"/>
                        <a:t>.</a:t>
                      </a:r>
                    </a:p>
                  </a:txBody>
                  <a:tcPr/>
                </a:tc>
                <a:tc>
                  <a:txBody>
                    <a:bodyPr/>
                    <a:lstStyle/>
                    <a:p>
                      <a:r>
                        <a:rPr lang="en-US" sz="1050" dirty="0">
                          <a:latin typeface="Times New Roman" panose="02020603050405020304" pitchFamily="18" charset="0"/>
                          <a:cs typeface="Times New Roman" panose="02020603050405020304" pitchFamily="18" charset="0"/>
                        </a:rPr>
                        <a:t>May 2017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latin typeface="Times New Roman" panose="02020603050405020304" pitchFamily="18" charset="0"/>
                          <a:cs typeface="Times New Roman" panose="02020603050405020304" pitchFamily="18" charset="0"/>
                        </a:rPr>
                        <a:t>Development and Automation of Robot with Spraying Mechanism for Agricultural Applications </a:t>
                      </a:r>
                    </a:p>
                    <a:p>
                      <a:endParaRPr lang="en-US" sz="1050" dirty="0">
                        <a:latin typeface="Times New Roman" panose="02020603050405020304" pitchFamily="18" charset="0"/>
                        <a:cs typeface="Times New Roman" panose="02020603050405020304" pitchFamily="18" charset="0"/>
                      </a:endParaRPr>
                    </a:p>
                  </a:txBody>
                  <a:tcPr/>
                </a:tc>
                <a:tc>
                  <a:txBody>
                    <a:bodyPr/>
                    <a:lstStyle/>
                    <a:p>
                      <a:pPr algn="just"/>
                      <a:r>
                        <a:rPr lang="en-US" sz="1050" dirty="0">
                          <a:latin typeface="Times New Roman" panose="02020603050405020304" pitchFamily="18" charset="0"/>
                          <a:cs typeface="Times New Roman" panose="02020603050405020304" pitchFamily="18" charset="0"/>
                        </a:rPr>
                        <a:t>Purpose of this project is to implemented spraying robot because disease  caused to spray pesticides to get farmer infected,  diseases like soil borne, water borne, air borne</a:t>
                      </a:r>
                    </a:p>
                  </a:txBody>
                  <a:tcPr/>
                </a:tc>
                <a:extLst>
                  <a:ext uri="{0D108BD9-81ED-4DB2-BD59-A6C34878D82A}">
                    <a16:rowId xmlns:a16="http://schemas.microsoft.com/office/drawing/2014/main" xmlns="" val="1244649153"/>
                  </a:ext>
                </a:extLst>
              </a:tr>
              <a:tr h="938643">
                <a:tc>
                  <a:txBody>
                    <a:bodyPr/>
                    <a:lstStyle/>
                    <a:p>
                      <a:r>
                        <a:rPr lang="en-US" dirty="0"/>
                        <a:t> 5</a:t>
                      </a:r>
                    </a:p>
                  </a:txBody>
                  <a:tcPr/>
                </a:tc>
                <a:tc>
                  <a:txBody>
                    <a:bodyPr/>
                    <a:lstStyle/>
                    <a:p>
                      <a:r>
                        <a:rPr lang="en-US" sz="1050" dirty="0">
                          <a:latin typeface="Times New Roman" panose="02020603050405020304" pitchFamily="18" charset="0"/>
                          <a:cs typeface="Times New Roman" panose="02020603050405020304" pitchFamily="18" charset="0"/>
                        </a:rPr>
                        <a:t>S.M. Pedersen, S. Fountas</a:t>
                      </a:r>
                    </a:p>
                  </a:txBody>
                  <a:tcPr/>
                </a:tc>
                <a:tc>
                  <a:txBody>
                    <a:bodyPr/>
                    <a:lstStyle/>
                    <a:p>
                      <a:r>
                        <a:rPr lang="en-US" sz="1050" dirty="0">
                          <a:latin typeface="Times New Roman" panose="02020603050405020304" pitchFamily="18" charset="0"/>
                          <a:cs typeface="Times New Roman" panose="02020603050405020304" pitchFamily="18" charset="0"/>
                        </a:rPr>
                        <a:t>April 2015</a:t>
                      </a:r>
                    </a:p>
                  </a:txBody>
                  <a:tcPr/>
                </a:tc>
                <a:tc>
                  <a:txBody>
                    <a:bodyPr/>
                    <a:lstStyle/>
                    <a:p>
                      <a:pPr algn="just"/>
                      <a:r>
                        <a:rPr lang="en-US" sz="1050" dirty="0">
                          <a:latin typeface="Times New Roman" panose="02020603050405020304" pitchFamily="18" charset="0"/>
                          <a:cs typeface="Times New Roman" panose="02020603050405020304" pitchFamily="18" charset="0"/>
                        </a:rPr>
                        <a:t>Agricultural robots: an economic feasibility study</a:t>
                      </a:r>
                    </a:p>
                  </a:txBody>
                  <a:tcPr/>
                </a:tc>
                <a:tc>
                  <a:txBody>
                    <a:bodyPr/>
                    <a:lstStyle/>
                    <a:p>
                      <a:pPr algn="just"/>
                      <a:r>
                        <a:rPr lang="en-US" sz="1050" dirty="0">
                          <a:latin typeface="Times New Roman" panose="02020603050405020304" pitchFamily="18" charset="0"/>
                          <a:cs typeface="Times New Roman" panose="02020603050405020304" pitchFamily="18" charset="0"/>
                        </a:rPr>
                        <a:t>Design of economically viable robotic systems for grass cutting, crop scouting and autonomous weeding.</a:t>
                      </a:r>
                    </a:p>
                  </a:txBody>
                  <a:tcPr/>
                </a:tc>
                <a:extLst>
                  <a:ext uri="{0D108BD9-81ED-4DB2-BD59-A6C34878D82A}">
                    <a16:rowId xmlns:a16="http://schemas.microsoft.com/office/drawing/2014/main" xmlns="" val="1189128538"/>
                  </a:ext>
                </a:extLst>
              </a:tr>
            </a:tbl>
          </a:graphicData>
        </a:graphic>
      </p:graphicFrame>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175" name="Google Shape;175;p20"/>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a:t>
            </a:fld>
            <a:endParaRPr>
              <a:solidFill>
                <a:srgbClr val="FFFFFF"/>
              </a:solidFill>
            </a:endParaRPr>
          </a:p>
        </p:txBody>
      </p:sp>
      <p:pic>
        <p:nvPicPr>
          <p:cNvPr id="177" name="Google Shape;177;p20"/>
          <p:cNvPicPr preferRelativeResize="0"/>
          <p:nvPr/>
        </p:nvPicPr>
        <p:blipFill rotWithShape="1">
          <a:blip r:embed="rId3">
            <a:alphaModFix/>
          </a:blip>
          <a:srcRect/>
          <a:stretch/>
        </p:blipFill>
        <p:spPr>
          <a:xfrm>
            <a:off x="7313823" y="97911"/>
            <a:ext cx="1489364" cy="785727"/>
          </a:xfrm>
          <a:prstGeom prst="rect">
            <a:avLst/>
          </a:prstGeom>
          <a:noFill/>
          <a:ln>
            <a:noFill/>
          </a:ln>
        </p:spPr>
      </p:pic>
      <p:graphicFrame>
        <p:nvGraphicFramePr>
          <p:cNvPr id="2" name="Table 2">
            <a:extLst>
              <a:ext uri="{FF2B5EF4-FFF2-40B4-BE49-F238E27FC236}">
                <a16:creationId xmlns:a16="http://schemas.microsoft.com/office/drawing/2014/main" xmlns="" id="{5BCC5B18-9FB8-06A3-DBB5-2606106F420C}"/>
              </a:ext>
            </a:extLst>
          </p:cNvPr>
          <p:cNvGraphicFramePr>
            <a:graphicFrameLocks noGrp="1"/>
          </p:cNvGraphicFramePr>
          <p:nvPr>
            <p:extLst>
              <p:ext uri="{D42A27DB-BD31-4B8C-83A1-F6EECF244321}">
                <p14:modId xmlns:p14="http://schemas.microsoft.com/office/powerpoint/2010/main" val="3466458837"/>
              </p:ext>
            </p:extLst>
          </p:nvPr>
        </p:nvGraphicFramePr>
        <p:xfrm>
          <a:off x="247729" y="959996"/>
          <a:ext cx="8712163" cy="3302226"/>
        </p:xfrm>
        <a:graphic>
          <a:graphicData uri="http://schemas.openxmlformats.org/drawingml/2006/table">
            <a:tbl>
              <a:tblPr firstRow="1" bandRow="1">
                <a:tableStyleId>{5C22544A-7EE6-4342-B048-85BDC9FD1C3A}</a:tableStyleId>
              </a:tblPr>
              <a:tblGrid>
                <a:gridCol w="529549">
                  <a:extLst>
                    <a:ext uri="{9D8B030D-6E8A-4147-A177-3AD203B41FA5}">
                      <a16:colId xmlns:a16="http://schemas.microsoft.com/office/drawing/2014/main" xmlns="" val="3719498815"/>
                    </a:ext>
                  </a:extLst>
                </a:gridCol>
                <a:gridCol w="1095367">
                  <a:extLst>
                    <a:ext uri="{9D8B030D-6E8A-4147-A177-3AD203B41FA5}">
                      <a16:colId xmlns:a16="http://schemas.microsoft.com/office/drawing/2014/main" xmlns="" val="1936374573"/>
                    </a:ext>
                  </a:extLst>
                </a:gridCol>
                <a:gridCol w="928524">
                  <a:extLst>
                    <a:ext uri="{9D8B030D-6E8A-4147-A177-3AD203B41FA5}">
                      <a16:colId xmlns:a16="http://schemas.microsoft.com/office/drawing/2014/main" xmlns="" val="2779462549"/>
                    </a:ext>
                  </a:extLst>
                </a:gridCol>
                <a:gridCol w="2023892">
                  <a:extLst>
                    <a:ext uri="{9D8B030D-6E8A-4147-A177-3AD203B41FA5}">
                      <a16:colId xmlns:a16="http://schemas.microsoft.com/office/drawing/2014/main" xmlns="" val="2618972522"/>
                    </a:ext>
                  </a:extLst>
                </a:gridCol>
                <a:gridCol w="4134831">
                  <a:extLst>
                    <a:ext uri="{9D8B030D-6E8A-4147-A177-3AD203B41FA5}">
                      <a16:colId xmlns:a16="http://schemas.microsoft.com/office/drawing/2014/main" xmlns="" val="1572722329"/>
                    </a:ext>
                  </a:extLst>
                </a:gridCol>
              </a:tblGrid>
              <a:tr h="1224745">
                <a:tc>
                  <a:txBody>
                    <a:bodyPr/>
                    <a:lstStyle/>
                    <a:p>
                      <a:r>
                        <a:rPr lang="en-US" dirty="0"/>
                        <a:t>6</a:t>
                      </a:r>
                    </a:p>
                  </a:txBody>
                  <a:tcPr/>
                </a:tc>
                <a:tc>
                  <a:txBody>
                    <a:bodyPr/>
                    <a:lstStyle/>
                    <a:p>
                      <a:r>
                        <a:rPr lang="en-IN" sz="1050" b="1" i="0" u="none" strike="noStrike" cap="none" baseline="0" dirty="0">
                          <a:solidFill>
                            <a:schemeClr val="lt1"/>
                          </a:solidFill>
                          <a:latin typeface="Times New Roman" panose="02020603050405020304" pitchFamily="18" charset="0"/>
                          <a:ea typeface="+mn-ea"/>
                          <a:cs typeface="Times New Roman" panose="02020603050405020304" pitchFamily="18" charset="0"/>
                          <a:sym typeface="Arial"/>
                        </a:rPr>
                        <a:t>G.Y. Rajaa Vikhram, Rakshit Agarwal, Rohan Uprety, V.N.S. Prasanth </a:t>
                      </a:r>
                      <a:r>
                        <a:rPr lang="en-IN" sz="1400" b="0" i="0" u="none" strike="noStrike" cap="none" baseline="0" dirty="0">
                          <a:solidFill>
                            <a:schemeClr val="lt1"/>
                          </a:solidFill>
                          <a:latin typeface="+mn-lt"/>
                          <a:ea typeface="+mn-ea"/>
                          <a:cs typeface="+mn-cs"/>
                          <a:sym typeface="Arial"/>
                        </a:rPr>
                        <a:t>	</a:t>
                      </a:r>
                    </a:p>
                  </a:txBody>
                  <a:tcPr/>
                </a:tc>
                <a:tc>
                  <a:txBody>
                    <a:bodyPr/>
                    <a:lstStyle/>
                    <a:p>
                      <a:pPr algn="just"/>
                      <a:r>
                        <a:rPr lang="en-US" sz="1050" dirty="0">
                          <a:latin typeface="Times New Roman" panose="02020603050405020304" pitchFamily="18" charset="0"/>
                          <a:cs typeface="Times New Roman" panose="02020603050405020304" pitchFamily="18" charset="0"/>
                        </a:rPr>
                        <a:t>July 2018</a:t>
                      </a:r>
                    </a:p>
                  </a:txBody>
                  <a:tcPr/>
                </a:tc>
                <a:tc>
                  <a:txBody>
                    <a:bodyPr/>
                    <a:lstStyle/>
                    <a:p>
                      <a:r>
                        <a:rPr lang="en-US" sz="1050" b="1" i="0" u="none" strike="noStrike" cap="none" baseline="0" dirty="0">
                          <a:solidFill>
                            <a:schemeClr val="lt1"/>
                          </a:solidFill>
                          <a:latin typeface="Times New Roman" panose="02020603050405020304" pitchFamily="18" charset="0"/>
                          <a:ea typeface="+mn-ea"/>
                          <a:cs typeface="Times New Roman" panose="02020603050405020304" pitchFamily="18" charset="0"/>
                          <a:sym typeface="Arial"/>
                        </a:rPr>
                        <a:t>Automatic Weed Detection and Smart Herbicide Sprayer Robot</a:t>
                      </a:r>
                      <a:r>
                        <a:rPr lang="en-US" sz="1050" b="0" i="0" u="none" strike="noStrike" cap="none" baseline="0" dirty="0">
                          <a:solidFill>
                            <a:schemeClr val="lt1"/>
                          </a:solidFill>
                          <a:latin typeface="Times New Roman" panose="02020603050405020304" pitchFamily="18" charset="0"/>
                          <a:ea typeface="+mn-ea"/>
                          <a:cs typeface="Times New Roman" panose="02020603050405020304" pitchFamily="18" charset="0"/>
                          <a:sym typeface="Arial"/>
                        </a:rPr>
                        <a:t>	</a:t>
                      </a:r>
                    </a:p>
                    <a:p>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Design This paper presents a system, specially designed and developed for chili fertigation farm spraying through a robotic system. This paper aims to design an uplifted spraying robot as well as including navigation system also</a:t>
                      </a:r>
                      <a:r>
                        <a:rPr lang="en-US" sz="1050" baseline="0" dirty="0">
                          <a:latin typeface="Times New Roman" panose="02020603050405020304" pitchFamily="18" charset="0"/>
                          <a:cs typeface="Times New Roman" panose="02020603050405020304" pitchFamily="18" charset="0"/>
                        </a:rPr>
                        <a:t> with image processing.</a:t>
                      </a:r>
                      <a:endParaRPr 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10829723"/>
                  </a:ext>
                </a:extLst>
              </a:tr>
              <a:tr h="938643">
                <a:tc>
                  <a:txBody>
                    <a:bodyPr/>
                    <a:lstStyle/>
                    <a:p>
                      <a:r>
                        <a:rPr lang="en-US" dirty="0"/>
                        <a:t>7</a:t>
                      </a:r>
                    </a:p>
                  </a:txBody>
                  <a:tcPr/>
                </a:tc>
                <a:tc>
                  <a:txBody>
                    <a:bodyPr/>
                    <a:lstStyle/>
                    <a:p>
                      <a:r>
                        <a:rPr lang="en-IN"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Kamarul Hawari Ghazali, Mohd. Marzuki Mustafa and Aini Hussain</a:t>
                      </a:r>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January 2008</a:t>
                      </a:r>
                    </a:p>
                  </a:txBody>
                  <a:tcPr/>
                </a:tc>
                <a:tc>
                  <a:txBody>
                    <a:bodyPr/>
                    <a:lstStyle/>
                    <a:p>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Machine Vision System for Automatic Weeding Strategy using Image Processing Technique</a:t>
                      </a:r>
                    </a:p>
                    <a:p>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Purpose of this project is to implemented the robot through Fourier Transform. </a:t>
                      </a: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Fourier Transform is a technique to analyze</a:t>
                      </a:r>
                      <a:r>
                        <a:rPr lang="en-US" sz="105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frequency components in a signal. It is common</a:t>
                      </a:r>
                      <a:r>
                        <a:rPr lang="en-US" sz="105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processing technique in signal analysis and image</a:t>
                      </a:r>
                      <a:r>
                        <a:rPr lang="en-US" sz="105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processing to transform the original data into form that </a:t>
                      </a:r>
                      <a:r>
                        <a:rPr lang="en-US" sz="105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easily to process.</a:t>
                      </a:r>
                    </a:p>
                  </a:txBody>
                  <a:tcPr/>
                </a:tc>
                <a:extLst>
                  <a:ext uri="{0D108BD9-81ED-4DB2-BD59-A6C34878D82A}">
                    <a16:rowId xmlns:a16="http://schemas.microsoft.com/office/drawing/2014/main" xmlns="" val="1244649153"/>
                  </a:ext>
                </a:extLst>
              </a:tr>
              <a:tr h="938643">
                <a:tc>
                  <a:txBody>
                    <a:bodyPr/>
                    <a:lstStyle/>
                    <a:p>
                      <a:r>
                        <a:rPr lang="en-US" dirty="0"/>
                        <a:t> 8</a:t>
                      </a:r>
                    </a:p>
                  </a:txBody>
                  <a:tcPr/>
                </a:tc>
                <a:tc>
                  <a:txBody>
                    <a:bodyPr/>
                    <a:lstStyle/>
                    <a:p>
                      <a:r>
                        <a:rPr lang="pt-BR" sz="1050" u="none" dirty="0">
                          <a:solidFill>
                            <a:schemeClr val="tx1"/>
                          </a:solidFill>
                          <a:latin typeface="Times New Roman" panose="02020603050405020304" pitchFamily="18" charset="0"/>
                          <a:cs typeface="Times New Roman" panose="02020603050405020304" pitchFamily="18" charset="0"/>
                        </a:rPr>
                        <a:t>Amir H. Kargar B.,Ali M. Shirzadifar</a:t>
                      </a:r>
                      <a:endParaRPr lang="en-US" sz="105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May 2013</a:t>
                      </a:r>
                      <a:endParaRPr lang="en-US" sz="105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Automatic weed detection system and smart herbicide sprayer robot for corn fields</a:t>
                      </a:r>
                    </a:p>
                  </a:txBody>
                  <a:tcPr/>
                </a:tc>
                <a:tc>
                  <a:txBody>
                    <a:bodyPr/>
                    <a:lstStyle/>
                    <a:p>
                      <a:pPr algn="just"/>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goal of this paper is to develop a new weed detection and classification method that can be applied for autonomous weed control robots.</a:t>
                      </a:r>
                      <a:endParaRPr 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89128538"/>
                  </a:ext>
                </a:extLst>
              </a:tr>
            </a:tbl>
          </a:graphicData>
        </a:graphic>
      </p:graphicFrame>
    </p:spTree>
    <p:extLst>
      <p:ext uri="{BB962C8B-B14F-4D97-AF65-F5344CB8AC3E}">
        <p14:creationId xmlns:p14="http://schemas.microsoft.com/office/powerpoint/2010/main" val="211681117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Detailed Design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sz="2400">
              <a:solidFill>
                <a:srgbClr val="FFFFFF"/>
              </a:solidFill>
            </a:endParaRPr>
          </a:p>
        </p:txBody>
      </p:sp>
      <p:pic>
        <p:nvPicPr>
          <p:cNvPr id="5" name="Content Placeholder 6">
            <a:extLst>
              <a:ext uri="{FF2B5EF4-FFF2-40B4-BE49-F238E27FC236}">
                <a16:creationId xmlns:a16="http://schemas.microsoft.com/office/drawing/2014/main" xmlns="" id="{86CC900A-2BB4-2A70-516E-E6335557B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6" y="2004751"/>
            <a:ext cx="2682621" cy="2412341"/>
          </a:xfrm>
          <a:prstGeom prst="rect">
            <a:avLst/>
          </a:prstGeom>
          <a:noFill/>
          <a:ln>
            <a:noFill/>
          </a:ln>
        </p:spPr>
      </p:pic>
      <p:pic>
        <p:nvPicPr>
          <p:cNvPr id="6" name="Google Shape;187;p21"/>
          <p:cNvPicPr preferRelativeResize="0"/>
          <p:nvPr/>
        </p:nvPicPr>
        <p:blipFill rotWithShape="1">
          <a:blip r:embed="rId3">
            <a:alphaModFix/>
          </a:blip>
          <a:srcRect/>
          <a:stretch/>
        </p:blipFill>
        <p:spPr>
          <a:xfrm>
            <a:off x="7635180" y="145920"/>
            <a:ext cx="1489364" cy="785727"/>
          </a:xfrm>
          <a:prstGeom prst="rect">
            <a:avLst/>
          </a:prstGeom>
          <a:noFill/>
          <a:ln>
            <a:noFill/>
          </a:ln>
        </p:spPr>
      </p:pic>
      <p:sp>
        <p:nvSpPr>
          <p:cNvPr id="7" name="TextBox 6">
            <a:extLst>
              <a:ext uri="{FF2B5EF4-FFF2-40B4-BE49-F238E27FC236}">
                <a16:creationId xmlns:a16="http://schemas.microsoft.com/office/drawing/2014/main" xmlns="" id="{ABFFDE92-83A2-032D-CC23-893473822D50}"/>
              </a:ext>
            </a:extLst>
          </p:cNvPr>
          <p:cNvSpPr txBox="1"/>
          <p:nvPr/>
        </p:nvSpPr>
        <p:spPr>
          <a:xfrm>
            <a:off x="2907749" y="1815616"/>
            <a:ext cx="2682621" cy="3539430"/>
          </a:xfrm>
          <a:prstGeom prst="rect">
            <a:avLst/>
          </a:prstGeom>
          <a:noFill/>
        </p:spPr>
        <p:txBody>
          <a:bodyPr wrap="square" rtlCol="0">
            <a:spAutoFit/>
          </a:bodyPr>
          <a:lstStyle/>
          <a:p>
            <a:r>
              <a:rPr lang="en-US" b="1" dirty="0"/>
              <a:t>Chassis:                                   </a:t>
            </a:r>
          </a:p>
          <a:p>
            <a:r>
              <a:rPr lang="en-US" sz="1050" dirty="0"/>
              <a:t>Length-1515mm                                      </a:t>
            </a:r>
          </a:p>
          <a:p>
            <a:r>
              <a:rPr lang="en-US" sz="1050" dirty="0"/>
              <a:t>Width-1090mm                                      </a:t>
            </a:r>
          </a:p>
          <a:p>
            <a:r>
              <a:rPr lang="en-US" sz="1050" dirty="0"/>
              <a:t>Height-1105mm                                      </a:t>
            </a:r>
          </a:p>
          <a:p>
            <a:r>
              <a:rPr lang="en-US" sz="1050" dirty="0"/>
              <a:t>Weight-100kg approximately                  </a:t>
            </a:r>
          </a:p>
          <a:p>
            <a:r>
              <a:rPr lang="en-US" sz="1050" dirty="0"/>
              <a:t>                                                                 </a:t>
            </a:r>
          </a:p>
          <a:p>
            <a:r>
              <a:rPr lang="en-US" b="1" dirty="0"/>
              <a:t>Water Tank:                          </a:t>
            </a:r>
            <a:r>
              <a:rPr lang="en-US" sz="1050" b="1" dirty="0"/>
              <a:t> </a:t>
            </a:r>
          </a:p>
          <a:p>
            <a:r>
              <a:rPr lang="en-US" sz="1050" dirty="0"/>
              <a:t>Length-720mm</a:t>
            </a:r>
          </a:p>
          <a:p>
            <a:r>
              <a:rPr lang="en-US" sz="1050" dirty="0"/>
              <a:t>Width-490mm</a:t>
            </a:r>
          </a:p>
          <a:p>
            <a:r>
              <a:rPr lang="en-US" sz="1050" dirty="0"/>
              <a:t>Height-730mm</a:t>
            </a:r>
          </a:p>
          <a:p>
            <a:r>
              <a:rPr lang="en-US" sz="1050" dirty="0"/>
              <a:t>Weight-10Lit</a:t>
            </a:r>
          </a:p>
          <a:p>
            <a:endParaRPr lang="en-US" b="1" dirty="0"/>
          </a:p>
          <a:p>
            <a:r>
              <a:rPr lang="en-US" b="1" dirty="0"/>
              <a:t>Herbicides DC Pump:</a:t>
            </a:r>
          </a:p>
          <a:p>
            <a:r>
              <a:rPr lang="en-US" sz="1050" dirty="0"/>
              <a:t>Weight of motor-800g approx.</a:t>
            </a:r>
          </a:p>
          <a:p>
            <a:r>
              <a:rPr lang="en-US" sz="1050" dirty="0"/>
              <a:t>Liquid Discharge-4.8lit/min</a:t>
            </a:r>
          </a:p>
          <a:p>
            <a:r>
              <a:rPr lang="en-US" sz="1050" dirty="0"/>
              <a:t>Power Required-10W</a:t>
            </a:r>
          </a:p>
          <a:p>
            <a:r>
              <a:rPr lang="en-US" sz="1050" dirty="0"/>
              <a:t>Operating Current-0.8A</a:t>
            </a:r>
          </a:p>
          <a:p>
            <a:r>
              <a:rPr lang="en-US" sz="1050" dirty="0"/>
              <a:t>Motor speed-1500rpm</a:t>
            </a:r>
          </a:p>
          <a:p>
            <a:endParaRPr lang="en-US" sz="1050" dirty="0"/>
          </a:p>
          <a:p>
            <a:endParaRPr lang="en-IN" sz="1050" dirty="0"/>
          </a:p>
        </p:txBody>
      </p:sp>
      <p:sp>
        <p:nvSpPr>
          <p:cNvPr id="8" name="TextBox 7">
            <a:extLst>
              <a:ext uri="{FF2B5EF4-FFF2-40B4-BE49-F238E27FC236}">
                <a16:creationId xmlns:a16="http://schemas.microsoft.com/office/drawing/2014/main" xmlns="" id="{70CA6D27-3491-8AE5-F688-F2C33609A353}"/>
              </a:ext>
            </a:extLst>
          </p:cNvPr>
          <p:cNvSpPr txBox="1"/>
          <p:nvPr/>
        </p:nvSpPr>
        <p:spPr>
          <a:xfrm>
            <a:off x="6044384" y="1972041"/>
            <a:ext cx="1850231" cy="1115690"/>
          </a:xfrm>
          <a:prstGeom prst="rect">
            <a:avLst/>
          </a:prstGeom>
          <a:noFill/>
        </p:spPr>
        <p:txBody>
          <a:bodyPr wrap="square" rtlCol="0">
            <a:spAutoFit/>
          </a:bodyPr>
          <a:lstStyle/>
          <a:p>
            <a:r>
              <a:rPr lang="en-US" b="1" dirty="0"/>
              <a:t>Spraying Nozzel:</a:t>
            </a:r>
          </a:p>
          <a:p>
            <a:r>
              <a:rPr lang="en-US" sz="1050" dirty="0"/>
              <a:t>Length-250mm</a:t>
            </a:r>
          </a:p>
          <a:p>
            <a:r>
              <a:rPr lang="en-US" sz="1050" dirty="0"/>
              <a:t>Width-210mm</a:t>
            </a:r>
          </a:p>
          <a:p>
            <a:r>
              <a:rPr lang="en-US" sz="1050" dirty="0"/>
              <a:t>Height-420mm</a:t>
            </a:r>
          </a:p>
          <a:p>
            <a:r>
              <a:rPr lang="en-US" sz="1050" dirty="0"/>
              <a:t>Weight-5g</a:t>
            </a:r>
          </a:p>
          <a:p>
            <a:r>
              <a:rPr lang="en-US" sz="1050" dirty="0"/>
              <a:t>Max sprayer width-12m</a:t>
            </a:r>
            <a:endParaRPr lang="en-IN" sz="1050" dirty="0"/>
          </a:p>
        </p:txBody>
      </p:sp>
    </p:spTree>
    <p:extLst>
      <p:ext uri="{BB962C8B-B14F-4D97-AF65-F5344CB8AC3E}">
        <p14:creationId xmlns:p14="http://schemas.microsoft.com/office/powerpoint/2010/main" val="125955723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447676" y="466726"/>
            <a:ext cx="6524624" cy="12668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Block Diagram</a:t>
            </a:r>
            <a:endParaRPr sz="4400"/>
          </a:p>
        </p:txBody>
      </p:sp>
      <p:sp>
        <p:nvSpPr>
          <p:cNvPr id="184" name="Google Shape;184;p21"/>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endParaRPr/>
          </a:p>
          <a:p>
            <a:pPr marL="0" lvl="0" indent="0" algn="l" rtl="0">
              <a:spcBef>
                <a:spcPts val="580"/>
              </a:spcBef>
              <a:spcAft>
                <a:spcPts val="0"/>
              </a:spcAft>
              <a:buSzPts val="2040"/>
              <a:buFont typeface="Noto Sans Symbols"/>
              <a:buNone/>
            </a:pPr>
            <a:endParaRPr/>
          </a:p>
        </p:txBody>
      </p:sp>
      <p:sp>
        <p:nvSpPr>
          <p:cNvPr id="185" name="Google Shape;185;p21"/>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186" name="Google Shape;186;p21"/>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9</a:t>
            </a:fld>
            <a:endParaRPr>
              <a:solidFill>
                <a:srgbClr val="FFFFFF"/>
              </a:solidFill>
            </a:endParaRPr>
          </a:p>
        </p:txBody>
      </p:sp>
      <p:pic>
        <p:nvPicPr>
          <p:cNvPr id="187" name="Google Shape;187;p21"/>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88" name="Google Shape;188;p21"/>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3623" y="1910953"/>
            <a:ext cx="6271003" cy="2735719"/>
          </a:xfrm>
          <a:prstGeom prst="rect">
            <a:avLst/>
          </a:prstGeom>
        </p:spPr>
      </p:pic>
    </p:spTree>
  </p:cSld>
  <p:clrMapOvr>
    <a:masterClrMapping/>
  </p:clrMapOvr>
  <p:transition spd="slow">
    <p:push dir="u"/>
  </p:transition>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TotalTime>
  <Words>1297</Words>
  <Application>Microsoft Office PowerPoint</Application>
  <PresentationFormat>On-screen Show (16:9)</PresentationFormat>
  <Paragraphs>219</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Times New Roman</vt:lpstr>
      <vt:lpstr>Wingdings</vt:lpstr>
      <vt:lpstr>Noto Sans Symbols</vt:lpstr>
      <vt:lpstr>Arial</vt:lpstr>
      <vt:lpstr>Libre Baskerville</vt:lpstr>
      <vt:lpstr>Libre Franklin</vt:lpstr>
      <vt:lpstr>Equity</vt:lpstr>
      <vt:lpstr>Design and Implementation of AI Based  Agri Robot</vt:lpstr>
      <vt:lpstr>Index</vt:lpstr>
      <vt:lpstr>Objectives of Project </vt:lpstr>
      <vt:lpstr>Requirement Specification</vt:lpstr>
      <vt:lpstr>Literature Review</vt:lpstr>
      <vt:lpstr>PowerPoint Presentation</vt:lpstr>
      <vt:lpstr>PowerPoint Presentation</vt:lpstr>
      <vt:lpstr>Detailed Design</vt:lpstr>
      <vt:lpstr>Block Diagram</vt:lpstr>
      <vt:lpstr>                Experimental Setup / Simulation </vt:lpstr>
      <vt:lpstr>Logic 0(Robot is moving)</vt:lpstr>
      <vt:lpstr>Logic 1(Obstacle Detected)</vt:lpstr>
      <vt:lpstr>                Performance Parameters</vt:lpstr>
      <vt:lpstr>                    Issues</vt:lpstr>
      <vt:lpstr>                    References</vt:lpstr>
      <vt:lpstr>PowerPoint Presentation</vt:lpstr>
      <vt:lpstr>PowerPoint Presentation</vt:lpstr>
      <vt:lpstr>Questions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AI Based  Agri Robot</dc:title>
  <dc:creator>Admin</dc:creator>
  <cp:lastModifiedBy>Microsoft account</cp:lastModifiedBy>
  <cp:revision>37</cp:revision>
  <dcterms:modified xsi:type="dcterms:W3CDTF">2022-11-13T17:48:32Z</dcterms:modified>
</cp:coreProperties>
</file>