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70" r:id="rId4"/>
    <p:sldId id="268" r:id="rId5"/>
    <p:sldId id="274" r:id="rId6"/>
    <p:sldId id="291" r:id="rId7"/>
    <p:sldId id="288" r:id="rId8"/>
    <p:sldId id="289" r:id="rId9"/>
    <p:sldId id="285" r:id="rId10"/>
    <p:sldId id="286" r:id="rId11"/>
  </p:sldIdLst>
  <p:sldSz cx="9144000" cy="5143500" type="screen16x9"/>
  <p:notesSz cx="6858000" cy="9144000"/>
  <p:embeddedFontLst>
    <p:embeddedFont>
      <p:font typeface="Libre Baskerville" panose="020B0604020202020204" charset="0"/>
      <p:regular r:id="rId13"/>
      <p:bold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ibre Franklin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5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74569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15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152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785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861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5035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0468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8094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434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73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5313" y="52316"/>
            <a:ext cx="9013372" cy="501915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rgbClr val="B1C0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5313" y="52316"/>
            <a:ext cx="9013372" cy="501915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800100" y="4629150"/>
            <a:ext cx="4000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/>
          <p:nvPr/>
        </p:nvSpPr>
        <p:spPr>
          <a:xfrm rot="10800000" flipH="1">
            <a:off x="69413" y="1782623"/>
            <a:ext cx="9013515" cy="68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69146" y="1756107"/>
            <a:ext cx="9013781" cy="34289"/>
          </a:xfrm>
          <a:prstGeom prst="rect">
            <a:avLst/>
          </a:prstGeom>
          <a:solidFill>
            <a:srgbClr val="B1C0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8306" y="1851660"/>
            <a:ext cx="9014621" cy="342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" name="Google Shape;38;p3"/>
          <p:cNvSpPr>
            <a:spLocks noGrp="1"/>
          </p:cNvSpPr>
          <p:nvPr>
            <p:ph type="sldNum" idx="12"/>
          </p:nvPr>
        </p:nvSpPr>
        <p:spPr>
          <a:xfrm>
            <a:off x="146304" y="4656582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914400" y="1085850"/>
            <a:ext cx="374904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2"/>
          </p:nvPr>
        </p:nvSpPr>
        <p:spPr>
          <a:xfrm>
            <a:off x="4933950" y="1085850"/>
            <a:ext cx="374904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2"/>
          </p:nvPr>
        </p:nvSpPr>
        <p:spPr>
          <a:xfrm>
            <a:off x="4953000" y="1085850"/>
            <a:ext cx="3733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3"/>
          </p:nvPr>
        </p:nvSpPr>
        <p:spPr>
          <a:xfrm>
            <a:off x="914400" y="1685925"/>
            <a:ext cx="3733800" cy="29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4"/>
          </p:nvPr>
        </p:nvSpPr>
        <p:spPr>
          <a:xfrm>
            <a:off x="4953000" y="1685925"/>
            <a:ext cx="3733800" cy="29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914400" y="1200150"/>
            <a:ext cx="1905000" cy="337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2"/>
          </p:nvPr>
        </p:nvSpPr>
        <p:spPr>
          <a:xfrm>
            <a:off x="2971800" y="1200150"/>
            <a:ext cx="5715000" cy="337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914400" y="4084369"/>
            <a:ext cx="7315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marL="914400" lvl="1" indent="-293369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82575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marL="1828800" lvl="3" indent="-274319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marL="2286000" lvl="4" indent="-28575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88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>
            <a:spLocks noGrp="1"/>
          </p:cNvSpPr>
          <p:nvPr>
            <p:ph type="sldNum" idx="12"/>
          </p:nvPr>
        </p:nvSpPr>
        <p:spPr>
          <a:xfrm>
            <a:off x="146304" y="4656582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800"/>
          </a:p>
        </p:txBody>
      </p:sp>
      <p:sp>
        <p:nvSpPr>
          <p:cNvPr id="85" name="Google Shape;85;p10"/>
          <p:cNvSpPr/>
          <p:nvPr/>
        </p:nvSpPr>
        <p:spPr>
          <a:xfrm rot="10800000" flipH="1">
            <a:off x="68307" y="3512666"/>
            <a:ext cx="9006840" cy="68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rgbClr val="B1C0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8" name="Google Shape;88;p10"/>
          <p:cNvSpPr>
            <a:spLocks noGrp="1"/>
          </p:cNvSpPr>
          <p:nvPr>
            <p:ph type="pic" idx="2"/>
          </p:nvPr>
        </p:nvSpPr>
        <p:spPr>
          <a:xfrm>
            <a:off x="68309" y="50006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3086100" y="-1085850"/>
            <a:ext cx="3429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5440918" y="1394463"/>
            <a:ext cx="4388644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1501378" y="-380998"/>
            <a:ext cx="4388644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subTitle" idx="1"/>
          </p:nvPr>
        </p:nvSpPr>
        <p:spPr>
          <a:xfrm>
            <a:off x="264695" y="2400300"/>
            <a:ext cx="875548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lvl="0" indent="-457200" algn="l">
              <a:spcBef>
                <a:spcPts val="0"/>
              </a:spcBef>
              <a:buSzPct val="85000"/>
              <a:buAutoNum type="arabicPeriod"/>
            </a:pPr>
            <a:r>
              <a:rPr lang="en-IN" dirty="0"/>
              <a:t>Chetan Gujarathi</a:t>
            </a:r>
          </a:p>
          <a:p>
            <a:pPr lvl="0" indent="-457200" algn="l">
              <a:buSzPct val="85000"/>
              <a:buAutoNum type="arabicPeriod"/>
            </a:pPr>
            <a:r>
              <a:rPr lang="en-IN" dirty="0"/>
              <a:t>Nandan Kasat</a:t>
            </a:r>
          </a:p>
          <a:p>
            <a:pPr lvl="0" indent="-457200" algn="l">
              <a:buSzPct val="85000"/>
              <a:buAutoNum type="arabicPeriod"/>
            </a:pPr>
            <a:r>
              <a:rPr lang="en-IN" dirty="0"/>
              <a:t>Prajwal Nikam</a:t>
            </a:r>
          </a:p>
          <a:p>
            <a:pPr marL="457200" lvl="0" indent="-337915" algn="ctr" rtl="0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endParaRPr dirty="0"/>
          </a:p>
          <a:p>
            <a:pPr marL="457200" lvl="0" indent="-457200" algn="ctr" rtl="0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rPr lang="en-US" dirty="0"/>
              <a:t>				</a:t>
            </a:r>
            <a:r>
              <a:rPr lang="en-US" sz="3200" dirty="0"/>
              <a:t>Under the Guidance of</a:t>
            </a:r>
            <a:endParaRPr dirty="0"/>
          </a:p>
          <a:p>
            <a:pPr lvl="0" indent="-457200">
              <a:buSzPct val="85000"/>
            </a:pPr>
            <a:r>
              <a:rPr lang="en-US" sz="3200" dirty="0"/>
              <a:t>				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Prof.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 S.S.Morade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/>
          </a:p>
          <a:p>
            <a:pPr marL="457200" lvl="0" indent="-337915" algn="ctr" rtl="0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endParaRPr dirty="0"/>
          </a:p>
          <a:p>
            <a:pPr marL="457200" lvl="0" indent="-337915" algn="ctr" rtl="0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endParaRPr dirty="0"/>
          </a:p>
          <a:p>
            <a:pPr marL="457200" lvl="0" indent="-337915" algn="ctr" rtl="0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endParaRPr dirty="0"/>
          </a:p>
          <a:p>
            <a:pPr marL="457200" lvl="0" indent="-337915" algn="ctr" rtl="0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endParaRPr dirty="0"/>
          </a:p>
        </p:txBody>
      </p:sp>
      <p:sp>
        <p:nvSpPr>
          <p:cNvPr id="107" name="Google Shape;107;p13"/>
          <p:cNvSpPr txBox="1"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lvl="0">
              <a:buSzPts val="2400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of AI Based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 Robot</a:t>
            </a:r>
            <a:endParaRPr sz="3200" dirty="0"/>
          </a:p>
        </p:txBody>
      </p:sp>
      <p:pic>
        <p:nvPicPr>
          <p:cNvPr id="108" name="Google Shape;10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5180" y="145920"/>
            <a:ext cx="1384995" cy="8351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3"/>
          <p:cNvCxnSpPr/>
          <p:nvPr/>
        </p:nvCxnSpPr>
        <p:spPr>
          <a:xfrm rot="5400000">
            <a:off x="7140105" y="476657"/>
            <a:ext cx="856034" cy="1588"/>
          </a:xfrm>
          <a:prstGeom prst="straightConnector1">
            <a:avLst/>
          </a:prstGeom>
          <a:noFill/>
          <a:ln w="38100" cap="flat" cmpd="sng">
            <a:solidFill>
              <a:srgbClr val="39659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>
            <a:spLocks noGrp="1"/>
          </p:cNvSpPr>
          <p:nvPr>
            <p:ph type="ftr" idx="11"/>
          </p:nvPr>
        </p:nvSpPr>
        <p:spPr>
          <a:xfrm>
            <a:off x="914399" y="4629150"/>
            <a:ext cx="755332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Electronics &amp; Telecommunication Engineering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K. K. Wagh Institute of Engineering Education &amp; Research, Nashik.</a:t>
            </a:r>
            <a:endParaRPr/>
          </a:p>
        </p:txBody>
      </p:sp>
      <p:sp>
        <p:nvSpPr>
          <p:cNvPr id="374" name="Google Shape;374;p43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75" name="Google Shape;375;p43"/>
          <p:cNvSpPr txBox="1"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lang="en-US"/>
              <a:t>Thanks</a:t>
            </a:r>
            <a:endParaRPr/>
          </a:p>
        </p:txBody>
      </p:sp>
      <p:pic>
        <p:nvPicPr>
          <p:cNvPr id="376" name="Google Shape;37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1305" y="269745"/>
            <a:ext cx="1489364" cy="785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561975" y="466726"/>
            <a:ext cx="49149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4400"/>
              <a:t>Index</a:t>
            </a:r>
            <a:endParaRPr sz="4400"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1"/>
          </p:nvPr>
        </p:nvSpPr>
        <p:spPr>
          <a:xfrm>
            <a:off x="200025" y="1910953"/>
            <a:ext cx="8458200" cy="2527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80962" algn="l" rtl="0">
              <a:spcBef>
                <a:spcPts val="0"/>
              </a:spcBef>
              <a:spcAft>
                <a:spcPts val="0"/>
              </a:spcAft>
              <a:buSzPct val="85000"/>
              <a:buFont typeface="Noto Sans Symbols"/>
              <a:buChar char="❑"/>
            </a:pPr>
            <a:r>
              <a:rPr lang="en-IN" dirty="0" smtClean="0"/>
              <a:t>Implementation Status(10)</a:t>
            </a:r>
          </a:p>
          <a:p>
            <a:pPr marL="0" lvl="0" indent="-80962" algn="l" rtl="0">
              <a:spcBef>
                <a:spcPts val="0"/>
              </a:spcBef>
              <a:spcAft>
                <a:spcPts val="0"/>
              </a:spcAft>
              <a:buSzPct val="85000"/>
              <a:buFont typeface="Noto Sans Symbols"/>
              <a:buChar char="❑"/>
            </a:pPr>
            <a:r>
              <a:rPr lang="en-IN" dirty="0" smtClean="0"/>
              <a:t>Modular Testing (10)</a:t>
            </a:r>
          </a:p>
          <a:p>
            <a:pPr marL="0" lvl="0" indent="-80962">
              <a:spcBef>
                <a:spcPts val="0"/>
              </a:spcBef>
              <a:buSzPct val="85000"/>
              <a:buFont typeface="Noto Sans Symbols"/>
              <a:buChar char="❑"/>
            </a:pPr>
            <a:r>
              <a:rPr lang="en-IN" dirty="0"/>
              <a:t>Implementation Results </a:t>
            </a:r>
            <a:r>
              <a:rPr lang="en-IN" dirty="0" smtClean="0"/>
              <a:t>(15)</a:t>
            </a:r>
          </a:p>
          <a:p>
            <a:pPr marL="0" lvl="0" indent="-80962" algn="l" rtl="0">
              <a:spcBef>
                <a:spcPts val="0"/>
              </a:spcBef>
              <a:spcAft>
                <a:spcPts val="0"/>
              </a:spcAft>
              <a:buSzPct val="85000"/>
              <a:buFont typeface="Noto Sans Symbols"/>
              <a:buChar char="❑"/>
            </a:pPr>
            <a:r>
              <a:rPr lang="en-IN" dirty="0" smtClean="0"/>
              <a:t>Conclusion And Future Scope(10)</a:t>
            </a:r>
          </a:p>
          <a:p>
            <a:pPr marL="0" lvl="0" indent="-80962" algn="l" rtl="0">
              <a:spcBef>
                <a:spcPts val="0"/>
              </a:spcBef>
              <a:spcAft>
                <a:spcPts val="0"/>
              </a:spcAft>
              <a:buSzPct val="85000"/>
              <a:buFont typeface="Noto Sans Symbols"/>
              <a:buChar char="❑"/>
            </a:pPr>
            <a:r>
              <a:rPr lang="en-US" dirty="0" smtClean="0"/>
              <a:t>Cost Analysis(5)</a:t>
            </a:r>
            <a:endParaRPr lang="en-I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85000"/>
            </a:pPr>
            <a:endParaRPr lang="en-IN" dirty="0" smtClean="0"/>
          </a:p>
          <a:p>
            <a:pPr marL="0" lvl="0" indent="-80962" algn="l" rtl="0">
              <a:spcBef>
                <a:spcPts val="0"/>
              </a:spcBef>
              <a:spcAft>
                <a:spcPts val="0"/>
              </a:spcAft>
              <a:buSzPct val="85000"/>
              <a:buFont typeface="Noto Sans Symbols"/>
              <a:buChar char="❑"/>
            </a:pPr>
            <a:endParaRPr dirty="0"/>
          </a:p>
          <a:p>
            <a:pPr marL="0" lvl="0" indent="0" algn="l" rtl="0">
              <a:spcBef>
                <a:spcPts val="580"/>
              </a:spcBef>
              <a:spcAft>
                <a:spcPts val="0"/>
              </a:spcAft>
              <a:buSzPct val="85000"/>
              <a:buFont typeface="Noto Sans Symbols"/>
              <a:buNone/>
            </a:pPr>
            <a:endParaRPr dirty="0"/>
          </a:p>
        </p:txBody>
      </p:sp>
      <p:sp>
        <p:nvSpPr>
          <p:cNvPr id="117" name="Google Shape;117;p14"/>
          <p:cNvSpPr txBox="1">
            <a:spLocks noGrp="1"/>
          </p:cNvSpPr>
          <p:nvPr>
            <p:ph type="ftr" idx="11"/>
          </p:nvPr>
        </p:nvSpPr>
        <p:spPr>
          <a:xfrm>
            <a:off x="609601" y="4686155"/>
            <a:ext cx="825229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</a:rPr>
              <a:t>Department of Electronics &amp; Telecommunication Engineering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</a:rPr>
              <a:t>K. K. Wagh Institute of Engineering Education &amp; Research, Nashik.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18" name="Google Shape;118;p14"/>
          <p:cNvSpPr>
            <a:spLocks noGrp="1"/>
          </p:cNvSpPr>
          <p:nvPr>
            <p:ph type="sldNum" idx="12"/>
          </p:nvPr>
        </p:nvSpPr>
        <p:spPr>
          <a:xfrm>
            <a:off x="146304" y="4656582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19" name="Google Shape;11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5180" y="145920"/>
            <a:ext cx="1489364" cy="785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4"/>
          <p:cNvCxnSpPr/>
          <p:nvPr/>
        </p:nvCxnSpPr>
        <p:spPr>
          <a:xfrm rot="5400000">
            <a:off x="7140105" y="476657"/>
            <a:ext cx="856034" cy="1588"/>
          </a:xfrm>
          <a:prstGeom prst="straightConnector1">
            <a:avLst/>
          </a:prstGeom>
          <a:noFill/>
          <a:ln w="38100" cap="flat" cmpd="sng">
            <a:solidFill>
              <a:srgbClr val="39659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447675" y="466726"/>
            <a:ext cx="6553199" cy="92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lvl="0">
              <a:buSzPts val="4400"/>
            </a:pP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 </a:t>
            </a:r>
            <a:br>
              <a:rPr lang="en-US" sz="4400" dirty="0"/>
            </a:br>
            <a:r>
              <a:rPr lang="en-IN" sz="4400" dirty="0"/>
              <a:t>Implementation </a:t>
            </a:r>
            <a:r>
              <a:rPr lang="en-IN" sz="4400" dirty="0" smtClean="0"/>
              <a:t>Status</a:t>
            </a:r>
            <a:endParaRPr sz="4400" dirty="0"/>
          </a:p>
        </p:txBody>
      </p:sp>
      <p:sp>
        <p:nvSpPr>
          <p:cNvPr id="235" name="Google Shape;235;p27"/>
          <p:cNvSpPr txBox="1">
            <a:spLocks noGrp="1"/>
          </p:cNvSpPr>
          <p:nvPr>
            <p:ph type="ftr" idx="11"/>
          </p:nvPr>
        </p:nvSpPr>
        <p:spPr>
          <a:xfrm>
            <a:off x="609601" y="4686155"/>
            <a:ext cx="825229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Department of Electronics &amp; Telecommunication Engineering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K. K. Wagh Institute of Engineering Education &amp; Research, Nashik.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36" name="Google Shape;236;p27"/>
          <p:cNvSpPr>
            <a:spLocks noGrp="1"/>
          </p:cNvSpPr>
          <p:nvPr>
            <p:ph type="sldNum" idx="12"/>
          </p:nvPr>
        </p:nvSpPr>
        <p:spPr>
          <a:xfrm>
            <a:off x="146304" y="4656582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37" name="Google Shape;23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5180" y="145920"/>
            <a:ext cx="1489364" cy="785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27"/>
          <p:cNvCxnSpPr/>
          <p:nvPr/>
        </p:nvCxnSpPr>
        <p:spPr>
          <a:xfrm rot="5400000">
            <a:off x="7140105" y="476657"/>
            <a:ext cx="856034" cy="1588"/>
          </a:xfrm>
          <a:prstGeom prst="straightConnector1">
            <a:avLst/>
          </a:prstGeom>
          <a:noFill/>
          <a:ln w="38100" cap="flat" cmpd="sng">
            <a:solidFill>
              <a:srgbClr val="3965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/>
          <p:cNvSpPr txBox="1"/>
          <p:nvPr/>
        </p:nvSpPr>
        <p:spPr>
          <a:xfrm>
            <a:off x="337530" y="2055866"/>
            <a:ext cx="84014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are currently Focusing on taking the random image of the weed and then it will be processed using the PIL Effect and will get convert into Grey.</a:t>
            </a:r>
          </a:p>
          <a:p>
            <a:endParaRPr lang="en-US" dirty="0"/>
          </a:p>
          <a:p>
            <a:r>
              <a:rPr lang="en-US" dirty="0" smtClean="0"/>
              <a:t>The Robot will differentiate the difference between the plant and the weed and will make correct decision to spray the herbicide on the weed.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>
            <a:spLocks noGrp="1"/>
          </p:cNvSpPr>
          <p:nvPr>
            <p:ph type="title"/>
          </p:nvPr>
        </p:nvSpPr>
        <p:spPr>
          <a:xfrm>
            <a:off x="245155" y="758182"/>
            <a:ext cx="7560997" cy="92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lvl="0">
              <a:buSzPts val="4400"/>
            </a:pP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 </a:t>
            </a:r>
            <a:r>
              <a:rPr lang="en-IN" sz="4400" dirty="0"/>
              <a:t>Modular Testing</a:t>
            </a:r>
            <a:endParaRPr sz="4400" dirty="0"/>
          </a:p>
        </p:txBody>
      </p:sp>
      <p:sp>
        <p:nvSpPr>
          <p:cNvPr id="217" name="Google Shape;217;p25"/>
          <p:cNvSpPr txBox="1">
            <a:spLocks noGrp="1"/>
          </p:cNvSpPr>
          <p:nvPr>
            <p:ph type="ftr" idx="11"/>
          </p:nvPr>
        </p:nvSpPr>
        <p:spPr>
          <a:xfrm>
            <a:off x="609601" y="4686155"/>
            <a:ext cx="825229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</a:rPr>
              <a:t>Department of Electronics &amp; Telecommunication Engineering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</a:rPr>
              <a:t>K. K. Wagh Institute of Engineering Education &amp; Research, Nashik.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218" name="Google Shape;218;p25"/>
          <p:cNvSpPr>
            <a:spLocks noGrp="1"/>
          </p:cNvSpPr>
          <p:nvPr>
            <p:ph type="sldNum" idx="12"/>
          </p:nvPr>
        </p:nvSpPr>
        <p:spPr>
          <a:xfrm>
            <a:off x="146304" y="4656582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5180" y="145920"/>
            <a:ext cx="1489364" cy="785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25"/>
          <p:cNvCxnSpPr/>
          <p:nvPr/>
        </p:nvCxnSpPr>
        <p:spPr>
          <a:xfrm rot="5400000">
            <a:off x="7140105" y="476657"/>
            <a:ext cx="856034" cy="1588"/>
          </a:xfrm>
          <a:prstGeom prst="straightConnector1">
            <a:avLst/>
          </a:prstGeom>
          <a:noFill/>
          <a:ln w="38100" cap="flat" cmpd="sng">
            <a:solidFill>
              <a:srgbClr val="3965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/>
          <p:cNvSpPr txBox="1"/>
          <p:nvPr/>
        </p:nvSpPr>
        <p:spPr>
          <a:xfrm>
            <a:off x="196381" y="2074277"/>
            <a:ext cx="8665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342900"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just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505" y="1988359"/>
            <a:ext cx="1901484" cy="2535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>
            <a:spLocks noGrp="1"/>
          </p:cNvSpPr>
          <p:nvPr>
            <p:ph type="title"/>
          </p:nvPr>
        </p:nvSpPr>
        <p:spPr>
          <a:xfrm>
            <a:off x="447675" y="466726"/>
            <a:ext cx="6553199" cy="92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lvl="0">
              <a:buSzPts val="4400"/>
            </a:pP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 </a:t>
            </a:r>
            <a:br>
              <a:rPr lang="en-US" sz="4400" dirty="0"/>
            </a:br>
            <a:r>
              <a:rPr lang="en-IN" sz="4400" dirty="0"/>
              <a:t>Implementation Results</a:t>
            </a:r>
            <a:endParaRPr sz="4400" dirty="0"/>
          </a:p>
        </p:txBody>
      </p:sp>
      <p:sp>
        <p:nvSpPr>
          <p:cNvPr id="269" name="Google Shape;269;p31"/>
          <p:cNvSpPr txBox="1">
            <a:spLocks noGrp="1"/>
          </p:cNvSpPr>
          <p:nvPr>
            <p:ph type="ftr" idx="11"/>
          </p:nvPr>
        </p:nvSpPr>
        <p:spPr>
          <a:xfrm>
            <a:off x="609601" y="4686155"/>
            <a:ext cx="825229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Department of Electronics &amp; Telecommunication Engineering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K. K. Wagh Institute of Engineering Education &amp; Research, Nashik.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70" name="Google Shape;270;p31"/>
          <p:cNvSpPr>
            <a:spLocks noGrp="1"/>
          </p:cNvSpPr>
          <p:nvPr>
            <p:ph type="sldNum" idx="12"/>
          </p:nvPr>
        </p:nvSpPr>
        <p:spPr>
          <a:xfrm>
            <a:off x="146304" y="4656582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71" name="Google Shape;27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5180" y="145920"/>
            <a:ext cx="1489364" cy="785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31"/>
          <p:cNvCxnSpPr/>
          <p:nvPr/>
        </p:nvCxnSpPr>
        <p:spPr>
          <a:xfrm rot="5400000">
            <a:off x="7140105" y="476657"/>
            <a:ext cx="856034" cy="1588"/>
          </a:xfrm>
          <a:prstGeom prst="straightConnector1">
            <a:avLst/>
          </a:prstGeom>
          <a:noFill/>
          <a:ln w="38100" cap="flat" cmpd="sng">
            <a:solidFill>
              <a:srgbClr val="39659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866" y="2012006"/>
            <a:ext cx="4599520" cy="2455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75" y="791661"/>
            <a:ext cx="6506438" cy="344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2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>
            <a:spLocks noGrp="1"/>
          </p:cNvSpPr>
          <p:nvPr>
            <p:ph type="title"/>
          </p:nvPr>
        </p:nvSpPr>
        <p:spPr>
          <a:xfrm>
            <a:off x="466086" y="810393"/>
            <a:ext cx="6553199" cy="92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lvl="0">
              <a:buSzPts val="4400"/>
            </a:pP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 </a:t>
            </a:r>
            <a:br>
              <a:rPr lang="en-US" sz="4400" dirty="0"/>
            </a:br>
            <a:r>
              <a:rPr lang="en-IN" sz="4400" dirty="0"/>
              <a:t>Conclusion And Future Scope</a:t>
            </a:r>
            <a:endParaRPr sz="4400" dirty="0"/>
          </a:p>
        </p:txBody>
      </p:sp>
      <p:sp>
        <p:nvSpPr>
          <p:cNvPr id="269" name="Google Shape;269;p31"/>
          <p:cNvSpPr txBox="1">
            <a:spLocks noGrp="1"/>
          </p:cNvSpPr>
          <p:nvPr>
            <p:ph type="ftr" idx="11"/>
          </p:nvPr>
        </p:nvSpPr>
        <p:spPr>
          <a:xfrm>
            <a:off x="609601" y="4686155"/>
            <a:ext cx="825229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Department of Electronics &amp; Telecommunication Engineering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K. K. Wagh Institute of Engineering Education &amp; Research, Nashik.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70" name="Google Shape;270;p31"/>
          <p:cNvSpPr>
            <a:spLocks noGrp="1"/>
          </p:cNvSpPr>
          <p:nvPr>
            <p:ph type="sldNum" idx="12"/>
          </p:nvPr>
        </p:nvSpPr>
        <p:spPr>
          <a:xfrm>
            <a:off x="146304" y="4656582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71" name="Google Shape;27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5180" y="145920"/>
            <a:ext cx="1489364" cy="785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31"/>
          <p:cNvCxnSpPr/>
          <p:nvPr/>
        </p:nvCxnSpPr>
        <p:spPr>
          <a:xfrm rot="5400000">
            <a:off x="7140105" y="476657"/>
            <a:ext cx="856034" cy="1588"/>
          </a:xfrm>
          <a:prstGeom prst="straightConnector1">
            <a:avLst/>
          </a:prstGeom>
          <a:noFill/>
          <a:ln w="38100" cap="flat" cmpd="sng">
            <a:solidFill>
              <a:srgbClr val="3965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/>
          <p:cNvSpPr txBox="1"/>
          <p:nvPr/>
        </p:nvSpPr>
        <p:spPr>
          <a:xfrm>
            <a:off x="374352" y="2043592"/>
            <a:ext cx="83584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Robots in agriculture can reduce the dependency on human labor to a significant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can be improved by increasing the battery capacity and improving the blade design.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communication and remote controlling systems.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human intervention by maximizing system automation.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introduction of mobile Agri robot, there would be a large replacement of heavy large tractor will slow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20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>
            <a:spLocks noGrp="1"/>
          </p:cNvSpPr>
          <p:nvPr>
            <p:ph type="title"/>
          </p:nvPr>
        </p:nvSpPr>
        <p:spPr>
          <a:xfrm>
            <a:off x="447675" y="466726"/>
            <a:ext cx="6553199" cy="92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lvl="0">
              <a:buSzPts val="4400"/>
            </a:pP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Cost Analysis</a:t>
            </a:r>
            <a:endParaRPr sz="4400" dirty="0"/>
          </a:p>
        </p:txBody>
      </p:sp>
      <p:sp>
        <p:nvSpPr>
          <p:cNvPr id="269" name="Google Shape;269;p31"/>
          <p:cNvSpPr txBox="1">
            <a:spLocks noGrp="1"/>
          </p:cNvSpPr>
          <p:nvPr>
            <p:ph type="ftr" idx="11"/>
          </p:nvPr>
        </p:nvSpPr>
        <p:spPr>
          <a:xfrm>
            <a:off x="609601" y="4686155"/>
            <a:ext cx="825229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Department of Electronics &amp; Telecommunication Engineering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K. K. Wagh Institute of Engineering Education &amp; Research, Nashik.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70" name="Google Shape;270;p31"/>
          <p:cNvSpPr>
            <a:spLocks noGrp="1"/>
          </p:cNvSpPr>
          <p:nvPr>
            <p:ph type="sldNum" idx="12"/>
          </p:nvPr>
        </p:nvSpPr>
        <p:spPr>
          <a:xfrm>
            <a:off x="146304" y="4656582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71" name="Google Shape;27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5180" y="145920"/>
            <a:ext cx="1489364" cy="785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31"/>
          <p:cNvCxnSpPr/>
          <p:nvPr/>
        </p:nvCxnSpPr>
        <p:spPr>
          <a:xfrm rot="5400000">
            <a:off x="7140105" y="476657"/>
            <a:ext cx="856034" cy="1588"/>
          </a:xfrm>
          <a:prstGeom prst="straightConnector1">
            <a:avLst/>
          </a:prstGeom>
          <a:noFill/>
          <a:ln w="38100" cap="flat" cmpd="sng">
            <a:solidFill>
              <a:srgbClr val="39659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20" y="1962295"/>
            <a:ext cx="7235420" cy="30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1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2"/>
          <p:cNvSpPr txBox="1">
            <a:spLocks noGrp="1"/>
          </p:cNvSpPr>
          <p:nvPr>
            <p:ph type="ftr" idx="11"/>
          </p:nvPr>
        </p:nvSpPr>
        <p:spPr>
          <a:xfrm>
            <a:off x="914399" y="4629150"/>
            <a:ext cx="755332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Electronics &amp; Telecommunication Engineering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K. K. Wagh Institute of Engineering Education &amp; Research, Nashik.</a:t>
            </a:r>
            <a:endParaRPr/>
          </a:p>
        </p:txBody>
      </p:sp>
      <p:sp>
        <p:nvSpPr>
          <p:cNvPr id="366" name="Google Shape;366;p42"/>
          <p:cNvSpPr>
            <a:spLocks noGrp="1"/>
          </p:cNvSpPr>
          <p:nvPr>
            <p:ph type="sldNum" idx="12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67" name="Google Shape;367;p42"/>
          <p:cNvSpPr txBox="1"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lang="en-US"/>
              <a:t>Questions</a:t>
            </a:r>
            <a:endParaRPr/>
          </a:p>
        </p:txBody>
      </p:sp>
      <p:pic>
        <p:nvPicPr>
          <p:cNvPr id="368" name="Google Shape;36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1305" y="269745"/>
            <a:ext cx="1489364" cy="785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qu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279</Words>
  <Application>Microsoft Office PowerPoint</Application>
  <PresentationFormat>On-screen Show (16:9)</PresentationFormat>
  <Paragraphs>68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Noto Sans Symbols</vt:lpstr>
      <vt:lpstr>Libre Baskerville</vt:lpstr>
      <vt:lpstr>Calibri</vt:lpstr>
      <vt:lpstr>Times New Roman</vt:lpstr>
      <vt:lpstr>Wingdings</vt:lpstr>
      <vt:lpstr>Libre Franklin</vt:lpstr>
      <vt:lpstr>Equity</vt:lpstr>
      <vt:lpstr>Design and Implementation of AI Based  Agri Robot</vt:lpstr>
      <vt:lpstr>Index</vt:lpstr>
      <vt:lpstr>                 Implementation Status</vt:lpstr>
      <vt:lpstr>                Modular Testing</vt:lpstr>
      <vt:lpstr>                 Implementation Results</vt:lpstr>
      <vt:lpstr>PowerPoint Presentation</vt:lpstr>
      <vt:lpstr>                 Conclusion And Future Scope</vt:lpstr>
      <vt:lpstr>                 Cost Analysis</vt:lpstr>
      <vt:lpstr>Questions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AI Based  Agri Robot</dc:title>
  <dc:creator>ADMIN</dc:creator>
  <cp:lastModifiedBy>Microsoft account</cp:lastModifiedBy>
  <cp:revision>32</cp:revision>
  <dcterms:modified xsi:type="dcterms:W3CDTF">2023-03-18T04:30:49Z</dcterms:modified>
</cp:coreProperties>
</file>