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5" r:id="rId10"/>
    <p:sldId id="266" r:id="rId11"/>
    <p:sldId id="267" r:id="rId12"/>
    <p:sldId id="287" r:id="rId13"/>
    <p:sldId id="291" r:id="rId14"/>
    <p:sldId id="268" r:id="rId15"/>
    <p:sldId id="270" r:id="rId16"/>
    <p:sldId id="271" r:id="rId17"/>
    <p:sldId id="272" r:id="rId18"/>
    <p:sldId id="273" r:id="rId19"/>
    <p:sldId id="274" r:id="rId20"/>
    <p:sldId id="275" r:id="rId21"/>
    <p:sldId id="276" r:id="rId22"/>
    <p:sldId id="278" r:id="rId23"/>
    <p:sldId id="288" r:id="rId24"/>
    <p:sldId id="280" r:id="rId25"/>
    <p:sldId id="282" r:id="rId26"/>
    <p:sldId id="284" r:id="rId27"/>
    <p:sldId id="290" r:id="rId28"/>
    <p:sldId id="285" r:id="rId29"/>
    <p:sldId id="286" r:id="rId30"/>
  </p:sldIdLst>
  <p:sldSz cx="9144000" cy="5143500" type="screen16x9"/>
  <p:notesSz cx="6858000" cy="9144000"/>
  <p:embeddedFontLst>
    <p:embeddedFont>
      <p:font typeface="Calibri" panose="020F0502020204030204" pitchFamily="34" charset="0"/>
      <p:regular r:id="rId32"/>
      <p:bold r:id="rId33"/>
      <p:italic r:id="rId34"/>
      <p:boldItalic r:id="rId35"/>
    </p:embeddedFont>
    <p:embeddedFont>
      <p:font typeface="Libre Baskerville" panose="02000000000000000000" pitchFamily="2" charset="0"/>
      <p:regular r:id="rId36"/>
      <p:bold r:id="rId37"/>
      <p:italic r:id="rId38"/>
    </p:embeddedFont>
    <p:embeddedFont>
      <p:font typeface="Libre Franklin"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874569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930157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1999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600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1102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2208614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357857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026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5278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7482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5" name="Google Shape;265;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2845035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3146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207152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19311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9" name="Google Shape;299;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1583142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92696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7" name="Google Shape;317;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31800732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5" name="Google Shape;335;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11788687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3" name="Google Shape;353;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378781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9955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54340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735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925676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9571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4030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3434632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9236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0844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9950930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rotWithShape="1">
          <a:blip r:embed="rId2">
            <a:alphaModFix/>
          </a:blip>
          <a:tile tx="0" ty="0" sx="55000" sy="55000" flip="none" algn="tl"/>
        </a:blipFill>
        <a:effectLst/>
      </p:bgPr>
    </p:bg>
    <p:spTree>
      <p:nvGrpSpPr>
        <p:cNvPr id="1" name="Shape 17"/>
        <p:cNvGrpSpPr/>
        <p:nvPr/>
      </p:nvGrpSpPr>
      <p:grpSpPr>
        <a:xfrm>
          <a:off x="0" y="0"/>
          <a:ext cx="0" cy="0"/>
          <a:chOff x="0" y="0"/>
          <a:chExt cx="0" cy="0"/>
        </a:xfrm>
      </p:grpSpPr>
      <p:sp>
        <p:nvSpPr>
          <p:cNvPr id="18" name="Google Shape;18;p2"/>
          <p:cNvSpPr/>
          <p:nvPr/>
        </p:nvSpPr>
        <p:spPr>
          <a:xfrm>
            <a:off x="0" y="0"/>
            <a:ext cx="9144000" cy="51435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9" name="Google Shape;19;p2"/>
          <p:cNvSpPr/>
          <p:nvPr/>
        </p:nvSpPr>
        <p:spPr>
          <a:xfrm>
            <a:off x="65313" y="52316"/>
            <a:ext cx="9013372" cy="501915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0" name="Google Shape;20;p2"/>
          <p:cNvSpPr txBox="1">
            <a:spLocks noGrp="1"/>
          </p:cNvSpPr>
          <p:nvPr>
            <p:ph type="subTitle" idx="1"/>
          </p:nvPr>
        </p:nvSpPr>
        <p:spPr>
          <a:xfrm>
            <a:off x="1295400" y="2400300"/>
            <a:ext cx="6400800" cy="1200150"/>
          </a:xfrm>
          <a:prstGeom prst="rect">
            <a:avLst/>
          </a:prstGeom>
          <a:noFill/>
          <a:ln>
            <a:noFill/>
          </a:ln>
        </p:spPr>
        <p:txBody>
          <a:bodyPr spcFirstLastPara="1" wrap="square" lIns="91425" tIns="45700" rIns="91425" bIns="45700" anchor="t" anchorCtr="0">
            <a:norm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a:endParaRPr/>
          </a:p>
        </p:txBody>
      </p:sp>
      <p:sp>
        <p:nvSpPr>
          <p:cNvPr id="21" name="Google Shape;21;p2"/>
          <p:cNvSpPr txBox="1">
            <a:spLocks noGrp="1"/>
          </p:cNvSpPr>
          <p:nvPr>
            <p:ph type="dt" idx="10"/>
          </p:nvPr>
        </p:nvSpPr>
        <p:spPr>
          <a:xfrm>
            <a:off x="6172200" y="4643437"/>
            <a:ext cx="2476500" cy="3571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sz="1400" b="0" i="0" u="none" strike="noStrike" cap="none">
                <a:solidFill>
                  <a:srgbClr val="FFFFFF"/>
                </a:solidFill>
                <a:latin typeface="Libre Franklin"/>
                <a:ea typeface="Libre Franklin"/>
                <a:cs typeface="Libre Franklin"/>
                <a:sym typeface="Libre Franklin"/>
              </a:defRPr>
            </a:lvl1pPr>
            <a:lvl2pPr marL="0" lvl="1" indent="0" algn="ctr">
              <a:spcBef>
                <a:spcPts val="0"/>
              </a:spcBef>
              <a:buNone/>
              <a:defRPr sz="1400" b="0" i="0" u="none" strike="noStrike" cap="none">
                <a:solidFill>
                  <a:srgbClr val="FFFFFF"/>
                </a:solidFill>
                <a:latin typeface="Libre Franklin"/>
                <a:ea typeface="Libre Franklin"/>
                <a:cs typeface="Libre Franklin"/>
                <a:sym typeface="Libre Franklin"/>
              </a:defRPr>
            </a:lvl2pPr>
            <a:lvl3pPr marL="0" lvl="2" indent="0" algn="ctr">
              <a:spcBef>
                <a:spcPts val="0"/>
              </a:spcBef>
              <a:buNone/>
              <a:defRPr sz="1400" b="0" i="0" u="none" strike="noStrike" cap="none">
                <a:solidFill>
                  <a:srgbClr val="FFFFFF"/>
                </a:solidFill>
                <a:latin typeface="Libre Franklin"/>
                <a:ea typeface="Libre Franklin"/>
                <a:cs typeface="Libre Franklin"/>
                <a:sym typeface="Libre Franklin"/>
              </a:defRPr>
            </a:lvl3pPr>
            <a:lvl4pPr marL="0" lvl="3" indent="0" algn="ctr">
              <a:spcBef>
                <a:spcPts val="0"/>
              </a:spcBef>
              <a:buNone/>
              <a:defRPr sz="1400" b="0" i="0" u="none" strike="noStrike" cap="none">
                <a:solidFill>
                  <a:srgbClr val="FFFFFF"/>
                </a:solidFill>
                <a:latin typeface="Libre Franklin"/>
                <a:ea typeface="Libre Franklin"/>
                <a:cs typeface="Libre Franklin"/>
                <a:sym typeface="Libre Franklin"/>
              </a:defRPr>
            </a:lvl4pPr>
            <a:lvl5pPr marL="0" lvl="4" indent="0" algn="ctr">
              <a:spcBef>
                <a:spcPts val="0"/>
              </a:spcBef>
              <a:buNone/>
              <a:defRPr sz="1400" b="0" i="0" u="none" strike="noStrike" cap="none">
                <a:solidFill>
                  <a:srgbClr val="FFFFFF"/>
                </a:solidFill>
                <a:latin typeface="Libre Franklin"/>
                <a:ea typeface="Libre Franklin"/>
                <a:cs typeface="Libre Franklin"/>
                <a:sym typeface="Libre Franklin"/>
              </a:defRPr>
            </a:lvl5pPr>
            <a:lvl6pPr marL="0" lvl="5" indent="0" algn="ctr">
              <a:spcBef>
                <a:spcPts val="0"/>
              </a:spcBef>
              <a:buNone/>
              <a:defRPr sz="1400" b="0" i="0" u="none" strike="noStrike" cap="none">
                <a:solidFill>
                  <a:srgbClr val="FFFFFF"/>
                </a:solidFill>
                <a:latin typeface="Libre Franklin"/>
                <a:ea typeface="Libre Franklin"/>
                <a:cs typeface="Libre Franklin"/>
                <a:sym typeface="Libre Franklin"/>
              </a:defRPr>
            </a:lvl6pPr>
            <a:lvl7pPr marL="0" lvl="6" indent="0" algn="ctr">
              <a:spcBef>
                <a:spcPts val="0"/>
              </a:spcBef>
              <a:buNone/>
              <a:defRPr sz="1400" b="0" i="0" u="none" strike="noStrike" cap="none">
                <a:solidFill>
                  <a:srgbClr val="FFFFFF"/>
                </a:solidFill>
                <a:latin typeface="Libre Franklin"/>
                <a:ea typeface="Libre Franklin"/>
                <a:cs typeface="Libre Franklin"/>
                <a:sym typeface="Libre Franklin"/>
              </a:defRPr>
            </a:lvl7pPr>
            <a:lvl8pPr marL="0" lvl="7" indent="0" algn="ctr">
              <a:spcBef>
                <a:spcPts val="0"/>
              </a:spcBef>
              <a:buNone/>
              <a:defRPr sz="1400" b="0" i="0" u="none" strike="noStrike" cap="none">
                <a:solidFill>
                  <a:srgbClr val="FFFFFF"/>
                </a:solidFill>
                <a:latin typeface="Libre Franklin"/>
                <a:ea typeface="Libre Franklin"/>
                <a:cs typeface="Libre Franklin"/>
                <a:sym typeface="Libre Franklin"/>
              </a:defRPr>
            </a:lvl8pPr>
            <a:lvl9pPr marL="0" lvl="8" indent="0" algn="ctr">
              <a:spcBef>
                <a:spcPts val="0"/>
              </a:spcBef>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solidFill>
                <a:schemeClr val="dk2"/>
              </a:solidFill>
            </a:endParaRPr>
          </a:p>
        </p:txBody>
      </p:sp>
      <p:sp>
        <p:nvSpPr>
          <p:cNvPr id="24" name="Google Shape;24;p2"/>
          <p:cNvSpPr/>
          <p:nvPr/>
        </p:nvSpPr>
        <p:spPr>
          <a:xfrm>
            <a:off x="62932" y="1086978"/>
            <a:ext cx="9021537" cy="114551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5" name="Google Shape;25;p2"/>
          <p:cNvSpPr/>
          <p:nvPr/>
        </p:nvSpPr>
        <p:spPr>
          <a:xfrm>
            <a:off x="62932" y="1047540"/>
            <a:ext cx="9021537" cy="90435"/>
          </a:xfrm>
          <a:prstGeom prst="rect">
            <a:avLst/>
          </a:prstGeom>
          <a:solidFill>
            <a:srgbClr val="B1C0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6" name="Google Shape;26;p2"/>
          <p:cNvSpPr/>
          <p:nvPr/>
        </p:nvSpPr>
        <p:spPr>
          <a:xfrm>
            <a:off x="62932" y="2232487"/>
            <a:ext cx="9021537" cy="8289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7" name="Google Shape;27;p2"/>
          <p:cNvSpPr txBox="1">
            <a:spLocks noGrp="1"/>
          </p:cNvSpPr>
          <p:nvPr>
            <p:ph type="ctrTitle"/>
          </p:nvPr>
        </p:nvSpPr>
        <p:spPr>
          <a:xfrm>
            <a:off x="457200" y="1129448"/>
            <a:ext cx="8229600" cy="1102519"/>
          </a:xfrm>
          <a:prstGeom prst="rect">
            <a:avLst/>
          </a:prstGeom>
          <a:noFill/>
          <a:ln>
            <a:noFill/>
          </a:ln>
        </p:spPr>
        <p:txBody>
          <a:bodyPr spcFirstLastPara="1" wrap="square" lIns="91425" tIns="45700" rIns="91425" bIns="91425" anchor="ctr" anchorCtr="0">
            <a:normAutofit/>
          </a:bodyPr>
          <a:lstStyle>
            <a:lvl1pPr lvl="0" algn="ctr">
              <a:spcBef>
                <a:spcPts val="0"/>
              </a:spcBef>
              <a:spcAft>
                <a:spcPts val="0"/>
              </a:spcAft>
              <a:buClr>
                <a:srgbClr val="FFFFFF"/>
              </a:buClr>
              <a:buSzPts val="4000"/>
              <a:buFont typeface="Libre Franklin"/>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11"/>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11"/>
          <p:cNvSpPr txBox="1">
            <a:spLocks noGrp="1"/>
          </p:cNvSpPr>
          <p:nvPr>
            <p:ph type="body" idx="1"/>
          </p:nvPr>
        </p:nvSpPr>
        <p:spPr>
          <a:xfrm rot="5400000">
            <a:off x="3086100" y="-1085850"/>
            <a:ext cx="3429000" cy="77724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92" name="Google Shape;92;p11"/>
          <p:cNvSpPr txBox="1">
            <a:spLocks noGrp="1"/>
          </p:cNvSpPr>
          <p:nvPr>
            <p:ph type="dt" idx="10"/>
          </p:nvPr>
        </p:nvSpPr>
        <p:spPr>
          <a:xfrm>
            <a:off x="6172200" y="4643437"/>
            <a:ext cx="2476500" cy="3571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1"/>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12"/>
          <p:cNvSpPr txBox="1">
            <a:spLocks noGrp="1"/>
          </p:cNvSpPr>
          <p:nvPr>
            <p:ph type="title"/>
          </p:nvPr>
        </p:nvSpPr>
        <p:spPr>
          <a:xfrm rot="5400000">
            <a:off x="5440918" y="1394463"/>
            <a:ext cx="4388644" cy="201168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12"/>
          <p:cNvSpPr txBox="1">
            <a:spLocks noGrp="1"/>
          </p:cNvSpPr>
          <p:nvPr>
            <p:ph type="body" idx="1"/>
          </p:nvPr>
        </p:nvSpPr>
        <p:spPr>
          <a:xfrm rot="5400000">
            <a:off x="1501378" y="-380998"/>
            <a:ext cx="4388644" cy="55626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98" name="Google Shape;98;p12"/>
          <p:cNvSpPr txBox="1">
            <a:spLocks noGrp="1"/>
          </p:cNvSpPr>
          <p:nvPr>
            <p:ph type="dt" idx="10"/>
          </p:nvPr>
        </p:nvSpPr>
        <p:spPr>
          <a:xfrm>
            <a:off x="6172200" y="4643437"/>
            <a:ext cx="2476500" cy="3571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2"/>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2"/>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rotWithShape="1">
          <a:blip r:embed="rId2">
            <a:alphaModFix/>
          </a:blip>
          <a:tile tx="0" ty="0" sx="55000" sy="55000" flip="none" algn="tl"/>
        </a:blipFill>
        <a:effectLst/>
      </p:bgPr>
    </p:bg>
    <p:spTree>
      <p:nvGrpSpPr>
        <p:cNvPr id="1" name="Shape 28"/>
        <p:cNvGrpSpPr/>
        <p:nvPr/>
      </p:nvGrpSpPr>
      <p:grpSpPr>
        <a:xfrm>
          <a:off x="0" y="0"/>
          <a:ext cx="0" cy="0"/>
          <a:chOff x="0" y="0"/>
          <a:chExt cx="0" cy="0"/>
        </a:xfrm>
      </p:grpSpPr>
      <p:sp>
        <p:nvSpPr>
          <p:cNvPr id="29" name="Google Shape;29;p3"/>
          <p:cNvSpPr/>
          <p:nvPr/>
        </p:nvSpPr>
        <p:spPr>
          <a:xfrm>
            <a:off x="0" y="0"/>
            <a:ext cx="9144000" cy="51435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0" name="Google Shape;30;p3"/>
          <p:cNvSpPr/>
          <p:nvPr/>
        </p:nvSpPr>
        <p:spPr>
          <a:xfrm>
            <a:off x="65313" y="52316"/>
            <a:ext cx="9013372" cy="501915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1" name="Google Shape;31;p3"/>
          <p:cNvSpPr txBox="1">
            <a:spLocks noGrp="1"/>
          </p:cNvSpPr>
          <p:nvPr>
            <p:ph type="title"/>
          </p:nvPr>
        </p:nvSpPr>
        <p:spPr>
          <a:xfrm>
            <a:off x="722313" y="714376"/>
            <a:ext cx="7772400" cy="1021556"/>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4000"/>
              <a:buFont typeface="Libre Franklin"/>
              <a:buNone/>
              <a:defRPr sz="40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722313" y="1910953"/>
            <a:ext cx="7772400" cy="1003697"/>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2040"/>
              <a:buNone/>
              <a:defRPr sz="2400">
                <a:solidFill>
                  <a:srgbClr val="888888"/>
                </a:solidFill>
              </a:defRPr>
            </a:lvl1pPr>
            <a:lvl2pPr marL="914400" lvl="1" indent="-228600" algn="l">
              <a:spcBef>
                <a:spcPts val="370"/>
              </a:spcBef>
              <a:spcAft>
                <a:spcPts val="0"/>
              </a:spcAft>
              <a:buSzPts val="1530"/>
              <a:buNone/>
              <a:defRPr sz="1800">
                <a:solidFill>
                  <a:srgbClr val="888888"/>
                </a:solidFill>
              </a:defRPr>
            </a:lvl2pPr>
            <a:lvl3pPr marL="1371600" lvl="2" indent="-228600" algn="l">
              <a:spcBef>
                <a:spcPts val="370"/>
              </a:spcBef>
              <a:spcAft>
                <a:spcPts val="0"/>
              </a:spcAft>
              <a:buSzPts val="1360"/>
              <a:buNone/>
              <a:defRPr sz="1600">
                <a:solidFill>
                  <a:srgbClr val="888888"/>
                </a:solidFill>
              </a:defRPr>
            </a:lvl3pPr>
            <a:lvl4pPr marL="1828800" lvl="3" indent="-228600" algn="l">
              <a:spcBef>
                <a:spcPts val="370"/>
              </a:spcBef>
              <a:spcAft>
                <a:spcPts val="0"/>
              </a:spcAft>
              <a:buSzPts val="1120"/>
              <a:buNone/>
              <a:defRPr sz="1400">
                <a:solidFill>
                  <a:srgbClr val="888888"/>
                </a:solidFill>
              </a:defRPr>
            </a:lvl4pPr>
            <a:lvl5pPr marL="2286000" lvl="4" indent="-228600" algn="l">
              <a:spcBef>
                <a:spcPts val="370"/>
              </a:spcBef>
              <a:spcAft>
                <a:spcPts val="0"/>
              </a:spcAft>
              <a:buSzPts val="1400"/>
              <a:buFont typeface="Libre Baskerville"/>
              <a:buNone/>
              <a:defRPr sz="1400">
                <a:solidFill>
                  <a:srgbClr val="888888"/>
                </a:solidFill>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33" name="Google Shape;33;p3"/>
          <p:cNvSpPr txBox="1">
            <a:spLocks noGrp="1"/>
          </p:cNvSpPr>
          <p:nvPr>
            <p:ph type="dt" idx="10"/>
          </p:nvPr>
        </p:nvSpPr>
        <p:spPr>
          <a:xfrm>
            <a:off x="6172200" y="4643437"/>
            <a:ext cx="2476500" cy="3571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800100" y="4629150"/>
            <a:ext cx="4000500" cy="342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p:nvPr/>
        </p:nvSpPr>
        <p:spPr>
          <a:xfrm rot="10800000" flipH="1">
            <a:off x="69413" y="1782623"/>
            <a:ext cx="9013515" cy="6858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6" name="Google Shape;36;p3"/>
          <p:cNvSpPr/>
          <p:nvPr/>
        </p:nvSpPr>
        <p:spPr>
          <a:xfrm>
            <a:off x="69146" y="1756107"/>
            <a:ext cx="9013781" cy="34289"/>
          </a:xfrm>
          <a:prstGeom prst="rect">
            <a:avLst/>
          </a:prstGeom>
          <a:solidFill>
            <a:srgbClr val="B1C0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7" name="Google Shape;37;p3"/>
          <p:cNvSpPr/>
          <p:nvPr/>
        </p:nvSpPr>
        <p:spPr>
          <a:xfrm>
            <a:off x="68306" y="1851660"/>
            <a:ext cx="9014621" cy="3429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8" name="Google Shape;38;p3"/>
          <p:cNvSpPr>
            <a:spLocks noGrp="1"/>
          </p:cNvSpPr>
          <p:nvPr>
            <p:ph type="sldNum" idx="12"/>
          </p:nvPr>
        </p:nvSpPr>
        <p:spPr>
          <a:xfrm>
            <a:off x="146304" y="4656582"/>
            <a:ext cx="457200" cy="3429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sz="240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4"/>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4"/>
          <p:cNvSpPr txBox="1">
            <a:spLocks noGrp="1"/>
          </p:cNvSpPr>
          <p:nvPr>
            <p:ph type="dt" idx="10"/>
          </p:nvPr>
        </p:nvSpPr>
        <p:spPr>
          <a:xfrm>
            <a:off x="6172200" y="4643437"/>
            <a:ext cx="2476500" cy="3571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solidFill>
                <a:srgbClr val="FFFFFF"/>
              </a:solidFill>
            </a:endParaRPr>
          </a:p>
        </p:txBody>
      </p:sp>
      <p:sp>
        <p:nvSpPr>
          <p:cNvPr id="44" name="Google Shape;44;p4"/>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5"/>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172200" y="4643437"/>
            <a:ext cx="2476500" cy="3571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0" name="Google Shape;50;p5"/>
          <p:cNvSpPr txBox="1">
            <a:spLocks noGrp="1"/>
          </p:cNvSpPr>
          <p:nvPr>
            <p:ph type="body" idx="1"/>
          </p:nvPr>
        </p:nvSpPr>
        <p:spPr>
          <a:xfrm>
            <a:off x="914400" y="1085850"/>
            <a:ext cx="3749040" cy="3429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1" name="Google Shape;51;p5"/>
          <p:cNvSpPr txBox="1">
            <a:spLocks noGrp="1"/>
          </p:cNvSpPr>
          <p:nvPr>
            <p:ph type="body" idx="2"/>
          </p:nvPr>
        </p:nvSpPr>
        <p:spPr>
          <a:xfrm>
            <a:off x="4933950" y="1085850"/>
            <a:ext cx="3749040" cy="3429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6"/>
          <p:cNvSpPr txBox="1">
            <a:spLocks noGrp="1"/>
          </p:cNvSpPr>
          <p:nvPr>
            <p:ph type="title"/>
          </p:nvPr>
        </p:nvSpPr>
        <p:spPr>
          <a:xfrm>
            <a:off x="914400" y="204788"/>
            <a:ext cx="7772400" cy="85725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40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6"/>
          <p:cNvSpPr txBox="1">
            <a:spLocks noGrp="1"/>
          </p:cNvSpPr>
          <p:nvPr>
            <p:ph type="body" idx="1"/>
          </p:nvPr>
        </p:nvSpPr>
        <p:spPr>
          <a:xfrm>
            <a:off x="914400" y="1085850"/>
            <a:ext cx="3733800" cy="571500"/>
          </a:xfrm>
          <a:prstGeom prst="rect">
            <a:avLst/>
          </a:prstGeom>
          <a:noFill/>
          <a:ln>
            <a:noFill/>
          </a:ln>
        </p:spPr>
        <p:txBody>
          <a:bodyPr spcFirstLastPara="1" wrap="square" lIns="91425" tIns="45700" rIns="91425" bIns="45700" anchor="b" anchorCtr="0">
            <a:noAutofit/>
          </a:bodyPr>
          <a:lstStyle>
            <a:lvl1pPr marL="457200" lvl="0" indent="-228600" algn="l">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0"/>
              </a:spcBef>
              <a:spcAft>
                <a:spcPts val="0"/>
              </a:spcAft>
              <a:buSzPts val="1700"/>
              <a:buNone/>
              <a:defRPr sz="2000" b="1"/>
            </a:lvl2pPr>
            <a:lvl3pPr marL="1371600" lvl="2" indent="-228600" algn="l">
              <a:spcBef>
                <a:spcPts val="370"/>
              </a:spcBef>
              <a:spcAft>
                <a:spcPts val="0"/>
              </a:spcAft>
              <a:buSzPts val="1530"/>
              <a:buNone/>
              <a:defRPr sz="1800" b="1"/>
            </a:lvl3pPr>
            <a:lvl4pPr marL="1828800" lvl="3" indent="-228600" algn="l">
              <a:spcBef>
                <a:spcPts val="370"/>
              </a:spcBef>
              <a:spcAft>
                <a:spcPts val="0"/>
              </a:spcAft>
              <a:buSzPts val="1280"/>
              <a:buNone/>
              <a:defRPr sz="1600" b="1"/>
            </a:lvl4pPr>
            <a:lvl5pPr marL="2286000" lvl="4" indent="-228600" algn="l">
              <a:spcBef>
                <a:spcPts val="370"/>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5" name="Google Shape;55;p6"/>
          <p:cNvSpPr txBox="1">
            <a:spLocks noGrp="1"/>
          </p:cNvSpPr>
          <p:nvPr>
            <p:ph type="body" idx="2"/>
          </p:nvPr>
        </p:nvSpPr>
        <p:spPr>
          <a:xfrm>
            <a:off x="4953000" y="1085850"/>
            <a:ext cx="3733800" cy="571500"/>
          </a:xfrm>
          <a:prstGeom prst="rect">
            <a:avLst/>
          </a:prstGeom>
          <a:noFill/>
          <a:ln>
            <a:noFill/>
          </a:ln>
        </p:spPr>
        <p:txBody>
          <a:bodyPr spcFirstLastPara="1" wrap="square" lIns="91425" tIns="45700" rIns="91425" bIns="45700" anchor="b" anchorCtr="0">
            <a:noAutofit/>
          </a:bodyPr>
          <a:lstStyle>
            <a:lvl1pPr marL="457200" lvl="0" indent="-228600" algn="l">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0"/>
              </a:spcBef>
              <a:spcAft>
                <a:spcPts val="0"/>
              </a:spcAft>
              <a:buSzPts val="1700"/>
              <a:buNone/>
              <a:defRPr sz="2000" b="1"/>
            </a:lvl2pPr>
            <a:lvl3pPr marL="1371600" lvl="2" indent="-228600" algn="l">
              <a:spcBef>
                <a:spcPts val="370"/>
              </a:spcBef>
              <a:spcAft>
                <a:spcPts val="0"/>
              </a:spcAft>
              <a:buSzPts val="1530"/>
              <a:buNone/>
              <a:defRPr sz="1800" b="1"/>
            </a:lvl3pPr>
            <a:lvl4pPr marL="1828800" lvl="3" indent="-228600" algn="l">
              <a:spcBef>
                <a:spcPts val="370"/>
              </a:spcBef>
              <a:spcAft>
                <a:spcPts val="0"/>
              </a:spcAft>
              <a:buSzPts val="1280"/>
              <a:buNone/>
              <a:defRPr sz="1600" b="1"/>
            </a:lvl4pPr>
            <a:lvl5pPr marL="2286000" lvl="4" indent="-228600" algn="l">
              <a:spcBef>
                <a:spcPts val="370"/>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6" name="Google Shape;56;p6"/>
          <p:cNvSpPr txBox="1">
            <a:spLocks noGrp="1"/>
          </p:cNvSpPr>
          <p:nvPr>
            <p:ph type="dt" idx="10"/>
          </p:nvPr>
        </p:nvSpPr>
        <p:spPr>
          <a:xfrm>
            <a:off x="6172200" y="4643437"/>
            <a:ext cx="2476500" cy="3571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6"/>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9" name="Google Shape;59;p6"/>
          <p:cNvSpPr txBox="1">
            <a:spLocks noGrp="1"/>
          </p:cNvSpPr>
          <p:nvPr>
            <p:ph type="body" idx="3"/>
          </p:nvPr>
        </p:nvSpPr>
        <p:spPr>
          <a:xfrm>
            <a:off x="914400" y="1685925"/>
            <a:ext cx="3733800" cy="291465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0" name="Google Shape;60;p6"/>
          <p:cNvSpPr txBox="1">
            <a:spLocks noGrp="1"/>
          </p:cNvSpPr>
          <p:nvPr>
            <p:ph type="body" idx="4"/>
          </p:nvPr>
        </p:nvSpPr>
        <p:spPr>
          <a:xfrm>
            <a:off x="4953000" y="1685925"/>
            <a:ext cx="3733800" cy="291465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7"/>
          <p:cNvSpPr txBox="1">
            <a:spLocks noGrp="1"/>
          </p:cNvSpPr>
          <p:nvPr>
            <p:ph type="dt" idx="10"/>
          </p:nvPr>
        </p:nvSpPr>
        <p:spPr>
          <a:xfrm>
            <a:off x="6172200" y="4643437"/>
            <a:ext cx="2476500" cy="3571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7"/>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8"/>
          <p:cNvSpPr txBox="1">
            <a:spLocks noGrp="1"/>
          </p:cNvSpPr>
          <p:nvPr>
            <p:ph type="dt" idx="10"/>
          </p:nvPr>
        </p:nvSpPr>
        <p:spPr>
          <a:xfrm>
            <a:off x="6172200" y="4643437"/>
            <a:ext cx="2476500" cy="3571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9"/>
          <p:cNvSpPr/>
          <p:nvPr/>
        </p:nvSpPr>
        <p:spPr>
          <a:xfrm>
            <a:off x="0" y="0"/>
            <a:ext cx="9144000" cy="51435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2" name="Google Shape;72;p9"/>
          <p:cNvSpPr/>
          <p:nvPr/>
        </p:nvSpPr>
        <p:spPr>
          <a:xfrm>
            <a:off x="64008" y="52316"/>
            <a:ext cx="9013372" cy="5020056"/>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3" name="Google Shape;73;p9"/>
          <p:cNvSpPr txBox="1">
            <a:spLocks noGrp="1"/>
          </p:cNvSpPr>
          <p:nvPr>
            <p:ph type="title"/>
          </p:nvPr>
        </p:nvSpPr>
        <p:spPr>
          <a:xfrm>
            <a:off x="914400" y="204788"/>
            <a:ext cx="7772400" cy="85725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4000"/>
              <a:buFont typeface="Libre Franklin"/>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9"/>
          <p:cNvSpPr txBox="1">
            <a:spLocks noGrp="1"/>
          </p:cNvSpPr>
          <p:nvPr>
            <p:ph type="body" idx="1"/>
          </p:nvPr>
        </p:nvSpPr>
        <p:spPr>
          <a:xfrm>
            <a:off x="914400" y="1200150"/>
            <a:ext cx="1905000" cy="3371850"/>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1530"/>
              <a:buNone/>
              <a:defRPr sz="1800"/>
            </a:lvl1pPr>
            <a:lvl2pPr marL="914400" lvl="1" indent="-228600" algn="l">
              <a:spcBef>
                <a:spcPts val="370"/>
              </a:spcBef>
              <a:spcAft>
                <a:spcPts val="0"/>
              </a:spcAft>
              <a:buSzPts val="1020"/>
              <a:buNone/>
              <a:defRPr sz="1200"/>
            </a:lvl2pPr>
            <a:lvl3pPr marL="1371600" lvl="2" indent="-228600" algn="l">
              <a:spcBef>
                <a:spcPts val="370"/>
              </a:spcBef>
              <a:spcAft>
                <a:spcPts val="0"/>
              </a:spcAft>
              <a:buSzPts val="850"/>
              <a:buNone/>
              <a:defRPr sz="1000"/>
            </a:lvl3pPr>
            <a:lvl4pPr marL="1828800" lvl="3" indent="-228600" algn="l">
              <a:spcBef>
                <a:spcPts val="370"/>
              </a:spcBef>
              <a:spcAft>
                <a:spcPts val="0"/>
              </a:spcAft>
              <a:buSzPts val="720"/>
              <a:buNone/>
              <a:defRPr sz="900"/>
            </a:lvl4pPr>
            <a:lvl5pPr marL="2286000" lvl="4" indent="-228600" algn="l">
              <a:spcBef>
                <a:spcPts val="370"/>
              </a:spcBef>
              <a:spcAft>
                <a:spcPts val="0"/>
              </a:spcAft>
              <a:buSzPts val="900"/>
              <a:buFont typeface="Libre Baskerville"/>
              <a:buNone/>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75" name="Google Shape;75;p9"/>
          <p:cNvSpPr txBox="1">
            <a:spLocks noGrp="1"/>
          </p:cNvSpPr>
          <p:nvPr>
            <p:ph type="dt" idx="10"/>
          </p:nvPr>
        </p:nvSpPr>
        <p:spPr>
          <a:xfrm>
            <a:off x="6172200" y="4643437"/>
            <a:ext cx="2476500" cy="3571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solidFill>
                <a:srgbClr val="FFFFFF"/>
              </a:solidFill>
            </a:endParaRPr>
          </a:p>
        </p:txBody>
      </p:sp>
      <p:sp>
        <p:nvSpPr>
          <p:cNvPr id="78" name="Google Shape;78;p9"/>
          <p:cNvSpPr txBox="1">
            <a:spLocks noGrp="1"/>
          </p:cNvSpPr>
          <p:nvPr>
            <p:ph type="body" idx="2"/>
          </p:nvPr>
        </p:nvSpPr>
        <p:spPr>
          <a:xfrm>
            <a:off x="2971800" y="1200150"/>
            <a:ext cx="5715000" cy="337185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sp>
        <p:nvSpPr>
          <p:cNvPr id="80" name="Google Shape;80;p10"/>
          <p:cNvSpPr txBox="1">
            <a:spLocks noGrp="1"/>
          </p:cNvSpPr>
          <p:nvPr>
            <p:ph type="title"/>
          </p:nvPr>
        </p:nvSpPr>
        <p:spPr>
          <a:xfrm>
            <a:off x="914400" y="3675413"/>
            <a:ext cx="7315200" cy="391716"/>
          </a:xfrm>
          <a:prstGeom prst="rect">
            <a:avLst/>
          </a:prstGeom>
          <a:noFill/>
          <a:ln>
            <a:noFill/>
          </a:ln>
        </p:spPr>
        <p:txBody>
          <a:bodyPr spcFirstLastPara="1" wrap="square" lIns="91425" tIns="45700" rIns="91425" bIns="91425" anchor="ctr" anchorCtr="0">
            <a:noAutofit/>
          </a:bodyPr>
          <a:lstStyle>
            <a:lvl1pPr lvl="0" algn="l">
              <a:spcBef>
                <a:spcPts val="0"/>
              </a:spcBef>
              <a:spcAft>
                <a:spcPts val="0"/>
              </a:spcAft>
              <a:buClr>
                <a:schemeClr val="dk2"/>
              </a:buClr>
              <a:buSzPts val="2800"/>
              <a:buFont typeface="Libre Franklin"/>
              <a:buNone/>
              <a:defRPr sz="28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0"/>
          <p:cNvSpPr txBox="1">
            <a:spLocks noGrp="1"/>
          </p:cNvSpPr>
          <p:nvPr>
            <p:ph type="body" idx="1"/>
          </p:nvPr>
        </p:nvSpPr>
        <p:spPr>
          <a:xfrm>
            <a:off x="914400" y="4084369"/>
            <a:ext cx="7315200" cy="514350"/>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1360"/>
              <a:buFont typeface="Libre Baskerville"/>
              <a:buNone/>
              <a:defRPr sz="1600"/>
            </a:lvl1pPr>
            <a:lvl2pPr marL="914400" lvl="1" indent="-293369" algn="l">
              <a:spcBef>
                <a:spcPts val="370"/>
              </a:spcBef>
              <a:spcAft>
                <a:spcPts val="0"/>
              </a:spcAft>
              <a:buSzPts val="1020"/>
              <a:buChar char="⚫"/>
              <a:defRPr sz="1200"/>
            </a:lvl2pPr>
            <a:lvl3pPr marL="1371600" lvl="2" indent="-282575" algn="l">
              <a:spcBef>
                <a:spcPts val="370"/>
              </a:spcBef>
              <a:spcAft>
                <a:spcPts val="0"/>
              </a:spcAft>
              <a:buSzPts val="850"/>
              <a:buChar char="⚫"/>
              <a:defRPr sz="1000"/>
            </a:lvl3pPr>
            <a:lvl4pPr marL="1828800" lvl="3" indent="-274319" algn="l">
              <a:spcBef>
                <a:spcPts val="370"/>
              </a:spcBef>
              <a:spcAft>
                <a:spcPts val="0"/>
              </a:spcAft>
              <a:buSzPts val="720"/>
              <a:buChar char="⚫"/>
              <a:defRPr sz="900"/>
            </a:lvl4pPr>
            <a:lvl5pPr marL="2286000" lvl="4" indent="-285750" algn="l">
              <a:spcBef>
                <a:spcPts val="370"/>
              </a:spcBef>
              <a:spcAft>
                <a:spcPts val="0"/>
              </a:spcAft>
              <a:buSzPts val="900"/>
              <a:buFont typeface="Libre Baskerville"/>
              <a:buChar char="o"/>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82" name="Google Shape;82;p10"/>
          <p:cNvSpPr txBox="1">
            <a:spLocks noGrp="1"/>
          </p:cNvSpPr>
          <p:nvPr>
            <p:ph type="dt" idx="10"/>
          </p:nvPr>
        </p:nvSpPr>
        <p:spPr>
          <a:xfrm>
            <a:off x="6172200" y="4643437"/>
            <a:ext cx="2476500" cy="3571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
          <p:cNvSpPr txBox="1">
            <a:spLocks noGrp="1"/>
          </p:cNvSpPr>
          <p:nvPr>
            <p:ph type="ftr" idx="11"/>
          </p:nvPr>
        </p:nvSpPr>
        <p:spPr>
          <a:xfrm>
            <a:off x="914400" y="4629150"/>
            <a:ext cx="3886200" cy="342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0"/>
          <p:cNvSpPr>
            <a:spLocks noGrp="1"/>
          </p:cNvSpPr>
          <p:nvPr>
            <p:ph type="sldNum" idx="12"/>
          </p:nvPr>
        </p:nvSpPr>
        <p:spPr>
          <a:xfrm>
            <a:off x="146304" y="4656582"/>
            <a:ext cx="457200" cy="3429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sz="2800"/>
          </a:p>
        </p:txBody>
      </p:sp>
      <p:sp>
        <p:nvSpPr>
          <p:cNvPr id="85" name="Google Shape;85;p10"/>
          <p:cNvSpPr/>
          <p:nvPr/>
        </p:nvSpPr>
        <p:spPr>
          <a:xfrm rot="10800000" flipH="1">
            <a:off x="68307" y="3512666"/>
            <a:ext cx="9006840" cy="6858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6" name="Google Shape;86;p10"/>
          <p:cNvSpPr/>
          <p:nvPr/>
        </p:nvSpPr>
        <p:spPr>
          <a:xfrm>
            <a:off x="68509" y="3487856"/>
            <a:ext cx="9006639" cy="34289"/>
          </a:xfrm>
          <a:prstGeom prst="rect">
            <a:avLst/>
          </a:prstGeom>
          <a:solidFill>
            <a:srgbClr val="B1C0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7" name="Google Shape;87;p10"/>
          <p:cNvSpPr/>
          <p:nvPr/>
        </p:nvSpPr>
        <p:spPr>
          <a:xfrm>
            <a:off x="68511" y="3579919"/>
            <a:ext cx="9006637" cy="36605"/>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8" name="Google Shape;88;p10"/>
          <p:cNvSpPr>
            <a:spLocks noGrp="1"/>
          </p:cNvSpPr>
          <p:nvPr>
            <p:ph type="pic" idx="2"/>
          </p:nvPr>
        </p:nvSpPr>
        <p:spPr>
          <a:xfrm>
            <a:off x="68309" y="50006"/>
            <a:ext cx="9001873" cy="3436144"/>
          </a:xfrm>
          <a:prstGeom prst="round2SameRect">
            <a:avLst>
              <a:gd name="adj1" fmla="val 7101"/>
              <a:gd name="adj2" fmla="val 0"/>
            </a:avLst>
          </a:prstGeom>
          <a:solidFill>
            <a:schemeClr val="lt2"/>
          </a:solidFill>
          <a:ln w="9525" cap="flat" cmpd="sng">
            <a:solidFill>
              <a:schemeClr val="dk1"/>
            </a:solidFill>
            <a:prstDash val="solid"/>
            <a:round/>
            <a:headEnd type="none" w="sm" len="sm"/>
            <a:tailEnd type="none" w="sm" len="sm"/>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51435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1" name="Google Shape;11;p1"/>
          <p:cNvSpPr/>
          <p:nvPr/>
        </p:nvSpPr>
        <p:spPr>
          <a:xfrm>
            <a:off x="64008" y="52316"/>
            <a:ext cx="9013372" cy="5020056"/>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2" name="Google Shape;12;p1"/>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rmAutofit/>
          </a:bodyPr>
          <a:lstStyle>
            <a:lvl1pPr marR="0" lvl="0" algn="l" rtl="0">
              <a:spcBef>
                <a:spcPts val="0"/>
              </a:spcBef>
              <a:spcAft>
                <a:spcPts val="0"/>
              </a:spcAft>
              <a:buClr>
                <a:schemeClr val="dk2"/>
              </a:buClr>
              <a:buSzPts val="4000"/>
              <a:buFont typeface="Libre Franklin"/>
              <a:buNone/>
              <a:defRPr sz="4000" b="0" i="0" u="none" strike="noStrike" cap="non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rmAutofit/>
          </a:bodyPr>
          <a:lstStyle>
            <a:lvl1pPr marL="457200" marR="0" lvl="0" indent="-368935" algn="l" rtl="0">
              <a:spcBef>
                <a:spcPts val="580"/>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0"/>
              </a:spcBef>
              <a:spcAft>
                <a:spcPts val="0"/>
              </a:spcAft>
              <a:buClr>
                <a:srgbClr val="B1C0DA"/>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4" name="Google Shape;14;p1"/>
          <p:cNvSpPr txBox="1">
            <a:spLocks noGrp="1"/>
          </p:cNvSpPr>
          <p:nvPr>
            <p:ph type="dt" idx="10"/>
          </p:nvPr>
        </p:nvSpPr>
        <p:spPr>
          <a:xfrm>
            <a:off x="6172200" y="4643437"/>
            <a:ext cx="2476500" cy="35718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5" name="Google Shape;15;p1"/>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6" name="Google Shape;16;p1"/>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spcBef>
                <a:spcPts val="0"/>
              </a:spcBef>
              <a:buNone/>
              <a:defRPr sz="1400" b="0" i="0" u="none" strike="noStrike" cap="none">
                <a:solidFill>
                  <a:srgbClr val="FFFFFF"/>
                </a:solidFill>
                <a:latin typeface="Libre Franklin"/>
                <a:ea typeface="Libre Franklin"/>
                <a:cs typeface="Libre Franklin"/>
                <a:sym typeface="Libre Franklin"/>
              </a:defRPr>
            </a:lvl1pPr>
            <a:lvl2pPr marL="0" marR="0" lvl="1" indent="0" algn="ctr" rtl="0">
              <a:spcBef>
                <a:spcPts val="0"/>
              </a:spcBef>
              <a:buNone/>
              <a:defRPr sz="1400" b="0" i="0" u="none" strike="noStrike" cap="none">
                <a:solidFill>
                  <a:srgbClr val="FFFFFF"/>
                </a:solidFill>
                <a:latin typeface="Libre Franklin"/>
                <a:ea typeface="Libre Franklin"/>
                <a:cs typeface="Libre Franklin"/>
                <a:sym typeface="Libre Franklin"/>
              </a:defRPr>
            </a:lvl2pPr>
            <a:lvl3pPr marL="0" marR="0" lvl="2" indent="0" algn="ctr" rtl="0">
              <a:spcBef>
                <a:spcPts val="0"/>
              </a:spcBef>
              <a:buNone/>
              <a:defRPr sz="1400" b="0" i="0" u="none" strike="noStrike" cap="none">
                <a:solidFill>
                  <a:srgbClr val="FFFFFF"/>
                </a:solidFill>
                <a:latin typeface="Libre Franklin"/>
                <a:ea typeface="Libre Franklin"/>
                <a:cs typeface="Libre Franklin"/>
                <a:sym typeface="Libre Franklin"/>
              </a:defRPr>
            </a:lvl3pPr>
            <a:lvl4pPr marL="0" marR="0" lvl="3" indent="0" algn="ctr" rtl="0">
              <a:spcBef>
                <a:spcPts val="0"/>
              </a:spcBef>
              <a:buNone/>
              <a:defRPr sz="1400" b="0" i="0" u="none" strike="noStrike" cap="none">
                <a:solidFill>
                  <a:srgbClr val="FFFFFF"/>
                </a:solidFill>
                <a:latin typeface="Libre Franklin"/>
                <a:ea typeface="Libre Franklin"/>
                <a:cs typeface="Libre Franklin"/>
                <a:sym typeface="Libre Franklin"/>
              </a:defRPr>
            </a:lvl4pPr>
            <a:lvl5pPr marL="0" marR="0" lvl="4" indent="0" algn="ctr" rtl="0">
              <a:spcBef>
                <a:spcPts val="0"/>
              </a:spcBef>
              <a:buNone/>
              <a:defRPr sz="1400" b="0" i="0" u="none" strike="noStrike" cap="none">
                <a:solidFill>
                  <a:srgbClr val="FFFFFF"/>
                </a:solidFill>
                <a:latin typeface="Libre Franklin"/>
                <a:ea typeface="Libre Franklin"/>
                <a:cs typeface="Libre Franklin"/>
                <a:sym typeface="Libre Franklin"/>
              </a:defRPr>
            </a:lvl5pPr>
            <a:lvl6pPr marL="0" marR="0" lvl="5" indent="0" algn="ctr" rtl="0">
              <a:spcBef>
                <a:spcPts val="0"/>
              </a:spcBef>
              <a:buNone/>
              <a:defRPr sz="1400" b="0" i="0" u="none" strike="noStrike" cap="none">
                <a:solidFill>
                  <a:srgbClr val="FFFFFF"/>
                </a:solidFill>
                <a:latin typeface="Libre Franklin"/>
                <a:ea typeface="Libre Franklin"/>
                <a:cs typeface="Libre Franklin"/>
                <a:sym typeface="Libre Franklin"/>
              </a:defRPr>
            </a:lvl6pPr>
            <a:lvl7pPr marL="0" marR="0" lvl="6" indent="0" algn="ctr" rtl="0">
              <a:spcBef>
                <a:spcPts val="0"/>
              </a:spcBef>
              <a:buNone/>
              <a:defRPr sz="1400" b="0" i="0" u="none" strike="noStrike" cap="none">
                <a:solidFill>
                  <a:srgbClr val="FFFFFF"/>
                </a:solidFill>
                <a:latin typeface="Libre Franklin"/>
                <a:ea typeface="Libre Franklin"/>
                <a:cs typeface="Libre Franklin"/>
                <a:sym typeface="Libre Franklin"/>
              </a:defRPr>
            </a:lvl7pPr>
            <a:lvl8pPr marL="0" marR="0" lvl="7" indent="0" algn="ctr" rtl="0">
              <a:spcBef>
                <a:spcPts val="0"/>
              </a:spcBef>
              <a:buNone/>
              <a:defRPr sz="1400" b="0" i="0" u="none" strike="noStrike" cap="none">
                <a:solidFill>
                  <a:srgbClr val="FFFFFF"/>
                </a:solidFill>
                <a:latin typeface="Libre Franklin"/>
                <a:ea typeface="Libre Franklin"/>
                <a:cs typeface="Libre Franklin"/>
                <a:sym typeface="Libre Franklin"/>
              </a:defRPr>
            </a:lvl8pPr>
            <a:lvl9pPr marL="0" marR="0" lvl="8" indent="0" algn="ctr" rtl="0">
              <a:spcBef>
                <a:spcPts val="0"/>
              </a:spcBef>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b="1"/>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7.emf"/></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9.emf"/><Relationship Id="rId4" Type="http://schemas.openxmlformats.org/officeDocument/2006/relationships/image" Target="../media/image8.emf"/></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3"/>
          <p:cNvSpPr txBox="1">
            <a:spLocks noGrp="1"/>
          </p:cNvSpPr>
          <p:nvPr>
            <p:ph type="subTitle" idx="1"/>
          </p:nvPr>
        </p:nvSpPr>
        <p:spPr>
          <a:xfrm>
            <a:off x="264695" y="2400300"/>
            <a:ext cx="8755480" cy="2400300"/>
          </a:xfrm>
          <a:prstGeom prst="rect">
            <a:avLst/>
          </a:prstGeom>
          <a:noFill/>
          <a:ln>
            <a:noFill/>
          </a:ln>
        </p:spPr>
        <p:txBody>
          <a:bodyPr spcFirstLastPara="1" wrap="square" lIns="91425" tIns="45700" rIns="91425" bIns="45700" anchor="t" anchorCtr="0">
            <a:normAutofit fontScale="85000" lnSpcReduction="20000"/>
          </a:bodyPr>
          <a:lstStyle/>
          <a:p>
            <a:pPr lvl="0" indent="-457200" algn="l">
              <a:spcBef>
                <a:spcPts val="0"/>
              </a:spcBef>
              <a:buSzPct val="85000"/>
              <a:buAutoNum type="arabicPeriod"/>
            </a:pPr>
            <a:r>
              <a:rPr lang="en-IN" dirty="0"/>
              <a:t>Chetan Gujarathi</a:t>
            </a:r>
          </a:p>
          <a:p>
            <a:pPr lvl="0" indent="-457200" algn="l">
              <a:buSzPct val="85000"/>
              <a:buAutoNum type="arabicPeriod"/>
            </a:pPr>
            <a:r>
              <a:rPr lang="en-IN" dirty="0"/>
              <a:t>Nandan Kasat</a:t>
            </a:r>
          </a:p>
          <a:p>
            <a:pPr lvl="0" indent="-457200" algn="l">
              <a:buSzPct val="85000"/>
              <a:buAutoNum type="arabicPeriod"/>
            </a:pPr>
            <a:r>
              <a:rPr lang="en-IN" dirty="0"/>
              <a:t>Prajwal Nikam</a:t>
            </a:r>
          </a:p>
          <a:p>
            <a:pPr marL="457200" lvl="0" indent="-337915" algn="ctr" rtl="0">
              <a:spcBef>
                <a:spcPts val="580"/>
              </a:spcBef>
              <a:spcAft>
                <a:spcPts val="0"/>
              </a:spcAft>
              <a:buSzPct val="85000"/>
              <a:buNone/>
            </a:pPr>
            <a:endParaRPr dirty="0"/>
          </a:p>
          <a:p>
            <a:pPr marL="457200" lvl="0" indent="-457200" algn="ctr" rtl="0">
              <a:spcBef>
                <a:spcPts val="580"/>
              </a:spcBef>
              <a:spcAft>
                <a:spcPts val="0"/>
              </a:spcAft>
              <a:buSzPct val="85000"/>
              <a:buNone/>
            </a:pPr>
            <a:r>
              <a:rPr lang="en-US" dirty="0"/>
              <a:t>				</a:t>
            </a:r>
            <a:r>
              <a:rPr lang="en-US" sz="3200" dirty="0"/>
              <a:t>Under the Guidance of</a:t>
            </a:r>
            <a:endParaRPr dirty="0"/>
          </a:p>
          <a:p>
            <a:pPr lvl="0" indent="-457200">
              <a:buSzPct val="85000"/>
            </a:pPr>
            <a:r>
              <a:rPr lang="en-US" sz="3200" dirty="0"/>
              <a:t>				</a:t>
            </a:r>
            <a:r>
              <a:rPr lang="en-US" sz="3600" dirty="0">
                <a:latin typeface="Times New Roman" panose="02020603050405020304" pitchFamily="18" charset="0"/>
                <a:cs typeface="Times New Roman" panose="02020603050405020304" pitchFamily="18" charset="0"/>
              </a:rPr>
              <a:t> Prof.</a:t>
            </a:r>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Dr.</a:t>
            </a:r>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S.S.Morade</a:t>
            </a:r>
            <a:r>
              <a:rPr lang="en-US" sz="3200" dirty="0">
                <a:latin typeface="Times New Roman" panose="02020603050405020304" pitchFamily="18" charset="0"/>
                <a:cs typeface="Times New Roman" panose="02020603050405020304" pitchFamily="18" charset="0"/>
              </a:rPr>
              <a:t> </a:t>
            </a:r>
            <a:endParaRPr dirty="0"/>
          </a:p>
          <a:p>
            <a:pPr marL="457200" lvl="0" indent="-337915" algn="ctr" rtl="0">
              <a:spcBef>
                <a:spcPts val="580"/>
              </a:spcBef>
              <a:spcAft>
                <a:spcPts val="0"/>
              </a:spcAft>
              <a:buSzPct val="85000"/>
              <a:buNone/>
            </a:pPr>
            <a:endParaRPr dirty="0"/>
          </a:p>
          <a:p>
            <a:pPr marL="457200" lvl="0" indent="-337915" algn="ctr" rtl="0">
              <a:spcBef>
                <a:spcPts val="580"/>
              </a:spcBef>
              <a:spcAft>
                <a:spcPts val="0"/>
              </a:spcAft>
              <a:buSzPct val="85000"/>
              <a:buNone/>
            </a:pPr>
            <a:endParaRPr dirty="0"/>
          </a:p>
          <a:p>
            <a:pPr marL="457200" lvl="0" indent="-337915" algn="ctr" rtl="0">
              <a:spcBef>
                <a:spcPts val="580"/>
              </a:spcBef>
              <a:spcAft>
                <a:spcPts val="0"/>
              </a:spcAft>
              <a:buSzPct val="85000"/>
              <a:buNone/>
            </a:pPr>
            <a:endParaRPr dirty="0"/>
          </a:p>
          <a:p>
            <a:pPr marL="457200" lvl="0" indent="-337915" algn="ctr" rtl="0">
              <a:spcBef>
                <a:spcPts val="580"/>
              </a:spcBef>
              <a:spcAft>
                <a:spcPts val="0"/>
              </a:spcAft>
              <a:buSzPct val="85000"/>
              <a:buNone/>
            </a:pPr>
            <a:endParaRPr dirty="0"/>
          </a:p>
        </p:txBody>
      </p:sp>
      <p:sp>
        <p:nvSpPr>
          <p:cNvPr id="107" name="Google Shape;107;p13"/>
          <p:cNvSpPr txBox="1">
            <a:spLocks noGrp="1"/>
          </p:cNvSpPr>
          <p:nvPr>
            <p:ph type="ctrTitle"/>
          </p:nvPr>
        </p:nvSpPr>
        <p:spPr>
          <a:xfrm>
            <a:off x="457200" y="1129448"/>
            <a:ext cx="8229600" cy="1102519"/>
          </a:xfrm>
          <a:prstGeom prst="rect">
            <a:avLst/>
          </a:prstGeom>
          <a:noFill/>
          <a:ln>
            <a:noFill/>
          </a:ln>
        </p:spPr>
        <p:txBody>
          <a:bodyPr spcFirstLastPara="1" wrap="square" lIns="91425" tIns="45700" rIns="91425" bIns="91425" anchor="ctr" anchorCtr="0">
            <a:noAutofit/>
          </a:bodyPr>
          <a:lstStyle/>
          <a:p>
            <a:pPr lvl="0">
              <a:buSzPts val="2400"/>
            </a:pPr>
            <a:r>
              <a:rPr lang="en-US" sz="3200" b="1" dirty="0">
                <a:latin typeface="Times New Roman" panose="02020603050405020304" pitchFamily="18" charset="0"/>
                <a:cs typeface="Times New Roman" panose="02020603050405020304" pitchFamily="18" charset="0"/>
              </a:rPr>
              <a:t>Design and Implementation of AI Based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Agri Robot</a:t>
            </a:r>
            <a:endParaRPr sz="3200" dirty="0"/>
          </a:p>
        </p:txBody>
      </p:sp>
      <p:pic>
        <p:nvPicPr>
          <p:cNvPr id="108" name="Google Shape;108;p13"/>
          <p:cNvPicPr preferRelativeResize="0"/>
          <p:nvPr/>
        </p:nvPicPr>
        <p:blipFill rotWithShape="1">
          <a:blip r:embed="rId3">
            <a:alphaModFix/>
          </a:blip>
          <a:srcRect/>
          <a:stretch/>
        </p:blipFill>
        <p:spPr>
          <a:xfrm>
            <a:off x="7635180" y="145920"/>
            <a:ext cx="1384995" cy="835155"/>
          </a:xfrm>
          <a:prstGeom prst="rect">
            <a:avLst/>
          </a:prstGeom>
          <a:noFill/>
          <a:ln>
            <a:noFill/>
          </a:ln>
        </p:spPr>
      </p:pic>
      <p:cxnSp>
        <p:nvCxnSpPr>
          <p:cNvPr id="109" name="Google Shape;109;p13"/>
          <p:cNvCxnSpPr/>
          <p:nvPr/>
        </p:nvCxnSpPr>
        <p:spPr>
          <a:xfrm rot="5400000">
            <a:off x="7140105" y="476657"/>
            <a:ext cx="856034" cy="1588"/>
          </a:xfrm>
          <a:prstGeom prst="straightConnector1">
            <a:avLst/>
          </a:prstGeom>
          <a:noFill/>
          <a:ln w="38100" cap="flat" cmpd="sng">
            <a:solidFill>
              <a:srgbClr val="396599"/>
            </a:solidFill>
            <a:prstDash val="solid"/>
            <a:round/>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ftr" idx="11"/>
          </p:nvPr>
        </p:nvSpPr>
        <p:spPr>
          <a:xfrm>
            <a:off x="914400" y="4629150"/>
            <a:ext cx="7715250" cy="342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Electronics &amp; Telecommunication Engineering </a:t>
            </a:r>
            <a:endParaRPr/>
          </a:p>
          <a:p>
            <a:pPr marL="0" lvl="0" indent="0" algn="ctr" rtl="0">
              <a:spcBef>
                <a:spcPts val="0"/>
              </a:spcBef>
              <a:spcAft>
                <a:spcPts val="0"/>
              </a:spcAft>
              <a:buNone/>
            </a:pPr>
            <a:r>
              <a:rPr lang="en-US"/>
              <a:t>K. K. Wagh Institute of Engineering Education &amp; Research, Nashik.</a:t>
            </a:r>
            <a:endParaRPr/>
          </a:p>
        </p:txBody>
      </p:sp>
      <p:sp>
        <p:nvSpPr>
          <p:cNvPr id="199" name="Google Shape;199;p23"/>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10</a:t>
            </a:fld>
            <a:endParaRPr>
              <a:solidFill>
                <a:srgbClr val="FFFFFF"/>
              </a:solidFill>
            </a:endParaRPr>
          </a:p>
        </p:txBody>
      </p:sp>
      <p:pic>
        <p:nvPicPr>
          <p:cNvPr id="201" name="Google Shape;201;p23"/>
          <p:cNvPicPr preferRelativeResize="0"/>
          <p:nvPr/>
        </p:nvPicPr>
        <p:blipFill rotWithShape="1">
          <a:blip r:embed="rId3">
            <a:alphaModFix/>
          </a:blip>
          <a:srcRect/>
          <a:stretch/>
        </p:blipFill>
        <p:spPr>
          <a:xfrm>
            <a:off x="7111305" y="269745"/>
            <a:ext cx="1489364" cy="785727"/>
          </a:xfrm>
          <a:prstGeom prst="rect">
            <a:avLst/>
          </a:prstGeom>
          <a:noFill/>
          <a:ln>
            <a:noFill/>
          </a:ln>
        </p:spPr>
      </p:pic>
      <p:pic>
        <p:nvPicPr>
          <p:cNvPr id="6" name="Content Placeholder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4572" y="1767354"/>
            <a:ext cx="4099458" cy="1988437"/>
          </a:xfrm>
          <a:prstGeom prst="rect">
            <a:avLst/>
          </a:prstGeom>
          <a:noFill/>
          <a:ln>
            <a:no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0150" y="1832938"/>
            <a:ext cx="3789500" cy="192285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r>
              <a:rPr lang="en-US"/>
              <a:t>Block Description</a:t>
            </a:r>
            <a:endParaRPr/>
          </a:p>
        </p:txBody>
      </p:sp>
      <p:sp>
        <p:nvSpPr>
          <p:cNvPr id="207" name="Google Shape;207;p24"/>
          <p:cNvSpPr txBox="1">
            <a:spLocks noGrp="1"/>
          </p:cNvSpPr>
          <p:nvPr>
            <p:ph type="ftr" idx="11"/>
          </p:nvPr>
        </p:nvSpPr>
        <p:spPr>
          <a:xfrm>
            <a:off x="914399" y="4629150"/>
            <a:ext cx="7820025" cy="342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Electronics &amp; Telecommunication Engineering </a:t>
            </a:r>
            <a:endParaRPr dirty="0"/>
          </a:p>
          <a:p>
            <a:pPr marL="0" lvl="0" indent="0" algn="ctr" rtl="0">
              <a:spcBef>
                <a:spcPts val="0"/>
              </a:spcBef>
              <a:spcAft>
                <a:spcPts val="0"/>
              </a:spcAft>
              <a:buNone/>
            </a:pPr>
            <a:r>
              <a:rPr lang="en-US" dirty="0"/>
              <a:t>K. K. Wagh Institute of Engineering Education &amp; Research, Nashik.</a:t>
            </a:r>
            <a:endParaRPr dirty="0"/>
          </a:p>
        </p:txBody>
      </p:sp>
      <p:sp>
        <p:nvSpPr>
          <p:cNvPr id="208" name="Google Shape;208;p24"/>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11</a:t>
            </a:fld>
            <a:endParaRPr>
              <a:solidFill>
                <a:srgbClr val="FFFFFF"/>
              </a:solidFill>
            </a:endParaRPr>
          </a:p>
        </p:txBody>
      </p:sp>
      <p:pic>
        <p:nvPicPr>
          <p:cNvPr id="210" name="Google Shape;210;p24"/>
          <p:cNvPicPr preferRelativeResize="0"/>
          <p:nvPr/>
        </p:nvPicPr>
        <p:blipFill rotWithShape="1">
          <a:blip r:embed="rId3">
            <a:alphaModFix/>
          </a:blip>
          <a:srcRect/>
          <a:stretch/>
        </p:blipFill>
        <p:spPr>
          <a:xfrm>
            <a:off x="7111305" y="269745"/>
            <a:ext cx="1489364" cy="785727"/>
          </a:xfrm>
          <a:prstGeom prst="rect">
            <a:avLst/>
          </a:prstGeom>
          <a:noFill/>
          <a:ln>
            <a:noFill/>
          </a:ln>
        </p:spPr>
      </p:pic>
      <p:sp>
        <p:nvSpPr>
          <p:cNvPr id="3" name="TextBox 2"/>
          <p:cNvSpPr txBox="1"/>
          <p:nvPr/>
        </p:nvSpPr>
        <p:spPr>
          <a:xfrm>
            <a:off x="146304" y="988001"/>
            <a:ext cx="8689869" cy="3539430"/>
          </a:xfrm>
          <a:prstGeom prst="rect">
            <a:avLst/>
          </a:prstGeom>
          <a:noFill/>
        </p:spPr>
        <p:txBody>
          <a:bodyPr wrap="square" rtlCol="0">
            <a:spAutoFit/>
          </a:bodyPr>
          <a:lstStyle/>
          <a:p>
            <a:pPr marL="400050" indent="-400050" algn="just">
              <a:buFont typeface="+mj-lt"/>
              <a:buAutoNum type="romanUcPeriod"/>
            </a:pPr>
            <a:r>
              <a:rPr lang="en-IN" dirty="0">
                <a:latin typeface="Times New Roman" panose="02020603050405020304" pitchFamily="18" charset="0"/>
                <a:cs typeface="Times New Roman" panose="02020603050405020304" pitchFamily="18" charset="0"/>
              </a:rPr>
              <a:t>Battery Control Unit – </a:t>
            </a:r>
            <a:r>
              <a:rPr lang="en-US" dirty="0">
                <a:latin typeface="Times New Roman" panose="02020603050405020304" pitchFamily="18" charset="0"/>
                <a:cs typeface="Times New Roman" panose="02020603050405020304" pitchFamily="18" charset="0"/>
              </a:rPr>
              <a:t>The main use of the battery control unit is to store the supply and give it to the controller i.e. Raspberry Pi. </a:t>
            </a:r>
          </a:p>
          <a:p>
            <a:pPr marL="400050" indent="-400050" algn="just">
              <a:buFont typeface="+mj-lt"/>
              <a:buAutoNum type="romanUcPeriod"/>
            </a:pPr>
            <a:endParaRPr lang="en-US" dirty="0">
              <a:latin typeface="Times New Roman" panose="02020603050405020304" pitchFamily="18" charset="0"/>
              <a:cs typeface="Times New Roman" panose="02020603050405020304" pitchFamily="18" charset="0"/>
            </a:endParaRPr>
          </a:p>
          <a:p>
            <a:pPr marL="400050" indent="-400050" algn="just">
              <a:buFont typeface="+mj-lt"/>
              <a:buAutoNum type="romanUcPeriod"/>
            </a:pPr>
            <a:r>
              <a:rPr lang="en-IN" dirty="0">
                <a:latin typeface="Times New Roman" panose="02020603050405020304" pitchFamily="18" charset="0"/>
                <a:cs typeface="Times New Roman" panose="02020603050405020304" pitchFamily="18" charset="0"/>
              </a:rPr>
              <a:t>Raspberry Pi Controller – </a:t>
            </a:r>
            <a:r>
              <a:rPr lang="en-US" dirty="0">
                <a:latin typeface="Times New Roman" panose="02020603050405020304" pitchFamily="18" charset="0"/>
                <a:cs typeface="Times New Roman" panose="02020603050405020304" pitchFamily="18" charset="0"/>
              </a:rPr>
              <a:t>The main parameter of the robot is the Raspberry Pi controller. The input and output parameters of robot are worked through the controller. Upon receiving power from the battery controller, the controller begins accepting inputs and issuing outputs to the appropriate parameters. </a:t>
            </a:r>
          </a:p>
          <a:p>
            <a:pPr marL="400050" indent="-400050" algn="just">
              <a:buFont typeface="+mj-lt"/>
              <a:buAutoNum type="romanUcPeriod"/>
            </a:pPr>
            <a:r>
              <a:rPr lang="en-IN" dirty="0">
                <a:latin typeface="Times New Roman" panose="02020603050405020304" pitchFamily="18" charset="0"/>
                <a:cs typeface="Times New Roman" panose="02020603050405020304" pitchFamily="18" charset="0"/>
              </a:rPr>
              <a:t>Inputs - </a:t>
            </a:r>
          </a:p>
          <a:p>
            <a:pPr algn="just"/>
            <a:r>
              <a:rPr lang="en-IN" dirty="0">
                <a:latin typeface="Times New Roman" panose="02020603050405020304" pitchFamily="18" charset="0"/>
                <a:cs typeface="Times New Roman" panose="02020603050405020304" pitchFamily="18" charset="0"/>
              </a:rPr>
              <a:t>        a) Ultrasonic Sensor – </a:t>
            </a:r>
          </a:p>
          <a:p>
            <a:pPr algn="just"/>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main function of the ultrasonic sensor in Agri Robot is to detect the obstacles which will 	come in front of the robot.</a:t>
            </a:r>
          </a:p>
          <a:p>
            <a:pPr algn="just"/>
            <a:r>
              <a:rPr lang="en-IN" dirty="0">
                <a:latin typeface="Times New Roman" panose="02020603050405020304" pitchFamily="18" charset="0"/>
                <a:cs typeface="Times New Roman" panose="02020603050405020304" pitchFamily="18" charset="0"/>
              </a:rPr>
              <a:t>        b) Pi Camera – </a:t>
            </a:r>
          </a:p>
          <a:p>
            <a:pPr algn="just"/>
            <a:r>
              <a:rPr lang="en-US" dirty="0">
                <a:latin typeface="Times New Roman" panose="02020603050405020304" pitchFamily="18" charset="0"/>
                <a:cs typeface="Times New Roman" panose="02020603050405020304" pitchFamily="18" charset="0"/>
              </a:rPr>
              <a:t>	The main function of Pi camera in Agri Robot is to record the path of the agriculture field and will   	memorize it. </a:t>
            </a:r>
          </a:p>
          <a:p>
            <a:pPr algn="just"/>
            <a:r>
              <a:rPr lang="en-US" dirty="0">
                <a:latin typeface="Times New Roman" panose="02020603050405020304" pitchFamily="18" charset="0"/>
                <a:cs typeface="Times New Roman" panose="02020603050405020304" pitchFamily="18" charset="0"/>
              </a:rPr>
              <a:t>	After the path recording it will perform function of image processing and will capture the images of the 	weed and will provide the feedback to the controller so that the nozzle will come into the 	function and 	spraying mechanism on weeds will take place.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12</a:t>
            </a:fld>
            <a:endParaRPr lang="en-US">
              <a:solidFill>
                <a:schemeClr val="dk2"/>
              </a:solidFill>
            </a:endParaRPr>
          </a:p>
        </p:txBody>
      </p:sp>
      <p:pic>
        <p:nvPicPr>
          <p:cNvPr id="3" name="Google Shape;210;p24"/>
          <p:cNvPicPr preferRelativeResize="0"/>
          <p:nvPr/>
        </p:nvPicPr>
        <p:blipFill rotWithShape="1">
          <a:blip r:embed="rId2">
            <a:alphaModFix/>
          </a:blip>
          <a:srcRect/>
          <a:stretch/>
        </p:blipFill>
        <p:spPr>
          <a:xfrm>
            <a:off x="7111305" y="269745"/>
            <a:ext cx="1489364" cy="785727"/>
          </a:xfrm>
          <a:prstGeom prst="rect">
            <a:avLst/>
          </a:prstGeom>
          <a:noFill/>
          <a:ln>
            <a:noFill/>
          </a:ln>
        </p:spPr>
      </p:pic>
      <p:sp>
        <p:nvSpPr>
          <p:cNvPr id="4" name="Rectangle 3"/>
          <p:cNvSpPr/>
          <p:nvPr/>
        </p:nvSpPr>
        <p:spPr>
          <a:xfrm>
            <a:off x="963495" y="4567565"/>
            <a:ext cx="7849112" cy="523220"/>
          </a:xfrm>
          <a:prstGeom prst="rect">
            <a:avLst/>
          </a:prstGeom>
        </p:spPr>
        <p:txBody>
          <a:bodyPr wrap="square">
            <a:spAutoFit/>
          </a:bodyPr>
          <a:lstStyle/>
          <a:p>
            <a:pPr lvl="0" algn="ctr"/>
            <a:r>
              <a:rPr lang="en-US" dirty="0">
                <a:solidFill>
                  <a:srgbClr val="0070C0"/>
                </a:solidFill>
              </a:rPr>
              <a:t>Department of Electronics &amp; Telecommunication Engineering </a:t>
            </a:r>
          </a:p>
          <a:p>
            <a:pPr lvl="0" algn="ctr"/>
            <a:r>
              <a:rPr lang="en-US" dirty="0">
                <a:solidFill>
                  <a:srgbClr val="0070C0"/>
                </a:solidFill>
              </a:rPr>
              <a:t>K. K. Wagh Institute of Engineering Education &amp; Research, Nashik.</a:t>
            </a:r>
          </a:p>
        </p:txBody>
      </p:sp>
      <p:sp>
        <p:nvSpPr>
          <p:cNvPr id="5" name="TextBox 4"/>
          <p:cNvSpPr txBox="1"/>
          <p:nvPr/>
        </p:nvSpPr>
        <p:spPr>
          <a:xfrm>
            <a:off x="233202" y="934082"/>
            <a:ext cx="8677595" cy="3754874"/>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        c) Wi-Fi Module – </a:t>
            </a:r>
          </a:p>
          <a:p>
            <a:pPr algn="just"/>
            <a:r>
              <a:rPr lang="en-US" dirty="0">
                <a:latin typeface="Times New Roman" panose="02020603050405020304" pitchFamily="18" charset="0"/>
                <a:cs typeface="Times New Roman" panose="02020603050405020304" pitchFamily="18" charset="0"/>
              </a:rPr>
              <a:t>	The main function of Wi-Fi module in Agri Robot is it will be connected to the app so that the 	farmer can control the robot and the app will display the herbicide chemical level. </a:t>
            </a:r>
          </a:p>
          <a:p>
            <a:pPr algn="just"/>
            <a:r>
              <a:rPr lang="en-IN" dirty="0">
                <a:latin typeface="Times New Roman" panose="02020603050405020304" pitchFamily="18" charset="0"/>
                <a:cs typeface="Times New Roman" panose="02020603050405020304" pitchFamily="18" charset="0"/>
              </a:rPr>
              <a:t>        d) Liquid Level Sensor – </a:t>
            </a:r>
          </a:p>
          <a:p>
            <a:pPr algn="just"/>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main function of Liquid Level Sensor in Agri Robot is to detect the herbicide level is high or 	low and will display it on the App.</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IV. Outputs – </a:t>
            </a:r>
          </a:p>
          <a:p>
            <a:pPr algn="just"/>
            <a:r>
              <a:rPr lang="en-IN" dirty="0">
                <a:latin typeface="Times New Roman" panose="02020603050405020304" pitchFamily="18" charset="0"/>
                <a:cs typeface="Times New Roman" panose="02020603050405020304" pitchFamily="18" charset="0"/>
              </a:rPr>
              <a:t>         e) Driver – </a:t>
            </a:r>
          </a:p>
          <a:p>
            <a:pPr algn="just"/>
            <a:r>
              <a:rPr lang="en-US" dirty="0">
                <a:latin typeface="Times New Roman" panose="02020603050405020304" pitchFamily="18" charset="0"/>
                <a:cs typeface="Times New Roman" panose="02020603050405020304" pitchFamily="18" charset="0"/>
              </a:rPr>
              <a:t>	The main function of Drivers in Agri Robot is to control the mechanism of the – Cutter Motor, 	Sprayer Motor and the Wheels of the Robot. </a:t>
            </a:r>
          </a:p>
          <a:p>
            <a:pPr algn="just"/>
            <a:r>
              <a:rPr lang="en-US" dirty="0">
                <a:latin typeface="Times New Roman" panose="02020603050405020304" pitchFamily="18" charset="0"/>
                <a:cs typeface="Times New Roman" panose="02020603050405020304" pitchFamily="18" charset="0"/>
              </a:rPr>
              <a:t>	It will give the instructions based on the inputs gained from the controller.</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f) Cutter – </a:t>
            </a:r>
          </a:p>
          <a:p>
            <a:pPr algn="just"/>
            <a:r>
              <a:rPr lang="en-US" dirty="0">
                <a:latin typeface="Times New Roman" panose="02020603050405020304" pitchFamily="18" charset="0"/>
                <a:cs typeface="Times New Roman" panose="02020603050405020304" pitchFamily="18" charset="0"/>
              </a:rPr>
              <a:t>	The main function of Cutter in Agri Robot is to perform the cutting mechanism for the obstacles 	detected through the input from the ultrasonic sensor. </a:t>
            </a:r>
          </a:p>
          <a:p>
            <a:endParaRPr lang="en-IN" dirty="0"/>
          </a:p>
        </p:txBody>
      </p:sp>
    </p:spTree>
    <p:extLst>
      <p:ext uri="{BB962C8B-B14F-4D97-AF65-F5344CB8AC3E}">
        <p14:creationId xmlns:p14="http://schemas.microsoft.com/office/powerpoint/2010/main" val="2240913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8"/>
          <p:cNvSpPr txBox="1">
            <a:spLocks noGrp="1"/>
          </p:cNvSpPr>
          <p:nvPr>
            <p:ph type="ftr" idx="11"/>
          </p:nvPr>
        </p:nvSpPr>
        <p:spPr>
          <a:xfrm>
            <a:off x="914400" y="4629150"/>
            <a:ext cx="7715250" cy="342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Electronics &amp; Telecommunication Engineering </a:t>
            </a:r>
            <a:endParaRPr/>
          </a:p>
          <a:p>
            <a:pPr marL="0" lvl="0" indent="0" algn="ctr" rtl="0">
              <a:spcBef>
                <a:spcPts val="0"/>
              </a:spcBef>
              <a:spcAft>
                <a:spcPts val="0"/>
              </a:spcAft>
              <a:buNone/>
            </a:pPr>
            <a:r>
              <a:rPr lang="en-US"/>
              <a:t>K. K. Wagh Institute of Engineering Education &amp; Research, Nashik.</a:t>
            </a:r>
            <a:endParaRPr/>
          </a:p>
        </p:txBody>
      </p:sp>
      <p:sp>
        <p:nvSpPr>
          <p:cNvPr id="330" name="Google Shape;330;p38"/>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13</a:t>
            </a:fld>
            <a:endParaRPr>
              <a:solidFill>
                <a:srgbClr val="FFFFFF"/>
              </a:solidFill>
            </a:endParaRPr>
          </a:p>
        </p:txBody>
      </p:sp>
      <p:pic>
        <p:nvPicPr>
          <p:cNvPr id="332" name="Google Shape;332;p38"/>
          <p:cNvPicPr preferRelativeResize="0"/>
          <p:nvPr/>
        </p:nvPicPr>
        <p:blipFill rotWithShape="1">
          <a:blip r:embed="rId3">
            <a:alphaModFix/>
          </a:blip>
          <a:srcRect/>
          <a:stretch/>
        </p:blipFill>
        <p:spPr>
          <a:xfrm>
            <a:off x="7111305" y="269745"/>
            <a:ext cx="1489364" cy="785727"/>
          </a:xfrm>
          <a:prstGeom prst="rect">
            <a:avLst/>
          </a:prstGeom>
          <a:noFill/>
          <a:ln>
            <a:noFill/>
          </a:ln>
        </p:spPr>
      </p:pic>
      <p:sp>
        <p:nvSpPr>
          <p:cNvPr id="2" name="TextBox 1"/>
          <p:cNvSpPr txBox="1"/>
          <p:nvPr/>
        </p:nvSpPr>
        <p:spPr>
          <a:xfrm>
            <a:off x="263887" y="1055472"/>
            <a:ext cx="8665321" cy="1169551"/>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          g) Sprayer – </a:t>
            </a:r>
          </a:p>
          <a:p>
            <a:pPr algn="just"/>
            <a:r>
              <a:rPr lang="en-US" dirty="0">
                <a:latin typeface="Times New Roman" panose="02020603050405020304" pitchFamily="18" charset="0"/>
                <a:cs typeface="Times New Roman" panose="02020603050405020304" pitchFamily="18" charset="0"/>
              </a:rPr>
              <a:t>	The main function of Sprayer in Agri Robot is to perform the herbicide spraying based on the 	input from pi camera and it will adjust the nozzle spraying based on the size of the weed 	present. </a:t>
            </a:r>
          </a:p>
          <a:p>
            <a:pPr algn="just"/>
            <a:r>
              <a:rPr lang="en-IN" dirty="0">
                <a:latin typeface="Times New Roman" panose="02020603050405020304" pitchFamily="18" charset="0"/>
                <a:cs typeface="Times New Roman" panose="02020603050405020304" pitchFamily="18" charset="0"/>
              </a:rPr>
              <a:t>          h) Wheels – </a:t>
            </a:r>
          </a:p>
          <a:p>
            <a:pPr algn="just"/>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main function of Wheels in Agri Robot is to perform the moving mechanism of the robot.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6213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5"/>
          <p:cNvSpPr txBox="1">
            <a:spLocks noGrp="1"/>
          </p:cNvSpPr>
          <p:nvPr>
            <p:ph type="title"/>
          </p:nvPr>
        </p:nvSpPr>
        <p:spPr>
          <a:xfrm>
            <a:off x="447675" y="466726"/>
            <a:ext cx="6553199" cy="923924"/>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400"/>
              <a:buFont typeface="Libre Franklin"/>
              <a:buNone/>
            </a:pPr>
            <a:br>
              <a:rPr lang="en-US" sz="4400"/>
            </a:br>
            <a:br>
              <a:rPr lang="en-US" sz="4400"/>
            </a:br>
            <a:br>
              <a:rPr lang="en-US" sz="4400"/>
            </a:br>
            <a:br>
              <a:rPr lang="en-US" sz="4400"/>
            </a:br>
            <a:br>
              <a:rPr lang="en-US" sz="4400"/>
            </a:br>
            <a:br>
              <a:rPr lang="en-US" sz="4400"/>
            </a:br>
            <a:br>
              <a:rPr lang="en-US" sz="4400"/>
            </a:br>
            <a:br>
              <a:rPr lang="en-US" sz="4400"/>
            </a:br>
            <a:br>
              <a:rPr lang="en-US" sz="4400"/>
            </a:br>
            <a:br>
              <a:rPr lang="en-US" sz="4400"/>
            </a:br>
            <a:br>
              <a:rPr lang="en-US" sz="4400"/>
            </a:br>
            <a:br>
              <a:rPr lang="en-US" sz="4400"/>
            </a:br>
            <a:br>
              <a:rPr lang="en-US" sz="4400"/>
            </a:br>
            <a:br>
              <a:rPr lang="en-US" sz="4400"/>
            </a:br>
            <a:br>
              <a:rPr lang="en-US" sz="4400"/>
            </a:br>
            <a:r>
              <a:rPr lang="en-US" sz="4400"/>
              <a:t> Project Specification</a:t>
            </a:r>
            <a:endParaRPr sz="4400"/>
          </a:p>
        </p:txBody>
      </p:sp>
      <p:sp>
        <p:nvSpPr>
          <p:cNvPr id="217" name="Google Shape;217;p25"/>
          <p:cNvSpPr txBox="1">
            <a:spLocks noGrp="1"/>
          </p:cNvSpPr>
          <p:nvPr>
            <p:ph type="ftr" idx="11"/>
          </p:nvPr>
        </p:nvSpPr>
        <p:spPr>
          <a:xfrm>
            <a:off x="609601" y="4686155"/>
            <a:ext cx="8252297"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solidFill>
                  <a:schemeClr val="accent1"/>
                </a:solidFill>
              </a:rPr>
              <a:t>Department of Electronics &amp; Telecommunication Engineering</a:t>
            </a:r>
            <a:endParaRPr dirty="0"/>
          </a:p>
          <a:p>
            <a:pPr marL="0" lvl="0" indent="0" algn="ctr" rtl="0">
              <a:spcBef>
                <a:spcPts val="0"/>
              </a:spcBef>
              <a:spcAft>
                <a:spcPts val="0"/>
              </a:spcAft>
              <a:buNone/>
            </a:pPr>
            <a:r>
              <a:rPr lang="en-US" sz="1200" dirty="0">
                <a:solidFill>
                  <a:schemeClr val="accent1"/>
                </a:solidFill>
              </a:rPr>
              <a:t>K. K. Wagh Institute of Engineering Education &amp; Research, Nashik.</a:t>
            </a:r>
            <a:endParaRPr sz="1200" dirty="0">
              <a:solidFill>
                <a:schemeClr val="accent1"/>
              </a:solidFill>
            </a:endParaRPr>
          </a:p>
        </p:txBody>
      </p:sp>
      <p:sp>
        <p:nvSpPr>
          <p:cNvPr id="218" name="Google Shape;218;p25"/>
          <p:cNvSpPr>
            <a:spLocks noGrp="1"/>
          </p:cNvSpPr>
          <p:nvPr>
            <p:ph type="sldNum" idx="12"/>
          </p:nvPr>
        </p:nvSpPr>
        <p:spPr>
          <a:xfrm>
            <a:off x="146304" y="4656582"/>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14</a:t>
            </a:fld>
            <a:endParaRPr>
              <a:solidFill>
                <a:srgbClr val="FFFFFF"/>
              </a:solidFill>
            </a:endParaRPr>
          </a:p>
        </p:txBody>
      </p:sp>
      <p:pic>
        <p:nvPicPr>
          <p:cNvPr id="219" name="Google Shape;219;p25"/>
          <p:cNvPicPr preferRelativeResize="0"/>
          <p:nvPr/>
        </p:nvPicPr>
        <p:blipFill rotWithShape="1">
          <a:blip r:embed="rId3">
            <a:alphaModFix/>
          </a:blip>
          <a:srcRect/>
          <a:stretch/>
        </p:blipFill>
        <p:spPr>
          <a:xfrm>
            <a:off x="7635180" y="145920"/>
            <a:ext cx="1489364" cy="785727"/>
          </a:xfrm>
          <a:prstGeom prst="rect">
            <a:avLst/>
          </a:prstGeom>
          <a:noFill/>
          <a:ln>
            <a:noFill/>
          </a:ln>
        </p:spPr>
      </p:pic>
      <p:cxnSp>
        <p:nvCxnSpPr>
          <p:cNvPr id="220" name="Google Shape;220;p25"/>
          <p:cNvCxnSpPr/>
          <p:nvPr/>
        </p:nvCxnSpPr>
        <p:spPr>
          <a:xfrm rot="5400000">
            <a:off x="7140105" y="476657"/>
            <a:ext cx="856034" cy="1588"/>
          </a:xfrm>
          <a:prstGeom prst="straightConnector1">
            <a:avLst/>
          </a:prstGeom>
          <a:noFill/>
          <a:ln w="38100" cap="flat" cmpd="sng">
            <a:solidFill>
              <a:srgbClr val="396599"/>
            </a:solidFill>
            <a:prstDash val="solid"/>
            <a:round/>
            <a:headEnd type="none" w="sm" len="sm"/>
            <a:tailEnd type="none" w="sm" len="sm"/>
          </a:ln>
        </p:spPr>
      </p:cxnSp>
      <p:sp>
        <p:nvSpPr>
          <p:cNvPr id="2" name="TextBox 1"/>
          <p:cNvSpPr txBox="1"/>
          <p:nvPr/>
        </p:nvSpPr>
        <p:spPr>
          <a:xfrm>
            <a:off x="196381" y="2074277"/>
            <a:ext cx="8665517" cy="2462213"/>
          </a:xfrm>
          <a:prstGeom prst="rect">
            <a:avLst/>
          </a:prstGeom>
          <a:noFill/>
        </p:spPr>
        <p:txBody>
          <a:bodyPr wrap="square" rtlCol="0">
            <a:spAutoFit/>
          </a:bodyPr>
          <a:lstStyle/>
          <a:p>
            <a:pPr marL="571500" indent="-342900"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Raspberry Pi Module.</a:t>
            </a:r>
          </a:p>
          <a:p>
            <a:pPr marL="571500" indent="-342900"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12V dc 7Ah </a:t>
            </a:r>
            <a:r>
              <a:rPr lang="en-US" dirty="0">
                <a:latin typeface="Times New Roman" panose="02020603050405020304" pitchFamily="18" charset="0"/>
                <a:cs typeface="Times New Roman" panose="02020603050405020304" pitchFamily="18" charset="0"/>
              </a:rPr>
              <a:t>Sealed Lead Acid (SLA) Rechargeable Battery.</a:t>
            </a:r>
          </a:p>
          <a:p>
            <a:pPr marL="571500" indent="-342900"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L298 Motor Drive Controller Board Module (for cutter and pump)</a:t>
            </a:r>
          </a:p>
          <a:p>
            <a:pPr marL="571500" indent="-342900"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Cytron MD10C motor driver (for wheels)</a:t>
            </a:r>
          </a:p>
          <a:p>
            <a:pPr marL="571500" indent="-342900"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Ultrasonic sensor for obstacle detection.</a:t>
            </a:r>
          </a:p>
          <a:p>
            <a:pPr marL="571500" indent="-342900"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Heavy Duty 12V DC Electric Battery Sprayer Pump Motor</a:t>
            </a:r>
          </a:p>
          <a:p>
            <a:pPr marL="571500" indent="-34290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Raspberry Pi Camera.</a:t>
            </a:r>
            <a:endParaRPr lang="en-US" dirty="0">
              <a:solidFill>
                <a:schemeClr val="tx1"/>
              </a:solidFill>
              <a:latin typeface="Times New Roman" panose="02020603050405020304" pitchFamily="18" charset="0"/>
              <a:cs typeface="Times New Roman" panose="02020603050405020304" pitchFamily="18" charset="0"/>
            </a:endParaRPr>
          </a:p>
          <a:p>
            <a:pPr marL="571500" indent="-342900"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Ardupilot flight Controller.</a:t>
            </a:r>
          </a:p>
          <a:p>
            <a:pPr marL="5715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Float Switch Sensor for Water Level Controller.</a:t>
            </a:r>
            <a:endParaRPr lang="en-US" dirty="0">
              <a:solidFill>
                <a:schemeClr val="tx1"/>
              </a:solidFill>
              <a:latin typeface="Times New Roman" panose="02020603050405020304" pitchFamily="18" charset="0"/>
              <a:cs typeface="Times New Roman" panose="02020603050405020304" pitchFamily="18" charset="0"/>
            </a:endParaRPr>
          </a:p>
          <a:p>
            <a:pPr marL="571500" indent="-342900" algn="just">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7"/>
          <p:cNvSpPr txBox="1">
            <a:spLocks noGrp="1"/>
          </p:cNvSpPr>
          <p:nvPr>
            <p:ph type="title"/>
          </p:nvPr>
        </p:nvSpPr>
        <p:spPr>
          <a:xfrm>
            <a:off x="447675" y="466726"/>
            <a:ext cx="6553199" cy="923924"/>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400"/>
              <a:buFont typeface="Libre Franklin"/>
              <a:buNone/>
            </a:pP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r>
              <a:rPr lang="en-US" sz="4400" dirty="0"/>
              <a:t> </a:t>
            </a:r>
            <a:br>
              <a:rPr lang="en-US" sz="4400" dirty="0"/>
            </a:br>
            <a:r>
              <a:rPr lang="en-US" sz="4400" dirty="0"/>
              <a:t>Designing </a:t>
            </a:r>
            <a:endParaRPr sz="4400" dirty="0"/>
          </a:p>
        </p:txBody>
      </p:sp>
      <p:sp>
        <p:nvSpPr>
          <p:cNvPr id="235" name="Google Shape;235;p27"/>
          <p:cNvSpPr txBox="1">
            <a:spLocks noGrp="1"/>
          </p:cNvSpPr>
          <p:nvPr>
            <p:ph type="ftr" idx="11"/>
          </p:nvPr>
        </p:nvSpPr>
        <p:spPr>
          <a:xfrm>
            <a:off x="609601" y="4686155"/>
            <a:ext cx="8252297"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a:solidFill>
                  <a:schemeClr val="accent1"/>
                </a:solidFill>
              </a:rPr>
              <a:t>Department of Electronics &amp; Telecommunication Engineering</a:t>
            </a:r>
            <a:endParaRPr/>
          </a:p>
          <a:p>
            <a:pPr marL="0" lvl="0" indent="0" algn="ctr" rtl="0">
              <a:spcBef>
                <a:spcPts val="0"/>
              </a:spcBef>
              <a:spcAft>
                <a:spcPts val="0"/>
              </a:spcAft>
              <a:buNone/>
            </a:pPr>
            <a:r>
              <a:rPr lang="en-US" sz="1200">
                <a:solidFill>
                  <a:schemeClr val="accent1"/>
                </a:solidFill>
              </a:rPr>
              <a:t>K. K. Wagh Institute of Engineering Education &amp; Research, Nashik.</a:t>
            </a:r>
            <a:endParaRPr sz="1200">
              <a:solidFill>
                <a:schemeClr val="accent1"/>
              </a:solidFill>
            </a:endParaRPr>
          </a:p>
        </p:txBody>
      </p:sp>
      <p:sp>
        <p:nvSpPr>
          <p:cNvPr id="236" name="Google Shape;236;p27"/>
          <p:cNvSpPr>
            <a:spLocks noGrp="1"/>
          </p:cNvSpPr>
          <p:nvPr>
            <p:ph type="sldNum" idx="12"/>
          </p:nvPr>
        </p:nvSpPr>
        <p:spPr>
          <a:xfrm>
            <a:off x="146304" y="4656582"/>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15</a:t>
            </a:fld>
            <a:endParaRPr>
              <a:solidFill>
                <a:srgbClr val="FFFFFF"/>
              </a:solidFill>
            </a:endParaRPr>
          </a:p>
        </p:txBody>
      </p:sp>
      <p:pic>
        <p:nvPicPr>
          <p:cNvPr id="237" name="Google Shape;237;p27"/>
          <p:cNvPicPr preferRelativeResize="0"/>
          <p:nvPr/>
        </p:nvPicPr>
        <p:blipFill rotWithShape="1">
          <a:blip r:embed="rId3">
            <a:alphaModFix/>
          </a:blip>
          <a:srcRect/>
          <a:stretch/>
        </p:blipFill>
        <p:spPr>
          <a:xfrm>
            <a:off x="7635180" y="145920"/>
            <a:ext cx="1489364" cy="785727"/>
          </a:xfrm>
          <a:prstGeom prst="rect">
            <a:avLst/>
          </a:prstGeom>
          <a:noFill/>
          <a:ln>
            <a:noFill/>
          </a:ln>
        </p:spPr>
      </p:pic>
      <p:cxnSp>
        <p:nvCxnSpPr>
          <p:cNvPr id="238" name="Google Shape;238;p27"/>
          <p:cNvCxnSpPr/>
          <p:nvPr/>
        </p:nvCxnSpPr>
        <p:spPr>
          <a:xfrm rot="5400000">
            <a:off x="7140105" y="476657"/>
            <a:ext cx="856034" cy="1588"/>
          </a:xfrm>
          <a:prstGeom prst="straightConnector1">
            <a:avLst/>
          </a:prstGeom>
          <a:noFill/>
          <a:ln w="38100" cap="flat" cmpd="sng">
            <a:solidFill>
              <a:srgbClr val="396599"/>
            </a:solidFill>
            <a:prstDash val="solid"/>
            <a:round/>
            <a:headEnd type="none" w="sm" len="sm"/>
            <a:tailEnd type="none" w="sm" len="sm"/>
          </a:ln>
        </p:spPr>
      </p:cxnSp>
      <p:pic>
        <p:nvPicPr>
          <p:cNvPr id="7" name="Content Placeholder 6">
            <a:extLst>
              <a:ext uri="{FF2B5EF4-FFF2-40B4-BE49-F238E27FC236}">
                <a16:creationId xmlns:a16="http://schemas.microsoft.com/office/drawing/2014/main" id="{86CC900A-2BB4-2A70-516E-E6335557B3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5275" y="2110438"/>
            <a:ext cx="3282643" cy="1909239"/>
          </a:xfrm>
          <a:prstGeom prst="rect">
            <a:avLst/>
          </a:prstGeom>
          <a:noFill/>
          <a:ln>
            <a:noFill/>
          </a:ln>
        </p:spPr>
      </p:pic>
      <p:sp>
        <p:nvSpPr>
          <p:cNvPr id="2" name="TextBox 1"/>
          <p:cNvSpPr txBox="1"/>
          <p:nvPr/>
        </p:nvSpPr>
        <p:spPr>
          <a:xfrm>
            <a:off x="3094427" y="4131521"/>
            <a:ext cx="3282643" cy="307777"/>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Fig. 2-D Model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8"/>
          <p:cNvSpPr txBox="1">
            <a:spLocks noGrp="1"/>
          </p:cNvSpPr>
          <p:nvPr>
            <p:ph type="ftr" idx="11"/>
          </p:nvPr>
        </p:nvSpPr>
        <p:spPr>
          <a:xfrm>
            <a:off x="914400" y="4629150"/>
            <a:ext cx="7715250" cy="342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Electronics &amp; Telecommunication Engineering </a:t>
            </a:r>
            <a:endParaRPr/>
          </a:p>
          <a:p>
            <a:pPr marL="0" lvl="0" indent="0" algn="ctr" rtl="0">
              <a:spcBef>
                <a:spcPts val="0"/>
              </a:spcBef>
              <a:spcAft>
                <a:spcPts val="0"/>
              </a:spcAft>
              <a:buNone/>
            </a:pPr>
            <a:r>
              <a:rPr lang="en-US"/>
              <a:t>K. K. Wagh Institute of Engineering Education &amp; Research, Nashik.</a:t>
            </a:r>
            <a:endParaRPr/>
          </a:p>
        </p:txBody>
      </p:sp>
      <p:sp>
        <p:nvSpPr>
          <p:cNvPr id="244" name="Google Shape;244;p28"/>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16</a:t>
            </a:fld>
            <a:endParaRPr>
              <a:solidFill>
                <a:srgbClr val="FFFFFF"/>
              </a:solidFill>
            </a:endParaRPr>
          </a:p>
        </p:txBody>
      </p:sp>
      <p:pic>
        <p:nvPicPr>
          <p:cNvPr id="246" name="Google Shape;246;p28"/>
          <p:cNvPicPr preferRelativeResize="0"/>
          <p:nvPr/>
        </p:nvPicPr>
        <p:blipFill rotWithShape="1">
          <a:blip r:embed="rId3">
            <a:alphaModFix/>
          </a:blip>
          <a:srcRect/>
          <a:stretch/>
        </p:blipFill>
        <p:spPr>
          <a:xfrm>
            <a:off x="7111305" y="269745"/>
            <a:ext cx="1489364" cy="785727"/>
          </a:xfrm>
          <a:prstGeom prst="rect">
            <a:avLst/>
          </a:prstGeom>
          <a:noFill/>
          <a:ln>
            <a:noFill/>
          </a:ln>
        </p:spPr>
      </p:pic>
      <p:sp>
        <p:nvSpPr>
          <p:cNvPr id="2" name="TextBox 1"/>
          <p:cNvSpPr txBox="1"/>
          <p:nvPr/>
        </p:nvSpPr>
        <p:spPr>
          <a:xfrm>
            <a:off x="282299" y="374071"/>
            <a:ext cx="6425348" cy="584775"/>
          </a:xfrm>
          <a:prstGeom prst="rect">
            <a:avLst/>
          </a:prstGeom>
          <a:noFill/>
        </p:spPr>
        <p:txBody>
          <a:bodyPr wrap="square" rtlCol="0">
            <a:spAutoFit/>
          </a:bodyPr>
          <a:lstStyle/>
          <a:p>
            <a:pPr algn="just"/>
            <a:r>
              <a:rPr lang="en-US" sz="3200" dirty="0"/>
              <a:t>3-D Model </a:t>
            </a:r>
            <a:endParaRPr lang="en-IN" sz="3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4"/>
          <a:stretch>
            <a:fillRect/>
          </a:stretch>
        </p:blipFill>
        <p:spPr>
          <a:xfrm>
            <a:off x="3203850" y="1468708"/>
            <a:ext cx="2487810" cy="280335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9"/>
          <p:cNvSpPr txBox="1">
            <a:spLocks noGrp="1"/>
          </p:cNvSpPr>
          <p:nvPr>
            <p:ph type="ftr" idx="11"/>
          </p:nvPr>
        </p:nvSpPr>
        <p:spPr>
          <a:xfrm>
            <a:off x="914400" y="4629150"/>
            <a:ext cx="7715250" cy="342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Electronics &amp; Telecommunication Engineering </a:t>
            </a:r>
            <a:endParaRPr/>
          </a:p>
          <a:p>
            <a:pPr marL="0" lvl="0" indent="0" algn="ctr" rtl="0">
              <a:spcBef>
                <a:spcPts val="0"/>
              </a:spcBef>
              <a:spcAft>
                <a:spcPts val="0"/>
              </a:spcAft>
              <a:buNone/>
            </a:pPr>
            <a:r>
              <a:rPr lang="en-US"/>
              <a:t>K. K. Wagh Institute of Engineering Education &amp; Research, Nashik.</a:t>
            </a:r>
            <a:endParaRPr/>
          </a:p>
        </p:txBody>
      </p:sp>
      <p:sp>
        <p:nvSpPr>
          <p:cNvPr id="252" name="Google Shape;252;p29"/>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17</a:t>
            </a:fld>
            <a:endParaRPr>
              <a:solidFill>
                <a:srgbClr val="FFFFFF"/>
              </a:solidFill>
            </a:endParaRPr>
          </a:p>
        </p:txBody>
      </p:sp>
      <p:pic>
        <p:nvPicPr>
          <p:cNvPr id="254" name="Google Shape;254;p29"/>
          <p:cNvPicPr preferRelativeResize="0"/>
          <p:nvPr/>
        </p:nvPicPr>
        <p:blipFill rotWithShape="1">
          <a:blip r:embed="rId3">
            <a:alphaModFix/>
          </a:blip>
          <a:srcRect/>
          <a:stretch/>
        </p:blipFill>
        <p:spPr>
          <a:xfrm>
            <a:off x="7111305" y="269745"/>
            <a:ext cx="1489364" cy="785727"/>
          </a:xfrm>
          <a:prstGeom prst="rect">
            <a:avLst/>
          </a:prstGeom>
          <a:noFill/>
          <a:ln>
            <a:noFill/>
          </a:ln>
        </p:spPr>
      </p:pic>
      <p:pic>
        <p:nvPicPr>
          <p:cNvPr id="2" name="Picture 1"/>
          <p:cNvPicPr>
            <a:picLocks noChangeAspect="1"/>
          </p:cNvPicPr>
          <p:nvPr/>
        </p:nvPicPr>
        <p:blipFill>
          <a:blip r:embed="rId4"/>
          <a:stretch>
            <a:fillRect/>
          </a:stretch>
        </p:blipFill>
        <p:spPr>
          <a:xfrm>
            <a:off x="1327206" y="1184347"/>
            <a:ext cx="2149647" cy="2553446"/>
          </a:xfrm>
          <a:prstGeom prst="rect">
            <a:avLst/>
          </a:prstGeom>
        </p:spPr>
      </p:pic>
      <p:pic>
        <p:nvPicPr>
          <p:cNvPr id="3" name="Picture 2"/>
          <p:cNvPicPr>
            <a:picLocks noChangeAspect="1"/>
          </p:cNvPicPr>
          <p:nvPr/>
        </p:nvPicPr>
        <p:blipFill>
          <a:blip r:embed="rId5"/>
          <a:stretch>
            <a:fillRect/>
          </a:stretch>
        </p:blipFill>
        <p:spPr>
          <a:xfrm>
            <a:off x="5288810" y="1184347"/>
            <a:ext cx="2984703" cy="2553446"/>
          </a:xfrm>
          <a:prstGeom prst="rect">
            <a:avLst/>
          </a:prstGeom>
        </p:spPr>
      </p:pic>
      <p:sp>
        <p:nvSpPr>
          <p:cNvPr id="4" name="TextBox 3"/>
          <p:cNvSpPr txBox="1"/>
          <p:nvPr/>
        </p:nvSpPr>
        <p:spPr>
          <a:xfrm>
            <a:off x="1327206" y="3946035"/>
            <a:ext cx="2149647" cy="307777"/>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Fig. Top View</a:t>
            </a:r>
          </a:p>
        </p:txBody>
      </p:sp>
      <p:sp>
        <p:nvSpPr>
          <p:cNvPr id="5" name="TextBox 4"/>
          <p:cNvSpPr txBox="1"/>
          <p:nvPr/>
        </p:nvSpPr>
        <p:spPr>
          <a:xfrm>
            <a:off x="6050996" y="4044226"/>
            <a:ext cx="2055866" cy="307777"/>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Fig. Side View</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0"/>
          <p:cNvSpPr txBox="1">
            <a:spLocks noGrp="1"/>
          </p:cNvSpPr>
          <p:nvPr>
            <p:ph type="ftr" idx="11"/>
          </p:nvPr>
        </p:nvSpPr>
        <p:spPr>
          <a:xfrm>
            <a:off x="914400" y="4629150"/>
            <a:ext cx="7715250" cy="342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Electronics &amp; Telecommunication Engineering </a:t>
            </a:r>
            <a:endParaRPr dirty="0"/>
          </a:p>
          <a:p>
            <a:pPr marL="0" lvl="0" indent="0" algn="ctr" rtl="0">
              <a:spcBef>
                <a:spcPts val="0"/>
              </a:spcBef>
              <a:spcAft>
                <a:spcPts val="0"/>
              </a:spcAft>
              <a:buNone/>
            </a:pPr>
            <a:r>
              <a:rPr lang="en-US" dirty="0"/>
              <a:t>K. K. Wagh Institute of Engineering Education &amp; Research, Nashik.</a:t>
            </a:r>
            <a:endParaRPr dirty="0"/>
          </a:p>
        </p:txBody>
      </p:sp>
      <p:sp>
        <p:nvSpPr>
          <p:cNvPr id="260" name="Google Shape;260;p30"/>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18</a:t>
            </a:fld>
            <a:endParaRPr>
              <a:solidFill>
                <a:srgbClr val="FFFFFF"/>
              </a:solidFill>
            </a:endParaRPr>
          </a:p>
        </p:txBody>
      </p:sp>
      <p:pic>
        <p:nvPicPr>
          <p:cNvPr id="262" name="Google Shape;262;p30"/>
          <p:cNvPicPr preferRelativeResize="0"/>
          <p:nvPr/>
        </p:nvPicPr>
        <p:blipFill rotWithShape="1">
          <a:blip r:embed="rId3">
            <a:alphaModFix/>
          </a:blip>
          <a:srcRect/>
          <a:stretch/>
        </p:blipFill>
        <p:spPr>
          <a:xfrm>
            <a:off x="7111305" y="269745"/>
            <a:ext cx="1489364" cy="785727"/>
          </a:xfrm>
          <a:prstGeom prst="rect">
            <a:avLst/>
          </a:prstGeom>
          <a:noFill/>
          <a:ln>
            <a:noFill/>
          </a:ln>
        </p:spPr>
      </p:pic>
      <p:pic>
        <p:nvPicPr>
          <p:cNvPr id="2" name="Picture 1"/>
          <p:cNvPicPr>
            <a:picLocks noChangeAspect="1"/>
          </p:cNvPicPr>
          <p:nvPr/>
        </p:nvPicPr>
        <p:blipFill>
          <a:blip r:embed="rId4"/>
          <a:stretch>
            <a:fillRect/>
          </a:stretch>
        </p:blipFill>
        <p:spPr>
          <a:xfrm>
            <a:off x="3056182" y="1202758"/>
            <a:ext cx="2847528" cy="2490667"/>
          </a:xfrm>
          <a:prstGeom prst="rect">
            <a:avLst/>
          </a:prstGeom>
        </p:spPr>
      </p:pic>
      <p:sp>
        <p:nvSpPr>
          <p:cNvPr id="3" name="TextBox 2"/>
          <p:cNvSpPr txBox="1"/>
          <p:nvPr/>
        </p:nvSpPr>
        <p:spPr>
          <a:xfrm>
            <a:off x="3203468" y="3896940"/>
            <a:ext cx="2454766" cy="307777"/>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Fig. Bottom View</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1"/>
          <p:cNvSpPr txBox="1">
            <a:spLocks noGrp="1"/>
          </p:cNvSpPr>
          <p:nvPr>
            <p:ph type="title"/>
          </p:nvPr>
        </p:nvSpPr>
        <p:spPr>
          <a:xfrm>
            <a:off x="447675" y="466726"/>
            <a:ext cx="6553199" cy="923924"/>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400"/>
              <a:buFont typeface="Libre Franklin"/>
              <a:buNone/>
            </a:pPr>
            <a:br>
              <a:rPr lang="en-US" sz="4400"/>
            </a:br>
            <a:br>
              <a:rPr lang="en-US" sz="4400"/>
            </a:br>
            <a:br>
              <a:rPr lang="en-US" sz="4400"/>
            </a:br>
            <a:br>
              <a:rPr lang="en-US" sz="4400"/>
            </a:br>
            <a:br>
              <a:rPr lang="en-US" sz="4400"/>
            </a:br>
            <a:br>
              <a:rPr lang="en-US" sz="4400"/>
            </a:br>
            <a:br>
              <a:rPr lang="en-US" sz="4400"/>
            </a:br>
            <a:br>
              <a:rPr lang="en-US" sz="4400"/>
            </a:br>
            <a:br>
              <a:rPr lang="en-US" sz="4400"/>
            </a:br>
            <a:br>
              <a:rPr lang="en-US" sz="4400"/>
            </a:br>
            <a:br>
              <a:rPr lang="en-US" sz="4400"/>
            </a:br>
            <a:br>
              <a:rPr lang="en-US" sz="4400"/>
            </a:br>
            <a:br>
              <a:rPr lang="en-US" sz="4400"/>
            </a:br>
            <a:br>
              <a:rPr lang="en-US" sz="4400"/>
            </a:br>
            <a:br>
              <a:rPr lang="en-US" sz="4400"/>
            </a:br>
            <a:r>
              <a:rPr lang="en-US" sz="4400"/>
              <a:t> </a:t>
            </a:r>
            <a:br>
              <a:rPr lang="en-US" sz="4400"/>
            </a:br>
            <a:r>
              <a:rPr lang="en-US" sz="4400"/>
              <a:t>Simulation</a:t>
            </a:r>
            <a:endParaRPr sz="4400"/>
          </a:p>
        </p:txBody>
      </p:sp>
      <p:sp>
        <p:nvSpPr>
          <p:cNvPr id="269" name="Google Shape;269;p31"/>
          <p:cNvSpPr txBox="1">
            <a:spLocks noGrp="1"/>
          </p:cNvSpPr>
          <p:nvPr>
            <p:ph type="ftr" idx="11"/>
          </p:nvPr>
        </p:nvSpPr>
        <p:spPr>
          <a:xfrm>
            <a:off x="609601" y="4686155"/>
            <a:ext cx="8252297"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a:solidFill>
                  <a:schemeClr val="accent1"/>
                </a:solidFill>
              </a:rPr>
              <a:t>Department of Electronics &amp; Telecommunication Engineering</a:t>
            </a:r>
            <a:endParaRPr/>
          </a:p>
          <a:p>
            <a:pPr marL="0" lvl="0" indent="0" algn="ctr" rtl="0">
              <a:spcBef>
                <a:spcPts val="0"/>
              </a:spcBef>
              <a:spcAft>
                <a:spcPts val="0"/>
              </a:spcAft>
              <a:buNone/>
            </a:pPr>
            <a:r>
              <a:rPr lang="en-US" sz="1200">
                <a:solidFill>
                  <a:schemeClr val="accent1"/>
                </a:solidFill>
              </a:rPr>
              <a:t>K. K. Wagh Institute of Engineering Education &amp; Research, Nashik.</a:t>
            </a:r>
            <a:endParaRPr sz="1200">
              <a:solidFill>
                <a:schemeClr val="accent1"/>
              </a:solidFill>
            </a:endParaRPr>
          </a:p>
        </p:txBody>
      </p:sp>
      <p:sp>
        <p:nvSpPr>
          <p:cNvPr id="270" name="Google Shape;270;p31"/>
          <p:cNvSpPr>
            <a:spLocks noGrp="1"/>
          </p:cNvSpPr>
          <p:nvPr>
            <p:ph type="sldNum" idx="12"/>
          </p:nvPr>
        </p:nvSpPr>
        <p:spPr>
          <a:xfrm>
            <a:off x="146304" y="4656582"/>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19</a:t>
            </a:fld>
            <a:endParaRPr>
              <a:solidFill>
                <a:srgbClr val="FFFFFF"/>
              </a:solidFill>
            </a:endParaRPr>
          </a:p>
        </p:txBody>
      </p:sp>
      <p:pic>
        <p:nvPicPr>
          <p:cNvPr id="271" name="Google Shape;271;p31"/>
          <p:cNvPicPr preferRelativeResize="0"/>
          <p:nvPr/>
        </p:nvPicPr>
        <p:blipFill rotWithShape="1">
          <a:blip r:embed="rId3">
            <a:alphaModFix/>
          </a:blip>
          <a:srcRect/>
          <a:stretch/>
        </p:blipFill>
        <p:spPr>
          <a:xfrm>
            <a:off x="7635180" y="145920"/>
            <a:ext cx="1489364" cy="785727"/>
          </a:xfrm>
          <a:prstGeom prst="rect">
            <a:avLst/>
          </a:prstGeom>
          <a:noFill/>
          <a:ln>
            <a:noFill/>
          </a:ln>
        </p:spPr>
      </p:pic>
      <p:cxnSp>
        <p:nvCxnSpPr>
          <p:cNvPr id="272" name="Google Shape;272;p31"/>
          <p:cNvCxnSpPr/>
          <p:nvPr/>
        </p:nvCxnSpPr>
        <p:spPr>
          <a:xfrm rot="5400000">
            <a:off x="7140105" y="476657"/>
            <a:ext cx="856034" cy="1588"/>
          </a:xfrm>
          <a:prstGeom prst="straightConnector1">
            <a:avLst/>
          </a:prstGeom>
          <a:noFill/>
          <a:ln w="38100" cap="flat" cmpd="sng">
            <a:solidFill>
              <a:srgbClr val="396599"/>
            </a:solidFill>
            <a:prstDash val="solid"/>
            <a:round/>
            <a:headEnd type="none" w="sm" len="sm"/>
            <a:tailEnd type="none" w="sm" len="sm"/>
          </a:ln>
        </p:spPr>
      </p:cxnSp>
      <p:pic>
        <p:nvPicPr>
          <p:cNvPr id="5" name="Picture 4">
            <a:extLst>
              <a:ext uri="{FF2B5EF4-FFF2-40B4-BE49-F238E27FC236}">
                <a16:creationId xmlns:a16="http://schemas.microsoft.com/office/drawing/2014/main" id="{830F03AD-403E-6E58-856B-486AC95AB876}"/>
              </a:ext>
            </a:extLst>
          </p:cNvPr>
          <p:cNvPicPr>
            <a:picLocks noChangeAspect="1"/>
          </p:cNvPicPr>
          <p:nvPr/>
        </p:nvPicPr>
        <p:blipFill>
          <a:blip r:embed="rId4"/>
          <a:stretch>
            <a:fillRect/>
          </a:stretch>
        </p:blipFill>
        <p:spPr>
          <a:xfrm>
            <a:off x="2207419" y="1944586"/>
            <a:ext cx="4586287" cy="267251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4"/>
          <p:cNvSpPr txBox="1">
            <a:spLocks noGrp="1"/>
          </p:cNvSpPr>
          <p:nvPr>
            <p:ph type="title"/>
          </p:nvPr>
        </p:nvSpPr>
        <p:spPr>
          <a:xfrm>
            <a:off x="561975" y="466726"/>
            <a:ext cx="4914900" cy="762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400"/>
              <a:buFont typeface="Libre Franklin"/>
              <a:buNone/>
            </a:pPr>
            <a:r>
              <a:rPr lang="en-US" sz="4400"/>
              <a:t>Index</a:t>
            </a:r>
            <a:endParaRPr sz="4400"/>
          </a:p>
        </p:txBody>
      </p:sp>
      <p:sp>
        <p:nvSpPr>
          <p:cNvPr id="116" name="Google Shape;116;p14"/>
          <p:cNvSpPr txBox="1">
            <a:spLocks noGrp="1"/>
          </p:cNvSpPr>
          <p:nvPr>
            <p:ph type="body" idx="1"/>
          </p:nvPr>
        </p:nvSpPr>
        <p:spPr>
          <a:xfrm>
            <a:off x="200025" y="1910953"/>
            <a:ext cx="8458200" cy="2527697"/>
          </a:xfrm>
          <a:prstGeom prst="rect">
            <a:avLst/>
          </a:prstGeom>
          <a:noFill/>
          <a:ln>
            <a:noFill/>
          </a:ln>
        </p:spPr>
        <p:txBody>
          <a:bodyPr spcFirstLastPara="1" wrap="square" lIns="91425" tIns="45700" rIns="91425" bIns="45700" anchor="t" anchorCtr="0">
            <a:normAutofit fontScale="62500" lnSpcReduction="20000"/>
          </a:bodyPr>
          <a:lstStyle/>
          <a:p>
            <a:pPr marL="0" lvl="0" indent="-80962" algn="l" rtl="0">
              <a:spcBef>
                <a:spcPts val="0"/>
              </a:spcBef>
              <a:spcAft>
                <a:spcPts val="0"/>
              </a:spcAft>
              <a:buSzPct val="85000"/>
              <a:buFont typeface="Noto Sans Symbols"/>
              <a:buChar char="❑"/>
            </a:pPr>
            <a:r>
              <a:rPr lang="en-US"/>
              <a:t>Introduction</a:t>
            </a:r>
            <a:endParaRPr/>
          </a:p>
          <a:p>
            <a:pPr marL="0" lvl="0" indent="-80962" algn="l" rtl="0">
              <a:spcBef>
                <a:spcPts val="580"/>
              </a:spcBef>
              <a:spcAft>
                <a:spcPts val="0"/>
              </a:spcAft>
              <a:buSzPct val="85000"/>
              <a:buFont typeface="Noto Sans Symbols"/>
              <a:buChar char="❑"/>
            </a:pPr>
            <a:r>
              <a:rPr lang="en-US"/>
              <a:t>Literature Survey/review</a:t>
            </a:r>
            <a:endParaRPr/>
          </a:p>
          <a:p>
            <a:pPr marL="0" lvl="0" indent="-80962" algn="l" rtl="0">
              <a:spcBef>
                <a:spcPts val="580"/>
              </a:spcBef>
              <a:spcAft>
                <a:spcPts val="0"/>
              </a:spcAft>
              <a:buSzPct val="85000"/>
              <a:buFont typeface="Noto Sans Symbols"/>
              <a:buChar char="❑"/>
            </a:pPr>
            <a:r>
              <a:rPr lang="en-US"/>
              <a:t>Block Diagram</a:t>
            </a:r>
            <a:endParaRPr/>
          </a:p>
          <a:p>
            <a:pPr marL="0" lvl="0" indent="-80962" algn="l" rtl="0">
              <a:spcBef>
                <a:spcPts val="580"/>
              </a:spcBef>
              <a:spcAft>
                <a:spcPts val="0"/>
              </a:spcAft>
              <a:buSzPct val="85000"/>
              <a:buFont typeface="Noto Sans Symbols"/>
              <a:buChar char="❑"/>
            </a:pPr>
            <a:r>
              <a:rPr lang="en-US"/>
              <a:t>Project Specification</a:t>
            </a:r>
            <a:endParaRPr/>
          </a:p>
          <a:p>
            <a:pPr marL="0" lvl="0" indent="-80962" algn="l" rtl="0">
              <a:spcBef>
                <a:spcPts val="580"/>
              </a:spcBef>
              <a:spcAft>
                <a:spcPts val="0"/>
              </a:spcAft>
              <a:buSzPct val="85000"/>
              <a:buFont typeface="Noto Sans Symbols"/>
              <a:buChar char="❑"/>
            </a:pPr>
            <a:r>
              <a:rPr lang="en-US"/>
              <a:t>Design and simulation</a:t>
            </a:r>
            <a:endParaRPr/>
          </a:p>
          <a:p>
            <a:pPr marL="0" lvl="0" indent="-80962" algn="l" rtl="0">
              <a:spcBef>
                <a:spcPts val="580"/>
              </a:spcBef>
              <a:spcAft>
                <a:spcPts val="0"/>
              </a:spcAft>
              <a:buSzPct val="85000"/>
              <a:buFont typeface="Noto Sans Symbols"/>
              <a:buChar char="❑"/>
            </a:pPr>
            <a:r>
              <a:rPr lang="en-US"/>
              <a:t>Advantages and Applications</a:t>
            </a:r>
            <a:endParaRPr/>
          </a:p>
          <a:p>
            <a:pPr marL="0" lvl="0" indent="-80962" algn="l" rtl="0">
              <a:spcBef>
                <a:spcPts val="580"/>
              </a:spcBef>
              <a:spcAft>
                <a:spcPts val="0"/>
              </a:spcAft>
              <a:buSzPct val="85000"/>
              <a:buFont typeface="Noto Sans Symbols"/>
              <a:buChar char="❑"/>
            </a:pPr>
            <a:r>
              <a:rPr lang="en-US"/>
              <a:t>Future Scope </a:t>
            </a:r>
            <a:endParaRPr/>
          </a:p>
          <a:p>
            <a:pPr marL="0" lvl="0" indent="-80962" algn="l" rtl="0">
              <a:spcBef>
                <a:spcPts val="580"/>
              </a:spcBef>
              <a:spcAft>
                <a:spcPts val="0"/>
              </a:spcAft>
              <a:buSzPct val="85000"/>
              <a:buFont typeface="Noto Sans Symbols"/>
              <a:buChar char="❑"/>
            </a:pPr>
            <a:r>
              <a:rPr lang="en-US"/>
              <a:t>Project Completion Plan</a:t>
            </a:r>
            <a:endParaRPr/>
          </a:p>
          <a:p>
            <a:pPr marL="0" lvl="0" indent="-80962" algn="l" rtl="0">
              <a:spcBef>
                <a:spcPts val="580"/>
              </a:spcBef>
              <a:spcAft>
                <a:spcPts val="0"/>
              </a:spcAft>
              <a:buSzPct val="85000"/>
              <a:buFont typeface="Noto Sans Symbols"/>
              <a:buChar char="❑"/>
            </a:pPr>
            <a:r>
              <a:rPr lang="en-US"/>
              <a:t>References</a:t>
            </a:r>
            <a:endParaRPr/>
          </a:p>
          <a:p>
            <a:pPr marL="0" lvl="0" indent="0" algn="l" rtl="0">
              <a:spcBef>
                <a:spcPts val="580"/>
              </a:spcBef>
              <a:spcAft>
                <a:spcPts val="0"/>
              </a:spcAft>
              <a:buSzPct val="85000"/>
              <a:buFont typeface="Noto Sans Symbols"/>
              <a:buNone/>
            </a:pPr>
            <a:endParaRPr/>
          </a:p>
        </p:txBody>
      </p:sp>
      <p:sp>
        <p:nvSpPr>
          <p:cNvPr id="117" name="Google Shape;117;p14"/>
          <p:cNvSpPr txBox="1">
            <a:spLocks noGrp="1"/>
          </p:cNvSpPr>
          <p:nvPr>
            <p:ph type="ftr" idx="11"/>
          </p:nvPr>
        </p:nvSpPr>
        <p:spPr>
          <a:xfrm>
            <a:off x="609601" y="4686155"/>
            <a:ext cx="8252297"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a:solidFill>
                  <a:schemeClr val="accent1"/>
                </a:solidFill>
              </a:rPr>
              <a:t>Department of Electronics &amp; Telecommunication Engineering</a:t>
            </a:r>
            <a:endParaRPr/>
          </a:p>
          <a:p>
            <a:pPr marL="0" lvl="0" indent="0" algn="ctr" rtl="0">
              <a:spcBef>
                <a:spcPts val="0"/>
              </a:spcBef>
              <a:spcAft>
                <a:spcPts val="0"/>
              </a:spcAft>
              <a:buNone/>
            </a:pPr>
            <a:r>
              <a:rPr lang="en-US" sz="1200">
                <a:solidFill>
                  <a:schemeClr val="accent1"/>
                </a:solidFill>
              </a:rPr>
              <a:t>K. K. Wagh Institute of Engineering Education &amp; Research, Nashik.</a:t>
            </a:r>
            <a:endParaRPr sz="1200">
              <a:solidFill>
                <a:schemeClr val="accent1"/>
              </a:solidFill>
            </a:endParaRPr>
          </a:p>
        </p:txBody>
      </p:sp>
      <p:sp>
        <p:nvSpPr>
          <p:cNvPr id="118" name="Google Shape;118;p14"/>
          <p:cNvSpPr>
            <a:spLocks noGrp="1"/>
          </p:cNvSpPr>
          <p:nvPr>
            <p:ph type="sldNum" idx="12"/>
          </p:nvPr>
        </p:nvSpPr>
        <p:spPr>
          <a:xfrm>
            <a:off x="146304" y="4656582"/>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a:t>
            </a:fld>
            <a:endParaRPr>
              <a:solidFill>
                <a:srgbClr val="FFFFFF"/>
              </a:solidFill>
            </a:endParaRPr>
          </a:p>
        </p:txBody>
      </p:sp>
      <p:pic>
        <p:nvPicPr>
          <p:cNvPr id="119" name="Google Shape;119;p14"/>
          <p:cNvPicPr preferRelativeResize="0"/>
          <p:nvPr/>
        </p:nvPicPr>
        <p:blipFill rotWithShape="1">
          <a:blip r:embed="rId3">
            <a:alphaModFix/>
          </a:blip>
          <a:srcRect/>
          <a:stretch/>
        </p:blipFill>
        <p:spPr>
          <a:xfrm>
            <a:off x="7635180" y="145920"/>
            <a:ext cx="1489364" cy="785727"/>
          </a:xfrm>
          <a:prstGeom prst="rect">
            <a:avLst/>
          </a:prstGeom>
          <a:noFill/>
          <a:ln>
            <a:noFill/>
          </a:ln>
        </p:spPr>
      </p:pic>
      <p:cxnSp>
        <p:nvCxnSpPr>
          <p:cNvPr id="120" name="Google Shape;120;p14"/>
          <p:cNvCxnSpPr/>
          <p:nvPr/>
        </p:nvCxnSpPr>
        <p:spPr>
          <a:xfrm rot="5400000">
            <a:off x="7140105" y="476657"/>
            <a:ext cx="856034" cy="1588"/>
          </a:xfrm>
          <a:prstGeom prst="straightConnector1">
            <a:avLst/>
          </a:prstGeom>
          <a:noFill/>
          <a:ln w="38100" cap="flat" cmpd="sng">
            <a:solidFill>
              <a:srgbClr val="396599"/>
            </a:solidFill>
            <a:prstDash val="solid"/>
            <a:round/>
            <a:headEnd type="none" w="sm" len="sm"/>
            <a:tailEnd type="none" w="sm" len="sm"/>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2"/>
          <p:cNvSpPr txBox="1">
            <a:spLocks noGrp="1"/>
          </p:cNvSpPr>
          <p:nvPr>
            <p:ph type="ftr" idx="11"/>
          </p:nvPr>
        </p:nvSpPr>
        <p:spPr>
          <a:xfrm>
            <a:off x="914400" y="4629150"/>
            <a:ext cx="7715250" cy="342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Electronics &amp; Telecommunication Engineering </a:t>
            </a:r>
            <a:endParaRPr/>
          </a:p>
          <a:p>
            <a:pPr marL="0" lvl="0" indent="0" algn="ctr" rtl="0">
              <a:spcBef>
                <a:spcPts val="0"/>
              </a:spcBef>
              <a:spcAft>
                <a:spcPts val="0"/>
              </a:spcAft>
              <a:buNone/>
            </a:pPr>
            <a:r>
              <a:rPr lang="en-US"/>
              <a:t>K. K. Wagh Institute of Engineering Education &amp; Research, Nashik.</a:t>
            </a:r>
            <a:endParaRPr/>
          </a:p>
        </p:txBody>
      </p:sp>
      <p:sp>
        <p:nvSpPr>
          <p:cNvPr id="278" name="Google Shape;278;p32"/>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20</a:t>
            </a:fld>
            <a:endParaRPr>
              <a:solidFill>
                <a:srgbClr val="FFFFFF"/>
              </a:solidFill>
            </a:endParaRPr>
          </a:p>
        </p:txBody>
      </p:sp>
      <p:pic>
        <p:nvPicPr>
          <p:cNvPr id="280" name="Google Shape;280;p32"/>
          <p:cNvPicPr preferRelativeResize="0"/>
          <p:nvPr/>
        </p:nvPicPr>
        <p:blipFill rotWithShape="1">
          <a:blip r:embed="rId3">
            <a:alphaModFix/>
          </a:blip>
          <a:srcRect/>
          <a:stretch/>
        </p:blipFill>
        <p:spPr>
          <a:xfrm>
            <a:off x="7111305" y="269745"/>
            <a:ext cx="1489364" cy="785727"/>
          </a:xfrm>
          <a:prstGeom prst="rect">
            <a:avLst/>
          </a:prstGeom>
          <a:noFill/>
          <a:ln>
            <a:noFill/>
          </a:ln>
        </p:spPr>
      </p:pic>
      <p:sp>
        <p:nvSpPr>
          <p:cNvPr id="3" name="TextBox 2"/>
          <p:cNvSpPr txBox="1"/>
          <p:nvPr/>
        </p:nvSpPr>
        <p:spPr>
          <a:xfrm>
            <a:off x="374904" y="275726"/>
            <a:ext cx="6492301" cy="523220"/>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Logic 0 (Robot is M</a:t>
            </a:r>
            <a:r>
              <a:rPr lang="en-IN" sz="2800" dirty="0">
                <a:latin typeface="Times New Roman" panose="02020603050405020304" pitchFamily="18" charset="0"/>
                <a:cs typeface="Times New Roman" panose="02020603050405020304" pitchFamily="18" charset="0"/>
              </a:rPr>
              <a:t>oving) </a:t>
            </a:r>
          </a:p>
        </p:txBody>
      </p:sp>
      <p:pic>
        <p:nvPicPr>
          <p:cNvPr id="6" name="Picture 5">
            <a:extLst>
              <a:ext uri="{FF2B5EF4-FFF2-40B4-BE49-F238E27FC236}">
                <a16:creationId xmlns:a16="http://schemas.microsoft.com/office/drawing/2014/main" id="{9D0BA1E1-E69B-B6F7-3245-BFC29422018F}"/>
              </a:ext>
            </a:extLst>
          </p:cNvPr>
          <p:cNvPicPr>
            <a:picLocks noChangeAspect="1"/>
          </p:cNvPicPr>
          <p:nvPr/>
        </p:nvPicPr>
        <p:blipFill>
          <a:blip r:embed="rId4"/>
          <a:stretch>
            <a:fillRect/>
          </a:stretch>
        </p:blipFill>
        <p:spPr>
          <a:xfrm>
            <a:off x="1694882" y="994631"/>
            <a:ext cx="4848794" cy="337799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3"/>
          <p:cNvSpPr txBox="1">
            <a:spLocks noGrp="1"/>
          </p:cNvSpPr>
          <p:nvPr>
            <p:ph type="ftr" idx="11"/>
          </p:nvPr>
        </p:nvSpPr>
        <p:spPr>
          <a:xfrm>
            <a:off x="914400" y="4629150"/>
            <a:ext cx="7715250" cy="342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Electronics &amp; Telecommunication Engineering </a:t>
            </a:r>
            <a:endParaRPr/>
          </a:p>
          <a:p>
            <a:pPr marL="0" lvl="0" indent="0" algn="ctr" rtl="0">
              <a:spcBef>
                <a:spcPts val="0"/>
              </a:spcBef>
              <a:spcAft>
                <a:spcPts val="0"/>
              </a:spcAft>
              <a:buNone/>
            </a:pPr>
            <a:r>
              <a:rPr lang="en-US"/>
              <a:t>K. K. Wagh Institute of Engineering Education &amp; Research, Nashik.</a:t>
            </a:r>
            <a:endParaRPr/>
          </a:p>
        </p:txBody>
      </p:sp>
      <p:sp>
        <p:nvSpPr>
          <p:cNvPr id="286" name="Google Shape;286;p33"/>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21</a:t>
            </a:fld>
            <a:endParaRPr>
              <a:solidFill>
                <a:srgbClr val="FFFFFF"/>
              </a:solidFill>
            </a:endParaRPr>
          </a:p>
        </p:txBody>
      </p:sp>
      <p:pic>
        <p:nvPicPr>
          <p:cNvPr id="288" name="Google Shape;288;p33"/>
          <p:cNvPicPr preferRelativeResize="0"/>
          <p:nvPr/>
        </p:nvPicPr>
        <p:blipFill rotWithShape="1">
          <a:blip r:embed="rId3">
            <a:alphaModFix/>
          </a:blip>
          <a:srcRect/>
          <a:stretch/>
        </p:blipFill>
        <p:spPr>
          <a:xfrm>
            <a:off x="7111305" y="269745"/>
            <a:ext cx="1489364" cy="785727"/>
          </a:xfrm>
          <a:prstGeom prst="rect">
            <a:avLst/>
          </a:prstGeom>
          <a:noFill/>
          <a:ln>
            <a:noFill/>
          </a:ln>
        </p:spPr>
      </p:pic>
      <p:sp>
        <p:nvSpPr>
          <p:cNvPr id="3" name="TextBox 2"/>
          <p:cNvSpPr txBox="1"/>
          <p:nvPr/>
        </p:nvSpPr>
        <p:spPr>
          <a:xfrm>
            <a:off x="306846" y="319119"/>
            <a:ext cx="6804459" cy="461665"/>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Logic 1(Obstacle Detected) </a:t>
            </a:r>
          </a:p>
        </p:txBody>
      </p:sp>
      <p:pic>
        <p:nvPicPr>
          <p:cNvPr id="7" name="Picture 6">
            <a:extLst>
              <a:ext uri="{FF2B5EF4-FFF2-40B4-BE49-F238E27FC236}">
                <a16:creationId xmlns:a16="http://schemas.microsoft.com/office/drawing/2014/main" id="{40A92A70-7361-641C-CA32-E812238A744A}"/>
              </a:ext>
            </a:extLst>
          </p:cNvPr>
          <p:cNvPicPr>
            <a:picLocks noChangeAspect="1"/>
          </p:cNvPicPr>
          <p:nvPr/>
        </p:nvPicPr>
        <p:blipFill>
          <a:blip r:embed="rId4"/>
          <a:stretch>
            <a:fillRect/>
          </a:stretch>
        </p:blipFill>
        <p:spPr>
          <a:xfrm>
            <a:off x="1685645" y="1014049"/>
            <a:ext cx="4822311" cy="341041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5"/>
          <p:cNvSpPr txBox="1">
            <a:spLocks noGrp="1"/>
          </p:cNvSpPr>
          <p:nvPr>
            <p:ph type="title"/>
          </p:nvPr>
        </p:nvSpPr>
        <p:spPr>
          <a:xfrm>
            <a:off x="447674" y="466726"/>
            <a:ext cx="7239001" cy="11811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400"/>
              <a:buFont typeface="Libre Franklin"/>
              <a:buNone/>
            </a:pPr>
            <a:br>
              <a:rPr lang="en-US" sz="4400"/>
            </a:br>
            <a:br>
              <a:rPr lang="en-US" sz="4400"/>
            </a:br>
            <a:br>
              <a:rPr lang="en-US" sz="4400"/>
            </a:br>
            <a:br>
              <a:rPr lang="en-US" sz="4400"/>
            </a:br>
            <a:br>
              <a:rPr lang="en-US" sz="4400"/>
            </a:br>
            <a:br>
              <a:rPr lang="en-US" sz="4400"/>
            </a:br>
            <a:br>
              <a:rPr lang="en-US" sz="4400"/>
            </a:br>
            <a:br>
              <a:rPr lang="en-US" sz="4400"/>
            </a:br>
            <a:br>
              <a:rPr lang="en-US" sz="4400"/>
            </a:br>
            <a:br>
              <a:rPr lang="en-US" sz="4400"/>
            </a:br>
            <a:br>
              <a:rPr lang="en-US" sz="4400"/>
            </a:br>
            <a:br>
              <a:rPr lang="en-US" sz="4400"/>
            </a:br>
            <a:br>
              <a:rPr lang="en-US" sz="4400"/>
            </a:br>
            <a:br>
              <a:rPr lang="en-US" sz="4400"/>
            </a:br>
            <a:br>
              <a:rPr lang="en-US" sz="4400"/>
            </a:br>
            <a:r>
              <a:rPr lang="en-US" sz="4400"/>
              <a:t> </a:t>
            </a:r>
            <a:br>
              <a:rPr lang="en-US" sz="4400"/>
            </a:br>
            <a:br>
              <a:rPr lang="en-US" sz="4400"/>
            </a:br>
            <a:r>
              <a:rPr lang="en-US" sz="4400"/>
              <a:t> </a:t>
            </a:r>
            <a:br>
              <a:rPr lang="en-US" sz="4400"/>
            </a:br>
            <a:br>
              <a:rPr lang="en-US" sz="4400"/>
            </a:br>
            <a:r>
              <a:rPr lang="en-US" sz="4400"/>
              <a:t>Advantages and Application</a:t>
            </a:r>
            <a:endParaRPr sz="4400"/>
          </a:p>
        </p:txBody>
      </p:sp>
      <p:sp>
        <p:nvSpPr>
          <p:cNvPr id="303" name="Google Shape;303;p35"/>
          <p:cNvSpPr txBox="1">
            <a:spLocks noGrp="1"/>
          </p:cNvSpPr>
          <p:nvPr>
            <p:ph type="ftr" idx="11"/>
          </p:nvPr>
        </p:nvSpPr>
        <p:spPr>
          <a:xfrm>
            <a:off x="560505" y="4741387"/>
            <a:ext cx="8252297"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solidFill>
                  <a:schemeClr val="accent1"/>
                </a:solidFill>
              </a:rPr>
              <a:t>Department of Electronics &amp; Telecommunication Engineering</a:t>
            </a:r>
            <a:endParaRPr dirty="0"/>
          </a:p>
          <a:p>
            <a:pPr marL="0" lvl="0" indent="0" algn="ctr" rtl="0">
              <a:spcBef>
                <a:spcPts val="0"/>
              </a:spcBef>
              <a:spcAft>
                <a:spcPts val="0"/>
              </a:spcAft>
              <a:buNone/>
            </a:pPr>
            <a:r>
              <a:rPr lang="en-US" sz="1200" dirty="0">
                <a:solidFill>
                  <a:schemeClr val="accent1"/>
                </a:solidFill>
              </a:rPr>
              <a:t>K. K. Wagh Institute of Engineering Education &amp; Research, Nashik.</a:t>
            </a:r>
            <a:endParaRPr sz="1200" dirty="0">
              <a:solidFill>
                <a:schemeClr val="accent1"/>
              </a:solidFill>
            </a:endParaRPr>
          </a:p>
        </p:txBody>
      </p:sp>
      <p:sp>
        <p:nvSpPr>
          <p:cNvPr id="304" name="Google Shape;304;p35"/>
          <p:cNvSpPr>
            <a:spLocks noGrp="1"/>
          </p:cNvSpPr>
          <p:nvPr>
            <p:ph type="sldNum" idx="12"/>
          </p:nvPr>
        </p:nvSpPr>
        <p:spPr>
          <a:xfrm>
            <a:off x="146304" y="4656582"/>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22</a:t>
            </a:fld>
            <a:endParaRPr>
              <a:solidFill>
                <a:srgbClr val="FFFFFF"/>
              </a:solidFill>
            </a:endParaRPr>
          </a:p>
        </p:txBody>
      </p:sp>
      <p:pic>
        <p:nvPicPr>
          <p:cNvPr id="305" name="Google Shape;305;p35"/>
          <p:cNvPicPr preferRelativeResize="0"/>
          <p:nvPr/>
        </p:nvPicPr>
        <p:blipFill rotWithShape="1">
          <a:blip r:embed="rId3">
            <a:alphaModFix/>
          </a:blip>
          <a:srcRect/>
          <a:stretch/>
        </p:blipFill>
        <p:spPr>
          <a:xfrm>
            <a:off x="7635180" y="145920"/>
            <a:ext cx="1489364" cy="785727"/>
          </a:xfrm>
          <a:prstGeom prst="rect">
            <a:avLst/>
          </a:prstGeom>
          <a:noFill/>
          <a:ln>
            <a:noFill/>
          </a:ln>
        </p:spPr>
      </p:pic>
      <p:cxnSp>
        <p:nvCxnSpPr>
          <p:cNvPr id="306" name="Google Shape;306;p35"/>
          <p:cNvCxnSpPr/>
          <p:nvPr/>
        </p:nvCxnSpPr>
        <p:spPr>
          <a:xfrm rot="5400000">
            <a:off x="7140105" y="476657"/>
            <a:ext cx="856034" cy="1588"/>
          </a:xfrm>
          <a:prstGeom prst="straightConnector1">
            <a:avLst/>
          </a:prstGeom>
          <a:noFill/>
          <a:ln w="38100" cap="flat" cmpd="sng">
            <a:solidFill>
              <a:srgbClr val="396599"/>
            </a:solidFill>
            <a:prstDash val="solid"/>
            <a:round/>
            <a:headEnd type="none" w="sm" len="sm"/>
            <a:tailEnd type="none" w="sm" len="sm"/>
          </a:ln>
        </p:spPr>
      </p:cxnSp>
      <p:sp>
        <p:nvSpPr>
          <p:cNvPr id="3" name="TextBox 2"/>
          <p:cNvSpPr txBox="1"/>
          <p:nvPr/>
        </p:nvSpPr>
        <p:spPr>
          <a:xfrm>
            <a:off x="97207" y="1848287"/>
            <a:ext cx="8917917" cy="3108543"/>
          </a:xfrm>
          <a:prstGeom prst="rect">
            <a:avLst/>
          </a:prstGeom>
          <a:noFill/>
        </p:spPr>
        <p:txBody>
          <a:bodyPr wrap="square" rtlCol="0">
            <a:spAutoFit/>
          </a:bodyPr>
          <a:lstStyle/>
          <a:p>
            <a:pPr marL="400050" indent="-400050" algn="just">
              <a:buFont typeface="+mj-lt"/>
              <a:buAutoNum type="romanUcPeriod"/>
            </a:pPr>
            <a:r>
              <a:rPr lang="en-US" dirty="0">
                <a:latin typeface="Times New Roman" panose="02020603050405020304" pitchFamily="18" charset="0"/>
                <a:cs typeface="Times New Roman" panose="02020603050405020304" pitchFamily="18" charset="0"/>
              </a:rPr>
              <a:t>AI enables better decision-making: - Farmers can use AI to collect and process much more data than usual. Analyze market demand, predict prices, and determine the best time to sow and harvest. is an important issue that farmers can solve with AI. </a:t>
            </a:r>
          </a:p>
          <a:p>
            <a:pPr marL="400050" indent="-400050" algn="just">
              <a:buFont typeface="+mj-lt"/>
              <a:buAutoNum type="romanUcPeriod"/>
            </a:pPr>
            <a:endParaRPr lang="en-US" dirty="0">
              <a:latin typeface="Times New Roman" panose="02020603050405020304" pitchFamily="18" charset="0"/>
              <a:cs typeface="Times New Roman" panose="02020603050405020304" pitchFamily="18" charset="0"/>
            </a:endParaRPr>
          </a:p>
          <a:p>
            <a:pPr marL="400050" indent="-400050" algn="just">
              <a:buFont typeface="+mj-lt"/>
              <a:buAutoNum type="romanUcPeriod"/>
            </a:pPr>
            <a:r>
              <a:rPr lang="en-IN" dirty="0">
                <a:latin typeface="Times New Roman" panose="02020603050405020304" pitchFamily="18" charset="0"/>
                <a:cs typeface="Times New Roman" panose="02020603050405020304" pitchFamily="18" charset="0"/>
              </a:rPr>
              <a:t>Automatic weeding: - </a:t>
            </a:r>
            <a:r>
              <a:rPr lang="en-US" dirty="0">
                <a:latin typeface="Times New Roman" panose="02020603050405020304" pitchFamily="18" charset="0"/>
                <a:cs typeface="Times New Roman" panose="02020603050405020304" pitchFamily="18" charset="0"/>
              </a:rPr>
              <a:t>A robot runs through a crop field. The bottom camera shows plants and weeds. AI software detects weeds and issues commands to remove them. High-energy sprinklers remove weeds without disturbing the soil or crops with nozzle settings according to weed size. </a:t>
            </a:r>
          </a:p>
          <a:p>
            <a:pPr marL="400050" indent="-400050" algn="just">
              <a:buFont typeface="+mj-lt"/>
              <a:buAutoNum type="romanUcPeriod"/>
            </a:pPr>
            <a:endParaRPr lang="en-US" dirty="0">
              <a:latin typeface="Times New Roman" panose="02020603050405020304" pitchFamily="18" charset="0"/>
              <a:cs typeface="Times New Roman" panose="02020603050405020304" pitchFamily="18" charset="0"/>
            </a:endParaRPr>
          </a:p>
          <a:p>
            <a:pPr marL="400050" indent="-400050" algn="just">
              <a:buFont typeface="+mj-lt"/>
              <a:buAutoNum type="romanUcPeriod"/>
            </a:pPr>
            <a:r>
              <a:rPr lang="en-US" dirty="0">
                <a:latin typeface="Times New Roman" panose="02020603050405020304" pitchFamily="18" charset="0"/>
                <a:cs typeface="Times New Roman" panose="02020603050405020304" pitchFamily="18" charset="0"/>
              </a:rPr>
              <a:t>Cutting the unwanted grass throughout the path: - The mowing mechanism is to mow unnecessary grass that obstructs the path of the robot and continue the mechanism that the robot sprays herbicides on weeds.</a:t>
            </a:r>
          </a:p>
          <a:p>
            <a:pPr marL="400050" indent="-400050" algn="just">
              <a:buFont typeface="+mj-lt"/>
              <a:buAutoNum type="romanUcPeriod"/>
            </a:pPr>
            <a:endParaRPr lang="en-US" dirty="0">
              <a:latin typeface="Times New Roman" panose="02020603050405020304" pitchFamily="18" charset="0"/>
              <a:cs typeface="Times New Roman" panose="02020603050405020304" pitchFamily="18" charset="0"/>
            </a:endParaRPr>
          </a:p>
          <a:p>
            <a:pPr marL="400050" indent="-400050" algn="just">
              <a:buFont typeface="+mj-lt"/>
              <a:buAutoNum type="romanUcPeriod"/>
            </a:pPr>
            <a:r>
              <a:rPr lang="en-IN" dirty="0">
                <a:latin typeface="Times New Roman" panose="02020603050405020304" pitchFamily="18" charset="0"/>
                <a:cs typeface="Times New Roman" panose="02020603050405020304" pitchFamily="18" charset="0"/>
              </a:rPr>
              <a:t>Time Saving: - </a:t>
            </a:r>
            <a:r>
              <a:rPr lang="en-US" dirty="0">
                <a:latin typeface="Times New Roman" panose="02020603050405020304" pitchFamily="18" charset="0"/>
                <a:cs typeface="Times New Roman" panose="02020603050405020304" pitchFamily="18" charset="0"/>
              </a:rPr>
              <a:t>Most importantly, the robot automatically records the farm's path and navigates through it, saving the farmer time. </a:t>
            </a: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8"/>
          <p:cNvSpPr txBox="1">
            <a:spLocks noGrp="1"/>
          </p:cNvSpPr>
          <p:nvPr>
            <p:ph type="ftr" idx="11"/>
          </p:nvPr>
        </p:nvSpPr>
        <p:spPr>
          <a:xfrm>
            <a:off x="914400" y="4629150"/>
            <a:ext cx="7715250" cy="342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Electronics &amp; Telecommunication Engineering </a:t>
            </a:r>
            <a:endParaRPr/>
          </a:p>
          <a:p>
            <a:pPr marL="0" lvl="0" indent="0" algn="ctr" rtl="0">
              <a:spcBef>
                <a:spcPts val="0"/>
              </a:spcBef>
              <a:spcAft>
                <a:spcPts val="0"/>
              </a:spcAft>
              <a:buNone/>
            </a:pPr>
            <a:r>
              <a:rPr lang="en-US"/>
              <a:t>K. K. Wagh Institute of Engineering Education &amp; Research, Nashik.</a:t>
            </a:r>
            <a:endParaRPr/>
          </a:p>
        </p:txBody>
      </p:sp>
      <p:sp>
        <p:nvSpPr>
          <p:cNvPr id="330" name="Google Shape;330;p38"/>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23</a:t>
            </a:fld>
            <a:endParaRPr>
              <a:solidFill>
                <a:srgbClr val="FFFFFF"/>
              </a:solidFill>
            </a:endParaRPr>
          </a:p>
        </p:txBody>
      </p:sp>
      <p:pic>
        <p:nvPicPr>
          <p:cNvPr id="332" name="Google Shape;332;p38"/>
          <p:cNvPicPr preferRelativeResize="0"/>
          <p:nvPr/>
        </p:nvPicPr>
        <p:blipFill rotWithShape="1">
          <a:blip r:embed="rId3">
            <a:alphaModFix/>
          </a:blip>
          <a:srcRect/>
          <a:stretch/>
        </p:blipFill>
        <p:spPr>
          <a:xfrm>
            <a:off x="7111305" y="269745"/>
            <a:ext cx="1489364" cy="785727"/>
          </a:xfrm>
          <a:prstGeom prst="rect">
            <a:avLst/>
          </a:prstGeom>
          <a:noFill/>
          <a:ln>
            <a:noFill/>
          </a:ln>
        </p:spPr>
      </p:pic>
      <p:sp>
        <p:nvSpPr>
          <p:cNvPr id="2" name="TextBox 1"/>
          <p:cNvSpPr txBox="1"/>
          <p:nvPr/>
        </p:nvSpPr>
        <p:spPr>
          <a:xfrm>
            <a:off x="276161" y="807497"/>
            <a:ext cx="6744467" cy="307777"/>
          </a:xfrm>
          <a:prstGeom prst="rect">
            <a:avLst/>
          </a:prstGeom>
          <a:noFill/>
        </p:spPr>
        <p:txBody>
          <a:bodyPr wrap="square" rtlCol="0">
            <a:spAutoFit/>
          </a:bodyPr>
          <a:lstStyle/>
          <a:p>
            <a:pPr algn="just"/>
            <a:r>
              <a:rPr lang="en-IN" b="1" dirty="0">
                <a:latin typeface="Times New Roman" panose="02020603050405020304" pitchFamily="18" charset="0"/>
                <a:cs typeface="Times New Roman" panose="02020603050405020304" pitchFamily="18" charset="0"/>
              </a:rPr>
              <a:t>Applications – </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46304" y="1384717"/>
            <a:ext cx="8769648" cy="2677656"/>
          </a:xfrm>
          <a:prstGeom prst="rect">
            <a:avLst/>
          </a:prstGeom>
          <a:noFill/>
        </p:spPr>
        <p:txBody>
          <a:bodyPr wrap="square" rtlCol="0">
            <a:spAutoFit/>
          </a:bodyPr>
          <a:lstStyle/>
          <a:p>
            <a:pPr marL="400050" indent="-400050" algn="just">
              <a:buFont typeface="+mj-lt"/>
              <a:buAutoNum type="romanUcPeriod"/>
            </a:pPr>
            <a:r>
              <a:rPr lang="en-IN" dirty="0">
                <a:latin typeface="Times New Roman" panose="02020603050405020304" pitchFamily="18" charset="0"/>
                <a:cs typeface="Times New Roman" panose="02020603050405020304" pitchFamily="18" charset="0"/>
              </a:rPr>
              <a:t>Agriculture Robotics: - </a:t>
            </a:r>
            <a:r>
              <a:rPr lang="en-US" dirty="0">
                <a:latin typeface="Times New Roman" panose="02020603050405020304" pitchFamily="18" charset="0"/>
                <a:cs typeface="Times New Roman" panose="02020603050405020304" pitchFamily="18" charset="0"/>
              </a:rPr>
              <a:t>Robotics are widely used in various fields, mainly in manufacturing, to perform complex tasks. Various AI companies are currently developing agricultural robots. </a:t>
            </a:r>
          </a:p>
          <a:p>
            <a:pPr marL="400050" indent="-400050" algn="just">
              <a:buFont typeface="+mj-lt"/>
              <a:buAutoNum type="romanUcPeriod"/>
            </a:pPr>
            <a:endParaRPr lang="en-US" dirty="0">
              <a:latin typeface="Times New Roman" panose="02020603050405020304" pitchFamily="18" charset="0"/>
              <a:cs typeface="Times New Roman" panose="02020603050405020304" pitchFamily="18" charset="0"/>
            </a:endParaRPr>
          </a:p>
          <a:p>
            <a:pPr marL="400050" indent="-400050" algn="just">
              <a:buFont typeface="+mj-lt"/>
              <a:buAutoNum type="romanUcPeriod"/>
            </a:pPr>
            <a:r>
              <a:rPr lang="en-IN" dirty="0">
                <a:latin typeface="Times New Roman" panose="02020603050405020304" pitchFamily="18" charset="0"/>
                <a:cs typeface="Times New Roman" panose="02020603050405020304" pitchFamily="18" charset="0"/>
              </a:rPr>
              <a:t>Intelligent Spraying: - </a:t>
            </a:r>
            <a:r>
              <a:rPr lang="en-US" dirty="0">
                <a:latin typeface="Times New Roman" panose="02020603050405020304" pitchFamily="18" charset="0"/>
                <a:cs typeface="Times New Roman" panose="02020603050405020304" pitchFamily="18" charset="0"/>
              </a:rPr>
              <a:t>AI sensors can easily detect weeds and detect the area affected by weeds. If such areas are found, they can be applied in a targeted manner to reduce herbicide use, saving time and harvesting. </a:t>
            </a:r>
          </a:p>
          <a:p>
            <a:pPr marL="400050" indent="-400050" algn="just">
              <a:buFont typeface="+mj-lt"/>
              <a:buAutoNum type="romanUcPeriod"/>
            </a:pPr>
            <a:endParaRPr lang="en-US" dirty="0">
              <a:latin typeface="Times New Roman" panose="02020603050405020304" pitchFamily="18" charset="0"/>
              <a:cs typeface="Times New Roman" panose="02020603050405020304" pitchFamily="18" charset="0"/>
            </a:endParaRPr>
          </a:p>
          <a:p>
            <a:pPr marL="400050" indent="-400050" algn="just">
              <a:buFont typeface="+mj-lt"/>
              <a:buAutoNum type="romanUcPeriod"/>
            </a:pPr>
            <a:r>
              <a:rPr lang="en-IN" dirty="0">
                <a:latin typeface="Times New Roman" panose="02020603050405020304" pitchFamily="18" charset="0"/>
                <a:cs typeface="Times New Roman" panose="02020603050405020304" pitchFamily="18" charset="0"/>
              </a:rPr>
              <a:t>Precision Farming : - </a:t>
            </a:r>
            <a:r>
              <a:rPr lang="en-US" dirty="0">
                <a:latin typeface="Times New Roman" panose="02020603050405020304" pitchFamily="18" charset="0"/>
                <a:cs typeface="Times New Roman" panose="02020603050405020304" pitchFamily="18" charset="0"/>
              </a:rPr>
              <a:t>Precision farming techniques are highly precise and controlled methods that can replace labor-intensive parts of agriculture to perform repetitive tasks. One example of precision agriculture is the identification of plant stress levels. </a:t>
            </a:r>
          </a:p>
          <a:p>
            <a:pPr marL="400050" indent="-400050" algn="just">
              <a:buFont typeface="+mj-lt"/>
              <a:buAutoNum type="romanUcPeriod"/>
            </a:pPr>
            <a:endParaRPr lang="en-IN" dirty="0">
              <a:latin typeface="Times New Roman" panose="02020603050405020304" pitchFamily="18" charset="0"/>
              <a:cs typeface="Times New Roman" panose="02020603050405020304" pitchFamily="18" charset="0"/>
            </a:endParaRPr>
          </a:p>
          <a:p>
            <a:pPr marL="400050" indent="-400050" algn="just">
              <a:buFont typeface="+mj-lt"/>
              <a:buAutoNum type="romanUcPeriod"/>
            </a:pPr>
            <a:r>
              <a:rPr lang="en-IN" dirty="0">
                <a:latin typeface="Times New Roman" panose="02020603050405020304" pitchFamily="18" charset="0"/>
                <a:cs typeface="Times New Roman" panose="02020603050405020304" pitchFamily="18" charset="0"/>
              </a:rPr>
              <a:t>Automatic Weeding: - </a:t>
            </a:r>
            <a:r>
              <a:rPr lang="en-US" dirty="0">
                <a:latin typeface="Times New Roman" panose="02020603050405020304" pitchFamily="18" charset="0"/>
                <a:cs typeface="Times New Roman" panose="02020603050405020304" pitchFamily="18" charset="0"/>
              </a:rPr>
              <a:t>The AI weeding is not just a clever sprayer. Other computer vision robots take a more direct approach to removing unwanted vegetation. </a:t>
            </a: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6143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7"/>
          <p:cNvSpPr txBox="1">
            <a:spLocks noGrp="1"/>
          </p:cNvSpPr>
          <p:nvPr>
            <p:ph type="title"/>
          </p:nvPr>
        </p:nvSpPr>
        <p:spPr>
          <a:xfrm>
            <a:off x="447675" y="466726"/>
            <a:ext cx="6553199" cy="923924"/>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400"/>
              <a:buFont typeface="Libre Franklin"/>
              <a:buNone/>
            </a:pPr>
            <a:br>
              <a:rPr lang="en-US" sz="4400"/>
            </a:br>
            <a:br>
              <a:rPr lang="en-US" sz="4400"/>
            </a:br>
            <a:br>
              <a:rPr lang="en-US" sz="4400"/>
            </a:br>
            <a:br>
              <a:rPr lang="en-US" sz="4400"/>
            </a:br>
            <a:br>
              <a:rPr lang="en-US" sz="4400"/>
            </a:br>
            <a:br>
              <a:rPr lang="en-US" sz="4400"/>
            </a:br>
            <a:br>
              <a:rPr lang="en-US" sz="4400"/>
            </a:br>
            <a:br>
              <a:rPr lang="en-US" sz="4400"/>
            </a:br>
            <a:br>
              <a:rPr lang="en-US" sz="4400"/>
            </a:br>
            <a:br>
              <a:rPr lang="en-US" sz="4400"/>
            </a:br>
            <a:br>
              <a:rPr lang="en-US" sz="4400"/>
            </a:br>
            <a:br>
              <a:rPr lang="en-US" sz="4400"/>
            </a:br>
            <a:br>
              <a:rPr lang="en-US" sz="4400"/>
            </a:br>
            <a:br>
              <a:rPr lang="en-US" sz="4400"/>
            </a:br>
            <a:br>
              <a:rPr lang="en-US" sz="4400"/>
            </a:br>
            <a:r>
              <a:rPr lang="en-US" sz="4400"/>
              <a:t> </a:t>
            </a:r>
            <a:br>
              <a:rPr lang="en-US" sz="4400"/>
            </a:br>
            <a:r>
              <a:rPr lang="en-US" sz="4400"/>
              <a:t>Future Scope </a:t>
            </a:r>
            <a:endParaRPr/>
          </a:p>
        </p:txBody>
      </p:sp>
      <p:sp>
        <p:nvSpPr>
          <p:cNvPr id="321" name="Google Shape;321;p37"/>
          <p:cNvSpPr txBox="1">
            <a:spLocks noGrp="1"/>
          </p:cNvSpPr>
          <p:nvPr>
            <p:ph type="ftr" idx="11"/>
          </p:nvPr>
        </p:nvSpPr>
        <p:spPr>
          <a:xfrm>
            <a:off x="609601" y="4686155"/>
            <a:ext cx="8252297"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a:solidFill>
                  <a:schemeClr val="accent1"/>
                </a:solidFill>
              </a:rPr>
              <a:t>Department of Electronics &amp; Telecommunication Engineering</a:t>
            </a:r>
            <a:endParaRPr/>
          </a:p>
          <a:p>
            <a:pPr marL="0" lvl="0" indent="0" algn="ctr" rtl="0">
              <a:spcBef>
                <a:spcPts val="0"/>
              </a:spcBef>
              <a:spcAft>
                <a:spcPts val="0"/>
              </a:spcAft>
              <a:buNone/>
            </a:pPr>
            <a:r>
              <a:rPr lang="en-US" sz="1200">
                <a:solidFill>
                  <a:schemeClr val="accent1"/>
                </a:solidFill>
              </a:rPr>
              <a:t>K. K. Wagh Institute of Engineering Education &amp; Research, Nashik.</a:t>
            </a:r>
            <a:endParaRPr sz="1200">
              <a:solidFill>
                <a:schemeClr val="accent1"/>
              </a:solidFill>
            </a:endParaRPr>
          </a:p>
        </p:txBody>
      </p:sp>
      <p:sp>
        <p:nvSpPr>
          <p:cNvPr id="322" name="Google Shape;322;p37"/>
          <p:cNvSpPr>
            <a:spLocks noGrp="1"/>
          </p:cNvSpPr>
          <p:nvPr>
            <p:ph type="sldNum" idx="12"/>
          </p:nvPr>
        </p:nvSpPr>
        <p:spPr>
          <a:xfrm>
            <a:off x="146304" y="4656582"/>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24</a:t>
            </a:fld>
            <a:endParaRPr>
              <a:solidFill>
                <a:srgbClr val="FFFFFF"/>
              </a:solidFill>
            </a:endParaRPr>
          </a:p>
        </p:txBody>
      </p:sp>
      <p:pic>
        <p:nvPicPr>
          <p:cNvPr id="323" name="Google Shape;323;p37"/>
          <p:cNvPicPr preferRelativeResize="0"/>
          <p:nvPr/>
        </p:nvPicPr>
        <p:blipFill rotWithShape="1">
          <a:blip r:embed="rId3">
            <a:alphaModFix/>
          </a:blip>
          <a:srcRect/>
          <a:stretch/>
        </p:blipFill>
        <p:spPr>
          <a:xfrm>
            <a:off x="7635180" y="145920"/>
            <a:ext cx="1489364" cy="785727"/>
          </a:xfrm>
          <a:prstGeom prst="rect">
            <a:avLst/>
          </a:prstGeom>
          <a:noFill/>
          <a:ln>
            <a:noFill/>
          </a:ln>
        </p:spPr>
      </p:pic>
      <p:cxnSp>
        <p:nvCxnSpPr>
          <p:cNvPr id="324" name="Google Shape;324;p37"/>
          <p:cNvCxnSpPr/>
          <p:nvPr/>
        </p:nvCxnSpPr>
        <p:spPr>
          <a:xfrm rot="5400000">
            <a:off x="7140105" y="476657"/>
            <a:ext cx="856034" cy="1588"/>
          </a:xfrm>
          <a:prstGeom prst="straightConnector1">
            <a:avLst/>
          </a:prstGeom>
          <a:noFill/>
          <a:ln w="38100" cap="flat" cmpd="sng">
            <a:solidFill>
              <a:srgbClr val="396599"/>
            </a:solidFill>
            <a:prstDash val="solid"/>
            <a:round/>
            <a:headEnd type="none" w="sm" len="sm"/>
            <a:tailEnd type="none" w="sm" len="sm"/>
          </a:ln>
        </p:spPr>
      </p:cxnSp>
      <p:sp>
        <p:nvSpPr>
          <p:cNvPr id="2" name="TextBox 1"/>
          <p:cNvSpPr txBox="1"/>
          <p:nvPr/>
        </p:nvSpPr>
        <p:spPr>
          <a:xfrm>
            <a:off x="270024" y="2043592"/>
            <a:ext cx="8419844" cy="307777"/>
          </a:xfrm>
          <a:prstGeom prst="rect">
            <a:avLst/>
          </a:prstGeom>
          <a:noFill/>
        </p:spPr>
        <p:txBody>
          <a:bodyPr wrap="square" rtlCol="0">
            <a:spAutoFit/>
          </a:bodyPr>
          <a:lstStyle/>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70024" y="2043591"/>
            <a:ext cx="8591874" cy="2031325"/>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Robots in agriculture can reduce the dependency on human labor to a significant extent.</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Efficiency can be improved by increasing the battery capacity and improving the blade design.</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Powerful communication and remote controlling systems.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Limiting human intervention by maximizing system automation.</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a:latin typeface="Times New Roman" panose="02020603050405020304" pitchFamily="18" charset="0"/>
                <a:cs typeface="Times New Roman" panose="02020603050405020304" pitchFamily="18" charset="0"/>
              </a:rPr>
              <a:t>Due to introduction of mobile Agri robot, there would be a large replacement of heavy large tractor will slow.</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9"/>
          <p:cNvSpPr txBox="1">
            <a:spLocks noGrp="1"/>
          </p:cNvSpPr>
          <p:nvPr>
            <p:ph type="title"/>
          </p:nvPr>
        </p:nvSpPr>
        <p:spPr>
          <a:xfrm>
            <a:off x="447675" y="466726"/>
            <a:ext cx="6553199" cy="923924"/>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400"/>
              <a:buFont typeface="Libre Franklin"/>
              <a:buNone/>
            </a:pPr>
            <a:br>
              <a:rPr lang="en-US" sz="4400"/>
            </a:br>
            <a:br>
              <a:rPr lang="en-US" sz="4400"/>
            </a:br>
            <a:br>
              <a:rPr lang="en-US" sz="4400"/>
            </a:br>
            <a:br>
              <a:rPr lang="en-US" sz="4400"/>
            </a:br>
            <a:br>
              <a:rPr lang="en-US" sz="4400"/>
            </a:br>
            <a:br>
              <a:rPr lang="en-US" sz="4400"/>
            </a:br>
            <a:br>
              <a:rPr lang="en-US" sz="4400"/>
            </a:br>
            <a:br>
              <a:rPr lang="en-US" sz="4400"/>
            </a:br>
            <a:br>
              <a:rPr lang="en-US" sz="4400"/>
            </a:br>
            <a:br>
              <a:rPr lang="en-US" sz="4400"/>
            </a:br>
            <a:br>
              <a:rPr lang="en-US" sz="4400"/>
            </a:br>
            <a:br>
              <a:rPr lang="en-US" sz="4400"/>
            </a:br>
            <a:br>
              <a:rPr lang="en-US" sz="4400"/>
            </a:br>
            <a:br>
              <a:rPr lang="en-US" sz="4400"/>
            </a:br>
            <a:br>
              <a:rPr lang="en-US" sz="4400"/>
            </a:br>
            <a:r>
              <a:rPr lang="en-US" sz="4400"/>
              <a:t> </a:t>
            </a:r>
            <a:br>
              <a:rPr lang="en-US" sz="4400"/>
            </a:br>
            <a:br>
              <a:rPr lang="en-US" sz="4400"/>
            </a:br>
            <a:br>
              <a:rPr lang="en-US" sz="4400"/>
            </a:br>
            <a:r>
              <a:rPr lang="en-US" sz="4400"/>
              <a:t>Project Completion Plan</a:t>
            </a:r>
            <a:endParaRPr/>
          </a:p>
        </p:txBody>
      </p:sp>
      <p:sp>
        <p:nvSpPr>
          <p:cNvPr id="339" name="Google Shape;339;p39"/>
          <p:cNvSpPr txBox="1">
            <a:spLocks noGrp="1"/>
          </p:cNvSpPr>
          <p:nvPr>
            <p:ph type="ftr" idx="11"/>
          </p:nvPr>
        </p:nvSpPr>
        <p:spPr>
          <a:xfrm>
            <a:off x="609601" y="4686155"/>
            <a:ext cx="8252297"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a:solidFill>
                  <a:schemeClr val="accent1"/>
                </a:solidFill>
              </a:rPr>
              <a:t>Department of Electronics &amp; Telecommunication Engineering</a:t>
            </a:r>
            <a:endParaRPr/>
          </a:p>
          <a:p>
            <a:pPr marL="0" lvl="0" indent="0" algn="ctr" rtl="0">
              <a:spcBef>
                <a:spcPts val="0"/>
              </a:spcBef>
              <a:spcAft>
                <a:spcPts val="0"/>
              </a:spcAft>
              <a:buNone/>
            </a:pPr>
            <a:r>
              <a:rPr lang="en-US" sz="1200">
                <a:solidFill>
                  <a:schemeClr val="accent1"/>
                </a:solidFill>
              </a:rPr>
              <a:t>K. K. Wagh Institute of Engineering Education &amp; Research, Nashik.</a:t>
            </a:r>
            <a:endParaRPr sz="1200">
              <a:solidFill>
                <a:schemeClr val="accent1"/>
              </a:solidFill>
            </a:endParaRPr>
          </a:p>
        </p:txBody>
      </p:sp>
      <p:sp>
        <p:nvSpPr>
          <p:cNvPr id="340" name="Google Shape;340;p39"/>
          <p:cNvSpPr>
            <a:spLocks noGrp="1"/>
          </p:cNvSpPr>
          <p:nvPr>
            <p:ph type="sldNum" idx="12"/>
          </p:nvPr>
        </p:nvSpPr>
        <p:spPr>
          <a:xfrm>
            <a:off x="146304" y="4656582"/>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25</a:t>
            </a:fld>
            <a:endParaRPr>
              <a:solidFill>
                <a:srgbClr val="FFFFFF"/>
              </a:solidFill>
            </a:endParaRPr>
          </a:p>
        </p:txBody>
      </p:sp>
      <p:pic>
        <p:nvPicPr>
          <p:cNvPr id="341" name="Google Shape;341;p39"/>
          <p:cNvPicPr preferRelativeResize="0"/>
          <p:nvPr/>
        </p:nvPicPr>
        <p:blipFill rotWithShape="1">
          <a:blip r:embed="rId3">
            <a:alphaModFix/>
          </a:blip>
          <a:srcRect/>
          <a:stretch/>
        </p:blipFill>
        <p:spPr>
          <a:xfrm>
            <a:off x="7635180" y="145920"/>
            <a:ext cx="1489364" cy="785727"/>
          </a:xfrm>
          <a:prstGeom prst="rect">
            <a:avLst/>
          </a:prstGeom>
          <a:noFill/>
          <a:ln>
            <a:noFill/>
          </a:ln>
        </p:spPr>
      </p:pic>
      <p:cxnSp>
        <p:nvCxnSpPr>
          <p:cNvPr id="342" name="Google Shape;342;p39"/>
          <p:cNvCxnSpPr/>
          <p:nvPr/>
        </p:nvCxnSpPr>
        <p:spPr>
          <a:xfrm rot="5400000">
            <a:off x="7140105" y="476657"/>
            <a:ext cx="856034" cy="1588"/>
          </a:xfrm>
          <a:prstGeom prst="straightConnector1">
            <a:avLst/>
          </a:prstGeom>
          <a:noFill/>
          <a:ln w="38100" cap="flat" cmpd="sng">
            <a:solidFill>
              <a:srgbClr val="396599"/>
            </a:solidFill>
            <a:prstDash val="solid"/>
            <a:round/>
            <a:headEnd type="none" w="sm" len="sm"/>
            <a:tailEnd type="none" w="sm" len="sm"/>
          </a:ln>
        </p:spPr>
      </p:cxnSp>
      <p:pic>
        <p:nvPicPr>
          <p:cNvPr id="7" name="Picture 6"/>
          <p:cNvPicPr>
            <a:picLocks noChangeAspect="1"/>
          </p:cNvPicPr>
          <p:nvPr/>
        </p:nvPicPr>
        <p:blipFill>
          <a:blip r:embed="rId4"/>
          <a:stretch>
            <a:fillRect/>
          </a:stretch>
        </p:blipFill>
        <p:spPr>
          <a:xfrm>
            <a:off x="712434" y="2101333"/>
            <a:ext cx="7744288" cy="235959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1"/>
          <p:cNvSpPr txBox="1">
            <a:spLocks noGrp="1"/>
          </p:cNvSpPr>
          <p:nvPr>
            <p:ph type="title"/>
          </p:nvPr>
        </p:nvSpPr>
        <p:spPr>
          <a:xfrm>
            <a:off x="447675" y="466726"/>
            <a:ext cx="6553199" cy="923924"/>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400"/>
              <a:buFont typeface="Libre Franklin"/>
              <a:buNone/>
            </a:pPr>
            <a:br>
              <a:rPr lang="en-US" sz="4400"/>
            </a:br>
            <a:br>
              <a:rPr lang="en-US" sz="4400"/>
            </a:br>
            <a:br>
              <a:rPr lang="en-US" sz="4400"/>
            </a:br>
            <a:br>
              <a:rPr lang="en-US" sz="4400"/>
            </a:br>
            <a:br>
              <a:rPr lang="en-US" sz="4400"/>
            </a:br>
            <a:br>
              <a:rPr lang="en-US" sz="4400"/>
            </a:br>
            <a:br>
              <a:rPr lang="en-US" sz="4400"/>
            </a:br>
            <a:br>
              <a:rPr lang="en-US" sz="4400"/>
            </a:br>
            <a:br>
              <a:rPr lang="en-US" sz="4400"/>
            </a:br>
            <a:br>
              <a:rPr lang="en-US" sz="4400"/>
            </a:br>
            <a:br>
              <a:rPr lang="en-US" sz="4400"/>
            </a:br>
            <a:br>
              <a:rPr lang="en-US" sz="4400"/>
            </a:br>
            <a:br>
              <a:rPr lang="en-US" sz="4400"/>
            </a:br>
            <a:br>
              <a:rPr lang="en-US" sz="4400"/>
            </a:br>
            <a:br>
              <a:rPr lang="en-US" sz="4400"/>
            </a:br>
            <a:r>
              <a:rPr lang="en-US" sz="4400"/>
              <a:t> </a:t>
            </a:r>
            <a:br>
              <a:rPr lang="en-US" sz="4400"/>
            </a:br>
            <a:br>
              <a:rPr lang="en-US" sz="4400"/>
            </a:br>
            <a:br>
              <a:rPr lang="en-US" sz="4400"/>
            </a:br>
            <a:br>
              <a:rPr lang="en-US" sz="4400"/>
            </a:br>
            <a:r>
              <a:rPr lang="en-US" sz="4400"/>
              <a:t>References</a:t>
            </a:r>
            <a:endParaRPr sz="4400"/>
          </a:p>
        </p:txBody>
      </p:sp>
      <p:sp>
        <p:nvSpPr>
          <p:cNvPr id="357" name="Google Shape;357;p41"/>
          <p:cNvSpPr txBox="1">
            <a:spLocks noGrp="1"/>
          </p:cNvSpPr>
          <p:nvPr>
            <p:ph type="ftr" idx="11"/>
          </p:nvPr>
        </p:nvSpPr>
        <p:spPr>
          <a:xfrm>
            <a:off x="609601" y="4686155"/>
            <a:ext cx="8252297"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a:solidFill>
                  <a:schemeClr val="accent1"/>
                </a:solidFill>
              </a:rPr>
              <a:t>Department of Electronics &amp; Telecommunication Engineering</a:t>
            </a:r>
            <a:endParaRPr/>
          </a:p>
          <a:p>
            <a:pPr marL="0" lvl="0" indent="0" algn="ctr" rtl="0">
              <a:spcBef>
                <a:spcPts val="0"/>
              </a:spcBef>
              <a:spcAft>
                <a:spcPts val="0"/>
              </a:spcAft>
              <a:buNone/>
            </a:pPr>
            <a:r>
              <a:rPr lang="en-US" sz="1200">
                <a:solidFill>
                  <a:schemeClr val="accent1"/>
                </a:solidFill>
              </a:rPr>
              <a:t>K. K. Wagh Institute of Engineering Education &amp; Research, Nashik.</a:t>
            </a:r>
            <a:endParaRPr sz="1200">
              <a:solidFill>
                <a:schemeClr val="accent1"/>
              </a:solidFill>
            </a:endParaRPr>
          </a:p>
        </p:txBody>
      </p:sp>
      <p:sp>
        <p:nvSpPr>
          <p:cNvPr id="358" name="Google Shape;358;p41"/>
          <p:cNvSpPr>
            <a:spLocks noGrp="1"/>
          </p:cNvSpPr>
          <p:nvPr>
            <p:ph type="sldNum" idx="12"/>
          </p:nvPr>
        </p:nvSpPr>
        <p:spPr>
          <a:xfrm>
            <a:off x="146304" y="4656582"/>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26</a:t>
            </a:fld>
            <a:endParaRPr>
              <a:solidFill>
                <a:srgbClr val="FFFFFF"/>
              </a:solidFill>
            </a:endParaRPr>
          </a:p>
        </p:txBody>
      </p:sp>
      <p:pic>
        <p:nvPicPr>
          <p:cNvPr id="359" name="Google Shape;359;p41"/>
          <p:cNvPicPr preferRelativeResize="0"/>
          <p:nvPr/>
        </p:nvPicPr>
        <p:blipFill rotWithShape="1">
          <a:blip r:embed="rId3">
            <a:alphaModFix/>
          </a:blip>
          <a:srcRect/>
          <a:stretch/>
        </p:blipFill>
        <p:spPr>
          <a:xfrm>
            <a:off x="7635180" y="145920"/>
            <a:ext cx="1489364" cy="785727"/>
          </a:xfrm>
          <a:prstGeom prst="rect">
            <a:avLst/>
          </a:prstGeom>
          <a:noFill/>
          <a:ln>
            <a:noFill/>
          </a:ln>
        </p:spPr>
      </p:pic>
      <p:cxnSp>
        <p:nvCxnSpPr>
          <p:cNvPr id="360" name="Google Shape;360;p41"/>
          <p:cNvCxnSpPr/>
          <p:nvPr/>
        </p:nvCxnSpPr>
        <p:spPr>
          <a:xfrm rot="5400000">
            <a:off x="7140105" y="476657"/>
            <a:ext cx="856034" cy="1588"/>
          </a:xfrm>
          <a:prstGeom prst="straightConnector1">
            <a:avLst/>
          </a:prstGeom>
          <a:noFill/>
          <a:ln w="38100" cap="flat" cmpd="sng">
            <a:solidFill>
              <a:srgbClr val="396599"/>
            </a:solidFill>
            <a:prstDash val="solid"/>
            <a:round/>
            <a:headEnd type="none" w="sm" len="sm"/>
            <a:tailEnd type="none" w="sm" len="sm"/>
          </a:ln>
        </p:spPr>
      </p:cxnSp>
      <p:sp>
        <p:nvSpPr>
          <p:cNvPr id="2" name="TextBox 1"/>
          <p:cNvSpPr txBox="1"/>
          <p:nvPr/>
        </p:nvSpPr>
        <p:spPr>
          <a:xfrm>
            <a:off x="239340" y="2092687"/>
            <a:ext cx="8511898" cy="2677656"/>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a:t> </a:t>
            </a:r>
            <a:r>
              <a:rPr lang="en-US" dirty="0">
                <a:latin typeface="Times New Roman" panose="02020603050405020304" pitchFamily="18" charset="0"/>
                <a:cs typeface="Times New Roman" panose="02020603050405020304" pitchFamily="18" charset="0"/>
              </a:rPr>
              <a:t>Design and Development of Autonomous Pesticide Sprayer Robot for Fertigation Farm -A.M. Kassim, A. H. Azahar, S Sivarao.</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Autonomous  Herbicides Spraying System Using AI and IOT - Anirudha .S. Tadpatri, Pramod P Ugargol, Rakesh Shridhar.</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Development and Automation of Robot with Spraying Mechanism for Agricultural Applications -  Mitul Raval, Aniket Dhandhukia,  Supath Mohile.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Development and Automation of Robot with Spraying Mechanism for Agricultural Applications - Palash Patil, Vaibhav Pardhi, Prashant Balkhande</a:t>
            </a:r>
            <a:r>
              <a:rPr lang="en-US" dirty="0"/>
              <a:t>.</a:t>
            </a: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8"/>
          <p:cNvSpPr txBox="1">
            <a:spLocks noGrp="1"/>
          </p:cNvSpPr>
          <p:nvPr>
            <p:ph type="ftr" idx="11"/>
          </p:nvPr>
        </p:nvSpPr>
        <p:spPr>
          <a:xfrm>
            <a:off x="914400" y="4629150"/>
            <a:ext cx="7715250" cy="342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Electronics &amp; Telecommunication Engineering </a:t>
            </a:r>
            <a:endParaRPr/>
          </a:p>
          <a:p>
            <a:pPr marL="0" lvl="0" indent="0" algn="ctr" rtl="0">
              <a:spcBef>
                <a:spcPts val="0"/>
              </a:spcBef>
              <a:spcAft>
                <a:spcPts val="0"/>
              </a:spcAft>
              <a:buNone/>
            </a:pPr>
            <a:r>
              <a:rPr lang="en-US"/>
              <a:t>K. K. Wagh Institute of Engineering Education &amp; Research, Nashik.</a:t>
            </a:r>
            <a:endParaRPr/>
          </a:p>
        </p:txBody>
      </p:sp>
      <p:sp>
        <p:nvSpPr>
          <p:cNvPr id="330" name="Google Shape;330;p38"/>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27</a:t>
            </a:fld>
            <a:endParaRPr>
              <a:solidFill>
                <a:srgbClr val="FFFFFF"/>
              </a:solidFill>
            </a:endParaRPr>
          </a:p>
        </p:txBody>
      </p:sp>
      <p:pic>
        <p:nvPicPr>
          <p:cNvPr id="332" name="Google Shape;332;p38"/>
          <p:cNvPicPr preferRelativeResize="0"/>
          <p:nvPr/>
        </p:nvPicPr>
        <p:blipFill rotWithShape="1">
          <a:blip r:embed="rId3">
            <a:alphaModFix/>
          </a:blip>
          <a:srcRect/>
          <a:stretch/>
        </p:blipFill>
        <p:spPr>
          <a:xfrm>
            <a:off x="7111305" y="269745"/>
            <a:ext cx="1489364" cy="785727"/>
          </a:xfrm>
          <a:prstGeom prst="rect">
            <a:avLst/>
          </a:prstGeom>
          <a:noFill/>
          <a:ln>
            <a:noFill/>
          </a:ln>
        </p:spPr>
      </p:pic>
      <p:sp>
        <p:nvSpPr>
          <p:cNvPr id="2" name="TextBox 1"/>
          <p:cNvSpPr txBox="1"/>
          <p:nvPr/>
        </p:nvSpPr>
        <p:spPr>
          <a:xfrm>
            <a:off x="146304" y="902851"/>
            <a:ext cx="8881095" cy="4401205"/>
          </a:xfrm>
          <a:prstGeom prst="rect">
            <a:avLst/>
          </a:prstGeom>
          <a:noFill/>
        </p:spPr>
        <p:txBody>
          <a:bodyPr wrap="square" rtlCol="0">
            <a:spAutoFit/>
          </a:bodyPr>
          <a:lstStyle/>
          <a:p>
            <a:endParaRPr lang="en-IN" dirty="0"/>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Weed Detection Using Image Processing - Ajinkya Paikekari, Vrushali Ghule, Rani Meshram, V.B. Raskar.</a:t>
            </a:r>
          </a:p>
          <a:p>
            <a:pPr marL="285750" indent="-285750"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Crop and Weed Detection Based on Texture and Size Features and Automatic Spraying of Herbicides - Amrutha A. Aware, Kavitha Joshi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Autonomous Herbicide Spraying System using AI and IoT - </a:t>
            </a:r>
            <a:r>
              <a:rPr lang="en-IN" dirty="0"/>
              <a:t> </a:t>
            </a:r>
            <a:r>
              <a:rPr lang="en-IN" dirty="0">
                <a:latin typeface="Times New Roman" panose="02020603050405020304" pitchFamily="18" charset="0"/>
                <a:cs typeface="Times New Roman" panose="02020603050405020304" pitchFamily="18" charset="0"/>
              </a:rPr>
              <a:t>Prajwal B , Rakesh Shridhar , Anirudha S Tadpatri Pramodh P Ugargol, Ajjaiah H B M.</a:t>
            </a:r>
          </a:p>
          <a:p>
            <a:pPr algn="just"/>
            <a:endParaRPr lang="en-IN" dirty="0"/>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Machine Vision System for Automatic Weeding Strategy using Image Processing Technique - Kamarul HG, Mohd MM &amp;Aini H.</a:t>
            </a:r>
          </a:p>
          <a:p>
            <a:pPr algn="just"/>
            <a:endParaRPr lang="en-IN" dirty="0"/>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Automatic Weed Detection System and Smart Herbicide Sprayer Robot for corn fields - Amir HKB &amp; Ali MS .</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Automatic Weed Detection and Smart Herbicide Sprayer Robot- G.Y. Rajaa Vikhram, Rakshit Agarwal, Rohan Uprety, V.N.S. Prasanth .</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21338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2"/>
          <p:cNvSpPr txBox="1">
            <a:spLocks noGrp="1"/>
          </p:cNvSpPr>
          <p:nvPr>
            <p:ph type="ftr" idx="11"/>
          </p:nvPr>
        </p:nvSpPr>
        <p:spPr>
          <a:xfrm>
            <a:off x="914399" y="4629150"/>
            <a:ext cx="7553325" cy="342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Electronics &amp; Telecommunication Engineering </a:t>
            </a:r>
            <a:endParaRPr/>
          </a:p>
          <a:p>
            <a:pPr marL="0" lvl="0" indent="0" algn="ctr" rtl="0">
              <a:spcBef>
                <a:spcPts val="0"/>
              </a:spcBef>
              <a:spcAft>
                <a:spcPts val="0"/>
              </a:spcAft>
              <a:buNone/>
            </a:pPr>
            <a:r>
              <a:rPr lang="en-US"/>
              <a:t>K. K. Wagh Institute of Engineering Education &amp; Research, Nashik.</a:t>
            </a:r>
            <a:endParaRPr/>
          </a:p>
        </p:txBody>
      </p:sp>
      <p:sp>
        <p:nvSpPr>
          <p:cNvPr id="366" name="Google Shape;366;p42"/>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28</a:t>
            </a:fld>
            <a:endParaRPr>
              <a:solidFill>
                <a:srgbClr val="FFFFFF"/>
              </a:solidFill>
            </a:endParaRPr>
          </a:p>
        </p:txBody>
      </p:sp>
      <p:sp>
        <p:nvSpPr>
          <p:cNvPr id="367" name="Google Shape;367;p42"/>
          <p:cNvSpPr txBox="1">
            <a:spLocks noGrp="1"/>
          </p:cNvSpPr>
          <p:nvPr>
            <p:ph type="ctrTitle"/>
          </p:nvPr>
        </p:nvSpPr>
        <p:spPr>
          <a:xfrm>
            <a:off x="457200" y="1129448"/>
            <a:ext cx="8229600" cy="1102519"/>
          </a:xfrm>
          <a:prstGeom prst="rect">
            <a:avLst/>
          </a:prstGeom>
          <a:noFill/>
          <a:ln>
            <a:noFill/>
          </a:ln>
        </p:spPr>
        <p:txBody>
          <a:bodyPr spcFirstLastPara="1" wrap="square" lIns="91425" tIns="45700" rIns="91425" bIns="91425" anchor="ctr" anchorCtr="0">
            <a:normAutofit/>
          </a:bodyPr>
          <a:lstStyle/>
          <a:p>
            <a:pPr marL="0" lvl="0" indent="0" algn="ctr" rtl="0">
              <a:spcBef>
                <a:spcPts val="0"/>
              </a:spcBef>
              <a:spcAft>
                <a:spcPts val="0"/>
              </a:spcAft>
              <a:buClr>
                <a:srgbClr val="FFFFFF"/>
              </a:buClr>
              <a:buSzPts val="4000"/>
              <a:buFont typeface="Libre Franklin"/>
              <a:buNone/>
            </a:pPr>
            <a:r>
              <a:rPr lang="en-US"/>
              <a:t>Questions</a:t>
            </a:r>
            <a:endParaRPr/>
          </a:p>
        </p:txBody>
      </p:sp>
      <p:pic>
        <p:nvPicPr>
          <p:cNvPr id="368" name="Google Shape;368;p42"/>
          <p:cNvPicPr preferRelativeResize="0"/>
          <p:nvPr/>
        </p:nvPicPr>
        <p:blipFill rotWithShape="1">
          <a:blip r:embed="rId3">
            <a:alphaModFix/>
          </a:blip>
          <a:srcRect/>
          <a:stretch/>
        </p:blipFill>
        <p:spPr>
          <a:xfrm>
            <a:off x="7111305" y="269745"/>
            <a:ext cx="1489364" cy="78572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3"/>
          <p:cNvSpPr txBox="1">
            <a:spLocks noGrp="1"/>
          </p:cNvSpPr>
          <p:nvPr>
            <p:ph type="ftr" idx="11"/>
          </p:nvPr>
        </p:nvSpPr>
        <p:spPr>
          <a:xfrm>
            <a:off x="914399" y="4629150"/>
            <a:ext cx="7553325" cy="342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Electronics &amp; Telecommunication Engineering </a:t>
            </a:r>
            <a:endParaRPr/>
          </a:p>
          <a:p>
            <a:pPr marL="0" lvl="0" indent="0" algn="ctr" rtl="0">
              <a:spcBef>
                <a:spcPts val="0"/>
              </a:spcBef>
              <a:spcAft>
                <a:spcPts val="0"/>
              </a:spcAft>
              <a:buNone/>
            </a:pPr>
            <a:r>
              <a:rPr lang="en-US"/>
              <a:t>K. K. Wagh Institute of Engineering Education &amp; Research, Nashik.</a:t>
            </a:r>
            <a:endParaRPr/>
          </a:p>
        </p:txBody>
      </p:sp>
      <p:sp>
        <p:nvSpPr>
          <p:cNvPr id="374" name="Google Shape;374;p43"/>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29</a:t>
            </a:fld>
            <a:endParaRPr>
              <a:solidFill>
                <a:srgbClr val="FFFFFF"/>
              </a:solidFill>
            </a:endParaRPr>
          </a:p>
        </p:txBody>
      </p:sp>
      <p:sp>
        <p:nvSpPr>
          <p:cNvPr id="375" name="Google Shape;375;p43"/>
          <p:cNvSpPr txBox="1">
            <a:spLocks noGrp="1"/>
          </p:cNvSpPr>
          <p:nvPr>
            <p:ph type="ctrTitle"/>
          </p:nvPr>
        </p:nvSpPr>
        <p:spPr>
          <a:xfrm>
            <a:off x="457200" y="1129448"/>
            <a:ext cx="8229600" cy="1102519"/>
          </a:xfrm>
          <a:prstGeom prst="rect">
            <a:avLst/>
          </a:prstGeom>
          <a:noFill/>
          <a:ln>
            <a:noFill/>
          </a:ln>
        </p:spPr>
        <p:txBody>
          <a:bodyPr spcFirstLastPara="1" wrap="square" lIns="91425" tIns="45700" rIns="91425" bIns="91425" anchor="ctr" anchorCtr="0">
            <a:normAutofit/>
          </a:bodyPr>
          <a:lstStyle/>
          <a:p>
            <a:pPr marL="0" lvl="0" indent="0" algn="ctr" rtl="0">
              <a:spcBef>
                <a:spcPts val="0"/>
              </a:spcBef>
              <a:spcAft>
                <a:spcPts val="0"/>
              </a:spcAft>
              <a:buClr>
                <a:srgbClr val="FFFFFF"/>
              </a:buClr>
              <a:buSzPts val="4000"/>
              <a:buFont typeface="Libre Franklin"/>
              <a:buNone/>
            </a:pPr>
            <a:r>
              <a:rPr lang="en-US"/>
              <a:t>Thanks</a:t>
            </a:r>
            <a:endParaRPr/>
          </a:p>
        </p:txBody>
      </p:sp>
      <p:pic>
        <p:nvPicPr>
          <p:cNvPr id="376" name="Google Shape;376;p43"/>
          <p:cNvPicPr preferRelativeResize="0"/>
          <p:nvPr/>
        </p:nvPicPr>
        <p:blipFill rotWithShape="1">
          <a:blip r:embed="rId3">
            <a:alphaModFix/>
          </a:blip>
          <a:srcRect/>
          <a:stretch/>
        </p:blipFill>
        <p:spPr>
          <a:xfrm>
            <a:off x="7111305" y="269745"/>
            <a:ext cx="1489364" cy="7857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5"/>
          <p:cNvSpPr txBox="1">
            <a:spLocks noGrp="1"/>
          </p:cNvSpPr>
          <p:nvPr>
            <p:ph type="title"/>
          </p:nvPr>
        </p:nvSpPr>
        <p:spPr>
          <a:xfrm>
            <a:off x="447676" y="466726"/>
            <a:ext cx="6524624" cy="1266824"/>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400"/>
              <a:buFont typeface="Libre Franklin"/>
              <a:buNone/>
            </a:pPr>
            <a:r>
              <a:rPr lang="en-US" sz="4400" dirty="0"/>
              <a:t>Introduction</a:t>
            </a:r>
            <a:endParaRPr sz="4400" dirty="0"/>
          </a:p>
        </p:txBody>
      </p:sp>
      <p:sp>
        <p:nvSpPr>
          <p:cNvPr id="127" name="Google Shape;127;p15"/>
          <p:cNvSpPr txBox="1">
            <a:spLocks noGrp="1"/>
          </p:cNvSpPr>
          <p:nvPr>
            <p:ph type="body" idx="1"/>
          </p:nvPr>
        </p:nvSpPr>
        <p:spPr>
          <a:xfrm>
            <a:off x="146304" y="1953912"/>
            <a:ext cx="8782904" cy="252769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040"/>
              <a:buNone/>
            </a:pPr>
            <a:endParaRPr dirty="0"/>
          </a:p>
          <a:p>
            <a:pPr marL="0" lvl="0" indent="0" algn="l" rtl="0">
              <a:spcBef>
                <a:spcPts val="580"/>
              </a:spcBef>
              <a:spcAft>
                <a:spcPts val="0"/>
              </a:spcAft>
              <a:buSzPts val="2040"/>
              <a:buFont typeface="Noto Sans Symbols"/>
              <a:buNone/>
            </a:pPr>
            <a:endParaRPr dirty="0"/>
          </a:p>
        </p:txBody>
      </p:sp>
      <p:sp>
        <p:nvSpPr>
          <p:cNvPr id="128" name="Google Shape;128;p15"/>
          <p:cNvSpPr txBox="1">
            <a:spLocks noGrp="1"/>
          </p:cNvSpPr>
          <p:nvPr>
            <p:ph type="ftr" idx="11"/>
          </p:nvPr>
        </p:nvSpPr>
        <p:spPr>
          <a:xfrm>
            <a:off x="609601" y="4686155"/>
            <a:ext cx="8252297"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a:solidFill>
                  <a:schemeClr val="accent1"/>
                </a:solidFill>
              </a:rPr>
              <a:t>Department of Electronics &amp; Telecommunication Engineering</a:t>
            </a:r>
            <a:endParaRPr/>
          </a:p>
          <a:p>
            <a:pPr marL="0" lvl="0" indent="0" algn="ctr" rtl="0">
              <a:spcBef>
                <a:spcPts val="0"/>
              </a:spcBef>
              <a:spcAft>
                <a:spcPts val="0"/>
              </a:spcAft>
              <a:buNone/>
            </a:pPr>
            <a:r>
              <a:rPr lang="en-US" sz="1200">
                <a:solidFill>
                  <a:schemeClr val="accent1"/>
                </a:solidFill>
              </a:rPr>
              <a:t>K. K. Wagh Institute of Engineering Education &amp; Research, Nashik.</a:t>
            </a:r>
            <a:endParaRPr sz="1200">
              <a:solidFill>
                <a:schemeClr val="accent1"/>
              </a:solidFill>
            </a:endParaRPr>
          </a:p>
        </p:txBody>
      </p:sp>
      <p:sp>
        <p:nvSpPr>
          <p:cNvPr id="129" name="Google Shape;129;p15"/>
          <p:cNvSpPr>
            <a:spLocks noGrp="1"/>
          </p:cNvSpPr>
          <p:nvPr>
            <p:ph type="sldNum" idx="12"/>
          </p:nvPr>
        </p:nvSpPr>
        <p:spPr>
          <a:xfrm>
            <a:off x="146304" y="4656582"/>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3</a:t>
            </a:fld>
            <a:endParaRPr>
              <a:solidFill>
                <a:srgbClr val="FFFFFF"/>
              </a:solidFill>
            </a:endParaRPr>
          </a:p>
        </p:txBody>
      </p:sp>
      <p:pic>
        <p:nvPicPr>
          <p:cNvPr id="130" name="Google Shape;130;p15"/>
          <p:cNvPicPr preferRelativeResize="0"/>
          <p:nvPr/>
        </p:nvPicPr>
        <p:blipFill rotWithShape="1">
          <a:blip r:embed="rId3">
            <a:alphaModFix/>
          </a:blip>
          <a:srcRect/>
          <a:stretch/>
        </p:blipFill>
        <p:spPr>
          <a:xfrm>
            <a:off x="7635180" y="145920"/>
            <a:ext cx="1489364" cy="785727"/>
          </a:xfrm>
          <a:prstGeom prst="rect">
            <a:avLst/>
          </a:prstGeom>
          <a:noFill/>
          <a:ln>
            <a:noFill/>
          </a:ln>
        </p:spPr>
      </p:pic>
      <p:cxnSp>
        <p:nvCxnSpPr>
          <p:cNvPr id="131" name="Google Shape;131;p15"/>
          <p:cNvCxnSpPr/>
          <p:nvPr/>
        </p:nvCxnSpPr>
        <p:spPr>
          <a:xfrm rot="5400000">
            <a:off x="7140105" y="476657"/>
            <a:ext cx="856034" cy="1588"/>
          </a:xfrm>
          <a:prstGeom prst="straightConnector1">
            <a:avLst/>
          </a:prstGeom>
          <a:noFill/>
          <a:ln w="38100" cap="flat" cmpd="sng">
            <a:solidFill>
              <a:srgbClr val="396599"/>
            </a:solidFill>
            <a:prstDash val="solid"/>
            <a:round/>
            <a:headEnd type="none" w="sm" len="sm"/>
            <a:tailEnd type="none" w="sm" len="sm"/>
          </a:ln>
        </p:spPr>
      </p:cxnSp>
      <p:sp>
        <p:nvSpPr>
          <p:cNvPr id="2" name="TextBox 1"/>
          <p:cNvSpPr txBox="1"/>
          <p:nvPr/>
        </p:nvSpPr>
        <p:spPr>
          <a:xfrm>
            <a:off x="146304" y="2086550"/>
            <a:ext cx="8782904" cy="2246769"/>
          </a:xfrm>
          <a:prstGeom prst="rect">
            <a:avLst/>
          </a:prstGeom>
          <a:noFill/>
        </p:spPr>
        <p:txBody>
          <a:bodyPr wrap="square" rtlCol="0">
            <a:spAutoFit/>
          </a:bodyPr>
          <a:lstStyle/>
          <a:p>
            <a:pPr algn="just"/>
            <a:endParaRPr lang="en-IN" dirty="0"/>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In recent years, technological innovation in the field of agriculture has advanced dramatically, and a new scientific field has emerged that effectively utilizes data to improve accuracy and agricultural productivity and minimize environmental impact.</a:t>
            </a:r>
          </a:p>
          <a:p>
            <a:pPr algn="just"/>
            <a:endParaRPr lang="en-IN" dirty="0"/>
          </a:p>
          <a:p>
            <a:pPr marL="285750" indent="-285750" algn="just">
              <a:buFont typeface="Wingdings" panose="05000000000000000000" pitchFamily="2" charset="2"/>
              <a:buChar char="Ø"/>
            </a:pPr>
            <a:r>
              <a:rPr lang="en-US" dirty="0"/>
              <a:t> </a:t>
            </a:r>
            <a:r>
              <a:rPr lang="en-US" dirty="0">
                <a:latin typeface="Times New Roman" panose="02020603050405020304" pitchFamily="18" charset="0"/>
                <a:cs typeface="Times New Roman" panose="02020603050405020304" pitchFamily="18" charset="0"/>
              </a:rPr>
              <a:t>Artificial Intelligence (AI) is starting to play a significant role in our daily lives, expanding our perceptions and our ability to change the environment around us. AI is a new technology in agriculture.</a:t>
            </a:r>
          </a:p>
          <a:p>
            <a:pPr algn="just"/>
            <a:endParaRPr lang="en-IN" dirty="0"/>
          </a:p>
          <a:p>
            <a:pPr marL="285750" indent="-285750" algn="just">
              <a:buFont typeface="Wingdings" panose="05000000000000000000" pitchFamily="2" charset="2"/>
              <a:buChar char="Ø"/>
            </a:pPr>
            <a:r>
              <a:rPr lang="en-US" dirty="0"/>
              <a:t> </a:t>
            </a:r>
            <a:r>
              <a:rPr lang="en-US" dirty="0">
                <a:latin typeface="Times New Roman" panose="02020603050405020304" pitchFamily="18" charset="0"/>
                <a:cs typeface="Times New Roman" panose="02020603050405020304" pitchFamily="18" charset="0"/>
              </a:rPr>
              <a:t>AI-based devices and machines have taken today's agricultural systems to another level.</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6"/>
          <p:cNvSpPr txBox="1">
            <a:spLocks noGrp="1"/>
          </p:cNvSpPr>
          <p:nvPr>
            <p:ph type="ftr" idx="11"/>
          </p:nvPr>
        </p:nvSpPr>
        <p:spPr>
          <a:xfrm>
            <a:off x="914400" y="4629150"/>
            <a:ext cx="7715250" cy="342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Electronics &amp; Telecommunication Engineering </a:t>
            </a:r>
            <a:endParaRPr/>
          </a:p>
          <a:p>
            <a:pPr marL="0" lvl="0" indent="0" algn="ctr" rtl="0">
              <a:spcBef>
                <a:spcPts val="0"/>
              </a:spcBef>
              <a:spcAft>
                <a:spcPts val="0"/>
              </a:spcAft>
              <a:buNone/>
            </a:pPr>
            <a:r>
              <a:rPr lang="en-US"/>
              <a:t>K. K. Wagh Institute of Engineering Education &amp; Research, Nashik.</a:t>
            </a:r>
            <a:endParaRPr/>
          </a:p>
        </p:txBody>
      </p:sp>
      <p:sp>
        <p:nvSpPr>
          <p:cNvPr id="137" name="Google Shape;137;p16"/>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4</a:t>
            </a:fld>
            <a:endParaRPr>
              <a:solidFill>
                <a:srgbClr val="FFFFFF"/>
              </a:solidFill>
            </a:endParaRPr>
          </a:p>
        </p:txBody>
      </p:sp>
      <p:pic>
        <p:nvPicPr>
          <p:cNvPr id="139" name="Google Shape;139;p16"/>
          <p:cNvPicPr preferRelativeResize="0"/>
          <p:nvPr/>
        </p:nvPicPr>
        <p:blipFill rotWithShape="1">
          <a:blip r:embed="rId3">
            <a:alphaModFix/>
          </a:blip>
          <a:srcRect/>
          <a:stretch/>
        </p:blipFill>
        <p:spPr>
          <a:xfrm>
            <a:off x="7111305" y="269745"/>
            <a:ext cx="1489364" cy="785727"/>
          </a:xfrm>
          <a:prstGeom prst="rect">
            <a:avLst/>
          </a:prstGeom>
          <a:noFill/>
          <a:ln>
            <a:noFill/>
          </a:ln>
        </p:spPr>
      </p:pic>
      <p:sp>
        <p:nvSpPr>
          <p:cNvPr id="2" name="TextBox 1"/>
          <p:cNvSpPr txBox="1"/>
          <p:nvPr/>
        </p:nvSpPr>
        <p:spPr>
          <a:xfrm>
            <a:off x="239340" y="1104644"/>
            <a:ext cx="8738963" cy="2893100"/>
          </a:xfrm>
          <a:prstGeom prst="rect">
            <a:avLst/>
          </a:prstGeom>
          <a:noFill/>
        </p:spPr>
        <p:txBody>
          <a:bodyPr wrap="square" rtlCol="0">
            <a:spAutoFit/>
          </a:bodyPr>
          <a:lstStyle/>
          <a:p>
            <a:endParaRPr lang="en-IN" dirty="0"/>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technology has improved crop production and improved real-time monitoring, harvesting, processing, and marketing the latest technology in automation systems using agricultural robots.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technology has improved crop production and improved real-time monitoring, harvesting, processing, and marketing the latest technology in automation systems using agricultural robots and drones has made a significant contribution to the agriculture-based sector. </a:t>
            </a:r>
          </a:p>
          <a:p>
            <a:pPr algn="just"/>
            <a:endParaRPr lang="en-IN" dirty="0"/>
          </a:p>
          <a:p>
            <a:pPr marL="285750" indent="-285750" algn="just">
              <a:buFont typeface="Wingdings" panose="05000000000000000000" pitchFamily="2" charset="2"/>
              <a:buChar char="Ø"/>
            </a:pPr>
            <a:r>
              <a:rPr lang="en-US" dirty="0"/>
              <a:t> </a:t>
            </a:r>
            <a:r>
              <a:rPr lang="en-US" dirty="0">
                <a:latin typeface="Times New Roman" panose="02020603050405020304" pitchFamily="18" charset="0"/>
                <a:cs typeface="Times New Roman" panose="02020603050405020304" pitchFamily="18" charset="0"/>
              </a:rPr>
              <a:t>Image processing is categorized as signal processing and is commonly used to make multiple modifications to an image in order to enhance it or extract desired data or information from the acquired image. </a:t>
            </a:r>
          </a:p>
          <a:p>
            <a:endParaRPr lang="en-IN" dirty="0"/>
          </a:p>
          <a:p>
            <a:pPr marL="285750" indent="-285750" algn="just">
              <a:buFont typeface="Wingdings" panose="05000000000000000000" pitchFamily="2" charset="2"/>
              <a:buChar char="Ø"/>
            </a:pPr>
            <a:r>
              <a:rPr lang="en-US" dirty="0"/>
              <a:t> </a:t>
            </a:r>
            <a:r>
              <a:rPr lang="en-US" dirty="0">
                <a:latin typeface="Times New Roman" panose="02020603050405020304" pitchFamily="18" charset="0"/>
                <a:cs typeface="Times New Roman" panose="02020603050405020304" pitchFamily="18" charset="0"/>
              </a:rPr>
              <a:t>The process is straightforward, starting with a camera capturing an image, then using an image processing system such as deep learning to process the captured image and derive the required information from it.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ftr" idx="11"/>
          </p:nvPr>
        </p:nvSpPr>
        <p:spPr>
          <a:xfrm>
            <a:off x="914400" y="4629150"/>
            <a:ext cx="7715250" cy="342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Electronics &amp; Telecommunication Engineering </a:t>
            </a:r>
            <a:endParaRPr/>
          </a:p>
          <a:p>
            <a:pPr marL="0" lvl="0" indent="0" algn="ctr" rtl="0">
              <a:spcBef>
                <a:spcPts val="0"/>
              </a:spcBef>
              <a:spcAft>
                <a:spcPts val="0"/>
              </a:spcAft>
              <a:buNone/>
            </a:pPr>
            <a:r>
              <a:rPr lang="en-US"/>
              <a:t>K. K. Wagh Institute of Engineering Education &amp; Research, Nashik.</a:t>
            </a:r>
            <a:endParaRPr/>
          </a:p>
        </p:txBody>
      </p:sp>
      <p:sp>
        <p:nvSpPr>
          <p:cNvPr id="145" name="Google Shape;145;p17"/>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5</a:t>
            </a:fld>
            <a:endParaRPr>
              <a:solidFill>
                <a:srgbClr val="FFFFFF"/>
              </a:solidFill>
            </a:endParaRPr>
          </a:p>
        </p:txBody>
      </p:sp>
      <p:pic>
        <p:nvPicPr>
          <p:cNvPr id="147" name="Google Shape;147;p17"/>
          <p:cNvPicPr preferRelativeResize="0"/>
          <p:nvPr/>
        </p:nvPicPr>
        <p:blipFill rotWithShape="1">
          <a:blip r:embed="rId3">
            <a:alphaModFix/>
          </a:blip>
          <a:srcRect/>
          <a:stretch/>
        </p:blipFill>
        <p:spPr>
          <a:xfrm>
            <a:off x="7111305" y="269745"/>
            <a:ext cx="1489364" cy="785727"/>
          </a:xfrm>
          <a:prstGeom prst="rect">
            <a:avLst/>
          </a:prstGeom>
          <a:noFill/>
          <a:ln>
            <a:noFill/>
          </a:ln>
        </p:spPr>
      </p:pic>
      <p:sp>
        <p:nvSpPr>
          <p:cNvPr id="2" name="TextBox 1"/>
          <p:cNvSpPr txBox="1"/>
          <p:nvPr/>
        </p:nvSpPr>
        <p:spPr>
          <a:xfrm>
            <a:off x="374904" y="1108594"/>
            <a:ext cx="8536445" cy="2677656"/>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aim of this research is to develop a low-cost agricultural robot for spraying herbicides on farmland and recording their paths. </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keep costs as low as possible, the herbicide spray robot prototype was assembled from simple, inexpensive, off-the-shelf components. </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agricultural robot developed for this study focuses on four applications: </a:t>
            </a:r>
          </a:p>
          <a:p>
            <a:pPr marL="628650" indent="-400050" algn="just">
              <a:buFont typeface="+mj-lt"/>
              <a:buAutoNum type="romanUcPeriod"/>
            </a:pPr>
            <a:r>
              <a:rPr lang="en-US" dirty="0">
                <a:solidFill>
                  <a:schemeClr val="tx1"/>
                </a:solidFill>
                <a:latin typeface="Times New Roman" panose="02020603050405020304" pitchFamily="18" charset="0"/>
                <a:cs typeface="Times New Roman" panose="02020603050405020304" pitchFamily="18" charset="0"/>
              </a:rPr>
              <a:t>To make intelligent robot to spray Herbicides.</a:t>
            </a:r>
          </a:p>
          <a:p>
            <a:pPr marL="628650" indent="-400050" algn="just">
              <a:buFont typeface="+mj-lt"/>
              <a:buAutoNum type="romanUcPeriod"/>
            </a:pPr>
            <a:r>
              <a:rPr lang="en-US" dirty="0">
                <a:solidFill>
                  <a:schemeClr val="tx1"/>
                </a:solidFill>
                <a:latin typeface="Times New Roman" panose="02020603050405020304" pitchFamily="18" charset="0"/>
                <a:cs typeface="Times New Roman" panose="02020603050405020304" pitchFamily="18" charset="0"/>
              </a:rPr>
              <a:t>To sense the grass density based on decision of nozzle adjustment.</a:t>
            </a:r>
          </a:p>
          <a:p>
            <a:pPr marL="628650" indent="-400050" algn="just">
              <a:buFont typeface="+mj-lt"/>
              <a:buAutoNum type="romanUcPeriod"/>
            </a:pPr>
            <a:r>
              <a:rPr lang="en-US" dirty="0">
                <a:solidFill>
                  <a:schemeClr val="tx1"/>
                </a:solidFill>
                <a:latin typeface="Times New Roman" panose="02020603050405020304" pitchFamily="18" charset="0"/>
                <a:cs typeface="Times New Roman" panose="02020603050405020304" pitchFamily="18" charset="0"/>
              </a:rPr>
              <a:t>To sense the obstacles in front of it and take decision.</a:t>
            </a:r>
          </a:p>
          <a:p>
            <a:pPr marL="628650" indent="-400050" algn="just">
              <a:buFont typeface="+mj-lt"/>
              <a:buAutoNum type="romanUcPeriod"/>
            </a:pPr>
            <a:r>
              <a:rPr lang="en-US" dirty="0">
                <a:solidFill>
                  <a:schemeClr val="tx1"/>
                </a:solidFill>
                <a:latin typeface="Times New Roman" panose="02020603050405020304" pitchFamily="18" charset="0"/>
                <a:cs typeface="Times New Roman" panose="02020603050405020304" pitchFamily="18" charset="0"/>
              </a:rPr>
              <a:t>To memorize/record the path.</a:t>
            </a: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8"/>
          <p:cNvSpPr txBox="1">
            <a:spLocks noGrp="1"/>
          </p:cNvSpPr>
          <p:nvPr>
            <p:ph type="title"/>
          </p:nvPr>
        </p:nvSpPr>
        <p:spPr>
          <a:xfrm>
            <a:off x="447676" y="466726"/>
            <a:ext cx="6524624" cy="1266824"/>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400"/>
              <a:buFont typeface="Libre Franklin"/>
              <a:buNone/>
            </a:pPr>
            <a:r>
              <a:rPr lang="en-US" sz="4400"/>
              <a:t>Literature Survey/Review</a:t>
            </a:r>
            <a:endParaRPr sz="4400"/>
          </a:p>
        </p:txBody>
      </p:sp>
      <p:sp>
        <p:nvSpPr>
          <p:cNvPr id="154" name="Google Shape;154;p18"/>
          <p:cNvSpPr txBox="1">
            <a:spLocks noGrp="1"/>
          </p:cNvSpPr>
          <p:nvPr>
            <p:ph type="body" idx="1"/>
          </p:nvPr>
        </p:nvSpPr>
        <p:spPr>
          <a:xfrm>
            <a:off x="200025" y="1910953"/>
            <a:ext cx="8458200" cy="252769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040"/>
              <a:buNone/>
            </a:pPr>
            <a:endParaRPr/>
          </a:p>
          <a:p>
            <a:pPr marL="0" lvl="0" indent="0" algn="l" rtl="0">
              <a:spcBef>
                <a:spcPts val="580"/>
              </a:spcBef>
              <a:spcAft>
                <a:spcPts val="0"/>
              </a:spcAft>
              <a:buSzPts val="2040"/>
              <a:buFont typeface="Noto Sans Symbols"/>
              <a:buNone/>
            </a:pPr>
            <a:endParaRPr/>
          </a:p>
        </p:txBody>
      </p:sp>
      <p:sp>
        <p:nvSpPr>
          <p:cNvPr id="155" name="Google Shape;155;p18"/>
          <p:cNvSpPr txBox="1">
            <a:spLocks noGrp="1"/>
          </p:cNvSpPr>
          <p:nvPr>
            <p:ph type="ftr" idx="11"/>
          </p:nvPr>
        </p:nvSpPr>
        <p:spPr>
          <a:xfrm>
            <a:off x="609601" y="4686155"/>
            <a:ext cx="8252297"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a:solidFill>
                  <a:schemeClr val="accent1"/>
                </a:solidFill>
              </a:rPr>
              <a:t>Department of Electronics &amp; Telecommunication Engineering</a:t>
            </a:r>
            <a:endParaRPr/>
          </a:p>
          <a:p>
            <a:pPr marL="0" lvl="0" indent="0" algn="ctr" rtl="0">
              <a:spcBef>
                <a:spcPts val="0"/>
              </a:spcBef>
              <a:spcAft>
                <a:spcPts val="0"/>
              </a:spcAft>
              <a:buNone/>
            </a:pPr>
            <a:r>
              <a:rPr lang="en-US" sz="1200">
                <a:solidFill>
                  <a:schemeClr val="accent1"/>
                </a:solidFill>
              </a:rPr>
              <a:t>K. K. Wagh Institute of Engineering Education &amp; Research, Nashik.</a:t>
            </a:r>
            <a:endParaRPr sz="1200">
              <a:solidFill>
                <a:schemeClr val="accent1"/>
              </a:solidFill>
            </a:endParaRPr>
          </a:p>
        </p:txBody>
      </p:sp>
      <p:sp>
        <p:nvSpPr>
          <p:cNvPr id="156" name="Google Shape;156;p18"/>
          <p:cNvSpPr>
            <a:spLocks noGrp="1"/>
          </p:cNvSpPr>
          <p:nvPr>
            <p:ph type="sldNum" idx="12"/>
          </p:nvPr>
        </p:nvSpPr>
        <p:spPr>
          <a:xfrm>
            <a:off x="146304" y="4656582"/>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6</a:t>
            </a:fld>
            <a:endParaRPr>
              <a:solidFill>
                <a:srgbClr val="FFFFFF"/>
              </a:solidFill>
            </a:endParaRPr>
          </a:p>
        </p:txBody>
      </p:sp>
      <p:pic>
        <p:nvPicPr>
          <p:cNvPr id="157" name="Google Shape;157;p18"/>
          <p:cNvPicPr preferRelativeResize="0"/>
          <p:nvPr/>
        </p:nvPicPr>
        <p:blipFill rotWithShape="1">
          <a:blip r:embed="rId3">
            <a:alphaModFix/>
          </a:blip>
          <a:srcRect/>
          <a:stretch/>
        </p:blipFill>
        <p:spPr>
          <a:xfrm>
            <a:off x="7635180" y="145920"/>
            <a:ext cx="1489364" cy="785727"/>
          </a:xfrm>
          <a:prstGeom prst="rect">
            <a:avLst/>
          </a:prstGeom>
          <a:noFill/>
          <a:ln>
            <a:noFill/>
          </a:ln>
        </p:spPr>
      </p:pic>
      <p:cxnSp>
        <p:nvCxnSpPr>
          <p:cNvPr id="158" name="Google Shape;158;p18"/>
          <p:cNvCxnSpPr/>
          <p:nvPr/>
        </p:nvCxnSpPr>
        <p:spPr>
          <a:xfrm rot="5400000">
            <a:off x="7140105" y="476657"/>
            <a:ext cx="856034" cy="1588"/>
          </a:xfrm>
          <a:prstGeom prst="straightConnector1">
            <a:avLst/>
          </a:prstGeom>
          <a:noFill/>
          <a:ln w="38100" cap="flat" cmpd="sng">
            <a:solidFill>
              <a:srgbClr val="396599"/>
            </a:solidFill>
            <a:prstDash val="solid"/>
            <a:round/>
            <a:headEnd type="none" w="sm" len="sm"/>
            <a:tailEnd type="none" w="sm" len="sm"/>
          </a:ln>
        </p:spPr>
      </p:cxnSp>
      <p:graphicFrame>
        <p:nvGraphicFramePr>
          <p:cNvPr id="2" name="Table 1"/>
          <p:cNvGraphicFramePr>
            <a:graphicFrameLocks noGrp="1"/>
          </p:cNvGraphicFramePr>
          <p:nvPr>
            <p:extLst>
              <p:ext uri="{D42A27DB-BD31-4B8C-83A1-F6EECF244321}">
                <p14:modId xmlns:p14="http://schemas.microsoft.com/office/powerpoint/2010/main" val="3422388943"/>
              </p:ext>
            </p:extLst>
          </p:nvPr>
        </p:nvGraphicFramePr>
        <p:xfrm>
          <a:off x="406873" y="1910953"/>
          <a:ext cx="8455025" cy="2727960"/>
        </p:xfrm>
        <a:graphic>
          <a:graphicData uri="http://schemas.openxmlformats.org/drawingml/2006/table">
            <a:tbl>
              <a:tblPr firstRow="1" bandRow="1">
                <a:tableStyleId>{5C22544A-7EE6-4342-B048-85BDC9FD1C3A}</a:tableStyleId>
              </a:tblPr>
              <a:tblGrid>
                <a:gridCol w="785813">
                  <a:extLst>
                    <a:ext uri="{9D8B030D-6E8A-4147-A177-3AD203B41FA5}">
                      <a16:colId xmlns:a16="http://schemas.microsoft.com/office/drawing/2014/main" val="20000"/>
                    </a:ext>
                  </a:extLst>
                </a:gridCol>
                <a:gridCol w="1514795">
                  <a:extLst>
                    <a:ext uri="{9D8B030D-6E8A-4147-A177-3AD203B41FA5}">
                      <a16:colId xmlns:a16="http://schemas.microsoft.com/office/drawing/2014/main" val="20001"/>
                    </a:ext>
                  </a:extLst>
                </a:gridCol>
                <a:gridCol w="1571625">
                  <a:extLst>
                    <a:ext uri="{9D8B030D-6E8A-4147-A177-3AD203B41FA5}">
                      <a16:colId xmlns:a16="http://schemas.microsoft.com/office/drawing/2014/main" val="20002"/>
                    </a:ext>
                  </a:extLst>
                </a:gridCol>
                <a:gridCol w="2042793">
                  <a:extLst>
                    <a:ext uri="{9D8B030D-6E8A-4147-A177-3AD203B41FA5}">
                      <a16:colId xmlns:a16="http://schemas.microsoft.com/office/drawing/2014/main" val="20003"/>
                    </a:ext>
                  </a:extLst>
                </a:gridCol>
                <a:gridCol w="2539999">
                  <a:extLst>
                    <a:ext uri="{9D8B030D-6E8A-4147-A177-3AD203B41FA5}">
                      <a16:colId xmlns:a16="http://schemas.microsoft.com/office/drawing/2014/main" val="20004"/>
                    </a:ext>
                  </a:extLst>
                </a:gridCol>
              </a:tblGrid>
              <a:tr h="299091">
                <a:tc>
                  <a:txBody>
                    <a:bodyPr/>
                    <a:lstStyle/>
                    <a:p>
                      <a:pPr algn="ctr"/>
                      <a:r>
                        <a:rPr lang="en-US" dirty="0">
                          <a:latin typeface="Times New Roman" panose="02020603050405020304" pitchFamily="18" charset="0"/>
                          <a:cs typeface="Times New Roman" panose="02020603050405020304" pitchFamily="18" charset="0"/>
                        </a:rPr>
                        <a:t>Sr.No</a:t>
                      </a:r>
                    </a:p>
                  </a:txBody>
                  <a:tcPr/>
                </a:tc>
                <a:tc>
                  <a:txBody>
                    <a:bodyPr/>
                    <a:lstStyle/>
                    <a:p>
                      <a:pPr algn="ctr"/>
                      <a:r>
                        <a:rPr lang="en-US" dirty="0">
                          <a:latin typeface="Times New Roman" panose="02020603050405020304" pitchFamily="18" charset="0"/>
                          <a:cs typeface="Times New Roman" panose="02020603050405020304" pitchFamily="18" charset="0"/>
                        </a:rPr>
                        <a:t>Author</a:t>
                      </a:r>
                    </a:p>
                  </a:txBody>
                  <a:tcPr/>
                </a:tc>
                <a:tc>
                  <a:txBody>
                    <a:bodyPr/>
                    <a:lstStyle/>
                    <a:p>
                      <a:pPr algn="ctr"/>
                      <a:r>
                        <a:rPr lang="en-US" dirty="0">
                          <a:latin typeface="Times New Roman" panose="02020603050405020304" pitchFamily="18" charset="0"/>
                          <a:cs typeface="Times New Roman" panose="02020603050405020304" pitchFamily="18" charset="0"/>
                        </a:rPr>
                        <a:t>Year</a:t>
                      </a:r>
                    </a:p>
                  </a:txBody>
                  <a:tcPr/>
                </a:tc>
                <a:tc>
                  <a:txBody>
                    <a:bodyPr/>
                    <a:lstStyle/>
                    <a:p>
                      <a:pPr algn="ctr"/>
                      <a:r>
                        <a:rPr lang="en-US" dirty="0">
                          <a:latin typeface="Times New Roman" panose="02020603050405020304" pitchFamily="18" charset="0"/>
                          <a:cs typeface="Times New Roman" panose="02020603050405020304" pitchFamily="18" charset="0"/>
                        </a:rPr>
                        <a:t>Title</a:t>
                      </a:r>
                    </a:p>
                  </a:txBody>
                  <a:tcPr/>
                </a:tc>
                <a:tc>
                  <a:txBody>
                    <a:bodyPr/>
                    <a:lstStyle/>
                    <a:p>
                      <a:pPr algn="ctr"/>
                      <a:r>
                        <a:rPr lang="en-US" dirty="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10000"/>
                  </a:ext>
                </a:extLst>
              </a:tr>
              <a:tr h="1049085">
                <a:tc>
                  <a:txBody>
                    <a:bodyPr/>
                    <a:lstStyle/>
                    <a:p>
                      <a:r>
                        <a:rPr lang="en-US" sz="1050" dirty="0"/>
                        <a:t>1</a:t>
                      </a:r>
                    </a:p>
                  </a:txBody>
                  <a:tcPr/>
                </a:tc>
                <a:tc>
                  <a:txBody>
                    <a:bodyPr/>
                    <a:lstStyle/>
                    <a:p>
                      <a:r>
                        <a:rPr lang="en-US" sz="1050" dirty="0">
                          <a:latin typeface="Times New Roman" panose="02020603050405020304" pitchFamily="18" charset="0"/>
                          <a:cs typeface="Times New Roman" panose="02020603050405020304" pitchFamily="18" charset="0"/>
                        </a:rPr>
                        <a:t>A.M. Kassim,</a:t>
                      </a:r>
                    </a:p>
                    <a:p>
                      <a:r>
                        <a:rPr lang="en-US" sz="1050" dirty="0">
                          <a:latin typeface="Times New Roman" panose="02020603050405020304" pitchFamily="18" charset="0"/>
                          <a:cs typeface="Times New Roman" panose="02020603050405020304" pitchFamily="18" charset="0"/>
                        </a:rPr>
                        <a:t>A. H. Azahar,</a:t>
                      </a:r>
                    </a:p>
                    <a:p>
                      <a:r>
                        <a:rPr lang="en-US" sz="1050" dirty="0">
                          <a:latin typeface="Times New Roman" panose="02020603050405020304" pitchFamily="18" charset="0"/>
                          <a:cs typeface="Times New Roman" panose="02020603050405020304" pitchFamily="18" charset="0"/>
                        </a:rPr>
                        <a:t>S Sivarao.</a:t>
                      </a:r>
                    </a:p>
                  </a:txBody>
                  <a:tcPr/>
                </a:tc>
                <a:tc>
                  <a:txBody>
                    <a:bodyPr/>
                    <a:lstStyle/>
                    <a:p>
                      <a:r>
                        <a:rPr lang="en-US" sz="1050" dirty="0">
                          <a:latin typeface="Times New Roman" panose="02020603050405020304" pitchFamily="18" charset="0"/>
                          <a:cs typeface="Times New Roman" panose="02020603050405020304" pitchFamily="18" charset="0"/>
                        </a:rPr>
                        <a:t>February 2020</a:t>
                      </a:r>
                    </a:p>
                  </a:txBody>
                  <a:tcPr/>
                </a:tc>
                <a:tc>
                  <a:txBody>
                    <a:bodyPr/>
                    <a:lstStyle/>
                    <a:p>
                      <a:pPr algn="just"/>
                      <a:r>
                        <a:rPr lang="en-US" sz="1050" dirty="0">
                          <a:latin typeface="Times New Roman" panose="02020603050405020304" pitchFamily="18" charset="0"/>
                          <a:cs typeface="Times New Roman" panose="02020603050405020304" pitchFamily="18" charset="0"/>
                        </a:rPr>
                        <a:t>Design and Development of Autonomous Pesticide Sprayer Robot for Fertigation Farm</a:t>
                      </a:r>
                    </a:p>
                  </a:txBody>
                  <a:tcPr/>
                </a:tc>
                <a:tc>
                  <a:txBody>
                    <a:bodyPr/>
                    <a:lstStyle/>
                    <a:p>
                      <a:pPr algn="just"/>
                      <a:r>
                        <a:rPr lang="en-US" sz="1050" dirty="0">
                          <a:latin typeface="Times New Roman" panose="02020603050405020304" pitchFamily="18" charset="0"/>
                          <a:cs typeface="Times New Roman" panose="02020603050405020304" pitchFamily="18" charset="0"/>
                        </a:rPr>
                        <a:t>This paper presents a system, specially designed and developed for chili </a:t>
                      </a:r>
                      <a:r>
                        <a:rPr lang="en-US" sz="1050" dirty="0" err="1">
                          <a:latin typeface="Times New Roman" panose="02020603050405020304" pitchFamily="18" charset="0"/>
                          <a:cs typeface="Times New Roman" panose="02020603050405020304" pitchFamily="18" charset="0"/>
                        </a:rPr>
                        <a:t>fertigation</a:t>
                      </a:r>
                      <a:r>
                        <a:rPr lang="en-US" sz="1050" dirty="0">
                          <a:latin typeface="Times New Roman" panose="02020603050405020304" pitchFamily="18" charset="0"/>
                          <a:cs typeface="Times New Roman" panose="02020603050405020304" pitchFamily="18" charset="0"/>
                        </a:rPr>
                        <a:t> farm spraying through a robotic system. This paper aims to design an uplifted spraying robot as well as including navigation system also.</a:t>
                      </a:r>
                    </a:p>
                  </a:txBody>
                  <a:tcPr/>
                </a:tc>
                <a:extLst>
                  <a:ext uri="{0D108BD9-81ED-4DB2-BD59-A6C34878D82A}">
                    <a16:rowId xmlns:a16="http://schemas.microsoft.com/office/drawing/2014/main" val="10001"/>
                  </a:ext>
                </a:extLst>
              </a:tr>
              <a:tr h="1345908">
                <a:tc>
                  <a:txBody>
                    <a:bodyPr/>
                    <a:lstStyle/>
                    <a:p>
                      <a:r>
                        <a:rPr lang="en-US" sz="1050" dirty="0"/>
                        <a:t>2</a:t>
                      </a:r>
                    </a:p>
                  </a:txBody>
                  <a:tcPr/>
                </a:tc>
                <a:tc>
                  <a:txBody>
                    <a:bodyPr/>
                    <a:lstStyle/>
                    <a:p>
                      <a:r>
                        <a:rPr lang="en-US" sz="1050" dirty="0">
                          <a:latin typeface="Times New Roman" panose="02020603050405020304" pitchFamily="18" charset="0"/>
                          <a:cs typeface="Times New Roman" panose="02020603050405020304" pitchFamily="18" charset="0"/>
                        </a:rPr>
                        <a:t>Anirudha .S. Tadpatri,</a:t>
                      </a:r>
                    </a:p>
                    <a:p>
                      <a:r>
                        <a:rPr lang="en-US" sz="1050" dirty="0">
                          <a:latin typeface="Times New Roman" panose="02020603050405020304" pitchFamily="18" charset="0"/>
                          <a:cs typeface="Times New Roman" panose="02020603050405020304" pitchFamily="18" charset="0"/>
                        </a:rPr>
                        <a:t>Pramod P Ugargol,</a:t>
                      </a:r>
                    </a:p>
                    <a:p>
                      <a:r>
                        <a:rPr lang="en-US" sz="1050" dirty="0">
                          <a:latin typeface="Times New Roman" panose="02020603050405020304" pitchFamily="18" charset="0"/>
                          <a:cs typeface="Times New Roman" panose="02020603050405020304" pitchFamily="18" charset="0"/>
                        </a:rPr>
                        <a:t>Rakesh Shridhar.</a:t>
                      </a:r>
                    </a:p>
                  </a:txBody>
                  <a:tcPr/>
                </a:tc>
                <a:tc>
                  <a:txBody>
                    <a:bodyPr/>
                    <a:lstStyle/>
                    <a:p>
                      <a:r>
                        <a:rPr lang="en-US" sz="1050" dirty="0">
                          <a:latin typeface="Times New Roman" panose="02020603050405020304" pitchFamily="18" charset="0"/>
                          <a:cs typeface="Times New Roman" panose="02020603050405020304" pitchFamily="18" charset="0"/>
                        </a:rPr>
                        <a:t>September 2021</a:t>
                      </a:r>
                    </a:p>
                  </a:txBody>
                  <a:tcPr/>
                </a:tc>
                <a:tc>
                  <a:txBody>
                    <a:bodyPr/>
                    <a:lstStyle/>
                    <a:p>
                      <a:pPr algn="just"/>
                      <a:r>
                        <a:rPr lang="en-US" sz="1050" dirty="0">
                          <a:latin typeface="Times New Roman" panose="02020603050405020304" pitchFamily="18" charset="0"/>
                          <a:cs typeface="Times New Roman" panose="02020603050405020304" pitchFamily="18" charset="0"/>
                        </a:rPr>
                        <a:t>Autonomous  Herbicides Spraying System Using AI and IOT.</a:t>
                      </a:r>
                    </a:p>
                  </a:txBody>
                  <a:tcPr/>
                </a:tc>
                <a:tc>
                  <a:txBody>
                    <a:bodyPr/>
                    <a:lstStyle/>
                    <a:p>
                      <a:pPr algn="just"/>
                      <a:r>
                        <a:rPr lang="en-US" sz="1050" dirty="0">
                          <a:latin typeface="Times New Roman" panose="02020603050405020304" pitchFamily="18" charset="0"/>
                          <a:cs typeface="Times New Roman" panose="02020603050405020304" pitchFamily="18" charset="0"/>
                        </a:rPr>
                        <a:t>This paper describes a system build and modeling  an autonomous spraying  system using AI. For navigation system they used controller board, GPS, Compass module for retrieving GPS coordinates and heading data, motor driver and motors. For spraying they take input from image processing system. </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9"/>
          <p:cNvSpPr txBox="1">
            <a:spLocks noGrp="1"/>
          </p:cNvSpPr>
          <p:nvPr>
            <p:ph type="ftr" idx="11"/>
          </p:nvPr>
        </p:nvSpPr>
        <p:spPr>
          <a:xfrm>
            <a:off x="914400" y="4629150"/>
            <a:ext cx="7715250" cy="342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Electronics &amp; Telecommunication Engineering </a:t>
            </a:r>
            <a:endParaRPr/>
          </a:p>
          <a:p>
            <a:pPr marL="0" lvl="0" indent="0" algn="ctr" rtl="0">
              <a:spcBef>
                <a:spcPts val="0"/>
              </a:spcBef>
              <a:spcAft>
                <a:spcPts val="0"/>
              </a:spcAft>
              <a:buNone/>
            </a:pPr>
            <a:r>
              <a:rPr lang="en-US"/>
              <a:t>K. K. Wagh Institute of Engineering Education &amp; Research, Nashik.</a:t>
            </a:r>
            <a:endParaRPr/>
          </a:p>
        </p:txBody>
      </p:sp>
      <p:sp>
        <p:nvSpPr>
          <p:cNvPr id="164" name="Google Shape;164;p19"/>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7</a:t>
            </a:fld>
            <a:endParaRPr>
              <a:solidFill>
                <a:srgbClr val="FFFFFF"/>
              </a:solidFill>
            </a:endParaRPr>
          </a:p>
        </p:txBody>
      </p:sp>
      <p:pic>
        <p:nvPicPr>
          <p:cNvPr id="166" name="Google Shape;166;p19"/>
          <p:cNvPicPr preferRelativeResize="0"/>
          <p:nvPr/>
        </p:nvPicPr>
        <p:blipFill rotWithShape="1">
          <a:blip r:embed="rId3">
            <a:alphaModFix/>
          </a:blip>
          <a:srcRect/>
          <a:stretch/>
        </p:blipFill>
        <p:spPr>
          <a:xfrm>
            <a:off x="7111305" y="269745"/>
            <a:ext cx="1489364" cy="785727"/>
          </a:xfrm>
          <a:prstGeom prst="rect">
            <a:avLst/>
          </a:prstGeom>
          <a:noFill/>
          <a:ln>
            <a:noFill/>
          </a:ln>
        </p:spPr>
      </p:pic>
      <p:graphicFrame>
        <p:nvGraphicFramePr>
          <p:cNvPr id="2" name="Table 1"/>
          <p:cNvGraphicFramePr>
            <a:graphicFrameLocks noGrp="1"/>
          </p:cNvGraphicFramePr>
          <p:nvPr>
            <p:extLst>
              <p:ext uri="{D42A27DB-BD31-4B8C-83A1-F6EECF244321}">
                <p14:modId xmlns:p14="http://schemas.microsoft.com/office/powerpoint/2010/main" val="2680259726"/>
              </p:ext>
            </p:extLst>
          </p:nvPr>
        </p:nvGraphicFramePr>
        <p:xfrm>
          <a:off x="312982" y="1331326"/>
          <a:ext cx="8579644" cy="3034574"/>
        </p:xfrm>
        <a:graphic>
          <a:graphicData uri="http://schemas.openxmlformats.org/drawingml/2006/table">
            <a:tbl>
              <a:tblPr firstRow="1" bandRow="1">
                <a:tableStyleId>{5C22544A-7EE6-4342-B048-85BDC9FD1C3A}</a:tableStyleId>
              </a:tblPr>
              <a:tblGrid>
                <a:gridCol w="521494">
                  <a:extLst>
                    <a:ext uri="{9D8B030D-6E8A-4147-A177-3AD203B41FA5}">
                      <a16:colId xmlns:a16="http://schemas.microsoft.com/office/drawing/2014/main" val="20000"/>
                    </a:ext>
                  </a:extLst>
                </a:gridCol>
                <a:gridCol w="1078706">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993107">
                  <a:extLst>
                    <a:ext uri="{9D8B030D-6E8A-4147-A177-3AD203B41FA5}">
                      <a16:colId xmlns:a16="http://schemas.microsoft.com/office/drawing/2014/main" val="20003"/>
                    </a:ext>
                  </a:extLst>
                </a:gridCol>
                <a:gridCol w="4071937">
                  <a:extLst>
                    <a:ext uri="{9D8B030D-6E8A-4147-A177-3AD203B41FA5}">
                      <a16:colId xmlns:a16="http://schemas.microsoft.com/office/drawing/2014/main" val="20004"/>
                    </a:ext>
                  </a:extLst>
                </a:gridCol>
              </a:tblGrid>
              <a:tr h="1157288">
                <a:tc>
                  <a:txBody>
                    <a:bodyPr/>
                    <a:lstStyle/>
                    <a:p>
                      <a:r>
                        <a:rPr lang="en-US" dirty="0"/>
                        <a:t>3</a:t>
                      </a:r>
                    </a:p>
                  </a:txBody>
                  <a:tcPr/>
                </a:tc>
                <a:tc>
                  <a:txBody>
                    <a:bodyPr/>
                    <a:lstStyle/>
                    <a:p>
                      <a:r>
                        <a:rPr lang="en-US" sz="1050" dirty="0">
                          <a:latin typeface="Times New Roman" panose="02020603050405020304" pitchFamily="18" charset="0"/>
                          <a:cs typeface="Times New Roman" panose="02020603050405020304" pitchFamily="18" charset="0"/>
                        </a:rPr>
                        <a:t>Mitul Raval,</a:t>
                      </a:r>
                    </a:p>
                    <a:p>
                      <a:r>
                        <a:rPr lang="en-US" sz="1050" dirty="0">
                          <a:latin typeface="Times New Roman" panose="02020603050405020304" pitchFamily="18" charset="0"/>
                          <a:cs typeface="Times New Roman" panose="02020603050405020304" pitchFamily="18" charset="0"/>
                        </a:rPr>
                        <a:t>Aniket Dhandhukia,  Supath Mohile</a:t>
                      </a:r>
                    </a:p>
                  </a:txBody>
                  <a:tcPr/>
                </a:tc>
                <a:tc>
                  <a:txBody>
                    <a:bodyPr/>
                    <a:lstStyle/>
                    <a:p>
                      <a:pPr algn="just"/>
                      <a:r>
                        <a:rPr lang="en-US" sz="1050" dirty="0">
                          <a:latin typeface="Times New Roman" panose="02020603050405020304" pitchFamily="18" charset="0"/>
                          <a:cs typeface="Times New Roman" panose="02020603050405020304" pitchFamily="18" charset="0"/>
                        </a:rPr>
                        <a:t>August 2015</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dirty="0">
                          <a:latin typeface="Times New Roman" panose="02020603050405020304" pitchFamily="18" charset="0"/>
                          <a:cs typeface="Times New Roman" panose="02020603050405020304" pitchFamily="18" charset="0"/>
                        </a:rPr>
                        <a:t>Development and Automation of Robot with Spraying Mechanism for Agricultural Applications </a:t>
                      </a:r>
                    </a:p>
                    <a:p>
                      <a:endParaRPr lang="en-US" sz="1050" dirty="0">
                        <a:latin typeface="Times New Roman" panose="02020603050405020304" pitchFamily="18" charset="0"/>
                        <a:cs typeface="Times New Roman" panose="02020603050405020304" pitchFamily="18" charset="0"/>
                      </a:endParaRPr>
                    </a:p>
                  </a:txBody>
                  <a:tcPr/>
                </a:tc>
                <a:tc>
                  <a:txBody>
                    <a:bodyPr/>
                    <a:lstStyle/>
                    <a:p>
                      <a:r>
                        <a:rPr lang="en-US" sz="1050" dirty="0">
                          <a:latin typeface="Times New Roman" panose="02020603050405020304" pitchFamily="18" charset="0"/>
                          <a:cs typeface="Times New Roman" panose="02020603050405020304" pitchFamily="18" charset="0"/>
                        </a:rPr>
                        <a:t>Design and construction of an autonomous mobile robot for use in pest control and disease prevention applications in commercial Farm. Pesticide spraying mechanism designing the chassis for robot.</a:t>
                      </a:r>
                    </a:p>
                  </a:txBody>
                  <a:tcPr/>
                </a:tc>
                <a:extLst>
                  <a:ext uri="{0D108BD9-81ED-4DB2-BD59-A6C34878D82A}">
                    <a16:rowId xmlns:a16="http://schemas.microsoft.com/office/drawing/2014/main" val="10000"/>
                  </a:ext>
                </a:extLst>
              </a:tr>
              <a:tr h="938643">
                <a:tc>
                  <a:txBody>
                    <a:bodyPr/>
                    <a:lstStyle/>
                    <a:p>
                      <a:r>
                        <a:rPr lang="en-US" dirty="0"/>
                        <a:t>4</a:t>
                      </a:r>
                    </a:p>
                  </a:txBody>
                  <a:tcPr/>
                </a:tc>
                <a:tc>
                  <a:txBody>
                    <a:bodyPr/>
                    <a:lstStyle/>
                    <a:p>
                      <a:r>
                        <a:rPr lang="en-US" sz="1050" dirty="0">
                          <a:latin typeface="Times New Roman" panose="02020603050405020304" pitchFamily="18" charset="0"/>
                          <a:cs typeface="Times New Roman" panose="02020603050405020304" pitchFamily="18" charset="0"/>
                        </a:rPr>
                        <a:t>Palash Patil,</a:t>
                      </a:r>
                    </a:p>
                    <a:p>
                      <a:r>
                        <a:rPr lang="en-US" sz="1050" dirty="0">
                          <a:latin typeface="Times New Roman" panose="02020603050405020304" pitchFamily="18" charset="0"/>
                          <a:cs typeface="Times New Roman" panose="02020603050405020304" pitchFamily="18" charset="0"/>
                        </a:rPr>
                        <a:t>Vaibhav Pardhi,</a:t>
                      </a:r>
                    </a:p>
                    <a:p>
                      <a:r>
                        <a:rPr lang="en-US" sz="1050" dirty="0">
                          <a:latin typeface="Times New Roman" panose="02020603050405020304" pitchFamily="18" charset="0"/>
                          <a:cs typeface="Times New Roman" panose="02020603050405020304" pitchFamily="18" charset="0"/>
                        </a:rPr>
                        <a:t>Prashant Balkhande</a:t>
                      </a:r>
                      <a:r>
                        <a:rPr lang="en-US" dirty="0"/>
                        <a:t>.</a:t>
                      </a:r>
                    </a:p>
                  </a:txBody>
                  <a:tcPr/>
                </a:tc>
                <a:tc>
                  <a:txBody>
                    <a:bodyPr/>
                    <a:lstStyle/>
                    <a:p>
                      <a:r>
                        <a:rPr lang="en-US" sz="1050" dirty="0">
                          <a:latin typeface="Times New Roman" panose="02020603050405020304" pitchFamily="18" charset="0"/>
                          <a:cs typeface="Times New Roman" panose="02020603050405020304" pitchFamily="18" charset="0"/>
                        </a:rPr>
                        <a:t>May 2017</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dirty="0">
                          <a:latin typeface="Times New Roman" panose="02020603050405020304" pitchFamily="18" charset="0"/>
                          <a:cs typeface="Times New Roman" panose="02020603050405020304" pitchFamily="18" charset="0"/>
                        </a:rPr>
                        <a:t>Development and Automation of Robot with Spraying Mechanism for Agricultural Applications </a:t>
                      </a:r>
                    </a:p>
                    <a:p>
                      <a:endParaRPr lang="en-US" sz="1050" dirty="0">
                        <a:latin typeface="Times New Roman" panose="02020603050405020304" pitchFamily="18" charset="0"/>
                        <a:cs typeface="Times New Roman" panose="02020603050405020304" pitchFamily="18" charset="0"/>
                      </a:endParaRPr>
                    </a:p>
                  </a:txBody>
                  <a:tcPr/>
                </a:tc>
                <a:tc>
                  <a:txBody>
                    <a:bodyPr/>
                    <a:lstStyle/>
                    <a:p>
                      <a:pPr algn="just"/>
                      <a:r>
                        <a:rPr lang="en-US" sz="1050" dirty="0">
                          <a:latin typeface="Times New Roman" panose="02020603050405020304" pitchFamily="18" charset="0"/>
                          <a:cs typeface="Times New Roman" panose="02020603050405020304" pitchFamily="18" charset="0"/>
                        </a:rPr>
                        <a:t>Purpose of this project is to implemented spraying robot because disease  caused to spray pesticides to get farmer infected,  diseases like soil borne, water borne, air borne</a:t>
                      </a:r>
                    </a:p>
                  </a:txBody>
                  <a:tcPr/>
                </a:tc>
                <a:extLst>
                  <a:ext uri="{0D108BD9-81ED-4DB2-BD59-A6C34878D82A}">
                    <a16:rowId xmlns:a16="http://schemas.microsoft.com/office/drawing/2014/main" val="10001"/>
                  </a:ext>
                </a:extLst>
              </a:tr>
              <a:tr h="938643">
                <a:tc>
                  <a:txBody>
                    <a:bodyPr/>
                    <a:lstStyle/>
                    <a:p>
                      <a:r>
                        <a:rPr lang="en-US" dirty="0"/>
                        <a:t> 5</a:t>
                      </a:r>
                    </a:p>
                  </a:txBody>
                  <a:tcPr/>
                </a:tc>
                <a:tc>
                  <a:txBody>
                    <a:bodyPr/>
                    <a:lstStyle/>
                    <a:p>
                      <a:r>
                        <a:rPr lang="en-US" sz="1050" dirty="0">
                          <a:latin typeface="Times New Roman" panose="02020603050405020304" pitchFamily="18" charset="0"/>
                          <a:cs typeface="Times New Roman" panose="02020603050405020304" pitchFamily="18" charset="0"/>
                        </a:rPr>
                        <a:t>S.M. Pedersen, S. Fountas</a:t>
                      </a:r>
                    </a:p>
                  </a:txBody>
                  <a:tcPr/>
                </a:tc>
                <a:tc>
                  <a:txBody>
                    <a:bodyPr/>
                    <a:lstStyle/>
                    <a:p>
                      <a:r>
                        <a:rPr lang="en-US" sz="1050" dirty="0">
                          <a:latin typeface="Times New Roman" panose="02020603050405020304" pitchFamily="18" charset="0"/>
                          <a:cs typeface="Times New Roman" panose="02020603050405020304" pitchFamily="18" charset="0"/>
                        </a:rPr>
                        <a:t>April 2015</a:t>
                      </a:r>
                    </a:p>
                  </a:txBody>
                  <a:tcPr/>
                </a:tc>
                <a:tc>
                  <a:txBody>
                    <a:bodyPr/>
                    <a:lstStyle/>
                    <a:p>
                      <a:pPr algn="just"/>
                      <a:r>
                        <a:rPr lang="en-US" sz="1050" dirty="0">
                          <a:latin typeface="Times New Roman" panose="02020603050405020304" pitchFamily="18" charset="0"/>
                          <a:cs typeface="Times New Roman" panose="02020603050405020304" pitchFamily="18" charset="0"/>
                        </a:rPr>
                        <a:t>Agricultural robots: an economic feasibility study</a:t>
                      </a:r>
                    </a:p>
                  </a:txBody>
                  <a:tcPr/>
                </a:tc>
                <a:tc>
                  <a:txBody>
                    <a:bodyPr/>
                    <a:lstStyle/>
                    <a:p>
                      <a:pPr algn="just"/>
                      <a:r>
                        <a:rPr lang="en-US" sz="1050" dirty="0">
                          <a:latin typeface="Times New Roman" panose="02020603050405020304" pitchFamily="18" charset="0"/>
                          <a:cs typeface="Times New Roman" panose="02020603050405020304" pitchFamily="18" charset="0"/>
                        </a:rPr>
                        <a:t>Design of economically viable robotic systems for grass cutting, crop scouting and autonomous weeding.</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ftr" idx="11"/>
          </p:nvPr>
        </p:nvSpPr>
        <p:spPr>
          <a:xfrm>
            <a:off x="914400" y="4629150"/>
            <a:ext cx="7715250" cy="342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Electronics &amp; Telecommunication Engineering </a:t>
            </a:r>
            <a:endParaRPr/>
          </a:p>
          <a:p>
            <a:pPr marL="0" lvl="0" indent="0" algn="ctr" rtl="0">
              <a:spcBef>
                <a:spcPts val="0"/>
              </a:spcBef>
              <a:spcAft>
                <a:spcPts val="0"/>
              </a:spcAft>
              <a:buNone/>
            </a:pPr>
            <a:r>
              <a:rPr lang="en-US"/>
              <a:t>K. K. Wagh Institute of Engineering Education &amp; Research, Nashik.</a:t>
            </a:r>
            <a:endParaRPr/>
          </a:p>
        </p:txBody>
      </p:sp>
      <p:sp>
        <p:nvSpPr>
          <p:cNvPr id="172" name="Google Shape;172;p20"/>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8</a:t>
            </a:fld>
            <a:endParaRPr>
              <a:solidFill>
                <a:srgbClr val="FFFFFF"/>
              </a:solidFill>
            </a:endParaRPr>
          </a:p>
        </p:txBody>
      </p:sp>
      <p:pic>
        <p:nvPicPr>
          <p:cNvPr id="174" name="Google Shape;174;p20"/>
          <p:cNvPicPr preferRelativeResize="0"/>
          <p:nvPr/>
        </p:nvPicPr>
        <p:blipFill rotWithShape="1">
          <a:blip r:embed="rId3">
            <a:alphaModFix/>
          </a:blip>
          <a:srcRect/>
          <a:stretch/>
        </p:blipFill>
        <p:spPr>
          <a:xfrm>
            <a:off x="7111305" y="269745"/>
            <a:ext cx="1489364" cy="785727"/>
          </a:xfrm>
          <a:prstGeom prst="rect">
            <a:avLst/>
          </a:prstGeom>
          <a:noFill/>
          <a:ln>
            <a:noFill/>
          </a:ln>
        </p:spPr>
      </p:pic>
      <p:graphicFrame>
        <p:nvGraphicFramePr>
          <p:cNvPr id="2" name="Table 1"/>
          <p:cNvGraphicFramePr>
            <a:graphicFrameLocks noGrp="1"/>
          </p:cNvGraphicFramePr>
          <p:nvPr>
            <p:extLst>
              <p:ext uri="{D42A27DB-BD31-4B8C-83A1-F6EECF244321}">
                <p14:modId xmlns:p14="http://schemas.microsoft.com/office/powerpoint/2010/main" val="3153409673"/>
              </p:ext>
            </p:extLst>
          </p:nvPr>
        </p:nvGraphicFramePr>
        <p:xfrm>
          <a:off x="251614" y="1153356"/>
          <a:ext cx="8712163" cy="3302226"/>
        </p:xfrm>
        <a:graphic>
          <a:graphicData uri="http://schemas.openxmlformats.org/drawingml/2006/table">
            <a:tbl>
              <a:tblPr firstRow="1" bandRow="1">
                <a:tableStyleId>{5C22544A-7EE6-4342-B048-85BDC9FD1C3A}</a:tableStyleId>
              </a:tblPr>
              <a:tblGrid>
                <a:gridCol w="529549">
                  <a:extLst>
                    <a:ext uri="{9D8B030D-6E8A-4147-A177-3AD203B41FA5}">
                      <a16:colId xmlns:a16="http://schemas.microsoft.com/office/drawing/2014/main" val="20000"/>
                    </a:ext>
                  </a:extLst>
                </a:gridCol>
                <a:gridCol w="1095367">
                  <a:extLst>
                    <a:ext uri="{9D8B030D-6E8A-4147-A177-3AD203B41FA5}">
                      <a16:colId xmlns:a16="http://schemas.microsoft.com/office/drawing/2014/main" val="20001"/>
                    </a:ext>
                  </a:extLst>
                </a:gridCol>
                <a:gridCol w="928524">
                  <a:extLst>
                    <a:ext uri="{9D8B030D-6E8A-4147-A177-3AD203B41FA5}">
                      <a16:colId xmlns:a16="http://schemas.microsoft.com/office/drawing/2014/main" val="20002"/>
                    </a:ext>
                  </a:extLst>
                </a:gridCol>
                <a:gridCol w="2023892">
                  <a:extLst>
                    <a:ext uri="{9D8B030D-6E8A-4147-A177-3AD203B41FA5}">
                      <a16:colId xmlns:a16="http://schemas.microsoft.com/office/drawing/2014/main" val="20003"/>
                    </a:ext>
                  </a:extLst>
                </a:gridCol>
                <a:gridCol w="4134831">
                  <a:extLst>
                    <a:ext uri="{9D8B030D-6E8A-4147-A177-3AD203B41FA5}">
                      <a16:colId xmlns:a16="http://schemas.microsoft.com/office/drawing/2014/main" val="20004"/>
                    </a:ext>
                  </a:extLst>
                </a:gridCol>
              </a:tblGrid>
              <a:tr h="1224745">
                <a:tc>
                  <a:txBody>
                    <a:bodyPr/>
                    <a:lstStyle/>
                    <a:p>
                      <a:r>
                        <a:rPr lang="en-US" dirty="0"/>
                        <a:t>6</a:t>
                      </a:r>
                    </a:p>
                  </a:txBody>
                  <a:tcPr/>
                </a:tc>
                <a:tc>
                  <a:txBody>
                    <a:bodyPr/>
                    <a:lstStyle/>
                    <a:p>
                      <a:r>
                        <a:rPr lang="en-IN" sz="1050" b="1" i="0" u="none" strike="noStrike" cap="none" baseline="0" dirty="0">
                          <a:solidFill>
                            <a:schemeClr val="lt1"/>
                          </a:solidFill>
                          <a:latin typeface="Times New Roman" panose="02020603050405020304" pitchFamily="18" charset="0"/>
                          <a:ea typeface="+mn-ea"/>
                          <a:cs typeface="Times New Roman" panose="02020603050405020304" pitchFamily="18" charset="0"/>
                          <a:sym typeface="Arial"/>
                        </a:rPr>
                        <a:t>G.Y. Rajaa Vikhram, Rakshit Agarwal, Rohan Uprety, V.N.S. Prasanth </a:t>
                      </a:r>
                      <a:r>
                        <a:rPr lang="en-IN" sz="1400" b="0" i="0" u="none" strike="noStrike" cap="none" baseline="0" dirty="0">
                          <a:solidFill>
                            <a:schemeClr val="lt1"/>
                          </a:solidFill>
                          <a:latin typeface="+mn-lt"/>
                          <a:ea typeface="+mn-ea"/>
                          <a:cs typeface="+mn-cs"/>
                          <a:sym typeface="Arial"/>
                        </a:rPr>
                        <a:t>	</a:t>
                      </a:r>
                    </a:p>
                  </a:txBody>
                  <a:tcPr/>
                </a:tc>
                <a:tc>
                  <a:txBody>
                    <a:bodyPr/>
                    <a:lstStyle/>
                    <a:p>
                      <a:pPr algn="just"/>
                      <a:r>
                        <a:rPr lang="en-US" sz="1050" dirty="0">
                          <a:latin typeface="Times New Roman" panose="02020603050405020304" pitchFamily="18" charset="0"/>
                          <a:cs typeface="Times New Roman" panose="02020603050405020304" pitchFamily="18" charset="0"/>
                        </a:rPr>
                        <a:t>July 2018</a:t>
                      </a:r>
                    </a:p>
                  </a:txBody>
                  <a:tcPr/>
                </a:tc>
                <a:tc>
                  <a:txBody>
                    <a:bodyPr/>
                    <a:lstStyle/>
                    <a:p>
                      <a:r>
                        <a:rPr lang="en-US" sz="1050" b="1" i="0" u="none" strike="noStrike" cap="none" baseline="0" dirty="0">
                          <a:solidFill>
                            <a:schemeClr val="lt1"/>
                          </a:solidFill>
                          <a:latin typeface="Times New Roman" panose="02020603050405020304" pitchFamily="18" charset="0"/>
                          <a:ea typeface="+mn-ea"/>
                          <a:cs typeface="Times New Roman" panose="02020603050405020304" pitchFamily="18" charset="0"/>
                          <a:sym typeface="Arial"/>
                        </a:rPr>
                        <a:t>Automatic Weed Detection and Smart Herbicide Sprayer Robot</a:t>
                      </a:r>
                      <a:r>
                        <a:rPr lang="en-US" sz="1050" b="0" i="0" u="none" strike="noStrike" cap="none" baseline="0" dirty="0">
                          <a:solidFill>
                            <a:schemeClr val="lt1"/>
                          </a:solidFill>
                          <a:latin typeface="Times New Roman" panose="02020603050405020304" pitchFamily="18" charset="0"/>
                          <a:ea typeface="+mn-ea"/>
                          <a:cs typeface="Times New Roman" panose="02020603050405020304" pitchFamily="18" charset="0"/>
                          <a:sym typeface="Arial"/>
                        </a:rPr>
                        <a:t>	</a:t>
                      </a:r>
                    </a:p>
                    <a:p>
                      <a:endParaRPr lang="en-US" sz="1050" dirty="0">
                        <a:latin typeface="Times New Roman" panose="02020603050405020304" pitchFamily="18" charset="0"/>
                        <a:cs typeface="Times New Roman" panose="02020603050405020304" pitchFamily="18" charset="0"/>
                      </a:endParaRPr>
                    </a:p>
                  </a:txBody>
                  <a:tcPr/>
                </a:tc>
                <a:tc>
                  <a:txBody>
                    <a:bodyPr/>
                    <a:lstStyle/>
                    <a:p>
                      <a:r>
                        <a:rPr lang="en-US" sz="1050" dirty="0">
                          <a:latin typeface="Times New Roman" panose="02020603050405020304" pitchFamily="18" charset="0"/>
                          <a:cs typeface="Times New Roman" panose="02020603050405020304" pitchFamily="18" charset="0"/>
                        </a:rPr>
                        <a:t>Design This paper presents a system, specially designed and developed for chili </a:t>
                      </a:r>
                      <a:r>
                        <a:rPr lang="en-US" sz="1050" dirty="0" err="1">
                          <a:latin typeface="Times New Roman" panose="02020603050405020304" pitchFamily="18" charset="0"/>
                          <a:cs typeface="Times New Roman" panose="02020603050405020304" pitchFamily="18" charset="0"/>
                        </a:rPr>
                        <a:t>fertigation</a:t>
                      </a:r>
                      <a:r>
                        <a:rPr lang="en-US" sz="1050" dirty="0">
                          <a:latin typeface="Times New Roman" panose="02020603050405020304" pitchFamily="18" charset="0"/>
                          <a:cs typeface="Times New Roman" panose="02020603050405020304" pitchFamily="18" charset="0"/>
                        </a:rPr>
                        <a:t> farm spraying through a robotic system. This paper aims to design an uplifted spraying robot as well as including navigation system also</a:t>
                      </a:r>
                      <a:r>
                        <a:rPr lang="en-US" sz="1050" baseline="0" dirty="0">
                          <a:latin typeface="Times New Roman" panose="02020603050405020304" pitchFamily="18" charset="0"/>
                          <a:cs typeface="Times New Roman" panose="02020603050405020304" pitchFamily="18" charset="0"/>
                        </a:rPr>
                        <a:t> with image processing.</a:t>
                      </a:r>
                      <a:endParaRPr 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938643">
                <a:tc>
                  <a:txBody>
                    <a:bodyPr/>
                    <a:lstStyle/>
                    <a:p>
                      <a:r>
                        <a:rPr lang="en-US" dirty="0"/>
                        <a:t>7</a:t>
                      </a:r>
                    </a:p>
                  </a:txBody>
                  <a:tcPr/>
                </a:tc>
                <a:tc>
                  <a:txBody>
                    <a:bodyPr/>
                    <a:lstStyle/>
                    <a:p>
                      <a:r>
                        <a:rPr lang="en-IN" sz="105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Kamarul Hawari Ghazali, Mohd. Marzuki Mustafa and Aini Hussain</a:t>
                      </a:r>
                      <a:endParaRPr lang="en-US" sz="1050" dirty="0">
                        <a:latin typeface="Times New Roman" panose="02020603050405020304" pitchFamily="18" charset="0"/>
                        <a:cs typeface="Times New Roman" panose="02020603050405020304" pitchFamily="18" charset="0"/>
                      </a:endParaRPr>
                    </a:p>
                  </a:txBody>
                  <a:tcPr/>
                </a:tc>
                <a:tc>
                  <a:txBody>
                    <a:bodyPr/>
                    <a:lstStyle/>
                    <a:p>
                      <a:r>
                        <a:rPr lang="en-US" sz="1050" dirty="0">
                          <a:latin typeface="Times New Roman" panose="02020603050405020304" pitchFamily="18" charset="0"/>
                          <a:cs typeface="Times New Roman" panose="02020603050405020304" pitchFamily="18" charset="0"/>
                        </a:rPr>
                        <a:t>January 2008</a:t>
                      </a:r>
                    </a:p>
                  </a:txBody>
                  <a:tcPr/>
                </a:tc>
                <a:tc>
                  <a:txBody>
                    <a:bodyPr/>
                    <a:lstStyle/>
                    <a:p>
                      <a:r>
                        <a:rPr lang="en-US" sz="105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Machine Vision System for Automatic Weeding Strategy using Image Processing Technique</a:t>
                      </a:r>
                    </a:p>
                    <a:p>
                      <a:endParaRPr lang="en-US" sz="1050" dirty="0">
                        <a:latin typeface="Times New Roman" panose="02020603050405020304" pitchFamily="18" charset="0"/>
                        <a:cs typeface="Times New Roman" panose="02020603050405020304" pitchFamily="18" charset="0"/>
                      </a:endParaRPr>
                    </a:p>
                  </a:txBody>
                  <a:tcPr/>
                </a:tc>
                <a:tc>
                  <a:txBody>
                    <a:bodyPr/>
                    <a:lstStyle/>
                    <a:p>
                      <a:r>
                        <a:rPr lang="en-US" sz="1050" dirty="0">
                          <a:latin typeface="Times New Roman" panose="02020603050405020304" pitchFamily="18" charset="0"/>
                          <a:cs typeface="Times New Roman" panose="02020603050405020304" pitchFamily="18" charset="0"/>
                        </a:rPr>
                        <a:t>Purpose of this project is to implemented the robot through Fourier Transform. </a:t>
                      </a:r>
                      <a:r>
                        <a:rPr lang="en-US" sz="105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Fourier Transform is a technique to analyze</a:t>
                      </a:r>
                      <a:r>
                        <a:rPr lang="en-US" sz="105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sz="105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frequency components in a signal. It is common</a:t>
                      </a:r>
                      <a:r>
                        <a:rPr lang="en-US" sz="105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sz="105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processing technique in signal analysis and image</a:t>
                      </a:r>
                      <a:r>
                        <a:rPr lang="en-US" sz="105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sz="105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processing to transform the original data into form that </a:t>
                      </a:r>
                      <a:r>
                        <a:rPr lang="en-US" sz="105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sz="105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easily to process.</a:t>
                      </a:r>
                    </a:p>
                  </a:txBody>
                  <a:tcPr/>
                </a:tc>
                <a:extLst>
                  <a:ext uri="{0D108BD9-81ED-4DB2-BD59-A6C34878D82A}">
                    <a16:rowId xmlns:a16="http://schemas.microsoft.com/office/drawing/2014/main" val="10001"/>
                  </a:ext>
                </a:extLst>
              </a:tr>
              <a:tr h="938643">
                <a:tc>
                  <a:txBody>
                    <a:bodyPr/>
                    <a:lstStyle/>
                    <a:p>
                      <a:r>
                        <a:rPr lang="en-US" dirty="0"/>
                        <a:t> 8</a:t>
                      </a:r>
                    </a:p>
                  </a:txBody>
                  <a:tcPr/>
                </a:tc>
                <a:tc>
                  <a:txBody>
                    <a:bodyPr/>
                    <a:lstStyle/>
                    <a:p>
                      <a:r>
                        <a:rPr lang="pt-BR" sz="1050" u="none" dirty="0">
                          <a:solidFill>
                            <a:schemeClr val="tx1"/>
                          </a:solidFill>
                          <a:latin typeface="Times New Roman" panose="02020603050405020304" pitchFamily="18" charset="0"/>
                          <a:cs typeface="Times New Roman" panose="02020603050405020304" pitchFamily="18" charset="0"/>
                        </a:rPr>
                        <a:t>Amir H. Kargar B.,Ali M. Shirzadifar</a:t>
                      </a:r>
                      <a:endParaRPr lang="en-US" sz="105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05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May 2013</a:t>
                      </a:r>
                      <a:endParaRPr lang="en-US" sz="105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05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Automatic weed detection system and smart herbicide sprayer robot for corn fields</a:t>
                      </a:r>
                    </a:p>
                  </a:txBody>
                  <a:tcPr/>
                </a:tc>
                <a:tc>
                  <a:txBody>
                    <a:bodyPr/>
                    <a:lstStyle/>
                    <a:p>
                      <a:pPr algn="just"/>
                      <a:r>
                        <a:rPr lang="en-US" sz="105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goal of this paper is to develop a new weed detection and classification method that can be applied for autonomous weed control robots.</a:t>
                      </a:r>
                      <a:endParaRPr 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447676" y="466726"/>
            <a:ext cx="6524624" cy="1266824"/>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400"/>
              <a:buFont typeface="Libre Franklin"/>
              <a:buNone/>
            </a:pPr>
            <a:r>
              <a:rPr lang="en-US" sz="4400"/>
              <a:t>Block Diagram</a:t>
            </a:r>
            <a:endParaRPr sz="4400"/>
          </a:p>
        </p:txBody>
      </p:sp>
      <p:sp>
        <p:nvSpPr>
          <p:cNvPr id="189" name="Google Shape;189;p22"/>
          <p:cNvSpPr txBox="1">
            <a:spLocks noGrp="1"/>
          </p:cNvSpPr>
          <p:nvPr>
            <p:ph type="body" idx="1"/>
          </p:nvPr>
        </p:nvSpPr>
        <p:spPr>
          <a:xfrm>
            <a:off x="200025" y="1910953"/>
            <a:ext cx="8458200" cy="252769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040"/>
              <a:buNone/>
            </a:pPr>
            <a:endParaRPr/>
          </a:p>
          <a:p>
            <a:pPr marL="0" lvl="0" indent="0" algn="l" rtl="0">
              <a:spcBef>
                <a:spcPts val="580"/>
              </a:spcBef>
              <a:spcAft>
                <a:spcPts val="0"/>
              </a:spcAft>
              <a:buSzPts val="2040"/>
              <a:buFont typeface="Noto Sans Symbols"/>
              <a:buNone/>
            </a:pPr>
            <a:endParaRPr/>
          </a:p>
        </p:txBody>
      </p:sp>
      <p:sp>
        <p:nvSpPr>
          <p:cNvPr id="190" name="Google Shape;190;p22"/>
          <p:cNvSpPr txBox="1">
            <a:spLocks noGrp="1"/>
          </p:cNvSpPr>
          <p:nvPr>
            <p:ph type="ftr" idx="11"/>
          </p:nvPr>
        </p:nvSpPr>
        <p:spPr>
          <a:xfrm>
            <a:off x="609601" y="4686155"/>
            <a:ext cx="8252297"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a:solidFill>
                  <a:schemeClr val="accent1"/>
                </a:solidFill>
              </a:rPr>
              <a:t>Department of Electronics &amp; Telecommunication Engineering</a:t>
            </a:r>
            <a:endParaRPr/>
          </a:p>
          <a:p>
            <a:pPr marL="0" lvl="0" indent="0" algn="ctr" rtl="0">
              <a:spcBef>
                <a:spcPts val="0"/>
              </a:spcBef>
              <a:spcAft>
                <a:spcPts val="0"/>
              </a:spcAft>
              <a:buNone/>
            </a:pPr>
            <a:r>
              <a:rPr lang="en-US" sz="1200">
                <a:solidFill>
                  <a:schemeClr val="accent1"/>
                </a:solidFill>
              </a:rPr>
              <a:t>K. K. Wagh Institute of Engineering Education &amp; Research, Nashik.</a:t>
            </a:r>
            <a:endParaRPr sz="1200">
              <a:solidFill>
                <a:schemeClr val="accent1"/>
              </a:solidFill>
            </a:endParaRPr>
          </a:p>
        </p:txBody>
      </p:sp>
      <p:sp>
        <p:nvSpPr>
          <p:cNvPr id="191" name="Google Shape;191;p22"/>
          <p:cNvSpPr>
            <a:spLocks noGrp="1"/>
          </p:cNvSpPr>
          <p:nvPr>
            <p:ph type="sldNum" idx="12"/>
          </p:nvPr>
        </p:nvSpPr>
        <p:spPr>
          <a:xfrm>
            <a:off x="146304" y="4656582"/>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9</a:t>
            </a:fld>
            <a:endParaRPr>
              <a:solidFill>
                <a:srgbClr val="FFFFFF"/>
              </a:solidFill>
            </a:endParaRPr>
          </a:p>
        </p:txBody>
      </p:sp>
      <p:pic>
        <p:nvPicPr>
          <p:cNvPr id="192" name="Google Shape;192;p22"/>
          <p:cNvPicPr preferRelativeResize="0"/>
          <p:nvPr/>
        </p:nvPicPr>
        <p:blipFill rotWithShape="1">
          <a:blip r:embed="rId3">
            <a:alphaModFix/>
          </a:blip>
          <a:srcRect/>
          <a:stretch/>
        </p:blipFill>
        <p:spPr>
          <a:xfrm>
            <a:off x="7635180" y="145920"/>
            <a:ext cx="1489364" cy="785727"/>
          </a:xfrm>
          <a:prstGeom prst="rect">
            <a:avLst/>
          </a:prstGeom>
          <a:noFill/>
          <a:ln>
            <a:noFill/>
          </a:ln>
        </p:spPr>
      </p:pic>
      <p:cxnSp>
        <p:nvCxnSpPr>
          <p:cNvPr id="193" name="Google Shape;193;p22"/>
          <p:cNvCxnSpPr/>
          <p:nvPr/>
        </p:nvCxnSpPr>
        <p:spPr>
          <a:xfrm rot="5400000">
            <a:off x="7140105" y="476657"/>
            <a:ext cx="856034" cy="1588"/>
          </a:xfrm>
          <a:prstGeom prst="straightConnector1">
            <a:avLst/>
          </a:prstGeom>
          <a:noFill/>
          <a:ln w="38100" cap="flat" cmpd="sng">
            <a:solidFill>
              <a:srgbClr val="396599"/>
            </a:solidFill>
            <a:prstDash val="solid"/>
            <a:round/>
            <a:headEnd type="none" w="sm" len="sm"/>
            <a:tailEnd type="none" w="sm" len="sm"/>
          </a:ln>
        </p:spPr>
      </p:cxn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6478" y="2045373"/>
            <a:ext cx="6603318" cy="2517029"/>
          </a:xfrm>
          <a:prstGeom prst="rect">
            <a:avLst/>
          </a:prstGeom>
        </p:spPr>
      </p:pic>
    </p:spTree>
  </p:cSld>
  <p:clrMapOvr>
    <a:masterClrMapping/>
  </p:clrMapOvr>
</p:sld>
</file>

<file path=ppt/theme/theme1.xml><?xml version="1.0" encoding="utf-8"?>
<a:theme xmlns:a="http://schemas.openxmlformats.org/drawingml/2006/main" name="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2748</Words>
  <Application>Microsoft Office PowerPoint</Application>
  <PresentationFormat>On-screen Show (16:9)</PresentationFormat>
  <Paragraphs>289</Paragraphs>
  <Slides>29</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Libre Franklin</vt:lpstr>
      <vt:lpstr>Calibri</vt:lpstr>
      <vt:lpstr>Libre Baskerville</vt:lpstr>
      <vt:lpstr>Wingdings</vt:lpstr>
      <vt:lpstr>Times New Roman</vt:lpstr>
      <vt:lpstr>Noto Sans Symbols</vt:lpstr>
      <vt:lpstr>Arial</vt:lpstr>
      <vt:lpstr>Equity</vt:lpstr>
      <vt:lpstr>Design and Implementation of AI Based  Agri Robot</vt:lpstr>
      <vt:lpstr>Index</vt:lpstr>
      <vt:lpstr>Introduction</vt:lpstr>
      <vt:lpstr>PowerPoint Presentation</vt:lpstr>
      <vt:lpstr>PowerPoint Presentation</vt:lpstr>
      <vt:lpstr>Literature Survey/Review</vt:lpstr>
      <vt:lpstr>PowerPoint Presentation</vt:lpstr>
      <vt:lpstr>PowerPoint Presentation</vt:lpstr>
      <vt:lpstr>Block Diagram</vt:lpstr>
      <vt:lpstr>PowerPoint Presentation</vt:lpstr>
      <vt:lpstr>Block Description</vt:lpstr>
      <vt:lpstr>PowerPoint Presentation</vt:lpstr>
      <vt:lpstr>PowerPoint Presentation</vt:lpstr>
      <vt:lpstr>                Project Specification</vt:lpstr>
      <vt:lpstr>                 Designing </vt:lpstr>
      <vt:lpstr>PowerPoint Presentation</vt:lpstr>
      <vt:lpstr>PowerPoint Presentation</vt:lpstr>
      <vt:lpstr>PowerPoint Presentation</vt:lpstr>
      <vt:lpstr>                 Simulation</vt:lpstr>
      <vt:lpstr>PowerPoint Presentation</vt:lpstr>
      <vt:lpstr>PowerPoint Presentation</vt:lpstr>
      <vt:lpstr>                     Advantages and Application</vt:lpstr>
      <vt:lpstr>PowerPoint Presentation</vt:lpstr>
      <vt:lpstr>                 Future Scope </vt:lpstr>
      <vt:lpstr>                   Project Completion Plan</vt:lpstr>
      <vt:lpstr>                    References</vt:lpstr>
      <vt:lpstr>PowerPoint Presentation</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AI Based  Agri Robot</dc:title>
  <dc:creator>ADMIN</dc:creator>
  <cp:lastModifiedBy>Prajwal Nikam</cp:lastModifiedBy>
  <cp:revision>16</cp:revision>
  <dcterms:modified xsi:type="dcterms:W3CDTF">2022-11-24T03:55:57Z</dcterms:modified>
</cp:coreProperties>
</file>