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QHryX4xTT9SyXPvZKRZb9NhJT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63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sdmanuals.com/en-in/home/skin-disorders/biology-of-the-skin/diagnosis-of-skin-disorder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cancer.org/treatment/understanding-your-diagnosis/tests/mri-for-cancer.html" TargetMode="External"/><Relationship Id="rId4" Type="http://schemas.openxmlformats.org/officeDocument/2006/relationships/hyperlink" Target="https://www.tensorflow.org/api_doc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3803061" y="-3253742"/>
            <a:ext cx="15790597" cy="17096835"/>
            <a:chOff x="1" y="-305445"/>
            <a:chExt cx="21054129" cy="22795781"/>
          </a:xfrm>
        </p:grpSpPr>
        <p:grpSp>
          <p:nvGrpSpPr>
            <p:cNvPr id="85" name="Google Shape;85;p1"/>
            <p:cNvGrpSpPr/>
            <p:nvPr/>
          </p:nvGrpSpPr>
          <p:grpSpPr>
            <a:xfrm rot="2258783">
              <a:off x="8395964" y="205879"/>
              <a:ext cx="6392878" cy="22694684"/>
              <a:chOff x="0" y="-76200"/>
              <a:chExt cx="1262791" cy="4482900"/>
            </a:xfrm>
          </p:grpSpPr>
          <p:sp>
            <p:nvSpPr>
              <p:cNvPr id="86" name="Google Shape;86;p1"/>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87" name="Google Shape;87;p1"/>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
            <p:cNvGrpSpPr/>
            <p:nvPr/>
          </p:nvGrpSpPr>
          <p:grpSpPr>
            <a:xfrm rot="2258783">
              <a:off x="3122086" y="355781"/>
              <a:ext cx="6392878" cy="12402369"/>
              <a:chOff x="0" y="-76200"/>
              <a:chExt cx="1262791" cy="2449850"/>
            </a:xfrm>
          </p:grpSpPr>
          <p:sp>
            <p:nvSpPr>
              <p:cNvPr id="89" name="Google Shape;89;p1"/>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90" name="Google Shape;90;p1"/>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91" name="Google Shape;91;p1"/>
          <p:cNvPicPr preferRelativeResize="0"/>
          <p:nvPr/>
        </p:nvPicPr>
        <p:blipFill rotWithShape="1">
          <a:blip r:embed="rId3">
            <a:alphaModFix amt="25000"/>
          </a:blip>
          <a:srcRect/>
          <a:stretch/>
        </p:blipFill>
        <p:spPr>
          <a:xfrm>
            <a:off x="8839350" y="2945110"/>
            <a:ext cx="12508081" cy="12508081"/>
          </a:xfrm>
          <a:prstGeom prst="rect">
            <a:avLst/>
          </a:prstGeom>
          <a:noFill/>
          <a:ln>
            <a:noFill/>
          </a:ln>
        </p:spPr>
      </p:pic>
      <p:pic>
        <p:nvPicPr>
          <p:cNvPr id="92" name="Google Shape;92;p1"/>
          <p:cNvPicPr preferRelativeResize="0"/>
          <p:nvPr/>
        </p:nvPicPr>
        <p:blipFill rotWithShape="1">
          <a:blip r:embed="rId4">
            <a:alphaModFix/>
          </a:blip>
          <a:srcRect/>
          <a:stretch/>
        </p:blipFill>
        <p:spPr>
          <a:xfrm flipH="1">
            <a:off x="7916601" y="1609802"/>
            <a:ext cx="10371399" cy="8284155"/>
          </a:xfrm>
          <a:prstGeom prst="rect">
            <a:avLst/>
          </a:prstGeom>
          <a:noFill/>
          <a:ln>
            <a:noFill/>
          </a:ln>
        </p:spPr>
      </p:pic>
      <p:sp>
        <p:nvSpPr>
          <p:cNvPr id="93" name="Google Shape;93;p1"/>
          <p:cNvSpPr txBox="1"/>
          <p:nvPr/>
        </p:nvSpPr>
        <p:spPr>
          <a:xfrm>
            <a:off x="1968903" y="1760927"/>
            <a:ext cx="7175100" cy="148620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7891" b="0" i="0" u="none" strike="noStrike" cap="none">
                <a:solidFill>
                  <a:srgbClr val="FFFFFF"/>
                </a:solidFill>
                <a:latin typeface="Arial"/>
                <a:ea typeface="Arial"/>
                <a:cs typeface="Arial"/>
                <a:sym typeface="Arial"/>
              </a:rPr>
              <a:t>SYNAPSE ' 22</a:t>
            </a:r>
            <a:endParaRPr/>
          </a:p>
        </p:txBody>
      </p:sp>
      <p:pic>
        <p:nvPicPr>
          <p:cNvPr id="94" name="Google Shape;94;p1"/>
          <p:cNvPicPr preferRelativeResize="0"/>
          <p:nvPr/>
        </p:nvPicPr>
        <p:blipFill rotWithShape="1">
          <a:blip r:embed="rId5">
            <a:alphaModFix/>
          </a:blip>
          <a:srcRect/>
          <a:stretch/>
        </p:blipFill>
        <p:spPr>
          <a:xfrm>
            <a:off x="232461" y="276179"/>
            <a:ext cx="1592477" cy="725243"/>
          </a:xfrm>
          <a:prstGeom prst="rect">
            <a:avLst/>
          </a:prstGeom>
          <a:noFill/>
          <a:ln>
            <a:noFill/>
          </a:ln>
        </p:spPr>
      </p:pic>
      <p:pic>
        <p:nvPicPr>
          <p:cNvPr id="95" name="Google Shape;95;p1"/>
          <p:cNvPicPr preferRelativeResize="0"/>
          <p:nvPr/>
        </p:nvPicPr>
        <p:blipFill rotWithShape="1">
          <a:blip r:embed="rId6">
            <a:alphaModFix/>
          </a:blip>
          <a:srcRect/>
          <a:stretch/>
        </p:blipFill>
        <p:spPr>
          <a:xfrm>
            <a:off x="17113383" y="243789"/>
            <a:ext cx="757633" cy="757633"/>
          </a:xfrm>
          <a:prstGeom prst="rect">
            <a:avLst/>
          </a:prstGeom>
          <a:noFill/>
          <a:ln>
            <a:noFill/>
          </a:ln>
        </p:spPr>
      </p:pic>
      <p:pic>
        <p:nvPicPr>
          <p:cNvPr id="96" name="Google Shape;96;p1"/>
          <p:cNvPicPr preferRelativeResize="0"/>
          <p:nvPr/>
        </p:nvPicPr>
        <p:blipFill rotWithShape="1">
          <a:blip r:embed="rId7">
            <a:alphaModFix/>
          </a:blip>
          <a:srcRect t="6644" r="6643"/>
          <a:stretch/>
        </p:blipFill>
        <p:spPr>
          <a:xfrm>
            <a:off x="8478593" y="163408"/>
            <a:ext cx="2685865" cy="803112"/>
          </a:xfrm>
          <a:prstGeom prst="rect">
            <a:avLst/>
          </a:prstGeom>
          <a:noFill/>
          <a:ln>
            <a:noFill/>
          </a:ln>
        </p:spPr>
      </p:pic>
      <p:pic>
        <p:nvPicPr>
          <p:cNvPr id="97" name="Google Shape;97;p1"/>
          <p:cNvPicPr preferRelativeResize="0"/>
          <p:nvPr/>
        </p:nvPicPr>
        <p:blipFill rotWithShape="1">
          <a:blip r:embed="rId8">
            <a:alphaModFix/>
          </a:blip>
          <a:srcRect/>
          <a:stretch/>
        </p:blipFill>
        <p:spPr>
          <a:xfrm>
            <a:off x="12802758" y="276179"/>
            <a:ext cx="2673020" cy="657814"/>
          </a:xfrm>
          <a:prstGeom prst="rect">
            <a:avLst/>
          </a:prstGeom>
          <a:noFill/>
          <a:ln>
            <a:noFill/>
          </a:ln>
        </p:spPr>
      </p:pic>
      <p:pic>
        <p:nvPicPr>
          <p:cNvPr id="98" name="Google Shape;98;p1"/>
          <p:cNvPicPr preferRelativeResize="0"/>
          <p:nvPr/>
        </p:nvPicPr>
        <p:blipFill rotWithShape="1">
          <a:blip r:embed="rId9">
            <a:alphaModFix/>
          </a:blip>
          <a:srcRect/>
          <a:stretch/>
        </p:blipFill>
        <p:spPr>
          <a:xfrm>
            <a:off x="3267516" y="265079"/>
            <a:ext cx="3993650" cy="701440"/>
          </a:xfrm>
          <a:prstGeom prst="rect">
            <a:avLst/>
          </a:prstGeom>
          <a:noFill/>
          <a:ln>
            <a:noFill/>
          </a:ln>
        </p:spPr>
      </p:pic>
      <p:sp>
        <p:nvSpPr>
          <p:cNvPr id="99" name="Google Shape;99;p1"/>
          <p:cNvSpPr txBox="1"/>
          <p:nvPr/>
        </p:nvSpPr>
        <p:spPr>
          <a:xfrm>
            <a:off x="645630" y="4466203"/>
            <a:ext cx="4209444" cy="946541"/>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5126" b="0" i="0" u="none" strike="noStrike" cap="none" dirty="0">
                <a:solidFill>
                  <a:srgbClr val="FFFFFF"/>
                </a:solidFill>
                <a:latin typeface="Arial"/>
                <a:ea typeface="Arial"/>
                <a:cs typeface="Arial"/>
                <a:sym typeface="Arial"/>
              </a:rPr>
              <a:t>Team</a:t>
            </a:r>
            <a:endParaRPr dirty="0"/>
          </a:p>
        </p:txBody>
      </p:sp>
      <p:sp>
        <p:nvSpPr>
          <p:cNvPr id="100" name="Google Shape;100;p1"/>
          <p:cNvSpPr txBox="1"/>
          <p:nvPr/>
        </p:nvSpPr>
        <p:spPr>
          <a:xfrm>
            <a:off x="645630" y="7274773"/>
            <a:ext cx="8354405" cy="1958998"/>
          </a:xfrm>
          <a:prstGeom prst="rect">
            <a:avLst/>
          </a:prstGeom>
          <a:noFill/>
          <a:ln>
            <a:noFill/>
          </a:ln>
        </p:spPr>
        <p:txBody>
          <a:bodyPr spcFirstLastPara="1" wrap="square" lIns="0" tIns="0" rIns="0" bIns="0" anchor="t" anchorCtr="0">
            <a:spAutoFit/>
          </a:bodyPr>
          <a:lstStyle/>
          <a:p>
            <a:pPr marL="0" marR="0" lvl="0" indent="0" algn="ctr" rtl="0">
              <a:lnSpc>
                <a:spcPct val="120022"/>
              </a:lnSpc>
              <a:spcBef>
                <a:spcPts val="0"/>
              </a:spcBef>
              <a:spcAft>
                <a:spcPts val="0"/>
              </a:spcAft>
              <a:buNone/>
            </a:pPr>
            <a:r>
              <a:rPr lang="en-US" sz="2652" dirty="0">
                <a:solidFill>
                  <a:srgbClr val="FFFFFF"/>
                </a:solidFill>
              </a:rPr>
              <a:t>Nandan N</a:t>
            </a:r>
            <a:r>
              <a:rPr lang="en-US" sz="2652" b="0" i="0" u="none" strike="noStrike" cap="none" dirty="0">
                <a:solidFill>
                  <a:srgbClr val="FFFFFF"/>
                </a:solidFill>
                <a:latin typeface="Arial"/>
                <a:ea typeface="Arial"/>
                <a:cs typeface="Arial"/>
                <a:sym typeface="Arial"/>
              </a:rPr>
              <a:t>, PES1UG21CS361</a:t>
            </a:r>
            <a:endParaRPr dirty="0"/>
          </a:p>
          <a:p>
            <a:pPr marL="0" marR="0" lvl="0" indent="0" algn="ctr" rtl="0">
              <a:lnSpc>
                <a:spcPct val="120022"/>
              </a:lnSpc>
              <a:spcBef>
                <a:spcPts val="0"/>
              </a:spcBef>
              <a:spcAft>
                <a:spcPts val="0"/>
              </a:spcAft>
              <a:buNone/>
            </a:pPr>
            <a:r>
              <a:rPr lang="en-US" sz="2652" dirty="0" err="1">
                <a:solidFill>
                  <a:srgbClr val="FFFFFF"/>
                </a:solidFill>
              </a:rPr>
              <a:t>Manasa</a:t>
            </a:r>
            <a:r>
              <a:rPr lang="en-US" sz="2652" dirty="0">
                <a:solidFill>
                  <a:srgbClr val="FFFFFF"/>
                </a:solidFill>
              </a:rPr>
              <a:t> </a:t>
            </a:r>
            <a:r>
              <a:rPr lang="en-US" sz="2652" dirty="0" err="1">
                <a:solidFill>
                  <a:srgbClr val="FFFFFF"/>
                </a:solidFill>
              </a:rPr>
              <a:t>Raval</a:t>
            </a:r>
            <a:r>
              <a:rPr lang="en-US" sz="2652" dirty="0">
                <a:solidFill>
                  <a:srgbClr val="FFFFFF"/>
                </a:solidFill>
              </a:rPr>
              <a:t>, PES1UG21EE074</a:t>
            </a:r>
            <a:endParaRPr lang="en-US" sz="2652" b="0" i="0" u="none" strike="noStrike" cap="none" dirty="0">
              <a:solidFill>
                <a:srgbClr val="FFFFFF"/>
              </a:solidFill>
              <a:latin typeface="Arial"/>
              <a:ea typeface="Arial"/>
              <a:cs typeface="Arial"/>
              <a:sym typeface="Arial"/>
            </a:endParaRPr>
          </a:p>
          <a:p>
            <a:pPr marL="0" marR="0" lvl="0" indent="0" algn="ctr" rtl="0">
              <a:lnSpc>
                <a:spcPct val="120022"/>
              </a:lnSpc>
              <a:spcBef>
                <a:spcPts val="0"/>
              </a:spcBef>
              <a:spcAft>
                <a:spcPts val="0"/>
              </a:spcAft>
              <a:buNone/>
            </a:pPr>
            <a:r>
              <a:rPr lang="en-US" sz="2652" dirty="0" err="1">
                <a:solidFill>
                  <a:srgbClr val="FFFFFF"/>
                </a:solidFill>
              </a:rPr>
              <a:t>Rakshitha</a:t>
            </a:r>
            <a:r>
              <a:rPr lang="en-US" sz="2652" dirty="0">
                <a:solidFill>
                  <a:srgbClr val="FFFFFF"/>
                </a:solidFill>
              </a:rPr>
              <a:t> JK, PES1UG21EE073</a:t>
            </a:r>
            <a:endParaRPr lang="en-US" sz="2652" b="0" i="0" u="none" strike="noStrike" cap="none" dirty="0">
              <a:solidFill>
                <a:srgbClr val="FFFFFF"/>
              </a:solidFill>
              <a:latin typeface="Arial"/>
              <a:ea typeface="Arial"/>
              <a:cs typeface="Arial"/>
              <a:sym typeface="Arial"/>
            </a:endParaRPr>
          </a:p>
          <a:p>
            <a:pPr marL="0" marR="0" lvl="0" indent="0" algn="ctr" rtl="0">
              <a:lnSpc>
                <a:spcPct val="120022"/>
              </a:lnSpc>
              <a:spcBef>
                <a:spcPts val="0"/>
              </a:spcBef>
              <a:spcAft>
                <a:spcPts val="0"/>
              </a:spcAft>
              <a:buNone/>
            </a:pPr>
            <a:r>
              <a:rPr lang="en-US" sz="2652" b="0" i="0" u="none" strike="noStrike" cap="none" dirty="0" err="1">
                <a:solidFill>
                  <a:srgbClr val="FFFFFF"/>
                </a:solidFill>
                <a:latin typeface="Arial"/>
                <a:ea typeface="Arial"/>
                <a:cs typeface="Arial"/>
                <a:sym typeface="Arial"/>
              </a:rPr>
              <a:t>Sankarshan</a:t>
            </a:r>
            <a:r>
              <a:rPr lang="en-US" sz="2652" b="0" i="0" u="none" strike="noStrike" cap="none" dirty="0">
                <a:solidFill>
                  <a:srgbClr val="FFFFFF"/>
                </a:solidFill>
                <a:latin typeface="Arial"/>
                <a:ea typeface="Arial"/>
                <a:cs typeface="Arial"/>
                <a:sym typeface="Arial"/>
              </a:rPr>
              <a:t>, PES1UG21EE084</a:t>
            </a:r>
            <a:endParaRPr dirty="0"/>
          </a:p>
        </p:txBody>
      </p:sp>
      <p:pic>
        <p:nvPicPr>
          <p:cNvPr id="101" name="Google Shape;101;p1"/>
          <p:cNvPicPr preferRelativeResize="0"/>
          <p:nvPr/>
        </p:nvPicPr>
        <p:blipFill rotWithShape="1">
          <a:blip r:embed="rId10">
            <a:alphaModFix/>
          </a:blip>
          <a:srcRect/>
          <a:stretch/>
        </p:blipFill>
        <p:spPr>
          <a:xfrm>
            <a:off x="410117" y="1939542"/>
            <a:ext cx="1414821" cy="14148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105"/>
        <p:cNvGrpSpPr/>
        <p:nvPr/>
      </p:nvGrpSpPr>
      <p:grpSpPr>
        <a:xfrm>
          <a:off x="0" y="0"/>
          <a:ext cx="0" cy="0"/>
          <a:chOff x="0" y="0"/>
          <a:chExt cx="0" cy="0"/>
        </a:xfrm>
      </p:grpSpPr>
      <p:grpSp>
        <p:nvGrpSpPr>
          <p:cNvPr id="106" name="Google Shape;106;p2"/>
          <p:cNvGrpSpPr/>
          <p:nvPr/>
        </p:nvGrpSpPr>
        <p:grpSpPr>
          <a:xfrm>
            <a:off x="6144625" y="-2872096"/>
            <a:ext cx="8744648" cy="17526152"/>
            <a:chOff x="3122086" y="203416"/>
            <a:chExt cx="11659531" cy="23368204"/>
          </a:xfrm>
        </p:grpSpPr>
        <p:grpSp>
          <p:nvGrpSpPr>
            <p:cNvPr id="107" name="Google Shape;107;p2"/>
            <p:cNvGrpSpPr/>
            <p:nvPr/>
          </p:nvGrpSpPr>
          <p:grpSpPr>
            <a:xfrm rot="2258783">
              <a:off x="8167214" y="203416"/>
              <a:ext cx="6614403" cy="23368204"/>
              <a:chOff x="0" y="-76200"/>
              <a:chExt cx="1306549" cy="4615941"/>
            </a:xfrm>
          </p:grpSpPr>
          <p:sp>
            <p:nvSpPr>
              <p:cNvPr id="108" name="Google Shape;108;p2"/>
              <p:cNvSpPr/>
              <p:nvPr/>
            </p:nvSpPr>
            <p:spPr>
              <a:xfrm>
                <a:off x="43758" y="133041"/>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109" name="Google Shape;109;p2"/>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2"/>
            <p:cNvGrpSpPr/>
            <p:nvPr/>
          </p:nvGrpSpPr>
          <p:grpSpPr>
            <a:xfrm rot="2258783">
              <a:off x="3122086" y="355781"/>
              <a:ext cx="6392878" cy="12402369"/>
              <a:chOff x="0" y="-76200"/>
              <a:chExt cx="1262791" cy="2449850"/>
            </a:xfrm>
          </p:grpSpPr>
          <p:sp>
            <p:nvSpPr>
              <p:cNvPr id="111" name="Google Shape;111;p2"/>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112" name="Google Shape;112;p2"/>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13" name="Google Shape;113;p2"/>
          <p:cNvPicPr preferRelativeResize="0"/>
          <p:nvPr/>
        </p:nvPicPr>
        <p:blipFill rotWithShape="1">
          <a:blip r:embed="rId3">
            <a:alphaModFix/>
          </a:blip>
          <a:srcRect/>
          <a:stretch/>
        </p:blipFill>
        <p:spPr>
          <a:xfrm>
            <a:off x="667669" y="2271122"/>
            <a:ext cx="7449729" cy="4488461"/>
          </a:xfrm>
          <a:prstGeom prst="rect">
            <a:avLst/>
          </a:prstGeom>
          <a:noFill/>
          <a:ln>
            <a:noFill/>
          </a:ln>
        </p:spPr>
      </p:pic>
      <p:grpSp>
        <p:nvGrpSpPr>
          <p:cNvPr id="114" name="Google Shape;114;p2"/>
          <p:cNvGrpSpPr/>
          <p:nvPr/>
        </p:nvGrpSpPr>
        <p:grpSpPr>
          <a:xfrm>
            <a:off x="8418697" y="857250"/>
            <a:ext cx="8144729" cy="1848115"/>
            <a:chOff x="0" y="-228600"/>
            <a:chExt cx="10859639" cy="2464153"/>
          </a:xfrm>
        </p:grpSpPr>
        <p:sp>
          <p:nvSpPr>
            <p:cNvPr id="115" name="Google Shape;115;p2"/>
            <p:cNvSpPr txBox="1"/>
            <p:nvPr/>
          </p:nvSpPr>
          <p:spPr>
            <a:xfrm>
              <a:off x="0" y="-228600"/>
              <a:ext cx="10859639" cy="1477422"/>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169" b="0" i="0" u="none" strike="noStrike" cap="none">
                  <a:solidFill>
                    <a:srgbClr val="FFFFFF"/>
                  </a:solidFill>
                  <a:latin typeface="Arial"/>
                  <a:ea typeface="Arial"/>
                  <a:cs typeface="Arial"/>
                  <a:sym typeface="Arial"/>
                </a:rPr>
                <a:t>Problem Statement</a:t>
              </a:r>
              <a:endParaRPr/>
            </a:p>
          </p:txBody>
        </p:sp>
        <p:sp>
          <p:nvSpPr>
            <p:cNvPr id="116" name="Google Shape;116;p2"/>
            <p:cNvSpPr txBox="1"/>
            <p:nvPr/>
          </p:nvSpPr>
          <p:spPr>
            <a:xfrm>
              <a:off x="0" y="1732184"/>
              <a:ext cx="10859639" cy="503369"/>
            </a:xfrm>
            <a:prstGeom prst="rect">
              <a:avLst/>
            </a:prstGeom>
            <a:noFill/>
            <a:ln>
              <a:noFill/>
            </a:ln>
          </p:spPr>
          <p:txBody>
            <a:bodyPr spcFirstLastPara="1" wrap="square" lIns="0" tIns="0" rIns="0" bIns="0" anchor="t" anchorCtr="0">
              <a:spAutoFit/>
            </a:bodyPr>
            <a:lstStyle/>
            <a:p>
              <a:pPr marL="0" marR="0" lvl="0" indent="0" algn="l" rtl="0">
                <a:lnSpc>
                  <a:spcPct val="160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7" name="Google Shape;117;p2"/>
          <p:cNvSpPr txBox="1"/>
          <p:nvPr/>
        </p:nvSpPr>
        <p:spPr>
          <a:xfrm>
            <a:off x="667669" y="7790605"/>
            <a:ext cx="5126220" cy="819842"/>
          </a:xfrm>
          <a:prstGeom prst="rect">
            <a:avLst/>
          </a:prstGeom>
          <a:noFill/>
          <a:ln>
            <a:noFill/>
          </a:ln>
        </p:spPr>
        <p:txBody>
          <a:bodyPr spcFirstLastPara="1" wrap="square" lIns="0" tIns="0" rIns="0" bIns="0" anchor="t" anchorCtr="0">
            <a:spAutoFit/>
          </a:bodyPr>
          <a:lstStyle/>
          <a:p>
            <a:pPr marL="0" marR="0" lvl="0" indent="0" algn="ctr" rtl="0">
              <a:lnSpc>
                <a:spcPct val="139995"/>
              </a:lnSpc>
              <a:spcBef>
                <a:spcPts val="0"/>
              </a:spcBef>
              <a:spcAft>
                <a:spcPts val="0"/>
              </a:spcAft>
              <a:buNone/>
            </a:pPr>
            <a:r>
              <a:rPr lang="en-US" sz="4758" b="0" i="0" u="none" strike="noStrike" cap="none">
                <a:solidFill>
                  <a:srgbClr val="FFFFFF"/>
                </a:solidFill>
                <a:latin typeface="Arial"/>
                <a:ea typeface="Arial"/>
                <a:cs typeface="Arial"/>
                <a:sym typeface="Arial"/>
              </a:rPr>
              <a:t>Domain Selected:</a:t>
            </a:r>
            <a:endParaRPr/>
          </a:p>
        </p:txBody>
      </p:sp>
      <p:sp>
        <p:nvSpPr>
          <p:cNvPr id="118" name="Google Shape;118;p2"/>
          <p:cNvSpPr txBox="1"/>
          <p:nvPr/>
        </p:nvSpPr>
        <p:spPr>
          <a:xfrm>
            <a:off x="9139238" y="4400550"/>
            <a:ext cx="9525" cy="409575"/>
          </a:xfrm>
          <a:prstGeom prst="rect">
            <a:avLst/>
          </a:prstGeom>
          <a:noFill/>
          <a:ln>
            <a:noFill/>
          </a:ln>
        </p:spPr>
        <p:txBody>
          <a:bodyPr spcFirstLastPara="1" wrap="square" lIns="0" tIns="0" rIns="0" bIns="0" anchor="t" anchorCtr="0">
            <a:sp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5784A34-2F9B-DB70-F7D0-7E1B17930315}"/>
              </a:ext>
            </a:extLst>
          </p:cNvPr>
          <p:cNvSpPr txBox="1"/>
          <p:nvPr/>
        </p:nvSpPr>
        <p:spPr>
          <a:xfrm>
            <a:off x="8613058" y="2327838"/>
            <a:ext cx="9173497" cy="6001643"/>
          </a:xfrm>
          <a:prstGeom prst="rect">
            <a:avLst/>
          </a:prstGeom>
          <a:noFill/>
        </p:spPr>
        <p:txBody>
          <a:bodyPr wrap="square" rtlCol="0">
            <a:spAutoFit/>
          </a:bodyPr>
          <a:lstStyle/>
          <a:p>
            <a:r>
              <a:rPr lang="en-US" sz="3200" dirty="0">
                <a:solidFill>
                  <a:schemeClr val="accent1">
                    <a:lumMod val="20000"/>
                    <a:lumOff val="80000"/>
                  </a:schemeClr>
                </a:solidFill>
              </a:rPr>
              <a:t>Our problem statement is Nemo’s 5</a:t>
            </a:r>
            <a:r>
              <a:rPr lang="en-US" sz="3200" baseline="30000" dirty="0">
                <a:solidFill>
                  <a:schemeClr val="accent1">
                    <a:lumMod val="20000"/>
                    <a:lumOff val="80000"/>
                  </a:schemeClr>
                </a:solidFill>
              </a:rPr>
              <a:t>th</a:t>
            </a:r>
            <a:r>
              <a:rPr lang="en-US" sz="3200" dirty="0">
                <a:solidFill>
                  <a:schemeClr val="accent1">
                    <a:lumMod val="20000"/>
                    <a:lumOff val="80000"/>
                  </a:schemeClr>
                </a:solidFill>
              </a:rPr>
              <a:t> sub problem. We are tackling the problem of diseases, mainly skin and cancer along with forecasting their physical characteristics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Cancer is a deadly disease that affects many people year in and year out. It is the second most common cause of death. Most of the death caused is due to the late diagnosis of cancer. An early detected tumor can be treatable. Through image processing, cancerous tumor can be detected and can save a lot of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164"/>
        <p:cNvGrpSpPr/>
        <p:nvPr/>
      </p:nvGrpSpPr>
      <p:grpSpPr>
        <a:xfrm>
          <a:off x="0" y="0"/>
          <a:ext cx="0" cy="0"/>
          <a:chOff x="0" y="0"/>
          <a:chExt cx="0" cy="0"/>
        </a:xfrm>
      </p:grpSpPr>
      <p:grpSp>
        <p:nvGrpSpPr>
          <p:cNvPr id="165" name="Google Shape;165;p4"/>
          <p:cNvGrpSpPr/>
          <p:nvPr/>
        </p:nvGrpSpPr>
        <p:grpSpPr>
          <a:xfrm>
            <a:off x="703967" y="-2559371"/>
            <a:ext cx="15790597" cy="17096835"/>
            <a:chOff x="1" y="-305445"/>
            <a:chExt cx="21054129" cy="22795781"/>
          </a:xfrm>
        </p:grpSpPr>
        <p:grpSp>
          <p:nvGrpSpPr>
            <p:cNvPr id="166" name="Google Shape;166;p4"/>
            <p:cNvGrpSpPr/>
            <p:nvPr/>
          </p:nvGrpSpPr>
          <p:grpSpPr>
            <a:xfrm rot="2258783">
              <a:off x="8395964" y="205879"/>
              <a:ext cx="6392878" cy="22694684"/>
              <a:chOff x="0" y="-76200"/>
              <a:chExt cx="1262791" cy="4482900"/>
            </a:xfrm>
          </p:grpSpPr>
          <p:sp>
            <p:nvSpPr>
              <p:cNvPr id="167" name="Google Shape;167;p4"/>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168" name="Google Shape;168;p4"/>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 name="Google Shape;169;p4"/>
            <p:cNvGrpSpPr/>
            <p:nvPr/>
          </p:nvGrpSpPr>
          <p:grpSpPr>
            <a:xfrm rot="2258783">
              <a:off x="3122086" y="355781"/>
              <a:ext cx="6392878" cy="12402369"/>
              <a:chOff x="0" y="-76200"/>
              <a:chExt cx="1262791" cy="2449850"/>
            </a:xfrm>
          </p:grpSpPr>
          <p:sp>
            <p:nvSpPr>
              <p:cNvPr id="170" name="Google Shape;170;p4"/>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171" name="Google Shape;171;p4"/>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72" name="Google Shape;172;p4"/>
          <p:cNvSpPr txBox="1"/>
          <p:nvPr/>
        </p:nvSpPr>
        <p:spPr>
          <a:xfrm>
            <a:off x="4919745" y="809625"/>
            <a:ext cx="8448510" cy="119062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0" i="0" u="none" strike="noStrike" cap="none">
                <a:solidFill>
                  <a:srgbClr val="FFFFFF"/>
                </a:solidFill>
                <a:latin typeface="Arial"/>
                <a:ea typeface="Arial"/>
                <a:cs typeface="Arial"/>
                <a:sym typeface="Arial"/>
              </a:rPr>
              <a:t>Solution </a:t>
            </a:r>
            <a:endParaRPr/>
          </a:p>
        </p:txBody>
      </p:sp>
      <p:sp>
        <p:nvSpPr>
          <p:cNvPr id="173" name="Google Shape;173;p4"/>
          <p:cNvSpPr txBox="1"/>
          <p:nvPr/>
        </p:nvSpPr>
        <p:spPr>
          <a:xfrm>
            <a:off x="916579" y="2132460"/>
            <a:ext cx="12342221" cy="815454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80" b="0" i="0" u="none" strike="noStrike" cap="none" dirty="0">
                <a:solidFill>
                  <a:srgbClr val="FFFFFF"/>
                </a:solidFill>
                <a:latin typeface="Arial"/>
                <a:ea typeface="Arial"/>
                <a:cs typeface="Arial"/>
                <a:sym typeface="Arial"/>
              </a:rPr>
              <a:t>For forecasting the physical </a:t>
            </a:r>
            <a:r>
              <a:rPr lang="en-US" sz="3680" b="0" i="0" u="none" strike="noStrike" cap="none" dirty="0" err="1">
                <a:solidFill>
                  <a:srgbClr val="FFFFFF"/>
                </a:solidFill>
                <a:latin typeface="Arial"/>
                <a:ea typeface="Arial"/>
                <a:cs typeface="Arial"/>
                <a:sym typeface="Arial"/>
              </a:rPr>
              <a:t>charecteristics</a:t>
            </a:r>
            <a:r>
              <a:rPr lang="en-US" sz="3680" b="0" i="0" u="none" strike="noStrike" cap="none" dirty="0">
                <a:solidFill>
                  <a:srgbClr val="FFFFFF"/>
                </a:solidFill>
                <a:latin typeface="Arial"/>
                <a:ea typeface="Arial"/>
                <a:cs typeface="Arial"/>
                <a:sym typeface="Arial"/>
              </a:rPr>
              <a:t>, we will train and use a supervised machine learning model. </a:t>
            </a:r>
          </a:p>
          <a:p>
            <a:pPr marL="0" marR="0" lvl="0" indent="0" algn="l" rtl="0">
              <a:lnSpc>
                <a:spcPct val="120000"/>
              </a:lnSpc>
              <a:spcBef>
                <a:spcPts val="0"/>
              </a:spcBef>
              <a:spcAft>
                <a:spcPts val="0"/>
              </a:spcAft>
              <a:buNone/>
            </a:pPr>
            <a:endParaRPr lang="en-US" sz="3680" dirty="0">
              <a:solidFill>
                <a:srgbClr val="FFFFFF"/>
              </a:solidFill>
            </a:endParaRPr>
          </a:p>
          <a:p>
            <a:pPr marL="0" marR="0" lvl="0" indent="0" algn="l" rtl="0">
              <a:lnSpc>
                <a:spcPct val="120000"/>
              </a:lnSpc>
              <a:spcBef>
                <a:spcPts val="0"/>
              </a:spcBef>
              <a:spcAft>
                <a:spcPts val="0"/>
              </a:spcAft>
              <a:buNone/>
            </a:pPr>
            <a:r>
              <a:rPr lang="en-US" sz="3680" b="0" i="0" u="none" strike="noStrike" cap="none" dirty="0">
                <a:solidFill>
                  <a:srgbClr val="FFFFFF"/>
                </a:solidFill>
                <a:latin typeface="Arial"/>
                <a:ea typeface="Arial"/>
                <a:cs typeface="Arial"/>
                <a:sym typeface="Arial"/>
              </a:rPr>
              <a:t>For cancer detection, The scanned MRI image is feed as input data to the program , using image processing it detects the abnormality in the scanned images of the   of brain ,using more MRI images we can predict whether the tumor or cells are malignant or benign. For lung cancer analysis we consider data such as gender ,age , lifestyle, and other symptoms .The given data is </a:t>
            </a:r>
            <a:r>
              <a:rPr lang="en-US" sz="3680" b="0" i="0" u="none" strike="noStrike" cap="none" dirty="0" err="1">
                <a:solidFill>
                  <a:srgbClr val="FFFFFF"/>
                </a:solidFill>
                <a:latin typeface="Arial"/>
                <a:ea typeface="Arial"/>
                <a:cs typeface="Arial"/>
                <a:sym typeface="Arial"/>
              </a:rPr>
              <a:t>analysed</a:t>
            </a:r>
            <a:r>
              <a:rPr lang="en-US" sz="3680" b="0" i="0" u="none" strike="noStrike" cap="none" dirty="0">
                <a:solidFill>
                  <a:srgbClr val="FFFFFF"/>
                </a:solidFill>
                <a:latin typeface="Arial"/>
                <a:ea typeface="Arial"/>
                <a:cs typeface="Arial"/>
                <a:sym typeface="Arial"/>
              </a:rPr>
              <a:t> to accurately detect the probability of existence of lung cancer and  proportion of area affected.</a:t>
            </a:r>
            <a:endParaRPr sz="3680" b="0" i="0" u="none" strike="noStrike" cap="none" dirty="0">
              <a:solidFill>
                <a:srgbClr val="FFFFFF"/>
              </a:solidFill>
              <a:latin typeface="Arial"/>
              <a:ea typeface="Arial"/>
              <a:cs typeface="Arial"/>
              <a:sym typeface="Arial"/>
            </a:endParaRPr>
          </a:p>
        </p:txBody>
      </p:sp>
      <p:pic>
        <p:nvPicPr>
          <p:cNvPr id="3" name="Picture 2">
            <a:extLst>
              <a:ext uri="{FF2B5EF4-FFF2-40B4-BE49-F238E27FC236}">
                <a16:creationId xmlns:a16="http://schemas.microsoft.com/office/drawing/2014/main" id="{1D4A3D4C-B1E9-4293-0E75-CB9EE0451DE9}"/>
              </a:ext>
            </a:extLst>
          </p:cNvPr>
          <p:cNvPicPr>
            <a:picLocks noChangeAspect="1"/>
          </p:cNvPicPr>
          <p:nvPr/>
        </p:nvPicPr>
        <p:blipFill>
          <a:blip r:embed="rId3"/>
          <a:stretch>
            <a:fillRect/>
          </a:stretch>
        </p:blipFill>
        <p:spPr>
          <a:xfrm>
            <a:off x="13179055" y="2821594"/>
            <a:ext cx="4802977" cy="52797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122"/>
        <p:cNvGrpSpPr/>
        <p:nvPr/>
      </p:nvGrpSpPr>
      <p:grpSpPr>
        <a:xfrm>
          <a:off x="0" y="0"/>
          <a:ext cx="0" cy="0"/>
          <a:chOff x="0" y="0"/>
          <a:chExt cx="0" cy="0"/>
        </a:xfrm>
      </p:grpSpPr>
      <p:grpSp>
        <p:nvGrpSpPr>
          <p:cNvPr id="123" name="Google Shape;123;p3"/>
          <p:cNvGrpSpPr/>
          <p:nvPr/>
        </p:nvGrpSpPr>
        <p:grpSpPr>
          <a:xfrm>
            <a:off x="3803061" y="-3253742"/>
            <a:ext cx="15790597" cy="17096835"/>
            <a:chOff x="1" y="-305445"/>
            <a:chExt cx="21054129" cy="22795781"/>
          </a:xfrm>
        </p:grpSpPr>
        <p:grpSp>
          <p:nvGrpSpPr>
            <p:cNvPr id="124" name="Google Shape;124;p3"/>
            <p:cNvGrpSpPr/>
            <p:nvPr/>
          </p:nvGrpSpPr>
          <p:grpSpPr>
            <a:xfrm rot="2258783">
              <a:off x="8395964" y="205879"/>
              <a:ext cx="6392878" cy="22694684"/>
              <a:chOff x="0" y="-76200"/>
              <a:chExt cx="1262791" cy="4482900"/>
            </a:xfrm>
          </p:grpSpPr>
          <p:sp>
            <p:nvSpPr>
              <p:cNvPr id="125" name="Google Shape;125;p3"/>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126" name="Google Shape;126;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 name="Google Shape;127;p3"/>
            <p:cNvGrpSpPr/>
            <p:nvPr/>
          </p:nvGrpSpPr>
          <p:grpSpPr>
            <a:xfrm rot="2258783">
              <a:off x="3122086" y="355781"/>
              <a:ext cx="6392878" cy="12402369"/>
              <a:chOff x="0" y="-76200"/>
              <a:chExt cx="1262791" cy="2449850"/>
            </a:xfrm>
          </p:grpSpPr>
          <p:sp>
            <p:nvSpPr>
              <p:cNvPr id="128" name="Google Shape;128;p3"/>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129" name="Google Shape;129;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30" name="Google Shape;130;p3"/>
          <p:cNvGrpSpPr/>
          <p:nvPr/>
        </p:nvGrpSpPr>
        <p:grpSpPr>
          <a:xfrm>
            <a:off x="1028700" y="2570458"/>
            <a:ext cx="5143807" cy="3283704"/>
            <a:chOff x="0" y="-76200"/>
            <a:chExt cx="1393545" cy="889612"/>
          </a:xfrm>
        </p:grpSpPr>
        <p:sp>
          <p:nvSpPr>
            <p:cNvPr id="131" name="Google Shape;131;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32" name="Google Shape;132;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3"/>
          <p:cNvGrpSpPr/>
          <p:nvPr/>
        </p:nvGrpSpPr>
        <p:grpSpPr>
          <a:xfrm>
            <a:off x="1028700" y="5974596"/>
            <a:ext cx="5143807" cy="3283704"/>
            <a:chOff x="0" y="-76200"/>
            <a:chExt cx="1393545" cy="889612"/>
          </a:xfrm>
        </p:grpSpPr>
        <p:sp>
          <p:nvSpPr>
            <p:cNvPr id="134" name="Google Shape;134;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35" name="Google Shape;135;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3"/>
          <p:cNvGrpSpPr/>
          <p:nvPr/>
        </p:nvGrpSpPr>
        <p:grpSpPr>
          <a:xfrm>
            <a:off x="6571663" y="2570458"/>
            <a:ext cx="5143807" cy="3283704"/>
            <a:chOff x="0" y="-76200"/>
            <a:chExt cx="1393545" cy="889612"/>
          </a:xfrm>
        </p:grpSpPr>
        <p:sp>
          <p:nvSpPr>
            <p:cNvPr id="137" name="Google Shape;137;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38" name="Google Shape;138;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3"/>
          <p:cNvGrpSpPr/>
          <p:nvPr/>
        </p:nvGrpSpPr>
        <p:grpSpPr>
          <a:xfrm>
            <a:off x="6571663" y="5974596"/>
            <a:ext cx="5143807" cy="3283704"/>
            <a:chOff x="0" y="-76200"/>
            <a:chExt cx="1393545" cy="889612"/>
          </a:xfrm>
        </p:grpSpPr>
        <p:sp>
          <p:nvSpPr>
            <p:cNvPr id="140" name="Google Shape;140;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41" name="Google Shape;141;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 name="Google Shape;142;p3"/>
          <p:cNvGrpSpPr/>
          <p:nvPr/>
        </p:nvGrpSpPr>
        <p:grpSpPr>
          <a:xfrm>
            <a:off x="12115059" y="2570458"/>
            <a:ext cx="5143807" cy="3283704"/>
            <a:chOff x="0" y="-76200"/>
            <a:chExt cx="1393545" cy="889612"/>
          </a:xfrm>
        </p:grpSpPr>
        <p:sp>
          <p:nvSpPr>
            <p:cNvPr id="143" name="Google Shape;143;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44" name="Google Shape;144;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 name="Google Shape;145;p3"/>
          <p:cNvGrpSpPr/>
          <p:nvPr/>
        </p:nvGrpSpPr>
        <p:grpSpPr>
          <a:xfrm>
            <a:off x="12115059" y="5974596"/>
            <a:ext cx="5143807" cy="3283704"/>
            <a:chOff x="0" y="-76200"/>
            <a:chExt cx="1393545" cy="889612"/>
          </a:xfrm>
        </p:grpSpPr>
        <p:sp>
          <p:nvSpPr>
            <p:cNvPr id="146" name="Google Shape;146;p3"/>
            <p:cNvSpPr/>
            <p:nvPr/>
          </p:nvSpPr>
          <p:spPr>
            <a:xfrm>
              <a:off x="0" y="0"/>
              <a:ext cx="1393545" cy="813412"/>
            </a:xfrm>
            <a:custGeom>
              <a:avLst/>
              <a:gdLst/>
              <a:ahLst/>
              <a:cxnLst/>
              <a:rect l="l" t="t" r="r" b="b"/>
              <a:pathLst>
                <a:path w="1393545" h="813412" extrusionOk="0">
                  <a:moveTo>
                    <a:pt x="0" y="0"/>
                  </a:moveTo>
                  <a:lnTo>
                    <a:pt x="1393545" y="0"/>
                  </a:lnTo>
                  <a:lnTo>
                    <a:pt x="1393545" y="813412"/>
                  </a:lnTo>
                  <a:lnTo>
                    <a:pt x="0" y="813412"/>
                  </a:lnTo>
                  <a:close/>
                </a:path>
              </a:pathLst>
            </a:custGeom>
            <a:solidFill>
              <a:srgbClr val="212761"/>
            </a:solidFill>
            <a:ln>
              <a:noFill/>
            </a:ln>
          </p:spPr>
        </p:sp>
        <p:sp>
          <p:nvSpPr>
            <p:cNvPr id="147" name="Google Shape;147;p3"/>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48" name="Google Shape;148;p3"/>
          <p:cNvPicPr preferRelativeResize="0"/>
          <p:nvPr/>
        </p:nvPicPr>
        <p:blipFill rotWithShape="1">
          <a:blip r:embed="rId3">
            <a:alphaModFix/>
          </a:blip>
          <a:srcRect/>
          <a:stretch/>
        </p:blipFill>
        <p:spPr>
          <a:xfrm>
            <a:off x="6952256" y="6651702"/>
            <a:ext cx="725637" cy="580510"/>
          </a:xfrm>
          <a:prstGeom prst="rect">
            <a:avLst/>
          </a:prstGeom>
          <a:noFill/>
          <a:ln>
            <a:noFill/>
          </a:ln>
        </p:spPr>
      </p:pic>
      <p:pic>
        <p:nvPicPr>
          <p:cNvPr id="149" name="Google Shape;149;p3"/>
          <p:cNvPicPr preferRelativeResize="0"/>
          <p:nvPr/>
        </p:nvPicPr>
        <p:blipFill rotWithShape="1">
          <a:blip r:embed="rId4">
            <a:alphaModFix/>
          </a:blip>
          <a:srcRect/>
          <a:stretch/>
        </p:blipFill>
        <p:spPr>
          <a:xfrm>
            <a:off x="6932065" y="3053576"/>
            <a:ext cx="1026774" cy="741844"/>
          </a:xfrm>
          <a:prstGeom prst="rect">
            <a:avLst/>
          </a:prstGeom>
          <a:noFill/>
          <a:ln>
            <a:noFill/>
          </a:ln>
        </p:spPr>
      </p:pic>
      <p:pic>
        <p:nvPicPr>
          <p:cNvPr id="150" name="Google Shape;150;p3"/>
          <p:cNvPicPr preferRelativeResize="0"/>
          <p:nvPr/>
        </p:nvPicPr>
        <p:blipFill rotWithShape="1">
          <a:blip r:embed="rId5">
            <a:alphaModFix/>
          </a:blip>
          <a:srcRect/>
          <a:stretch/>
        </p:blipFill>
        <p:spPr>
          <a:xfrm>
            <a:off x="1409294" y="3053576"/>
            <a:ext cx="1002733" cy="798426"/>
          </a:xfrm>
          <a:prstGeom prst="rect">
            <a:avLst/>
          </a:prstGeom>
          <a:noFill/>
          <a:ln>
            <a:noFill/>
          </a:ln>
        </p:spPr>
      </p:pic>
      <p:pic>
        <p:nvPicPr>
          <p:cNvPr id="151" name="Google Shape;151;p3"/>
          <p:cNvPicPr preferRelativeResize="0"/>
          <p:nvPr/>
        </p:nvPicPr>
        <p:blipFill rotWithShape="1">
          <a:blip r:embed="rId6">
            <a:alphaModFix/>
          </a:blip>
          <a:srcRect/>
          <a:stretch/>
        </p:blipFill>
        <p:spPr>
          <a:xfrm>
            <a:off x="12679807" y="3119610"/>
            <a:ext cx="688449" cy="732392"/>
          </a:xfrm>
          <a:prstGeom prst="rect">
            <a:avLst/>
          </a:prstGeom>
          <a:noFill/>
          <a:ln>
            <a:noFill/>
          </a:ln>
        </p:spPr>
      </p:pic>
      <p:pic>
        <p:nvPicPr>
          <p:cNvPr id="152" name="Google Shape;152;p3"/>
          <p:cNvPicPr preferRelativeResize="0"/>
          <p:nvPr/>
        </p:nvPicPr>
        <p:blipFill rotWithShape="1">
          <a:blip r:embed="rId7">
            <a:alphaModFix/>
          </a:blip>
          <a:srcRect/>
          <a:stretch/>
        </p:blipFill>
        <p:spPr>
          <a:xfrm>
            <a:off x="1409294" y="6517955"/>
            <a:ext cx="725637" cy="524273"/>
          </a:xfrm>
          <a:prstGeom prst="rect">
            <a:avLst/>
          </a:prstGeom>
          <a:noFill/>
          <a:ln>
            <a:noFill/>
          </a:ln>
        </p:spPr>
      </p:pic>
      <p:pic>
        <p:nvPicPr>
          <p:cNvPr id="153" name="Google Shape;153;p3"/>
          <p:cNvPicPr preferRelativeResize="0"/>
          <p:nvPr/>
        </p:nvPicPr>
        <p:blipFill rotWithShape="1">
          <a:blip r:embed="rId8">
            <a:alphaModFix/>
          </a:blip>
          <a:srcRect/>
          <a:stretch/>
        </p:blipFill>
        <p:spPr>
          <a:xfrm>
            <a:off x="12475462" y="6651702"/>
            <a:ext cx="892793" cy="792354"/>
          </a:xfrm>
          <a:prstGeom prst="rect">
            <a:avLst/>
          </a:prstGeom>
          <a:noFill/>
          <a:ln>
            <a:noFill/>
          </a:ln>
        </p:spPr>
      </p:pic>
      <p:sp>
        <p:nvSpPr>
          <p:cNvPr id="154" name="Google Shape;154;p3"/>
          <p:cNvSpPr txBox="1"/>
          <p:nvPr/>
        </p:nvSpPr>
        <p:spPr>
          <a:xfrm>
            <a:off x="4919745" y="809625"/>
            <a:ext cx="8448510" cy="119062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0" i="0" u="none" strike="noStrike" cap="none">
                <a:solidFill>
                  <a:srgbClr val="FFFFFF"/>
                </a:solidFill>
                <a:latin typeface="Arial"/>
                <a:ea typeface="Arial"/>
                <a:cs typeface="Arial"/>
                <a:sym typeface="Arial"/>
              </a:rPr>
              <a:t>Solution Workflow</a:t>
            </a:r>
            <a:endParaRPr/>
          </a:p>
        </p:txBody>
      </p:sp>
      <p:sp>
        <p:nvSpPr>
          <p:cNvPr id="155" name="Google Shape;155;p3"/>
          <p:cNvSpPr txBox="1"/>
          <p:nvPr/>
        </p:nvSpPr>
        <p:spPr>
          <a:xfrm>
            <a:off x="2691108" y="3050940"/>
            <a:ext cx="2637592" cy="543560"/>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2599" b="0" i="0" u="none" strike="noStrike" cap="none">
                <a:solidFill>
                  <a:srgbClr val="FFFFFF"/>
                </a:solidFill>
                <a:latin typeface="Arial"/>
                <a:ea typeface="Arial"/>
                <a:cs typeface="Arial"/>
                <a:sym typeface="Arial"/>
              </a:rPr>
              <a:t>Workflow item 1</a:t>
            </a:r>
            <a:endParaRPr/>
          </a:p>
        </p:txBody>
      </p:sp>
      <p:sp>
        <p:nvSpPr>
          <p:cNvPr id="156" name="Google Shape;156;p3"/>
          <p:cNvSpPr txBox="1"/>
          <p:nvPr/>
        </p:nvSpPr>
        <p:spPr>
          <a:xfrm>
            <a:off x="6620182" y="3098565"/>
            <a:ext cx="5942551" cy="495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600" b="0" i="0" u="none" strike="noStrike" cap="none">
                <a:solidFill>
                  <a:srgbClr val="FFFFFF"/>
                </a:solidFill>
                <a:latin typeface="Arial"/>
                <a:ea typeface="Arial"/>
                <a:cs typeface="Arial"/>
                <a:sym typeface="Arial"/>
              </a:rPr>
              <a:t>Workflow  item 2</a:t>
            </a:r>
            <a:endParaRPr/>
          </a:p>
        </p:txBody>
      </p:sp>
      <p:sp>
        <p:nvSpPr>
          <p:cNvPr id="157" name="Google Shape;157;p3"/>
          <p:cNvSpPr txBox="1"/>
          <p:nvPr/>
        </p:nvSpPr>
        <p:spPr>
          <a:xfrm>
            <a:off x="13783653" y="3152752"/>
            <a:ext cx="2832497" cy="495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600" b="0" i="0" u="none" strike="noStrike" cap="none">
                <a:solidFill>
                  <a:srgbClr val="FFFFFF"/>
                </a:solidFill>
                <a:latin typeface="Arial"/>
                <a:ea typeface="Arial"/>
                <a:cs typeface="Arial"/>
                <a:sym typeface="Arial"/>
              </a:rPr>
              <a:t>Workflow  item 3</a:t>
            </a:r>
            <a:endParaRPr/>
          </a:p>
        </p:txBody>
      </p:sp>
      <p:sp>
        <p:nvSpPr>
          <p:cNvPr id="158" name="Google Shape;158;p3"/>
          <p:cNvSpPr txBox="1"/>
          <p:nvPr/>
        </p:nvSpPr>
        <p:spPr>
          <a:xfrm>
            <a:off x="1231158" y="6546927"/>
            <a:ext cx="5143807" cy="495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600" b="0" i="0" u="none" strike="noStrike" cap="none">
                <a:solidFill>
                  <a:srgbClr val="FFFFFF"/>
                </a:solidFill>
                <a:latin typeface="Arial"/>
                <a:ea typeface="Arial"/>
                <a:cs typeface="Arial"/>
                <a:sym typeface="Arial"/>
              </a:rPr>
              <a:t>Workflow  item 4</a:t>
            </a:r>
            <a:endParaRPr/>
          </a:p>
        </p:txBody>
      </p:sp>
      <p:sp>
        <p:nvSpPr>
          <p:cNvPr id="159" name="Google Shape;159;p3"/>
          <p:cNvSpPr txBox="1"/>
          <p:nvPr/>
        </p:nvSpPr>
        <p:spPr>
          <a:xfrm>
            <a:off x="6932065" y="6556889"/>
            <a:ext cx="5143807" cy="495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600" b="0" i="0" u="none" strike="noStrike" cap="none">
                <a:solidFill>
                  <a:srgbClr val="FFFFFF"/>
                </a:solidFill>
                <a:latin typeface="Arial"/>
                <a:ea typeface="Arial"/>
                <a:cs typeface="Arial"/>
                <a:sym typeface="Arial"/>
              </a:rPr>
              <a:t>Workflow  item 5</a:t>
            </a:r>
            <a:endParaRPr/>
          </a:p>
        </p:txBody>
      </p:sp>
      <p:sp>
        <p:nvSpPr>
          <p:cNvPr id="160" name="Google Shape;160;p3"/>
          <p:cNvSpPr txBox="1"/>
          <p:nvPr/>
        </p:nvSpPr>
        <p:spPr>
          <a:xfrm>
            <a:off x="13758709" y="6675316"/>
            <a:ext cx="2839045" cy="4953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600" b="0" i="0" u="none" strike="noStrike" cap="none">
                <a:solidFill>
                  <a:srgbClr val="FFFFFF"/>
                </a:solidFill>
                <a:latin typeface="Arial"/>
                <a:ea typeface="Arial"/>
                <a:cs typeface="Arial"/>
                <a:sym typeface="Arial"/>
              </a:rPr>
              <a:t>Workflow  item 6</a:t>
            </a:r>
            <a:endParaRPr/>
          </a:p>
        </p:txBody>
      </p:sp>
      <p:sp>
        <p:nvSpPr>
          <p:cNvPr id="2" name="TextBox 1">
            <a:extLst>
              <a:ext uri="{FF2B5EF4-FFF2-40B4-BE49-F238E27FC236}">
                <a16:creationId xmlns:a16="http://schemas.microsoft.com/office/drawing/2014/main" id="{91A50E8C-A626-097C-EB40-BDC2B6445372}"/>
              </a:ext>
            </a:extLst>
          </p:cNvPr>
          <p:cNvSpPr txBox="1"/>
          <p:nvPr/>
        </p:nvSpPr>
        <p:spPr>
          <a:xfrm>
            <a:off x="1621695" y="4211180"/>
            <a:ext cx="4318496" cy="830997"/>
          </a:xfrm>
          <a:prstGeom prst="rect">
            <a:avLst/>
          </a:prstGeom>
          <a:noFill/>
        </p:spPr>
        <p:txBody>
          <a:bodyPr wrap="square" rtlCol="0">
            <a:spAutoFit/>
          </a:bodyPr>
          <a:lstStyle/>
          <a:p>
            <a:r>
              <a:rPr lang="en-IN" sz="2400" dirty="0">
                <a:solidFill>
                  <a:schemeClr val="bg1"/>
                </a:solidFill>
              </a:rPr>
              <a:t>Collect data, process up and start coding</a:t>
            </a:r>
          </a:p>
        </p:txBody>
      </p:sp>
      <p:sp>
        <p:nvSpPr>
          <p:cNvPr id="3" name="TextBox 2">
            <a:extLst>
              <a:ext uri="{FF2B5EF4-FFF2-40B4-BE49-F238E27FC236}">
                <a16:creationId xmlns:a16="http://schemas.microsoft.com/office/drawing/2014/main" id="{832CA160-A36C-D5FF-E28E-DA3EC1F3CD33}"/>
              </a:ext>
            </a:extLst>
          </p:cNvPr>
          <p:cNvSpPr txBox="1"/>
          <p:nvPr/>
        </p:nvSpPr>
        <p:spPr>
          <a:xfrm>
            <a:off x="7008556" y="4065597"/>
            <a:ext cx="4318496" cy="830997"/>
          </a:xfrm>
          <a:prstGeom prst="rect">
            <a:avLst/>
          </a:prstGeom>
          <a:noFill/>
        </p:spPr>
        <p:txBody>
          <a:bodyPr wrap="square" rtlCol="0">
            <a:spAutoFit/>
          </a:bodyPr>
          <a:lstStyle/>
          <a:p>
            <a:r>
              <a:rPr lang="en-IN" sz="2400" dirty="0">
                <a:solidFill>
                  <a:schemeClr val="bg1"/>
                </a:solidFill>
              </a:rPr>
              <a:t>Build a ML model using </a:t>
            </a:r>
            <a:r>
              <a:rPr lang="en-IN" sz="2400" dirty="0" err="1">
                <a:solidFill>
                  <a:schemeClr val="bg1"/>
                </a:solidFill>
              </a:rPr>
              <a:t>tensorflow</a:t>
            </a:r>
            <a:endParaRPr lang="en-IN" sz="2400" dirty="0">
              <a:solidFill>
                <a:schemeClr val="bg1"/>
              </a:solidFill>
            </a:endParaRPr>
          </a:p>
        </p:txBody>
      </p:sp>
      <p:sp>
        <p:nvSpPr>
          <p:cNvPr id="4" name="TextBox 3">
            <a:extLst>
              <a:ext uri="{FF2B5EF4-FFF2-40B4-BE49-F238E27FC236}">
                <a16:creationId xmlns:a16="http://schemas.microsoft.com/office/drawing/2014/main" id="{C70AD99B-2055-7C79-F68D-5558000FF325}"/>
              </a:ext>
            </a:extLst>
          </p:cNvPr>
          <p:cNvSpPr txBox="1"/>
          <p:nvPr/>
        </p:nvSpPr>
        <p:spPr>
          <a:xfrm>
            <a:off x="12347809" y="4037437"/>
            <a:ext cx="4318496" cy="830997"/>
          </a:xfrm>
          <a:prstGeom prst="rect">
            <a:avLst/>
          </a:prstGeom>
          <a:noFill/>
        </p:spPr>
        <p:txBody>
          <a:bodyPr wrap="square" rtlCol="0">
            <a:spAutoFit/>
          </a:bodyPr>
          <a:lstStyle/>
          <a:p>
            <a:r>
              <a:rPr lang="en-IN" sz="2400" dirty="0">
                <a:solidFill>
                  <a:schemeClr val="bg1"/>
                </a:solidFill>
              </a:rPr>
              <a:t>Train the model repeatedly to increase accuracy</a:t>
            </a:r>
          </a:p>
        </p:txBody>
      </p:sp>
      <p:sp>
        <p:nvSpPr>
          <p:cNvPr id="5" name="TextBox 4">
            <a:extLst>
              <a:ext uri="{FF2B5EF4-FFF2-40B4-BE49-F238E27FC236}">
                <a16:creationId xmlns:a16="http://schemas.microsoft.com/office/drawing/2014/main" id="{6ECF9B9F-8548-DC98-DA09-D7BD2C71AAA5}"/>
              </a:ext>
            </a:extLst>
          </p:cNvPr>
          <p:cNvSpPr txBox="1"/>
          <p:nvPr/>
        </p:nvSpPr>
        <p:spPr>
          <a:xfrm>
            <a:off x="1525530" y="7685667"/>
            <a:ext cx="4318496" cy="830997"/>
          </a:xfrm>
          <a:prstGeom prst="rect">
            <a:avLst/>
          </a:prstGeom>
          <a:noFill/>
        </p:spPr>
        <p:txBody>
          <a:bodyPr wrap="square" rtlCol="0">
            <a:spAutoFit/>
          </a:bodyPr>
          <a:lstStyle/>
          <a:p>
            <a:r>
              <a:rPr lang="en-IN" sz="2400" dirty="0">
                <a:solidFill>
                  <a:schemeClr val="bg1"/>
                </a:solidFill>
              </a:rPr>
              <a:t>Work on physical </a:t>
            </a:r>
            <a:r>
              <a:rPr lang="en-IN" sz="2400" dirty="0" err="1">
                <a:solidFill>
                  <a:schemeClr val="bg1"/>
                </a:solidFill>
              </a:rPr>
              <a:t>charecteristics</a:t>
            </a:r>
            <a:r>
              <a:rPr lang="en-IN" sz="2400" dirty="0">
                <a:solidFill>
                  <a:schemeClr val="bg1"/>
                </a:solidFill>
              </a:rPr>
              <a:t> prediction</a:t>
            </a:r>
          </a:p>
        </p:txBody>
      </p:sp>
      <p:sp>
        <p:nvSpPr>
          <p:cNvPr id="6" name="TextBox 5">
            <a:extLst>
              <a:ext uri="{FF2B5EF4-FFF2-40B4-BE49-F238E27FC236}">
                <a16:creationId xmlns:a16="http://schemas.microsoft.com/office/drawing/2014/main" id="{260D8B47-63AC-CC45-C237-36D024BAE616}"/>
              </a:ext>
            </a:extLst>
          </p:cNvPr>
          <p:cNvSpPr txBox="1"/>
          <p:nvPr/>
        </p:nvSpPr>
        <p:spPr>
          <a:xfrm>
            <a:off x="12679807" y="7723982"/>
            <a:ext cx="4318496" cy="830997"/>
          </a:xfrm>
          <a:prstGeom prst="rect">
            <a:avLst/>
          </a:prstGeom>
          <a:noFill/>
        </p:spPr>
        <p:txBody>
          <a:bodyPr wrap="square" rtlCol="0">
            <a:spAutoFit/>
          </a:bodyPr>
          <a:lstStyle/>
          <a:p>
            <a:r>
              <a:rPr lang="en-IN" sz="2400" dirty="0">
                <a:solidFill>
                  <a:schemeClr val="bg1"/>
                </a:solidFill>
              </a:rPr>
              <a:t>Integrate everything and create final product</a:t>
            </a:r>
          </a:p>
        </p:txBody>
      </p:sp>
      <p:sp>
        <p:nvSpPr>
          <p:cNvPr id="7" name="TextBox 6">
            <a:extLst>
              <a:ext uri="{FF2B5EF4-FFF2-40B4-BE49-F238E27FC236}">
                <a16:creationId xmlns:a16="http://schemas.microsoft.com/office/drawing/2014/main" id="{B0DD906C-754A-94A8-DD13-CFC2CA10F14B}"/>
              </a:ext>
            </a:extLst>
          </p:cNvPr>
          <p:cNvSpPr txBox="1"/>
          <p:nvPr/>
        </p:nvSpPr>
        <p:spPr>
          <a:xfrm>
            <a:off x="7326541" y="7693251"/>
            <a:ext cx="4318496" cy="830997"/>
          </a:xfrm>
          <a:prstGeom prst="rect">
            <a:avLst/>
          </a:prstGeom>
          <a:noFill/>
        </p:spPr>
        <p:txBody>
          <a:bodyPr wrap="square" rtlCol="0">
            <a:spAutoFit/>
          </a:bodyPr>
          <a:lstStyle/>
          <a:p>
            <a:r>
              <a:rPr lang="en-IN" sz="2400" dirty="0">
                <a:solidFill>
                  <a:schemeClr val="bg1"/>
                </a:solidFill>
              </a:rPr>
              <a:t>Build frontend website using </a:t>
            </a:r>
            <a:r>
              <a:rPr lang="en-IN" sz="2400" dirty="0" err="1">
                <a:solidFill>
                  <a:schemeClr val="bg1"/>
                </a:solidFill>
              </a:rPr>
              <a:t>BootstrapCSS</a:t>
            </a:r>
            <a:endParaRPr lang="en-IN"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177"/>
        <p:cNvGrpSpPr/>
        <p:nvPr/>
      </p:nvGrpSpPr>
      <p:grpSpPr>
        <a:xfrm>
          <a:off x="0" y="0"/>
          <a:ext cx="0" cy="0"/>
          <a:chOff x="0" y="0"/>
          <a:chExt cx="0" cy="0"/>
        </a:xfrm>
      </p:grpSpPr>
      <p:grpSp>
        <p:nvGrpSpPr>
          <p:cNvPr id="178" name="Google Shape;178;p5"/>
          <p:cNvGrpSpPr/>
          <p:nvPr/>
        </p:nvGrpSpPr>
        <p:grpSpPr>
          <a:xfrm>
            <a:off x="703967" y="-2559371"/>
            <a:ext cx="15790597" cy="17096835"/>
            <a:chOff x="1" y="-305445"/>
            <a:chExt cx="21054129" cy="22795781"/>
          </a:xfrm>
        </p:grpSpPr>
        <p:grpSp>
          <p:nvGrpSpPr>
            <p:cNvPr id="179" name="Google Shape;179;p5"/>
            <p:cNvGrpSpPr/>
            <p:nvPr/>
          </p:nvGrpSpPr>
          <p:grpSpPr>
            <a:xfrm rot="2258783">
              <a:off x="8395964" y="205879"/>
              <a:ext cx="6392878" cy="22694684"/>
              <a:chOff x="0" y="-76200"/>
              <a:chExt cx="1262791" cy="4482900"/>
            </a:xfrm>
          </p:grpSpPr>
          <p:sp>
            <p:nvSpPr>
              <p:cNvPr id="180" name="Google Shape;180;p5"/>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181" name="Google Shape;181;p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 name="Google Shape;182;p5"/>
            <p:cNvGrpSpPr/>
            <p:nvPr/>
          </p:nvGrpSpPr>
          <p:grpSpPr>
            <a:xfrm rot="2258783">
              <a:off x="3122086" y="355781"/>
              <a:ext cx="6392878" cy="12402369"/>
              <a:chOff x="0" y="-76200"/>
              <a:chExt cx="1262791" cy="2449850"/>
            </a:xfrm>
          </p:grpSpPr>
          <p:sp>
            <p:nvSpPr>
              <p:cNvPr id="183" name="Google Shape;183;p5"/>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184" name="Google Shape;184;p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85" name="Google Shape;185;p5"/>
          <p:cNvSpPr txBox="1"/>
          <p:nvPr/>
        </p:nvSpPr>
        <p:spPr>
          <a:xfrm>
            <a:off x="2891096" y="809625"/>
            <a:ext cx="10477160" cy="119062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0" i="0" u="none" strike="noStrike" cap="none">
                <a:solidFill>
                  <a:srgbClr val="FFFFFF"/>
                </a:solidFill>
                <a:latin typeface="Arial"/>
                <a:ea typeface="Arial"/>
                <a:cs typeface="Arial"/>
                <a:sym typeface="Arial"/>
              </a:rPr>
              <a:t>Final Product Description</a:t>
            </a:r>
            <a:endParaRPr/>
          </a:p>
        </p:txBody>
      </p:sp>
      <p:sp>
        <p:nvSpPr>
          <p:cNvPr id="186" name="Google Shape;186;p5"/>
          <p:cNvSpPr txBox="1"/>
          <p:nvPr/>
        </p:nvSpPr>
        <p:spPr>
          <a:xfrm>
            <a:off x="954689" y="3280477"/>
            <a:ext cx="16947230" cy="406265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400" dirty="0">
                <a:solidFill>
                  <a:schemeClr val="bg1"/>
                </a:solidFill>
              </a:rPr>
              <a:t>Final product will be a working and well trained machine learning model which is capable of detecting the brain tumor and predicting the possibilities of lung cancer.  We will also forecast their physical characteristics and predict skin disease as needed in the problem statement.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190"/>
        <p:cNvGrpSpPr/>
        <p:nvPr/>
      </p:nvGrpSpPr>
      <p:grpSpPr>
        <a:xfrm>
          <a:off x="0" y="0"/>
          <a:ext cx="0" cy="0"/>
          <a:chOff x="0" y="0"/>
          <a:chExt cx="0" cy="0"/>
        </a:xfrm>
      </p:grpSpPr>
      <p:grpSp>
        <p:nvGrpSpPr>
          <p:cNvPr id="191" name="Google Shape;191;p6"/>
          <p:cNvGrpSpPr/>
          <p:nvPr/>
        </p:nvGrpSpPr>
        <p:grpSpPr>
          <a:xfrm>
            <a:off x="1645415" y="-2482218"/>
            <a:ext cx="15790597" cy="17096835"/>
            <a:chOff x="1" y="-305445"/>
            <a:chExt cx="21054129" cy="22795781"/>
          </a:xfrm>
        </p:grpSpPr>
        <p:grpSp>
          <p:nvGrpSpPr>
            <p:cNvPr id="192" name="Google Shape;192;p6"/>
            <p:cNvGrpSpPr/>
            <p:nvPr/>
          </p:nvGrpSpPr>
          <p:grpSpPr>
            <a:xfrm rot="2258783">
              <a:off x="8395964" y="205879"/>
              <a:ext cx="6392878" cy="22694684"/>
              <a:chOff x="0" y="-76200"/>
              <a:chExt cx="1262791" cy="4482900"/>
            </a:xfrm>
          </p:grpSpPr>
          <p:sp>
            <p:nvSpPr>
              <p:cNvPr id="193" name="Google Shape;193;p6"/>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194" name="Google Shape;194;p6"/>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5" name="Google Shape;195;p6"/>
            <p:cNvGrpSpPr/>
            <p:nvPr/>
          </p:nvGrpSpPr>
          <p:grpSpPr>
            <a:xfrm rot="2258783">
              <a:off x="3122086" y="355781"/>
              <a:ext cx="6392878" cy="12402369"/>
              <a:chOff x="0" y="-76200"/>
              <a:chExt cx="1262791" cy="2449850"/>
            </a:xfrm>
          </p:grpSpPr>
          <p:sp>
            <p:nvSpPr>
              <p:cNvPr id="196" name="Google Shape;196;p6"/>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197" name="Google Shape;197;p6"/>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98" name="Google Shape;198;p6"/>
          <p:cNvSpPr txBox="1"/>
          <p:nvPr/>
        </p:nvSpPr>
        <p:spPr>
          <a:xfrm>
            <a:off x="3665494" y="809625"/>
            <a:ext cx="11573727" cy="8530669"/>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399" b="0" i="0" u="none" strike="noStrike" cap="none" dirty="0">
                <a:solidFill>
                  <a:srgbClr val="FFFFFF"/>
                </a:solidFill>
                <a:latin typeface="Arial"/>
                <a:ea typeface="Arial"/>
                <a:cs typeface="Arial"/>
                <a:sym typeface="Arial"/>
              </a:rPr>
              <a:t>Tech Stack Used</a:t>
            </a:r>
            <a:endParaRPr dirty="0"/>
          </a:p>
          <a:p>
            <a:pPr marL="0" marR="0" lvl="0" indent="0" algn="ctr" rtl="0">
              <a:lnSpc>
                <a:spcPct val="120003"/>
              </a:lnSpc>
              <a:spcBef>
                <a:spcPts val="0"/>
              </a:spcBef>
              <a:spcAft>
                <a:spcPts val="0"/>
              </a:spcAft>
              <a:buNone/>
            </a:pPr>
            <a:r>
              <a:rPr lang="en-US" sz="6399" b="0" i="0" u="none" strike="noStrike" cap="none" dirty="0">
                <a:solidFill>
                  <a:srgbClr val="FFFFFF"/>
                </a:solidFill>
                <a:latin typeface="Arial"/>
                <a:ea typeface="Arial"/>
                <a:cs typeface="Arial"/>
                <a:sym typeface="Arial"/>
              </a:rPr>
              <a:t>(Mention hardware if used) </a:t>
            </a:r>
          </a:p>
          <a:p>
            <a:pPr marL="0" marR="0" lvl="0" indent="0" algn="ctr" rtl="0">
              <a:lnSpc>
                <a:spcPct val="120003"/>
              </a:lnSpc>
              <a:spcBef>
                <a:spcPts val="0"/>
              </a:spcBef>
              <a:spcAft>
                <a:spcPts val="0"/>
              </a:spcAft>
              <a:buNone/>
            </a:pPr>
            <a:endParaRPr lang="en-US" sz="6399" dirty="0">
              <a:solidFill>
                <a:srgbClr val="FFFFFF"/>
              </a:solidFill>
            </a:endParaRPr>
          </a:p>
          <a:p>
            <a:pPr marL="0" marR="0" lvl="0" indent="0" algn="ctr" rtl="0">
              <a:lnSpc>
                <a:spcPct val="120003"/>
              </a:lnSpc>
              <a:spcBef>
                <a:spcPts val="0"/>
              </a:spcBef>
              <a:spcAft>
                <a:spcPts val="0"/>
              </a:spcAft>
              <a:buNone/>
            </a:pPr>
            <a:r>
              <a:rPr lang="en-US" sz="6399" dirty="0">
                <a:solidFill>
                  <a:srgbClr val="FFFFFF"/>
                </a:solidFill>
              </a:rPr>
              <a:t>TensorFlow, </a:t>
            </a:r>
          </a:p>
          <a:p>
            <a:pPr marL="0" marR="0" lvl="0" indent="0" algn="ctr" rtl="0">
              <a:lnSpc>
                <a:spcPct val="120003"/>
              </a:lnSpc>
              <a:spcBef>
                <a:spcPts val="0"/>
              </a:spcBef>
              <a:spcAft>
                <a:spcPts val="0"/>
              </a:spcAft>
              <a:buNone/>
            </a:pPr>
            <a:r>
              <a:rPr lang="en-US" sz="6399" dirty="0">
                <a:solidFill>
                  <a:srgbClr val="FFFFFF"/>
                </a:solidFill>
              </a:rPr>
              <a:t>OpenCV, </a:t>
            </a:r>
          </a:p>
          <a:p>
            <a:pPr marL="0" marR="0" lvl="0" indent="0" algn="ctr" rtl="0">
              <a:lnSpc>
                <a:spcPct val="120003"/>
              </a:lnSpc>
              <a:spcBef>
                <a:spcPts val="0"/>
              </a:spcBef>
              <a:spcAft>
                <a:spcPts val="0"/>
              </a:spcAft>
              <a:buNone/>
            </a:pPr>
            <a:r>
              <a:rPr lang="en-US" sz="6399" dirty="0">
                <a:solidFill>
                  <a:srgbClr val="FFFFFF"/>
                </a:solidFill>
              </a:rPr>
              <a:t>Bootstrap CSS</a:t>
            </a:r>
          </a:p>
          <a:p>
            <a:pPr marL="0" marR="0" lvl="0" indent="0" algn="ctr" rtl="0">
              <a:lnSpc>
                <a:spcPct val="120003"/>
              </a:lnSpc>
              <a:spcBef>
                <a:spcPts val="0"/>
              </a:spcBef>
              <a:spcAft>
                <a:spcPts val="0"/>
              </a:spcAft>
              <a:buNone/>
            </a:pPr>
            <a:endParaRPr lang="en-US" sz="6399" dirty="0">
              <a:solidFill>
                <a:srgbClr val="FFFFFF"/>
              </a:solidFill>
            </a:endParaRPr>
          </a:p>
          <a:p>
            <a:pPr marL="0" marR="0" lvl="0" indent="0" algn="ctr" rtl="0">
              <a:lnSpc>
                <a:spcPct val="120003"/>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202"/>
        <p:cNvGrpSpPr/>
        <p:nvPr/>
      </p:nvGrpSpPr>
      <p:grpSpPr>
        <a:xfrm>
          <a:off x="0" y="0"/>
          <a:ext cx="0" cy="0"/>
          <a:chOff x="0" y="0"/>
          <a:chExt cx="0" cy="0"/>
        </a:xfrm>
      </p:grpSpPr>
      <p:grpSp>
        <p:nvGrpSpPr>
          <p:cNvPr id="203" name="Google Shape;203;p7"/>
          <p:cNvGrpSpPr/>
          <p:nvPr/>
        </p:nvGrpSpPr>
        <p:grpSpPr>
          <a:xfrm>
            <a:off x="2674115" y="-1659793"/>
            <a:ext cx="15790597" cy="17096835"/>
            <a:chOff x="1" y="-305445"/>
            <a:chExt cx="21054129" cy="22795781"/>
          </a:xfrm>
        </p:grpSpPr>
        <p:grpSp>
          <p:nvGrpSpPr>
            <p:cNvPr id="204" name="Google Shape;204;p7"/>
            <p:cNvGrpSpPr/>
            <p:nvPr/>
          </p:nvGrpSpPr>
          <p:grpSpPr>
            <a:xfrm rot="2258783">
              <a:off x="8395964" y="205879"/>
              <a:ext cx="6392878" cy="22694684"/>
              <a:chOff x="0" y="-76200"/>
              <a:chExt cx="1262791" cy="4482900"/>
            </a:xfrm>
          </p:grpSpPr>
          <p:sp>
            <p:nvSpPr>
              <p:cNvPr id="205" name="Google Shape;205;p7"/>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206" name="Google Shape;206;p7"/>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7"/>
            <p:cNvGrpSpPr/>
            <p:nvPr/>
          </p:nvGrpSpPr>
          <p:grpSpPr>
            <a:xfrm rot="2258783">
              <a:off x="3122086" y="355781"/>
              <a:ext cx="6392878" cy="12402369"/>
              <a:chOff x="0" y="-76200"/>
              <a:chExt cx="1262791" cy="2449850"/>
            </a:xfrm>
          </p:grpSpPr>
          <p:sp>
            <p:nvSpPr>
              <p:cNvPr id="208" name="Google Shape;208;p7"/>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209" name="Google Shape;209;p7"/>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10" name="Google Shape;210;p7"/>
          <p:cNvGrpSpPr/>
          <p:nvPr/>
        </p:nvGrpSpPr>
        <p:grpSpPr>
          <a:xfrm>
            <a:off x="-12051237" y="-6809832"/>
            <a:ext cx="15790597" cy="17096835"/>
            <a:chOff x="1" y="-305445"/>
            <a:chExt cx="21054129" cy="22795781"/>
          </a:xfrm>
        </p:grpSpPr>
        <p:grpSp>
          <p:nvGrpSpPr>
            <p:cNvPr id="211" name="Google Shape;211;p7"/>
            <p:cNvGrpSpPr/>
            <p:nvPr/>
          </p:nvGrpSpPr>
          <p:grpSpPr>
            <a:xfrm rot="2258783">
              <a:off x="8395964" y="205879"/>
              <a:ext cx="6392878" cy="22694684"/>
              <a:chOff x="0" y="-76200"/>
              <a:chExt cx="1262791" cy="4482900"/>
            </a:xfrm>
          </p:grpSpPr>
          <p:sp>
            <p:nvSpPr>
              <p:cNvPr id="212" name="Google Shape;212;p7"/>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213" name="Google Shape;213;p7"/>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4" name="Google Shape;214;p7"/>
            <p:cNvGrpSpPr/>
            <p:nvPr/>
          </p:nvGrpSpPr>
          <p:grpSpPr>
            <a:xfrm rot="2258783">
              <a:off x="3122086" y="355781"/>
              <a:ext cx="6392878" cy="12402369"/>
              <a:chOff x="0" y="-76200"/>
              <a:chExt cx="1262791" cy="2449850"/>
            </a:xfrm>
          </p:grpSpPr>
          <p:sp>
            <p:nvSpPr>
              <p:cNvPr id="215" name="Google Shape;215;p7"/>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216" name="Google Shape;216;p7"/>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17" name="Google Shape;217;p7"/>
          <p:cNvSpPr txBox="1"/>
          <p:nvPr/>
        </p:nvSpPr>
        <p:spPr>
          <a:xfrm>
            <a:off x="3562648" y="1298180"/>
            <a:ext cx="9804603" cy="1403721"/>
          </a:xfrm>
          <a:prstGeom prst="rect">
            <a:avLst/>
          </a:prstGeom>
          <a:noFill/>
          <a:ln>
            <a:noFill/>
          </a:ln>
        </p:spPr>
        <p:txBody>
          <a:bodyPr spcFirstLastPara="1" wrap="square" lIns="0" tIns="0" rIns="0" bIns="0" anchor="t" anchorCtr="0">
            <a:spAutoFit/>
          </a:bodyPr>
          <a:lstStyle/>
          <a:p>
            <a:pPr marL="0" marR="0" lvl="0" indent="0" algn="ctr" rtl="0">
              <a:lnSpc>
                <a:spcPct val="120010"/>
              </a:lnSpc>
              <a:spcBef>
                <a:spcPts val="0"/>
              </a:spcBef>
              <a:spcAft>
                <a:spcPts val="0"/>
              </a:spcAft>
              <a:buNone/>
            </a:pPr>
            <a:r>
              <a:rPr lang="en-US" sz="7426" b="0" i="0" u="none" strike="noStrike" cap="none">
                <a:solidFill>
                  <a:srgbClr val="FFFFFF"/>
                </a:solidFill>
                <a:latin typeface="Arial"/>
                <a:ea typeface="Arial"/>
                <a:cs typeface="Arial"/>
                <a:sym typeface="Arial"/>
              </a:rPr>
              <a:t>References</a:t>
            </a:r>
            <a:endParaRPr/>
          </a:p>
        </p:txBody>
      </p:sp>
      <p:grpSp>
        <p:nvGrpSpPr>
          <p:cNvPr id="218" name="Google Shape;218;p7"/>
          <p:cNvGrpSpPr/>
          <p:nvPr/>
        </p:nvGrpSpPr>
        <p:grpSpPr>
          <a:xfrm>
            <a:off x="1027695" y="2913166"/>
            <a:ext cx="16230600" cy="5796850"/>
            <a:chOff x="0" y="-76200"/>
            <a:chExt cx="4274726" cy="1526742"/>
          </a:xfrm>
        </p:grpSpPr>
        <p:sp>
          <p:nvSpPr>
            <p:cNvPr id="219" name="Google Shape;219;p7"/>
            <p:cNvSpPr/>
            <p:nvPr/>
          </p:nvSpPr>
          <p:spPr>
            <a:xfrm>
              <a:off x="0" y="0"/>
              <a:ext cx="4274726" cy="1450542"/>
            </a:xfrm>
            <a:custGeom>
              <a:avLst/>
              <a:gdLst/>
              <a:ahLst/>
              <a:cxnLst/>
              <a:rect l="l" t="t" r="r" b="b"/>
              <a:pathLst>
                <a:path w="4274726" h="1450542" extrusionOk="0">
                  <a:moveTo>
                    <a:pt x="0" y="0"/>
                  </a:moveTo>
                  <a:lnTo>
                    <a:pt x="4274726" y="0"/>
                  </a:lnTo>
                  <a:lnTo>
                    <a:pt x="4274726" y="1450542"/>
                  </a:lnTo>
                  <a:lnTo>
                    <a:pt x="0" y="1450542"/>
                  </a:lnTo>
                  <a:close/>
                </a:path>
              </a:pathLst>
            </a:custGeom>
            <a:solidFill>
              <a:srgbClr val="212761"/>
            </a:solidFill>
            <a:ln>
              <a:noFill/>
            </a:ln>
          </p:spPr>
        </p:sp>
        <p:sp>
          <p:nvSpPr>
            <p:cNvPr id="220" name="Google Shape;220;p7"/>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EDA46D27-F6AF-6ED7-12F9-58ED104AD756}"/>
              </a:ext>
            </a:extLst>
          </p:cNvPr>
          <p:cNvSpPr txBox="1"/>
          <p:nvPr/>
        </p:nvSpPr>
        <p:spPr>
          <a:xfrm>
            <a:off x="2270283" y="3670306"/>
            <a:ext cx="14083986" cy="3970318"/>
          </a:xfrm>
          <a:prstGeom prst="rect">
            <a:avLst/>
          </a:prstGeom>
          <a:noFill/>
        </p:spPr>
        <p:txBody>
          <a:bodyPr wrap="square" rtlCol="0">
            <a:spAutoFit/>
          </a:bodyPr>
          <a:lstStyle/>
          <a:p>
            <a:r>
              <a:rPr lang="en-IN" sz="2800" dirty="0">
                <a:solidFill>
                  <a:schemeClr val="bg1"/>
                </a:solidFill>
                <a:hlinkClick r:id="rId3"/>
              </a:rPr>
              <a:t>https://www.msdmanuals.com/en-in/home/skin-disorders/biology-of-the-skin/diagnosis-of-skin-disorders</a:t>
            </a:r>
            <a:endParaRPr lang="en-IN" sz="2800" dirty="0">
              <a:solidFill>
                <a:schemeClr val="bg1"/>
              </a:solidFill>
            </a:endParaRPr>
          </a:p>
          <a:p>
            <a:endParaRPr lang="en-IN" sz="2800" dirty="0">
              <a:solidFill>
                <a:schemeClr val="bg1"/>
              </a:solidFill>
            </a:endParaRPr>
          </a:p>
          <a:p>
            <a:r>
              <a:rPr lang="en-IN" sz="2800" dirty="0">
                <a:solidFill>
                  <a:schemeClr val="bg1"/>
                </a:solidFill>
                <a:hlinkClick r:id="rId4"/>
              </a:rPr>
              <a:t>https://www.tensorflow.org/api_docs</a:t>
            </a:r>
            <a:endParaRPr lang="en-IN" sz="2800" dirty="0">
              <a:solidFill>
                <a:schemeClr val="bg1"/>
              </a:solidFill>
            </a:endParaRPr>
          </a:p>
          <a:p>
            <a:endParaRPr lang="en-IN" sz="2800" dirty="0">
              <a:solidFill>
                <a:schemeClr val="bg1"/>
              </a:solidFill>
            </a:endParaRPr>
          </a:p>
          <a:p>
            <a:r>
              <a:rPr lang="en-IN" sz="2800" dirty="0">
                <a:solidFill>
                  <a:schemeClr val="bg1"/>
                </a:solidFill>
                <a:hlinkClick r:id="rId5"/>
              </a:rPr>
              <a:t>https://www.cancer.org/treatment/understanding-your-diagnosis/tests/mri-for-cancer.html</a:t>
            </a:r>
            <a:endParaRPr lang="en-IN" sz="2800" dirty="0">
              <a:solidFill>
                <a:schemeClr val="bg1"/>
              </a:solidFill>
            </a:endParaRPr>
          </a:p>
          <a:p>
            <a:endParaRPr lang="en-IN" sz="2800" dirty="0">
              <a:solidFill>
                <a:schemeClr val="bg1"/>
              </a:solidFill>
            </a:endParaRPr>
          </a:p>
          <a:p>
            <a:endParaRPr lang="en-IN"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173C"/>
        </a:solidFill>
        <a:effectLst/>
      </p:bgPr>
    </p:bg>
    <p:spTree>
      <p:nvGrpSpPr>
        <p:cNvPr id="1" name="Shape 224"/>
        <p:cNvGrpSpPr/>
        <p:nvPr/>
      </p:nvGrpSpPr>
      <p:grpSpPr>
        <a:xfrm>
          <a:off x="0" y="0"/>
          <a:ext cx="0" cy="0"/>
          <a:chOff x="0" y="0"/>
          <a:chExt cx="0" cy="0"/>
        </a:xfrm>
      </p:grpSpPr>
      <p:pic>
        <p:nvPicPr>
          <p:cNvPr id="225" name="Google Shape;225;p8"/>
          <p:cNvPicPr preferRelativeResize="0"/>
          <p:nvPr/>
        </p:nvPicPr>
        <p:blipFill rotWithShape="1">
          <a:blip r:embed="rId3">
            <a:alphaModFix amt="30000"/>
          </a:blip>
          <a:srcRect/>
          <a:stretch/>
        </p:blipFill>
        <p:spPr>
          <a:xfrm>
            <a:off x="7101795" y="-642134"/>
            <a:ext cx="11571267" cy="11571267"/>
          </a:xfrm>
          <a:prstGeom prst="rect">
            <a:avLst/>
          </a:prstGeom>
          <a:noFill/>
          <a:ln>
            <a:noFill/>
          </a:ln>
        </p:spPr>
      </p:pic>
      <p:pic>
        <p:nvPicPr>
          <p:cNvPr id="226" name="Google Shape;226;p8"/>
          <p:cNvPicPr preferRelativeResize="0"/>
          <p:nvPr/>
        </p:nvPicPr>
        <p:blipFill rotWithShape="1">
          <a:blip r:embed="rId4">
            <a:alphaModFix/>
          </a:blip>
          <a:srcRect/>
          <a:stretch/>
        </p:blipFill>
        <p:spPr>
          <a:xfrm flipH="1">
            <a:off x="8951119" y="1448289"/>
            <a:ext cx="7872619" cy="7390421"/>
          </a:xfrm>
          <a:prstGeom prst="rect">
            <a:avLst/>
          </a:prstGeom>
          <a:noFill/>
          <a:ln>
            <a:noFill/>
          </a:ln>
        </p:spPr>
      </p:pic>
      <p:sp>
        <p:nvSpPr>
          <p:cNvPr id="227" name="Google Shape;227;p8"/>
          <p:cNvSpPr txBox="1"/>
          <p:nvPr/>
        </p:nvSpPr>
        <p:spPr>
          <a:xfrm>
            <a:off x="1028700" y="3005291"/>
            <a:ext cx="10979858" cy="2138209"/>
          </a:xfrm>
          <a:prstGeom prst="rect">
            <a:avLst/>
          </a:prstGeom>
          <a:noFill/>
          <a:ln>
            <a:noFill/>
          </a:ln>
        </p:spPr>
        <p:txBody>
          <a:bodyPr spcFirstLastPara="1" wrap="square" lIns="0" tIns="0" rIns="0" bIns="0" anchor="t" anchorCtr="0">
            <a:spAutoFit/>
          </a:bodyPr>
          <a:lstStyle/>
          <a:p>
            <a:pPr marL="0" marR="0" lvl="0" indent="0" algn="l" rtl="0">
              <a:lnSpc>
                <a:spcPct val="119996"/>
              </a:lnSpc>
              <a:spcBef>
                <a:spcPts val="0"/>
              </a:spcBef>
              <a:spcAft>
                <a:spcPts val="0"/>
              </a:spcAft>
              <a:buNone/>
            </a:pPr>
            <a:r>
              <a:rPr lang="en-US" sz="11387" b="0" i="0" u="none" strike="noStrike" cap="none">
                <a:solidFill>
                  <a:srgbClr val="FFFFFF"/>
                </a:solidFill>
                <a:latin typeface="Arial"/>
                <a:ea typeface="Arial"/>
                <a:cs typeface="Arial"/>
                <a:sym typeface="Arial"/>
              </a:rPr>
              <a:t>THANK YOU</a:t>
            </a:r>
            <a:endParaRPr/>
          </a:p>
        </p:txBody>
      </p:sp>
      <p:grpSp>
        <p:nvGrpSpPr>
          <p:cNvPr id="228" name="Google Shape;228;p8"/>
          <p:cNvGrpSpPr/>
          <p:nvPr/>
        </p:nvGrpSpPr>
        <p:grpSpPr>
          <a:xfrm>
            <a:off x="2674115" y="-1659793"/>
            <a:ext cx="15790597" cy="17096835"/>
            <a:chOff x="1" y="-305445"/>
            <a:chExt cx="21054129" cy="22795781"/>
          </a:xfrm>
        </p:grpSpPr>
        <p:grpSp>
          <p:nvGrpSpPr>
            <p:cNvPr id="229" name="Google Shape;229;p8"/>
            <p:cNvGrpSpPr/>
            <p:nvPr/>
          </p:nvGrpSpPr>
          <p:grpSpPr>
            <a:xfrm rot="2258783">
              <a:off x="8395964" y="205879"/>
              <a:ext cx="6392878" cy="22694684"/>
              <a:chOff x="0" y="-76200"/>
              <a:chExt cx="1262791" cy="4482900"/>
            </a:xfrm>
          </p:grpSpPr>
          <p:sp>
            <p:nvSpPr>
              <p:cNvPr id="230" name="Google Shape;230;p8"/>
              <p:cNvSpPr/>
              <p:nvPr/>
            </p:nvSpPr>
            <p:spPr>
              <a:xfrm>
                <a:off x="0" y="0"/>
                <a:ext cx="1262791" cy="4406700"/>
              </a:xfrm>
              <a:custGeom>
                <a:avLst/>
                <a:gdLst/>
                <a:ahLst/>
                <a:cxnLst/>
                <a:rect l="l" t="t" r="r" b="b"/>
                <a:pathLst>
                  <a:path w="1262791" h="4406700" extrusionOk="0">
                    <a:moveTo>
                      <a:pt x="0" y="0"/>
                    </a:moveTo>
                    <a:lnTo>
                      <a:pt x="1262791" y="0"/>
                    </a:lnTo>
                    <a:lnTo>
                      <a:pt x="1262791" y="4406700"/>
                    </a:lnTo>
                    <a:lnTo>
                      <a:pt x="0" y="4406700"/>
                    </a:lnTo>
                    <a:close/>
                  </a:path>
                </a:pathLst>
              </a:custGeom>
              <a:solidFill>
                <a:srgbClr val="4642A1">
                  <a:alpha val="9803"/>
                </a:srgbClr>
              </a:solidFill>
              <a:ln>
                <a:noFill/>
              </a:ln>
            </p:spPr>
          </p:sp>
          <p:sp>
            <p:nvSpPr>
              <p:cNvPr id="231" name="Google Shape;231;p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2" name="Google Shape;232;p8"/>
            <p:cNvGrpSpPr/>
            <p:nvPr/>
          </p:nvGrpSpPr>
          <p:grpSpPr>
            <a:xfrm rot="2258783">
              <a:off x="3122086" y="355781"/>
              <a:ext cx="6392878" cy="12402369"/>
              <a:chOff x="0" y="-76200"/>
              <a:chExt cx="1262791" cy="2449850"/>
            </a:xfrm>
          </p:grpSpPr>
          <p:sp>
            <p:nvSpPr>
              <p:cNvPr id="233" name="Google Shape;233;p8"/>
              <p:cNvSpPr/>
              <p:nvPr/>
            </p:nvSpPr>
            <p:spPr>
              <a:xfrm>
                <a:off x="0" y="0"/>
                <a:ext cx="1262791" cy="2373650"/>
              </a:xfrm>
              <a:custGeom>
                <a:avLst/>
                <a:gdLst/>
                <a:ahLst/>
                <a:cxnLst/>
                <a:rect l="l" t="t" r="r" b="b"/>
                <a:pathLst>
                  <a:path w="1262791" h="2373650" extrusionOk="0">
                    <a:moveTo>
                      <a:pt x="0" y="0"/>
                    </a:moveTo>
                    <a:lnTo>
                      <a:pt x="1262791" y="0"/>
                    </a:lnTo>
                    <a:lnTo>
                      <a:pt x="1262791" y="2373650"/>
                    </a:lnTo>
                    <a:lnTo>
                      <a:pt x="0" y="2373650"/>
                    </a:lnTo>
                    <a:close/>
                  </a:path>
                </a:pathLst>
              </a:custGeom>
              <a:solidFill>
                <a:srgbClr val="4642A1">
                  <a:alpha val="9803"/>
                </a:srgbClr>
              </a:solidFill>
              <a:ln>
                <a:noFill/>
              </a:ln>
            </p:spPr>
          </p:sp>
          <p:sp>
            <p:nvSpPr>
              <p:cNvPr id="234" name="Google Shape;234;p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49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392</Words>
  <Application>Microsoft Office PowerPoint</Application>
  <PresentationFormat>Custom</PresentationFormat>
  <Paragraphs>43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Nandan N</cp:lastModifiedBy>
  <cp:revision>1</cp:revision>
  <dcterms:created xsi:type="dcterms:W3CDTF">2006-08-16T00:00:00Z</dcterms:created>
  <dcterms:modified xsi:type="dcterms:W3CDTF">2022-11-24T17:36:59Z</dcterms:modified>
</cp:coreProperties>
</file>