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0"/>
  </p:notesMasterIdLst>
  <p:sldIdLst>
    <p:sldId id="278" r:id="rId2"/>
    <p:sldId id="281" r:id="rId3"/>
    <p:sldId id="283" r:id="rId4"/>
    <p:sldId id="280" r:id="rId5"/>
    <p:sldId id="284" r:id="rId6"/>
    <p:sldId id="285" r:id="rId7"/>
    <p:sldId id="291" r:id="rId8"/>
    <p:sldId id="279" r:id="rId9"/>
    <p:sldId id="290" r:id="rId10"/>
    <p:sldId id="296" r:id="rId11"/>
    <p:sldId id="282" r:id="rId12"/>
    <p:sldId id="298" r:id="rId13"/>
    <p:sldId id="289" r:id="rId14"/>
    <p:sldId id="268" r:id="rId15"/>
    <p:sldId id="294" r:id="rId16"/>
    <p:sldId id="295" r:id="rId17"/>
    <p:sldId id="292"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09" autoAdjust="0"/>
  </p:normalViewPr>
  <p:slideViewPr>
    <p:cSldViewPr snapToGrid="0" snapToObjects="1">
      <p:cViewPr varScale="1">
        <p:scale>
          <a:sx n="82" d="100"/>
          <a:sy n="82" d="100"/>
        </p:scale>
        <p:origin x="720" y="4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pPr/>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2698" y="176349"/>
            <a:ext cx="11443062" cy="457200"/>
          </a:xfrm>
        </p:spPr>
        <p:txBody>
          <a:bodyPr/>
          <a:lstStyle/>
          <a:p>
            <a:pPr>
              <a:lnSpc>
                <a:spcPct val="100000"/>
              </a:lnSpc>
            </a:pPr>
            <a:r>
              <a:rPr lang="en-US" sz="4000" dirty="0">
                <a:latin typeface="Times New Roman" pitchFamily="18" charset="0"/>
                <a:cs typeface="Times New Roman" pitchFamily="18" charset="0"/>
              </a:rPr>
              <a:t>JNANAVIKAS INSTITUTE OF TECHNOLOGY</a:t>
            </a:r>
            <a:br>
              <a:rPr lang="en-US" sz="4000" dirty="0">
                <a:latin typeface="Times New Roman" pitchFamily="18" charset="0"/>
                <a:cs typeface="Times New Roman" pitchFamily="18" charset="0"/>
              </a:rPr>
            </a:br>
            <a:r>
              <a:rPr lang="en-US" sz="1400" b="0" dirty="0">
                <a:latin typeface="Times New Roman" pitchFamily="18" charset="0"/>
                <a:cs typeface="Times New Roman" pitchFamily="18" charset="0"/>
              </a:rPr>
              <a:t>(Affiliated to </a:t>
            </a:r>
            <a:r>
              <a:rPr lang="en-US" sz="1400" b="0" dirty="0" err="1">
                <a:latin typeface="Times New Roman" pitchFamily="18" charset="0"/>
                <a:cs typeface="Times New Roman" pitchFamily="18" charset="0"/>
              </a:rPr>
              <a:t>Visvesvaraya</a:t>
            </a:r>
            <a:r>
              <a:rPr lang="en-US" sz="1400" b="0" dirty="0">
                <a:latin typeface="Times New Roman" pitchFamily="18" charset="0"/>
                <a:cs typeface="Times New Roman" pitchFamily="18" charset="0"/>
              </a:rPr>
              <a:t> Technological University, Belagavi, Approved by AICTE, New Delhi)</a:t>
            </a:r>
            <a:br>
              <a:rPr lang="en-US" sz="3600" dirty="0">
                <a:latin typeface="Times New Roman" pitchFamily="18" charset="0"/>
                <a:cs typeface="Times New Roman" pitchFamily="18" charset="0"/>
              </a:rPr>
            </a:br>
            <a:r>
              <a:rPr lang="en-US" sz="3600" dirty="0"/>
              <a:t>​</a:t>
            </a:r>
            <a:endParaRPr lang="en-US" sz="3600"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1097280" y="2736669"/>
            <a:ext cx="10698479" cy="4121332"/>
          </a:xfrm>
        </p:spPr>
        <p:txBody>
          <a:bodyPr numCol="1"/>
          <a:lstStyle/>
          <a:p>
            <a:pPr algn="l"/>
            <a:r>
              <a:rPr lang="en-US" dirty="0">
                <a:latin typeface="Times New Roman" pitchFamily="18" charset="0"/>
                <a:cs typeface="Times New Roman" pitchFamily="18" charset="0"/>
              </a:rPr>
              <a:t>                          </a:t>
            </a:r>
            <a:r>
              <a:rPr lang="en-US" b="1" dirty="0">
                <a:solidFill>
                  <a:schemeClr val="tx1">
                    <a:lumMod val="75000"/>
                    <a:lumOff val="25000"/>
                  </a:schemeClr>
                </a:solidFill>
                <a:latin typeface="Times New Roman" pitchFamily="18" charset="0"/>
                <a:cs typeface="Times New Roman" pitchFamily="18" charset="0"/>
              </a:rPr>
              <a:t>DEPARTMENT OF COMPUTER SCIENCE</a:t>
            </a:r>
          </a:p>
          <a:p>
            <a:r>
              <a:rPr lang="en-US" b="1" dirty="0">
                <a:solidFill>
                  <a:srgbClr val="FF0000"/>
                </a:solidFill>
                <a:latin typeface="Times New Roman" pitchFamily="18" charset="0"/>
                <a:cs typeface="Times New Roman" pitchFamily="18" charset="0"/>
              </a:rPr>
              <a:t> </a:t>
            </a:r>
            <a:r>
              <a:rPr lang="en-US" b="1" dirty="0">
                <a:solidFill>
                  <a:schemeClr val="accent1">
                    <a:lumMod val="10000"/>
                  </a:schemeClr>
                </a:solidFill>
                <a:latin typeface="Times New Roman" pitchFamily="18" charset="0"/>
                <a:cs typeface="Times New Roman" pitchFamily="18" charset="0"/>
              </a:rPr>
              <a:t>TOPIC : </a:t>
            </a:r>
            <a:r>
              <a:rPr lang="en-US" dirty="0">
                <a:solidFill>
                  <a:schemeClr val="accent1">
                    <a:lumMod val="10000"/>
                  </a:schemeClr>
                </a:solidFill>
                <a:latin typeface="Times New Roman" pitchFamily="18" charset="0"/>
                <a:cs typeface="Times New Roman" pitchFamily="18" charset="0"/>
              </a:rPr>
              <a:t>Automated Invigilation System for Detection of Suspicious Activities during Examination</a:t>
            </a:r>
          </a:p>
          <a:p>
            <a:endParaRPr lang="en-US" dirty="0">
              <a:solidFill>
                <a:schemeClr val="accent1">
                  <a:lumMod val="10000"/>
                </a:schemeClr>
              </a:solidFill>
              <a:latin typeface="Times New Roman" pitchFamily="18" charset="0"/>
              <a:cs typeface="Times New Roman" pitchFamily="18" charset="0"/>
            </a:endParaRPr>
          </a:p>
          <a:p>
            <a:pPr algn="l"/>
            <a:r>
              <a:rPr lang="en-US" dirty="0">
                <a:solidFill>
                  <a:schemeClr val="accent4">
                    <a:lumMod val="20000"/>
                    <a:lumOff val="80000"/>
                  </a:schemeClr>
                </a:solidFill>
                <a:latin typeface="Times New Roman" pitchFamily="18" charset="0"/>
                <a:cs typeface="Times New Roman" pitchFamily="18" charset="0"/>
              </a:rPr>
              <a:t>          Presented by,            </a:t>
            </a:r>
          </a:p>
          <a:p>
            <a:pPr algn="l"/>
            <a:r>
              <a:rPr lang="en-US" dirty="0">
                <a:solidFill>
                  <a:schemeClr val="accent4">
                    <a:lumMod val="20000"/>
                    <a:lumOff val="80000"/>
                  </a:schemeClr>
                </a:solidFill>
                <a:latin typeface="Times New Roman" pitchFamily="18" charset="0"/>
                <a:cs typeface="Times New Roman" pitchFamily="18" charset="0"/>
              </a:rPr>
              <a:t>          </a:t>
            </a:r>
          </a:p>
          <a:p>
            <a:pPr algn="l"/>
            <a:r>
              <a:rPr lang="en-US" dirty="0">
                <a:solidFill>
                  <a:schemeClr val="accent4">
                    <a:lumMod val="20000"/>
                    <a:lumOff val="80000"/>
                  </a:schemeClr>
                </a:solidFill>
                <a:latin typeface="Times New Roman" pitchFamily="18" charset="0"/>
                <a:cs typeface="Times New Roman" pitchFamily="18" charset="0"/>
              </a:rPr>
              <a:t>          Anjali R (1JV19CS003)                                  </a:t>
            </a:r>
          </a:p>
          <a:p>
            <a:pPr algn="l"/>
            <a:r>
              <a:rPr lang="en-US" dirty="0">
                <a:solidFill>
                  <a:schemeClr val="accent4">
                    <a:lumMod val="20000"/>
                    <a:lumOff val="80000"/>
                  </a:schemeClr>
                </a:solidFill>
                <a:latin typeface="Times New Roman" pitchFamily="18" charset="0"/>
                <a:cs typeface="Times New Roman" pitchFamily="18" charset="0"/>
              </a:rPr>
              <a:t>          </a:t>
            </a:r>
            <a:r>
              <a:rPr lang="en-US" dirty="0" err="1">
                <a:solidFill>
                  <a:schemeClr val="accent4">
                    <a:lumMod val="20000"/>
                    <a:lumOff val="80000"/>
                  </a:schemeClr>
                </a:solidFill>
                <a:latin typeface="Times New Roman" pitchFamily="18" charset="0"/>
                <a:cs typeface="Times New Roman" pitchFamily="18" charset="0"/>
              </a:rPr>
              <a:t>Nandan</a:t>
            </a:r>
            <a:r>
              <a:rPr lang="en-US" dirty="0">
                <a:solidFill>
                  <a:schemeClr val="accent4">
                    <a:lumMod val="20000"/>
                    <a:lumOff val="80000"/>
                  </a:schemeClr>
                </a:solidFill>
                <a:latin typeface="Times New Roman" pitchFamily="18" charset="0"/>
                <a:cs typeface="Times New Roman" pitchFamily="18" charset="0"/>
              </a:rPr>
              <a:t> (1JV19CS015)                                     Under Guidance of,</a:t>
            </a:r>
          </a:p>
          <a:p>
            <a:pPr algn="l"/>
            <a:r>
              <a:rPr lang="en-US" dirty="0">
                <a:solidFill>
                  <a:schemeClr val="accent4">
                    <a:lumMod val="20000"/>
                    <a:lumOff val="80000"/>
                  </a:schemeClr>
                </a:solidFill>
                <a:latin typeface="Times New Roman" pitchFamily="18" charset="0"/>
                <a:cs typeface="Times New Roman" pitchFamily="18" charset="0"/>
              </a:rPr>
              <a:t>          </a:t>
            </a:r>
            <a:r>
              <a:rPr lang="en-US" dirty="0" err="1">
                <a:solidFill>
                  <a:schemeClr val="accent4">
                    <a:lumMod val="20000"/>
                    <a:lumOff val="80000"/>
                  </a:schemeClr>
                </a:solidFill>
                <a:latin typeface="Times New Roman" pitchFamily="18" charset="0"/>
                <a:cs typeface="Times New Roman" pitchFamily="18" charset="0"/>
              </a:rPr>
              <a:t>Navya</a:t>
            </a:r>
            <a:r>
              <a:rPr lang="en-US" dirty="0">
                <a:solidFill>
                  <a:schemeClr val="accent4">
                    <a:lumMod val="20000"/>
                    <a:lumOff val="80000"/>
                  </a:schemeClr>
                </a:solidFill>
                <a:latin typeface="Times New Roman" pitchFamily="18" charset="0"/>
                <a:cs typeface="Times New Roman" pitchFamily="18" charset="0"/>
              </a:rPr>
              <a:t> S K (1JV19CS016)                                   NOOR SUMAIYA</a:t>
            </a:r>
          </a:p>
          <a:p>
            <a:pPr algn="l"/>
            <a:r>
              <a:rPr lang="en-US" dirty="0">
                <a:solidFill>
                  <a:schemeClr val="accent4">
                    <a:lumMod val="20000"/>
                    <a:lumOff val="80000"/>
                  </a:schemeClr>
                </a:solidFill>
                <a:latin typeface="Times New Roman" pitchFamily="18" charset="0"/>
                <a:cs typeface="Times New Roman" pitchFamily="18" charset="0"/>
              </a:rPr>
              <a:t>          </a:t>
            </a:r>
            <a:r>
              <a:rPr lang="en-US" dirty="0" err="1">
                <a:solidFill>
                  <a:schemeClr val="accent4">
                    <a:lumMod val="20000"/>
                    <a:lumOff val="80000"/>
                  </a:schemeClr>
                </a:solidFill>
                <a:latin typeface="Times New Roman" pitchFamily="18" charset="0"/>
                <a:cs typeface="Times New Roman" pitchFamily="18" charset="0"/>
              </a:rPr>
              <a:t>Priya</a:t>
            </a:r>
            <a:r>
              <a:rPr lang="en-US" dirty="0">
                <a:solidFill>
                  <a:schemeClr val="accent4">
                    <a:lumMod val="20000"/>
                    <a:lumOff val="80000"/>
                  </a:schemeClr>
                </a:solidFill>
                <a:latin typeface="Times New Roman" pitchFamily="18" charset="0"/>
                <a:cs typeface="Times New Roman" pitchFamily="18" charset="0"/>
              </a:rPr>
              <a:t> N (1JV19CS019)                                            </a:t>
            </a:r>
            <a:r>
              <a:rPr lang="en-US" dirty="0">
                <a:latin typeface="Times New Roman" pitchFamily="18" charset="0"/>
                <a:cs typeface="Times New Roman" pitchFamily="18" charset="0"/>
              </a:rPr>
              <a:t> </a:t>
            </a:r>
            <a:r>
              <a:rPr lang="en-US" sz="1600" dirty="0">
                <a:solidFill>
                  <a:schemeClr val="accent4">
                    <a:lumMod val="20000"/>
                    <a:lumOff val="80000"/>
                  </a:schemeClr>
                </a:solidFill>
                <a:latin typeface="Times New Roman" pitchFamily="18" charset="0"/>
                <a:cs typeface="Times New Roman" pitchFamily="18" charset="0"/>
              </a:rPr>
              <a:t>Assistant Professor </a:t>
            </a:r>
          </a:p>
          <a:p>
            <a:pPr algn="l"/>
            <a:r>
              <a:rPr lang="en-US" sz="1600" dirty="0">
                <a:solidFill>
                  <a:schemeClr val="accent4">
                    <a:lumMod val="20000"/>
                    <a:lumOff val="80000"/>
                  </a:schemeClr>
                </a:solidFill>
                <a:latin typeface="Times New Roman" pitchFamily="18" charset="0"/>
                <a:cs typeface="Times New Roman" pitchFamily="18" charset="0"/>
              </a:rPr>
              <a:t>                                                                                                                                Department of computer science</a:t>
            </a:r>
          </a:p>
          <a:p>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4" name="Picture 3" descr="1486540576d7.jpg"/>
          <p:cNvPicPr>
            <a:picLocks noChangeAspect="1"/>
          </p:cNvPicPr>
          <p:nvPr/>
        </p:nvPicPr>
        <p:blipFill>
          <a:blip r:embed="rId2"/>
          <a:stretch>
            <a:fillRect/>
          </a:stretch>
        </p:blipFill>
        <p:spPr>
          <a:xfrm>
            <a:off x="4985793" y="1012643"/>
            <a:ext cx="1724025" cy="1724025"/>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9976" y="731520"/>
            <a:ext cx="7013448" cy="1627632"/>
          </a:xfrm>
        </p:spPr>
        <p:txBody>
          <a:bodyPr/>
          <a:lstStyle/>
          <a:p>
            <a:r>
              <a:rPr lang="en-US" dirty="0"/>
              <a:t>HARDWARE REQUIREMENTS</a:t>
            </a:r>
            <a:br>
              <a:rPr lang="en-US" dirty="0"/>
            </a:br>
            <a:endParaRPr lang="en-US" dirty="0"/>
          </a:p>
        </p:txBody>
      </p:sp>
      <p:sp>
        <p:nvSpPr>
          <p:cNvPr id="4" name="Text Placeholder 3"/>
          <p:cNvSpPr>
            <a:spLocks noGrp="1"/>
          </p:cNvSpPr>
          <p:nvPr>
            <p:ph type="body" sz="quarter" idx="13"/>
          </p:nvPr>
        </p:nvSpPr>
        <p:spPr>
          <a:xfrm>
            <a:off x="4389119" y="1593669"/>
            <a:ext cx="6322423" cy="4323805"/>
          </a:xfrm>
        </p:spPr>
        <p:txBody>
          <a:bodyPr/>
          <a:lstStyle/>
          <a:p>
            <a:r>
              <a:rPr lang="en-US" dirty="0"/>
              <a:t>• Node MCU </a:t>
            </a:r>
          </a:p>
          <a:p>
            <a:r>
              <a:rPr lang="en-US" dirty="0"/>
              <a:t>• SD card class 10. </a:t>
            </a:r>
          </a:p>
          <a:p>
            <a:r>
              <a:rPr lang="en-US" dirty="0"/>
              <a:t>• 15watts adopter.</a:t>
            </a:r>
          </a:p>
          <a:p>
            <a:r>
              <a:rPr lang="en-US" dirty="0"/>
              <a:t> • USB camera </a:t>
            </a:r>
          </a:p>
          <a:p>
            <a:r>
              <a:rPr lang="en-US" dirty="0"/>
              <a:t>• Buzzer indicator. </a:t>
            </a:r>
          </a:p>
          <a:p>
            <a:r>
              <a:rPr lang="en-US" dirty="0"/>
              <a:t>• Light indicator. </a:t>
            </a:r>
          </a:p>
        </p:txBody>
      </p:sp>
      <p:sp>
        <p:nvSpPr>
          <p:cNvPr id="6" name="Slide Number Placeholder 5"/>
          <p:cNvSpPr>
            <a:spLocks noGrp="1"/>
          </p:cNvSpPr>
          <p:nvPr>
            <p:ph type="sldNum" sz="quarter" idx="12"/>
          </p:nvPr>
        </p:nvSpPr>
        <p:spPr/>
        <p:txBody>
          <a:bodyPr/>
          <a:lstStyle/>
          <a:p>
            <a:fld id="{48F63A3B-78C7-47BE-AE5E-E10140E04643}"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049486" y="764977"/>
            <a:ext cx="7537268" cy="483327"/>
          </a:xfrm>
        </p:spPr>
        <p:txBody>
          <a:bodyPr/>
          <a:lstStyle/>
          <a:p>
            <a:r>
              <a:rPr lang="en-US" dirty="0"/>
              <a:t>Node MCU- Hardware requirement </a:t>
            </a:r>
            <a:endParaRPr lang="en-US" dirty="0">
              <a:latin typeface="Times New Roman" pitchFamily="18" charset="0"/>
              <a:cs typeface="Times New Roman" pitchFamily="18" charset="0"/>
            </a:endParaRP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840480" y="1802673"/>
            <a:ext cx="8092439" cy="3866607"/>
          </a:xfrm>
        </p:spPr>
        <p:txBody>
          <a:bodyPr/>
          <a:lstStyle/>
          <a:p>
            <a:pPr marL="0" indent="0" algn="just" fontAlgn="base">
              <a:lnSpc>
                <a:spcPct val="120000"/>
              </a:lnSpc>
              <a:buNone/>
            </a:pPr>
            <a:endParaRPr lang="en-US" sz="1800" dirty="0">
              <a:latin typeface="Times New Roman" panose="02020603050405020304" pitchFamily="18" charset="0"/>
              <a:cs typeface="Times New Roman" panose="02020603050405020304" pitchFamily="18" charset="0"/>
            </a:endParaRPr>
          </a:p>
          <a:p>
            <a:pPr marL="0" indent="0" algn="just" fontAlgn="base">
              <a:lnSpc>
                <a:spcPct val="120000"/>
              </a:lnSpc>
              <a:buNone/>
            </a:pPr>
            <a:endParaRPr lang="en-US" sz="1800" dirty="0">
              <a:latin typeface="Times New Roman" panose="02020603050405020304" pitchFamily="18" charset="0"/>
              <a:cs typeface="Times New Roman" panose="02020603050405020304" pitchFamily="18" charset="0"/>
            </a:endParaRPr>
          </a:p>
          <a:p>
            <a:pPr marL="0" indent="0" algn="just" fontAlgn="base">
              <a:lnSpc>
                <a:spcPct val="120000"/>
              </a:lnSpc>
              <a:buNone/>
            </a:pPr>
            <a:r>
              <a:rPr lang="en-US" sz="1800" dirty="0">
                <a:latin typeface="Times New Roman" panose="02020603050405020304" pitchFamily="18" charset="0"/>
                <a:cs typeface="Times New Roman" panose="02020603050405020304" pitchFamily="18" charset="0"/>
              </a:rPr>
              <a:t>The Node MCU (Node Microcontroller Unit) is open source software and hardware development environment that is built around a very inexpensive System-on-a-Chip (SoC) called the ESP 32. The ESP 32, designed and manufactured by </a:t>
            </a:r>
            <a:r>
              <a:rPr lang="en-US" sz="1800" dirty="0" err="1">
                <a:latin typeface="Times New Roman" panose="02020603050405020304" pitchFamily="18" charset="0"/>
                <a:cs typeface="Times New Roman" panose="02020603050405020304" pitchFamily="18" charset="0"/>
              </a:rPr>
              <a:t>Espressif</a:t>
            </a:r>
            <a:r>
              <a:rPr lang="en-US" sz="1800" dirty="0">
                <a:latin typeface="Times New Roman" panose="02020603050405020304" pitchFamily="18" charset="0"/>
                <a:cs typeface="Times New Roman" panose="02020603050405020304" pitchFamily="18" charset="0"/>
              </a:rPr>
              <a:t> Systems, contains all crucial elements of the modern computer: CPU, RAM, networking (Wi-Fi), and even a modern operating system and SDK</a:t>
            </a:r>
          </a:p>
          <a:p>
            <a:pPr algn="just" fontAlgn="base">
              <a:lnSpc>
                <a:spcPct val="120000"/>
              </a:lnSpc>
            </a:pPr>
            <a:r>
              <a:rPr lang="en-US" sz="1800" dirty="0">
                <a:latin typeface="Times New Roman" panose="02020603050405020304" pitchFamily="18" charset="0"/>
                <a:cs typeface="Times New Roman" panose="02020603050405020304" pitchFamily="18" charset="0"/>
              </a:rPr>
              <a:t> </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945368" y="281649"/>
            <a:ext cx="987552" cy="483327"/>
          </a:xfrm>
        </p:spPr>
        <p:txBody>
          <a:bodyPr/>
          <a:lstStyle/>
          <a:p>
            <a:fld id="{48F63A3B-78C7-47BE-AE5E-E10140E04643}" type="slidenum">
              <a:rPr lang="en-US" smtClean="0"/>
              <a:pPr/>
              <a:t>11</a:t>
            </a:fld>
            <a:endParaRPr lang="en-US" dirty="0"/>
          </a:p>
        </p:txBody>
      </p:sp>
      <p:pic>
        <p:nvPicPr>
          <p:cNvPr id="2050" name="Picture 839"/>
          <p:cNvPicPr>
            <a:picLocks noChangeAspect="1" noChangeArrowheads="1"/>
          </p:cNvPicPr>
          <p:nvPr/>
        </p:nvPicPr>
        <p:blipFill>
          <a:blip r:embed="rId2"/>
          <a:srcRect/>
          <a:stretch>
            <a:fillRect/>
          </a:stretch>
        </p:blipFill>
        <p:spPr bwMode="auto">
          <a:xfrm>
            <a:off x="0" y="3287713"/>
            <a:ext cx="3713584" cy="3333750"/>
          </a:xfrm>
          <a:prstGeom prst="rect">
            <a:avLst/>
          </a:prstGeom>
          <a:noFill/>
          <a:ln w="9525">
            <a:noFill/>
            <a:miter lim="800000"/>
            <a:headEnd/>
            <a:tailEnd/>
          </a:ln>
        </p:spPr>
      </p:pic>
      <p:sp>
        <p:nvSpPr>
          <p:cNvPr id="7" name="TextBox 6"/>
          <p:cNvSpPr txBox="1"/>
          <p:nvPr/>
        </p:nvSpPr>
        <p:spPr>
          <a:xfrm>
            <a:off x="2702705" y="457199"/>
            <a:ext cx="8490857" cy="307777"/>
          </a:xfrm>
          <a:prstGeom prst="rect">
            <a:avLst/>
          </a:prstGeom>
          <a:noFill/>
        </p:spPr>
        <p:txBody>
          <a:bodyPr wrap="square" rtlCol="0">
            <a:spAutoFit/>
          </a:bodyPr>
          <a:lstStyle/>
          <a:p>
            <a:r>
              <a:rPr lang="en-US" sz="1400" dirty="0">
                <a:solidFill>
                  <a:schemeClr val="accent3">
                    <a:lumMod val="50000"/>
                  </a:schemeClr>
                </a:solidFill>
                <a:latin typeface="Times New Roman" pitchFamily="18" charset="0"/>
                <a:cs typeface="Times New Roman" pitchFamily="18" charset="0"/>
              </a:rPr>
              <a:t>Automated Invigilation System for Detection of Suspicious Activities during Examination</a:t>
            </a:r>
            <a:endParaRPr lang="en-US" sz="1400" dirty="0"/>
          </a:p>
        </p:txBody>
      </p:sp>
      <p:pic>
        <p:nvPicPr>
          <p:cNvPr id="3" name="Picture 4" descr="circuitcomponents NodeMcu ESP8266-12 V3 Lua CH340 BASED Wi fi Dev. Board  Electronic Components Electronic Hobby Kit Price in India - Buy  circuitcomponents NodeMcu ESP8266-12 V3 Lua CH340 BASED Wi fi Dev. Board">
            <a:extLst>
              <a:ext uri="{FF2B5EF4-FFF2-40B4-BE49-F238E27FC236}">
                <a16:creationId xmlns:a16="http://schemas.microsoft.com/office/drawing/2014/main" id="{D42FCA67-0B1A-C7C2-1224-5356137F9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30563"/>
            <a:ext cx="3713584"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81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914400"/>
            <a:ext cx="7589520" cy="1337637"/>
          </a:xfrm>
        </p:spPr>
        <p:txBody>
          <a:bodyPr/>
          <a:lstStyle/>
          <a:p>
            <a:r>
              <a:rPr lang="en-US" sz="4000" dirty="0"/>
              <a:t>SOFTWARE REQUIREMNTS</a:t>
            </a:r>
          </a:p>
        </p:txBody>
      </p:sp>
      <p:sp>
        <p:nvSpPr>
          <p:cNvPr id="4" name="TextBox 3"/>
          <p:cNvSpPr txBox="1"/>
          <p:nvPr/>
        </p:nvSpPr>
        <p:spPr>
          <a:xfrm>
            <a:off x="836023" y="2252036"/>
            <a:ext cx="6061166" cy="1477328"/>
          </a:xfrm>
          <a:prstGeom prst="rect">
            <a:avLst/>
          </a:prstGeom>
          <a:noFill/>
        </p:spPr>
        <p:txBody>
          <a:bodyPr wrap="square" rtlCol="0">
            <a:spAutoFit/>
          </a:bodyPr>
          <a:lstStyle/>
          <a:p>
            <a:pPr>
              <a:buFont typeface="Arial" pitchFamily="34" charset="0"/>
              <a:buChar char="•"/>
            </a:pPr>
            <a:r>
              <a:rPr lang="en-US" dirty="0"/>
              <a:t> </a:t>
            </a:r>
            <a:r>
              <a:rPr lang="en-US" dirty="0">
                <a:solidFill>
                  <a:srgbClr val="002060"/>
                </a:solidFill>
              </a:rPr>
              <a:t>python 3.8 above version </a:t>
            </a:r>
          </a:p>
          <a:p>
            <a:r>
              <a:rPr lang="en-US" dirty="0">
                <a:solidFill>
                  <a:srgbClr val="002060"/>
                </a:solidFill>
              </a:rPr>
              <a:t>• </a:t>
            </a:r>
            <a:r>
              <a:rPr lang="en-US" dirty="0" err="1">
                <a:solidFill>
                  <a:srgbClr val="002060"/>
                </a:solidFill>
              </a:rPr>
              <a:t>Thonny</a:t>
            </a:r>
            <a:r>
              <a:rPr lang="en-US" dirty="0">
                <a:solidFill>
                  <a:srgbClr val="002060"/>
                </a:solidFill>
              </a:rPr>
              <a:t> idle. </a:t>
            </a:r>
          </a:p>
          <a:p>
            <a:r>
              <a:rPr lang="en-US" dirty="0">
                <a:solidFill>
                  <a:srgbClr val="002060"/>
                </a:solidFill>
              </a:rPr>
              <a:t>• Computer vision library</a:t>
            </a:r>
          </a:p>
          <a:p>
            <a:r>
              <a:rPr lang="en-US" dirty="0">
                <a:solidFill>
                  <a:srgbClr val="002060"/>
                </a:solidFill>
              </a:rPr>
              <a:t> • </a:t>
            </a:r>
            <a:r>
              <a:rPr lang="en-US" dirty="0" err="1">
                <a:solidFill>
                  <a:srgbClr val="002060"/>
                </a:solidFill>
              </a:rPr>
              <a:t>yolo</a:t>
            </a:r>
            <a:r>
              <a:rPr lang="en-US" dirty="0">
                <a:solidFill>
                  <a:srgbClr val="002060"/>
                </a:solidFill>
              </a:rPr>
              <a:t> algorithm. </a:t>
            </a:r>
          </a:p>
          <a:p>
            <a:r>
              <a:rPr lang="en-US" dirty="0">
                <a:solidFill>
                  <a:srgbClr val="002060"/>
                </a:solidFill>
              </a:rPr>
              <a:t>• </a:t>
            </a:r>
            <a:r>
              <a:rPr lang="en-US" dirty="0" err="1">
                <a:solidFill>
                  <a:srgbClr val="002060"/>
                </a:solidFill>
              </a:rPr>
              <a:t>Smtp</a:t>
            </a:r>
            <a:r>
              <a:rPr lang="en-US" dirty="0">
                <a:solidFill>
                  <a:srgbClr val="002060"/>
                </a:solidFill>
              </a:rPr>
              <a:t> protocol.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020210" y="1254034"/>
            <a:ext cx="10671048" cy="783771"/>
          </a:xfrm>
        </p:spPr>
        <p:txBody>
          <a:bodyPr>
            <a:normAutofit fontScale="90000"/>
          </a:bodyPr>
          <a:lstStyle/>
          <a:p>
            <a:r>
              <a:rPr lang="en-US" sz="4900" dirty="0" err="1">
                <a:latin typeface="Times New Roman" pitchFamily="18" charset="0"/>
                <a:cs typeface="Times New Roman" pitchFamily="18" charset="0"/>
              </a:rPr>
              <a:t>Thonny</a:t>
            </a:r>
            <a:r>
              <a:rPr lang="en-US" sz="4900" dirty="0">
                <a:latin typeface="Times New Roman" pitchFamily="18" charset="0"/>
                <a:cs typeface="Times New Roman" pitchFamily="18" charset="0"/>
              </a:rPr>
              <a:t> software</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1026" name="Picture 881"/>
          <p:cNvPicPr>
            <a:picLocks noChangeAspect="1" noChangeArrowheads="1"/>
          </p:cNvPicPr>
          <p:nvPr/>
        </p:nvPicPr>
        <p:blipFill>
          <a:blip r:embed="rId2"/>
          <a:srcRect/>
          <a:stretch>
            <a:fillRect/>
          </a:stretch>
        </p:blipFill>
        <p:spPr bwMode="auto">
          <a:xfrm>
            <a:off x="184187" y="2299063"/>
            <a:ext cx="4922520" cy="3873418"/>
          </a:xfrm>
          <a:prstGeom prst="rect">
            <a:avLst/>
          </a:prstGeom>
          <a:noFill/>
          <a:ln w="9525">
            <a:noFill/>
            <a:miter lim="800000"/>
            <a:headEnd/>
            <a:tailEnd/>
          </a:ln>
        </p:spPr>
      </p:pic>
      <p:sp>
        <p:nvSpPr>
          <p:cNvPr id="33" name="TextBox 32"/>
          <p:cNvSpPr txBox="1"/>
          <p:nvPr/>
        </p:nvSpPr>
        <p:spPr>
          <a:xfrm>
            <a:off x="5269993" y="2299063"/>
            <a:ext cx="6251447" cy="2585323"/>
          </a:xfrm>
          <a:prstGeom prst="rect">
            <a:avLst/>
          </a:prstGeom>
          <a:noFill/>
        </p:spPr>
        <p:txBody>
          <a:bodyPr wrap="square" rtlCol="0">
            <a:spAutoFit/>
          </a:bodyPr>
          <a:lstStyle/>
          <a:p>
            <a:pPr marL="342900" lvl="0" indent="-342900" fontAlgn="base">
              <a:buFont typeface="Arial" pitchFamily="34" charset="0"/>
              <a:buChar char="•"/>
            </a:pPr>
            <a:r>
              <a:rPr lang="en-US" dirty="0">
                <a:solidFill>
                  <a:schemeClr val="accent3">
                    <a:lumMod val="50000"/>
                  </a:schemeClr>
                </a:solidFill>
                <a:latin typeface="Times New Roman" pitchFamily="18" charset="0"/>
                <a:cs typeface="Times New Roman" pitchFamily="18" charset="0"/>
              </a:rPr>
              <a:t> An </a:t>
            </a:r>
            <a:r>
              <a:rPr lang="en-US" b="1" dirty="0">
                <a:solidFill>
                  <a:schemeClr val="accent3">
                    <a:lumMod val="50000"/>
                  </a:schemeClr>
                </a:solidFill>
                <a:latin typeface="Times New Roman" pitchFamily="18" charset="0"/>
                <a:cs typeface="Times New Roman" pitchFamily="18" charset="0"/>
              </a:rPr>
              <a:t>integrated development environment (IDE) </a:t>
            </a:r>
            <a:r>
              <a:rPr lang="en-US" dirty="0">
                <a:solidFill>
                  <a:schemeClr val="accent3">
                    <a:lumMod val="50000"/>
                  </a:schemeClr>
                </a:solidFill>
                <a:latin typeface="Times New Roman" pitchFamily="18" charset="0"/>
                <a:cs typeface="Times New Roman" pitchFamily="18" charset="0"/>
              </a:rPr>
              <a:t>facilitates computer programmers by integrating fundamental tools (e.g., code editor, compiler, and debugger) into a single software package. Users do not need to install the language’s compiler/interpreter on their machines; an IDE provides the environment itself.</a:t>
            </a:r>
          </a:p>
          <a:p>
            <a:pPr marL="342900" lvl="0" indent="-342900" fontAlgn="base">
              <a:buFont typeface="Arial" pitchFamily="34" charset="0"/>
              <a:buChar char="•"/>
            </a:pPr>
            <a:r>
              <a:rPr lang="en-US" b="1" dirty="0">
                <a:solidFill>
                  <a:schemeClr val="accent3">
                    <a:lumMod val="50000"/>
                  </a:schemeClr>
                </a:solidFill>
                <a:latin typeface="Times New Roman" pitchFamily="18" charset="0"/>
                <a:cs typeface="Times New Roman" pitchFamily="18" charset="0"/>
              </a:rPr>
              <a:t> </a:t>
            </a:r>
            <a:r>
              <a:rPr lang="en-US" b="1" dirty="0" err="1">
                <a:solidFill>
                  <a:schemeClr val="accent3">
                    <a:lumMod val="50000"/>
                  </a:schemeClr>
                </a:solidFill>
                <a:latin typeface="Times New Roman" pitchFamily="18" charset="0"/>
                <a:cs typeface="Times New Roman" pitchFamily="18" charset="0"/>
              </a:rPr>
              <a:t>Thonny</a:t>
            </a:r>
            <a:r>
              <a:rPr lang="en-US" b="1" dirty="0">
                <a:solidFill>
                  <a:schemeClr val="accent3">
                    <a:lumMod val="50000"/>
                  </a:schemeClr>
                </a:solidFill>
                <a:latin typeface="Times New Roman" pitchFamily="18" charset="0"/>
                <a:cs typeface="Times New Roman" pitchFamily="18" charset="0"/>
              </a:rPr>
              <a:t> </a:t>
            </a:r>
            <a:r>
              <a:rPr lang="en-US" dirty="0">
                <a:solidFill>
                  <a:schemeClr val="accent3">
                    <a:lumMod val="50000"/>
                  </a:schemeClr>
                </a:solidFill>
                <a:latin typeface="Times New Roman" pitchFamily="18" charset="0"/>
                <a:cs typeface="Times New Roman" pitchFamily="18" charset="0"/>
              </a:rPr>
              <a:t>is a free, dedicated IDE for Python designed for beginners.</a:t>
            </a:r>
          </a:p>
          <a:p>
            <a:endParaRPr lang="en-US" dirty="0"/>
          </a:p>
        </p:txBody>
      </p:sp>
      <p:sp>
        <p:nvSpPr>
          <p:cNvPr id="8" name="TextBox 7"/>
          <p:cNvSpPr txBox="1"/>
          <p:nvPr/>
        </p:nvSpPr>
        <p:spPr>
          <a:xfrm>
            <a:off x="2856411" y="423743"/>
            <a:ext cx="8307977" cy="307777"/>
          </a:xfrm>
          <a:prstGeom prst="rect">
            <a:avLst/>
          </a:prstGeom>
          <a:noFill/>
        </p:spPr>
        <p:txBody>
          <a:bodyPr wrap="square" rtlCol="0">
            <a:spAutoFit/>
          </a:bodyPr>
          <a:lstStyle/>
          <a:p>
            <a:r>
              <a:rPr lang="en-US" sz="1400" dirty="0">
                <a:solidFill>
                  <a:schemeClr val="accent3">
                    <a:lumMod val="50000"/>
                  </a:schemeClr>
                </a:solidFill>
                <a:latin typeface="Times New Roman" pitchFamily="18" charset="0"/>
                <a:cs typeface="Times New Roman" pitchFamily="18" charset="0"/>
              </a:rPr>
              <a:t>Automated Invigilation System for Detection of Suspicious Activities during Examination</a:t>
            </a:r>
            <a:endParaRPr lang="en-US" sz="1400" dirty="0"/>
          </a:p>
        </p:txBody>
      </p:sp>
    </p:spTree>
    <p:extLst>
      <p:ext uri="{BB962C8B-B14F-4D97-AF65-F5344CB8AC3E}">
        <p14:creationId xmlns:p14="http://schemas.microsoft.com/office/powerpoint/2010/main" val="250288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13034" y="716086"/>
            <a:ext cx="2819399" cy="501657"/>
          </a:xfrm>
          <a:prstGeom prst="rect">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Frame separation video 25fps </a:t>
            </a:r>
          </a:p>
        </p:txBody>
      </p:sp>
      <p:sp>
        <p:nvSpPr>
          <p:cNvPr id="12" name="Rectangle 11"/>
          <p:cNvSpPr/>
          <p:nvPr/>
        </p:nvSpPr>
        <p:spPr>
          <a:xfrm>
            <a:off x="2940042" y="2053271"/>
            <a:ext cx="2819400" cy="533400"/>
          </a:xfrm>
          <a:prstGeom prst="rect">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 pre processing and segmentation</a:t>
            </a:r>
          </a:p>
        </p:txBody>
      </p:sp>
      <p:sp>
        <p:nvSpPr>
          <p:cNvPr id="13" name="Rectangle 12"/>
          <p:cNvSpPr/>
          <p:nvPr/>
        </p:nvSpPr>
        <p:spPr>
          <a:xfrm>
            <a:off x="2940042" y="1454245"/>
            <a:ext cx="2819400" cy="365574"/>
          </a:xfrm>
          <a:prstGeom prst="rect">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Single frame conversion </a:t>
            </a:r>
          </a:p>
        </p:txBody>
      </p:sp>
      <p:sp>
        <p:nvSpPr>
          <p:cNvPr id="14" name="Rectangle 13"/>
          <p:cNvSpPr/>
          <p:nvPr/>
        </p:nvSpPr>
        <p:spPr>
          <a:xfrm>
            <a:off x="2933305" y="3492024"/>
            <a:ext cx="2819400" cy="511060"/>
          </a:xfrm>
          <a:prstGeom prst="rect">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Gaussian filter for Noise removal</a:t>
            </a:r>
          </a:p>
        </p:txBody>
      </p:sp>
      <p:sp>
        <p:nvSpPr>
          <p:cNvPr id="15" name="Rectangle 14"/>
          <p:cNvSpPr/>
          <p:nvPr/>
        </p:nvSpPr>
        <p:spPr>
          <a:xfrm>
            <a:off x="2933305" y="5045774"/>
            <a:ext cx="2826137" cy="504859"/>
          </a:xfrm>
          <a:prstGeom prst="rect">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 comparator  </a:t>
            </a:r>
          </a:p>
        </p:txBody>
      </p:sp>
      <p:sp>
        <p:nvSpPr>
          <p:cNvPr id="17" name="Rectangle 16"/>
          <p:cNvSpPr/>
          <p:nvPr/>
        </p:nvSpPr>
        <p:spPr>
          <a:xfrm>
            <a:off x="2953578" y="5766419"/>
            <a:ext cx="2819400" cy="393857"/>
          </a:xfrm>
          <a:prstGeom prst="rect">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Mobile activity matches  </a:t>
            </a:r>
          </a:p>
        </p:txBody>
      </p:sp>
      <p:sp>
        <p:nvSpPr>
          <p:cNvPr id="18" name="Rectangle 17"/>
          <p:cNvSpPr/>
          <p:nvPr/>
        </p:nvSpPr>
        <p:spPr>
          <a:xfrm>
            <a:off x="2963322" y="6432851"/>
            <a:ext cx="2819400" cy="425149"/>
          </a:xfrm>
          <a:prstGeom prst="rect">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Contour mapping</a:t>
            </a:r>
          </a:p>
        </p:txBody>
      </p:sp>
      <p:sp>
        <p:nvSpPr>
          <p:cNvPr id="19" name="Rectangle 18"/>
          <p:cNvSpPr/>
          <p:nvPr/>
        </p:nvSpPr>
        <p:spPr>
          <a:xfrm>
            <a:off x="6286105" y="6277091"/>
            <a:ext cx="2942569" cy="533400"/>
          </a:xfrm>
          <a:prstGeom prst="rect">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authorized or unauthorized person  </a:t>
            </a:r>
          </a:p>
        </p:txBody>
      </p:sp>
      <p:sp>
        <p:nvSpPr>
          <p:cNvPr id="20" name="Rectangle 19"/>
          <p:cNvSpPr/>
          <p:nvPr/>
        </p:nvSpPr>
        <p:spPr>
          <a:xfrm>
            <a:off x="237772" y="5411603"/>
            <a:ext cx="2057400" cy="1051246"/>
          </a:xfrm>
          <a:prstGeom prst="rect">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 data set images  </a:t>
            </a:r>
          </a:p>
        </p:txBody>
      </p:sp>
      <p:cxnSp>
        <p:nvCxnSpPr>
          <p:cNvPr id="23" name="Straight Arrow Connector 22"/>
          <p:cNvCxnSpPr>
            <a:cxnSpLocks/>
          </p:cNvCxnSpPr>
          <p:nvPr/>
        </p:nvCxnSpPr>
        <p:spPr>
          <a:xfrm>
            <a:off x="2441303" y="969064"/>
            <a:ext cx="498739" cy="0"/>
          </a:xfrm>
          <a:prstGeom prst="straightConnector1">
            <a:avLst/>
          </a:prstGeom>
          <a:ln>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33" name="Straight Arrow Connector 32"/>
          <p:cNvCxnSpPr>
            <a:cxnSpLocks/>
          </p:cNvCxnSpPr>
          <p:nvPr/>
        </p:nvCxnSpPr>
        <p:spPr>
          <a:xfrm>
            <a:off x="4363278" y="1820096"/>
            <a:ext cx="0" cy="233175"/>
          </a:xfrm>
          <a:prstGeom prst="straightConnector1">
            <a:avLst/>
          </a:prstGeom>
          <a:ln>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a:cxnSpLocks/>
          </p:cNvCxnSpPr>
          <p:nvPr/>
        </p:nvCxnSpPr>
        <p:spPr>
          <a:xfrm flipV="1">
            <a:off x="2295172" y="5958628"/>
            <a:ext cx="668149" cy="1"/>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45" name="Straight Arrow Connector 44"/>
          <p:cNvCxnSpPr>
            <a:cxnSpLocks/>
          </p:cNvCxnSpPr>
          <p:nvPr/>
        </p:nvCxnSpPr>
        <p:spPr>
          <a:xfrm>
            <a:off x="4363278" y="4009738"/>
            <a:ext cx="0" cy="245938"/>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a:off x="5752705" y="6643837"/>
            <a:ext cx="533400" cy="1588"/>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50" name="Straight Arrow Connector 49"/>
          <p:cNvCxnSpPr>
            <a:cxnSpLocks/>
          </p:cNvCxnSpPr>
          <p:nvPr/>
        </p:nvCxnSpPr>
        <p:spPr>
          <a:xfrm>
            <a:off x="4349742" y="6166151"/>
            <a:ext cx="0" cy="266700"/>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91" name="Straight Arrow Connector 90"/>
          <p:cNvCxnSpPr>
            <a:cxnSpLocks/>
          </p:cNvCxnSpPr>
          <p:nvPr/>
        </p:nvCxnSpPr>
        <p:spPr>
          <a:xfrm>
            <a:off x="4355718" y="4801842"/>
            <a:ext cx="0" cy="246667"/>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9B8DEA49-1D71-4352-A16D-F04B9EF3CAA3}"/>
              </a:ext>
            </a:extLst>
          </p:cNvPr>
          <p:cNvCxnSpPr>
            <a:cxnSpLocks/>
          </p:cNvCxnSpPr>
          <p:nvPr/>
        </p:nvCxnSpPr>
        <p:spPr>
          <a:xfrm>
            <a:off x="4343006" y="2576216"/>
            <a:ext cx="6736" cy="231048"/>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AC0E71FD-8C17-4F2F-8D65-249A8AB5B5C1}"/>
              </a:ext>
            </a:extLst>
          </p:cNvPr>
          <p:cNvSpPr/>
          <p:nvPr/>
        </p:nvSpPr>
        <p:spPr>
          <a:xfrm>
            <a:off x="2933305" y="4238055"/>
            <a:ext cx="2849416" cy="548780"/>
          </a:xfrm>
          <a:prstGeom prst="rect">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Yolo- classifier  SDD algorithm </a:t>
            </a:r>
          </a:p>
        </p:txBody>
      </p:sp>
      <p:cxnSp>
        <p:nvCxnSpPr>
          <p:cNvPr id="52" name="Straight Arrow Connector 51">
            <a:extLst>
              <a:ext uri="{FF2B5EF4-FFF2-40B4-BE49-F238E27FC236}">
                <a16:creationId xmlns:a16="http://schemas.microsoft.com/office/drawing/2014/main" id="{52FCFB9A-000C-467E-BBB9-A9987F40D46C}"/>
              </a:ext>
            </a:extLst>
          </p:cNvPr>
          <p:cNvCxnSpPr>
            <a:cxnSpLocks/>
          </p:cNvCxnSpPr>
          <p:nvPr/>
        </p:nvCxnSpPr>
        <p:spPr>
          <a:xfrm>
            <a:off x="4349742" y="5556508"/>
            <a:ext cx="0" cy="246667"/>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D0B38E22-D9C1-4F6A-B1E1-2215CFE6C56D}"/>
              </a:ext>
            </a:extLst>
          </p:cNvPr>
          <p:cNvCxnSpPr>
            <a:cxnSpLocks/>
          </p:cNvCxnSpPr>
          <p:nvPr/>
        </p:nvCxnSpPr>
        <p:spPr>
          <a:xfrm flipV="1">
            <a:off x="7776006" y="6031363"/>
            <a:ext cx="0" cy="245728"/>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sp>
        <p:nvSpPr>
          <p:cNvPr id="68" name="Rectangle 67">
            <a:extLst>
              <a:ext uri="{FF2B5EF4-FFF2-40B4-BE49-F238E27FC236}">
                <a16:creationId xmlns:a16="http://schemas.microsoft.com/office/drawing/2014/main" id="{66176AB3-4B33-497C-A123-2914B6ADFB96}"/>
              </a:ext>
            </a:extLst>
          </p:cNvPr>
          <p:cNvSpPr/>
          <p:nvPr/>
        </p:nvSpPr>
        <p:spPr>
          <a:xfrm>
            <a:off x="2933305" y="2805898"/>
            <a:ext cx="2839673" cy="419614"/>
          </a:xfrm>
          <a:prstGeom prst="rect">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Gray scale process</a:t>
            </a:r>
          </a:p>
        </p:txBody>
      </p:sp>
      <p:cxnSp>
        <p:nvCxnSpPr>
          <p:cNvPr id="69" name="Straight Arrow Connector 68">
            <a:extLst>
              <a:ext uri="{FF2B5EF4-FFF2-40B4-BE49-F238E27FC236}">
                <a16:creationId xmlns:a16="http://schemas.microsoft.com/office/drawing/2014/main" id="{32BCFB03-242C-4AD1-889F-3BBC121659F2}"/>
              </a:ext>
            </a:extLst>
          </p:cNvPr>
          <p:cNvCxnSpPr>
            <a:cxnSpLocks/>
          </p:cNvCxnSpPr>
          <p:nvPr/>
        </p:nvCxnSpPr>
        <p:spPr>
          <a:xfrm>
            <a:off x="4355892" y="3240011"/>
            <a:ext cx="0" cy="252013"/>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DABC6043-0FB8-4353-AF9A-63663A111600}"/>
              </a:ext>
            </a:extLst>
          </p:cNvPr>
          <p:cNvSpPr/>
          <p:nvPr/>
        </p:nvSpPr>
        <p:spPr>
          <a:xfrm>
            <a:off x="6286105" y="5482206"/>
            <a:ext cx="2917883" cy="533400"/>
          </a:xfrm>
          <a:prstGeom prst="rect">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Connecting to hardware </a:t>
            </a:r>
          </a:p>
        </p:txBody>
      </p:sp>
      <p:sp>
        <p:nvSpPr>
          <p:cNvPr id="35" name="Rectangle 34">
            <a:extLst>
              <a:ext uri="{FF2B5EF4-FFF2-40B4-BE49-F238E27FC236}">
                <a16:creationId xmlns:a16="http://schemas.microsoft.com/office/drawing/2014/main" id="{DBDEE74C-8174-497C-BEBA-82AD8B8B5F69}"/>
              </a:ext>
            </a:extLst>
          </p:cNvPr>
          <p:cNvSpPr/>
          <p:nvPr/>
        </p:nvSpPr>
        <p:spPr>
          <a:xfrm>
            <a:off x="6286105" y="4321834"/>
            <a:ext cx="2917883" cy="822268"/>
          </a:xfrm>
          <a:prstGeom prst="rect">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Serial communication  </a:t>
            </a:r>
          </a:p>
        </p:txBody>
      </p:sp>
      <p:cxnSp>
        <p:nvCxnSpPr>
          <p:cNvPr id="36" name="Straight Arrow Connector 35">
            <a:extLst>
              <a:ext uri="{FF2B5EF4-FFF2-40B4-BE49-F238E27FC236}">
                <a16:creationId xmlns:a16="http://schemas.microsoft.com/office/drawing/2014/main" id="{FA8A2A5A-0C50-4945-90A4-9EC802D31625}"/>
              </a:ext>
            </a:extLst>
          </p:cNvPr>
          <p:cNvCxnSpPr>
            <a:cxnSpLocks/>
          </p:cNvCxnSpPr>
          <p:nvPr/>
        </p:nvCxnSpPr>
        <p:spPr>
          <a:xfrm flipV="1">
            <a:off x="7776006" y="5171391"/>
            <a:ext cx="0" cy="310815"/>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096F49D4-78F5-4DED-AB73-460C9797C66C}"/>
              </a:ext>
            </a:extLst>
          </p:cNvPr>
          <p:cNvCxnSpPr>
            <a:cxnSpLocks/>
          </p:cNvCxnSpPr>
          <p:nvPr/>
        </p:nvCxnSpPr>
        <p:spPr>
          <a:xfrm flipV="1">
            <a:off x="7745046" y="3779741"/>
            <a:ext cx="0" cy="558400"/>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0C5E11B3-3A53-4735-9E99-3DE85E550234}"/>
              </a:ext>
            </a:extLst>
          </p:cNvPr>
          <p:cNvCxnSpPr>
            <a:cxnSpLocks/>
          </p:cNvCxnSpPr>
          <p:nvPr/>
        </p:nvCxnSpPr>
        <p:spPr>
          <a:xfrm>
            <a:off x="4343006" y="1221070"/>
            <a:ext cx="0" cy="233175"/>
          </a:xfrm>
          <a:prstGeom prst="straightConnector1">
            <a:avLst/>
          </a:prstGeom>
          <a:ln>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F99BC167-D049-4422-9A51-36B97B55D8CC}"/>
              </a:ext>
            </a:extLst>
          </p:cNvPr>
          <p:cNvCxnSpPr>
            <a:cxnSpLocks/>
          </p:cNvCxnSpPr>
          <p:nvPr/>
        </p:nvCxnSpPr>
        <p:spPr>
          <a:xfrm>
            <a:off x="7342282" y="1028979"/>
            <a:ext cx="533174" cy="0"/>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C097ED01-941D-4137-B09E-95AA09FAA580}"/>
              </a:ext>
            </a:extLst>
          </p:cNvPr>
          <p:cNvCxnSpPr>
            <a:cxnSpLocks/>
          </p:cNvCxnSpPr>
          <p:nvPr/>
        </p:nvCxnSpPr>
        <p:spPr>
          <a:xfrm>
            <a:off x="8515109" y="1454245"/>
            <a:ext cx="0" cy="865726"/>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CB89EFAD-0AD9-4DDB-A75A-1A8DDC99FC1B}"/>
              </a:ext>
            </a:extLst>
          </p:cNvPr>
          <p:cNvCxnSpPr>
            <a:cxnSpLocks/>
          </p:cNvCxnSpPr>
          <p:nvPr/>
        </p:nvCxnSpPr>
        <p:spPr>
          <a:xfrm>
            <a:off x="10148629" y="3410397"/>
            <a:ext cx="0" cy="1039716"/>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DF9616B9-B780-4351-A94B-716ADA8F8E7B}"/>
              </a:ext>
            </a:extLst>
          </p:cNvPr>
          <p:cNvSpPr/>
          <p:nvPr/>
        </p:nvSpPr>
        <p:spPr>
          <a:xfrm>
            <a:off x="9328599" y="4456285"/>
            <a:ext cx="2374002" cy="533400"/>
          </a:xfrm>
          <a:prstGeom prst="rect">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SMTP protocol </a:t>
            </a:r>
          </a:p>
        </p:txBody>
      </p:sp>
      <p:cxnSp>
        <p:nvCxnSpPr>
          <p:cNvPr id="79" name="Straight Arrow Connector 78">
            <a:extLst>
              <a:ext uri="{FF2B5EF4-FFF2-40B4-BE49-F238E27FC236}">
                <a16:creationId xmlns:a16="http://schemas.microsoft.com/office/drawing/2014/main" id="{12B7BFD0-2576-45C7-A12A-20C47BA8FC54}"/>
              </a:ext>
            </a:extLst>
          </p:cNvPr>
          <p:cNvCxnSpPr>
            <a:cxnSpLocks/>
          </p:cNvCxnSpPr>
          <p:nvPr/>
        </p:nvCxnSpPr>
        <p:spPr>
          <a:xfrm>
            <a:off x="10603545" y="4989685"/>
            <a:ext cx="0" cy="492521"/>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sp>
        <p:nvSpPr>
          <p:cNvPr id="80" name="Rectangle 79">
            <a:extLst>
              <a:ext uri="{FF2B5EF4-FFF2-40B4-BE49-F238E27FC236}">
                <a16:creationId xmlns:a16="http://schemas.microsoft.com/office/drawing/2014/main" id="{ACDA3A37-DF42-4C72-990C-2E7522D3A27D}"/>
              </a:ext>
            </a:extLst>
          </p:cNvPr>
          <p:cNvSpPr/>
          <p:nvPr/>
        </p:nvSpPr>
        <p:spPr>
          <a:xfrm>
            <a:off x="9580228" y="5462566"/>
            <a:ext cx="2374002" cy="533400"/>
          </a:xfrm>
          <a:prstGeom prst="rect">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mail image notification sent to exam officer</a:t>
            </a:r>
          </a:p>
        </p:txBody>
      </p:sp>
      <p:cxnSp>
        <p:nvCxnSpPr>
          <p:cNvPr id="46" name="Straight Arrow Connector 45">
            <a:extLst>
              <a:ext uri="{FF2B5EF4-FFF2-40B4-BE49-F238E27FC236}">
                <a16:creationId xmlns:a16="http://schemas.microsoft.com/office/drawing/2014/main" id="{E2071E46-0E01-4E0B-BD85-B0C76F5646F6}"/>
              </a:ext>
            </a:extLst>
          </p:cNvPr>
          <p:cNvCxnSpPr>
            <a:cxnSpLocks/>
          </p:cNvCxnSpPr>
          <p:nvPr/>
        </p:nvCxnSpPr>
        <p:spPr>
          <a:xfrm>
            <a:off x="7989557" y="6016185"/>
            <a:ext cx="1" cy="288312"/>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C12973A7-14C4-EBD2-07C6-4F8E3E869B9F}"/>
              </a:ext>
            </a:extLst>
          </p:cNvPr>
          <p:cNvCxnSpPr>
            <a:cxnSpLocks/>
          </p:cNvCxnSpPr>
          <p:nvPr/>
        </p:nvCxnSpPr>
        <p:spPr>
          <a:xfrm>
            <a:off x="9454414" y="3429000"/>
            <a:ext cx="694215"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1028" name="Picture 4" descr="Electronic Spices 12V 1A Power Supply Adapter AC DC 2.1mm X 5.5mm Plug for  Set Top Box/DTH Box 12 W Adapter - Electronic Spices : Flipkart.com">
            <a:extLst>
              <a:ext uri="{FF2B5EF4-FFF2-40B4-BE49-F238E27FC236}">
                <a16:creationId xmlns:a16="http://schemas.microsoft.com/office/drawing/2014/main" id="{CCB52B2C-3BF1-AC9F-7113-C03981821E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3823" y="716139"/>
            <a:ext cx="1420515" cy="16524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ersatile l 7805 m 7805 5v voltage regulator : Amazon.in: Industrial &amp;  Scientific">
            <a:extLst>
              <a:ext uri="{FF2B5EF4-FFF2-40B4-BE49-F238E27FC236}">
                <a16:creationId xmlns:a16="http://schemas.microsoft.com/office/drawing/2014/main" id="{872C34BA-1523-48C9-6635-EF813620541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26" t="5452" r="13191" b="7300"/>
          <a:stretch/>
        </p:blipFill>
        <p:spPr bwMode="auto">
          <a:xfrm>
            <a:off x="7989557" y="316625"/>
            <a:ext cx="1507613" cy="13006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Quantum QHM495LM 6 Light Webcam For Laptop/Desktop (Black) : Amazon.in:  Computers &amp; Accessories">
            <a:extLst>
              <a:ext uri="{FF2B5EF4-FFF2-40B4-BE49-F238E27FC236}">
                <a16:creationId xmlns:a16="http://schemas.microsoft.com/office/drawing/2014/main" id="{ED19815B-4D01-AF9D-A292-7583BB2CDB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282" t="7246" r="19192" b="7338"/>
          <a:stretch/>
        </p:blipFill>
        <p:spPr bwMode="auto">
          <a:xfrm>
            <a:off x="688758" y="77809"/>
            <a:ext cx="1507613" cy="179510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a:extLst>
              <a:ext uri="{FF2B5EF4-FFF2-40B4-BE49-F238E27FC236}">
                <a16:creationId xmlns:a16="http://schemas.microsoft.com/office/drawing/2014/main" id="{3E15530C-E0A7-4708-9E63-D03CF8A8F91C}"/>
              </a:ext>
            </a:extLst>
          </p:cNvPr>
          <p:cNvCxnSpPr>
            <a:cxnSpLocks/>
          </p:cNvCxnSpPr>
          <p:nvPr/>
        </p:nvCxnSpPr>
        <p:spPr>
          <a:xfrm>
            <a:off x="2421031" y="975363"/>
            <a:ext cx="498739" cy="0"/>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3E313C92-EC59-4FA5-9C16-F3823FE950E9}"/>
              </a:ext>
            </a:extLst>
          </p:cNvPr>
          <p:cNvCxnSpPr>
            <a:cxnSpLocks/>
          </p:cNvCxnSpPr>
          <p:nvPr/>
        </p:nvCxnSpPr>
        <p:spPr>
          <a:xfrm>
            <a:off x="4343006" y="1826395"/>
            <a:ext cx="0" cy="233175"/>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D2D1EF8A-FF96-407C-B6D6-9834C70FBFEB}"/>
              </a:ext>
            </a:extLst>
          </p:cNvPr>
          <p:cNvCxnSpPr>
            <a:cxnSpLocks/>
          </p:cNvCxnSpPr>
          <p:nvPr/>
        </p:nvCxnSpPr>
        <p:spPr>
          <a:xfrm>
            <a:off x="4322734" y="1227369"/>
            <a:ext cx="0" cy="233175"/>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25DCD077-F44A-4091-92B8-AAC4C2A0B803}"/>
              </a:ext>
            </a:extLst>
          </p:cNvPr>
          <p:cNvCxnSpPr>
            <a:cxnSpLocks/>
          </p:cNvCxnSpPr>
          <p:nvPr/>
        </p:nvCxnSpPr>
        <p:spPr>
          <a:xfrm>
            <a:off x="9434142" y="3435299"/>
            <a:ext cx="694215"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9DCB7AB-7F9B-4247-BEFB-1EBD17717B17}"/>
              </a:ext>
            </a:extLst>
          </p:cNvPr>
          <p:cNvPicPr>
            <a:picLocks noChangeAspect="1"/>
          </p:cNvPicPr>
          <p:nvPr/>
        </p:nvPicPr>
        <p:blipFill>
          <a:blip r:embed="rId5"/>
          <a:stretch>
            <a:fillRect/>
          </a:stretch>
        </p:blipFill>
        <p:spPr>
          <a:xfrm>
            <a:off x="9670350" y="1282877"/>
            <a:ext cx="2491775" cy="1123676"/>
          </a:xfrm>
          <a:prstGeom prst="rect">
            <a:avLst/>
          </a:prstGeom>
        </p:spPr>
      </p:pic>
      <p:pic>
        <p:nvPicPr>
          <p:cNvPr id="16" name="Picture 15">
            <a:extLst>
              <a:ext uri="{FF2B5EF4-FFF2-40B4-BE49-F238E27FC236}">
                <a16:creationId xmlns:a16="http://schemas.microsoft.com/office/drawing/2014/main" id="{6238E80C-42E6-47E9-8581-C31711ABF7D6}"/>
              </a:ext>
            </a:extLst>
          </p:cNvPr>
          <p:cNvPicPr>
            <a:picLocks noChangeAspect="1"/>
          </p:cNvPicPr>
          <p:nvPr/>
        </p:nvPicPr>
        <p:blipFill>
          <a:blip r:embed="rId6"/>
          <a:stretch>
            <a:fillRect/>
          </a:stretch>
        </p:blipFill>
        <p:spPr>
          <a:xfrm>
            <a:off x="6814080" y="2446241"/>
            <a:ext cx="2628900" cy="1333500"/>
          </a:xfrm>
          <a:prstGeom prst="rect">
            <a:avLst/>
          </a:prstGeom>
        </p:spPr>
      </p:pic>
      <p:cxnSp>
        <p:nvCxnSpPr>
          <p:cNvPr id="88" name="Straight Connector 87">
            <a:extLst>
              <a:ext uri="{FF2B5EF4-FFF2-40B4-BE49-F238E27FC236}">
                <a16:creationId xmlns:a16="http://schemas.microsoft.com/office/drawing/2014/main" id="{9A259C17-A5BC-4355-BEC3-9904A74569D0}"/>
              </a:ext>
            </a:extLst>
          </p:cNvPr>
          <p:cNvCxnSpPr>
            <a:cxnSpLocks/>
          </p:cNvCxnSpPr>
          <p:nvPr/>
        </p:nvCxnSpPr>
        <p:spPr>
          <a:xfrm>
            <a:off x="9418909" y="2817969"/>
            <a:ext cx="134832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EDEA8180-D407-4757-97CE-0C5270BA9D87}"/>
              </a:ext>
            </a:extLst>
          </p:cNvPr>
          <p:cNvCxnSpPr>
            <a:cxnSpLocks/>
          </p:cNvCxnSpPr>
          <p:nvPr/>
        </p:nvCxnSpPr>
        <p:spPr>
          <a:xfrm flipV="1">
            <a:off x="10767229" y="2406553"/>
            <a:ext cx="0" cy="411417"/>
          </a:xfrm>
          <a:prstGeom prst="straightConnector1">
            <a:avLst/>
          </a:prstGeom>
          <a:ln w="38100">
            <a:solidFill>
              <a:srgbClr val="7030A0"/>
            </a:solidFill>
            <a:tailEnd type="arrow"/>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2635660" y="131959"/>
            <a:ext cx="5353898" cy="707886"/>
          </a:xfrm>
          <a:prstGeom prst="rect">
            <a:avLst/>
          </a:prstGeom>
          <a:noFill/>
        </p:spPr>
        <p:txBody>
          <a:bodyPr wrap="square" rtlCol="0">
            <a:spAutoFit/>
          </a:bodyPr>
          <a:lstStyle/>
          <a:p>
            <a:pPr algn="ctr"/>
            <a:r>
              <a:rPr lang="en-US" sz="4000" b="1" dirty="0">
                <a:solidFill>
                  <a:schemeClr val="accent6"/>
                </a:solidFill>
                <a:latin typeface="Times New Roman" panose="02020603050405020304" pitchFamily="18" charset="0"/>
                <a:cs typeface="Times New Roman" panose="02020603050405020304" pitchFamily="18" charset="0"/>
              </a:rPr>
              <a:t>     BLOCK DIAGRAM</a:t>
            </a:r>
          </a:p>
        </p:txBody>
      </p:sp>
    </p:spTree>
    <p:extLst>
      <p:ext uri="{BB962C8B-B14F-4D97-AF65-F5344CB8AC3E}">
        <p14:creationId xmlns:p14="http://schemas.microsoft.com/office/powerpoint/2010/main" val="3245739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B6F6-7D3F-5805-BC46-CD1DD843E3FB}"/>
              </a:ext>
            </a:extLst>
          </p:cNvPr>
          <p:cNvSpPr>
            <a:spLocks noGrp="1"/>
          </p:cNvSpPr>
          <p:nvPr>
            <p:ph type="title"/>
          </p:nvPr>
        </p:nvSpPr>
        <p:spPr>
          <a:xfrm>
            <a:off x="1508760" y="1390261"/>
            <a:ext cx="6766560" cy="951723"/>
          </a:xfrm>
        </p:spPr>
        <p:txBody>
          <a:bodyPr/>
          <a:lstStyle/>
          <a:p>
            <a:r>
              <a:rPr lang="en-US" sz="4400" b="1" dirty="0">
                <a:latin typeface="Times New Roman" panose="02020603050405020304" pitchFamily="18" charset="0"/>
                <a:cs typeface="Times New Roman" panose="02020603050405020304" pitchFamily="18" charset="0"/>
              </a:rPr>
              <a:t>Design </a:t>
            </a:r>
            <a:endParaRPr lang="en-IN" dirty="0"/>
          </a:p>
        </p:txBody>
      </p:sp>
      <p:sp>
        <p:nvSpPr>
          <p:cNvPr id="3" name="Content Placeholder 2">
            <a:extLst>
              <a:ext uri="{FF2B5EF4-FFF2-40B4-BE49-F238E27FC236}">
                <a16:creationId xmlns:a16="http://schemas.microsoft.com/office/drawing/2014/main" id="{1BE9CF7B-E802-285A-4DF1-AF135FC89787}"/>
              </a:ext>
            </a:extLst>
          </p:cNvPr>
          <p:cNvSpPr>
            <a:spLocks noGrp="1"/>
          </p:cNvSpPr>
          <p:nvPr>
            <p:ph idx="1"/>
          </p:nvPr>
        </p:nvSpPr>
        <p:spPr>
          <a:xfrm>
            <a:off x="1508760" y="2146041"/>
            <a:ext cx="5879592" cy="3392175"/>
          </a:xfrm>
        </p:spPr>
        <p:txBody>
          <a:bodyPr/>
          <a:lstStyle/>
          <a:p>
            <a:pPr>
              <a:lnSpc>
                <a:spcPct val="150000"/>
              </a:lnSpc>
            </a:pPr>
            <a:r>
              <a:rPr lang="en-US" sz="1800" dirty="0"/>
              <a:t>This project is designed by using Node MCU and </a:t>
            </a:r>
            <a:r>
              <a:rPr lang="en-US" sz="1800" dirty="0" err="1"/>
              <a:t>Thonny</a:t>
            </a:r>
            <a:r>
              <a:rPr lang="en-US" sz="1800" dirty="0"/>
              <a:t> software, here the input image are trained in database, the input is preprocess here the detection of cheating student in exam hall are detected by using AI based algorithm. Input images and database images are compared with help of AI based algorithm, the images are extracted using key point descriptor.</a:t>
            </a:r>
          </a:p>
          <a:p>
            <a:endParaRPr lang="en-IN" dirty="0"/>
          </a:p>
        </p:txBody>
      </p:sp>
      <p:sp>
        <p:nvSpPr>
          <p:cNvPr id="4" name="Slide Number Placeholder 3">
            <a:extLst>
              <a:ext uri="{FF2B5EF4-FFF2-40B4-BE49-F238E27FC236}">
                <a16:creationId xmlns:a16="http://schemas.microsoft.com/office/drawing/2014/main" id="{E86DAD0C-D772-0E47-887B-A1280EF08E53}"/>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5" name="Footer Placeholder 4">
            <a:extLst>
              <a:ext uri="{FF2B5EF4-FFF2-40B4-BE49-F238E27FC236}">
                <a16:creationId xmlns:a16="http://schemas.microsoft.com/office/drawing/2014/main" id="{634F161B-3506-38DE-9E34-8D8277061001}"/>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018122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2FC1-8EF6-FC45-2EC1-37E6F942FDF8}"/>
              </a:ext>
            </a:extLst>
          </p:cNvPr>
          <p:cNvSpPr>
            <a:spLocks noGrp="1"/>
          </p:cNvSpPr>
          <p:nvPr>
            <p:ph type="title"/>
          </p:nvPr>
        </p:nvSpPr>
        <p:spPr>
          <a:xfrm>
            <a:off x="1499616" y="447869"/>
            <a:ext cx="5693664" cy="774441"/>
          </a:xfrm>
        </p:spPr>
        <p:txBody>
          <a:bodyPr/>
          <a:lstStyle/>
          <a:p>
            <a:r>
              <a:rPr lang="en-US" sz="4400" b="1" dirty="0">
                <a:latin typeface="Times New Roman" panose="02020603050405020304" pitchFamily="18" charset="0"/>
                <a:cs typeface="Times New Roman" panose="02020603050405020304" pitchFamily="18" charset="0"/>
              </a:rPr>
              <a:t>Implementation </a:t>
            </a:r>
            <a:endParaRPr lang="en-IN" dirty="0"/>
          </a:p>
        </p:txBody>
      </p:sp>
      <p:sp>
        <p:nvSpPr>
          <p:cNvPr id="3" name="Content Placeholder 2">
            <a:extLst>
              <a:ext uri="{FF2B5EF4-FFF2-40B4-BE49-F238E27FC236}">
                <a16:creationId xmlns:a16="http://schemas.microsoft.com/office/drawing/2014/main" id="{B8F8EF18-66AC-E94B-6ADD-BB9483EA837C}"/>
              </a:ext>
            </a:extLst>
          </p:cNvPr>
          <p:cNvSpPr>
            <a:spLocks noGrp="1"/>
          </p:cNvSpPr>
          <p:nvPr>
            <p:ph idx="1"/>
          </p:nvPr>
        </p:nvSpPr>
        <p:spPr>
          <a:xfrm>
            <a:off x="1499616" y="1222310"/>
            <a:ext cx="5693664" cy="4670490"/>
          </a:xfrm>
        </p:spPr>
        <p:txBody>
          <a:bodyPr/>
          <a:lstStyle/>
          <a:p>
            <a:pPr algn="just"/>
            <a:r>
              <a:rPr lang="en-US" sz="1800" dirty="0">
                <a:latin typeface="Times New Roman" panose="02020603050405020304" pitchFamily="18" charset="0"/>
                <a:cs typeface="Times New Roman" panose="02020603050405020304" pitchFamily="18" charset="0"/>
              </a:rPr>
              <a:t>With this project we can bring quality of education, where we can conduct good level of exam and avoid malpractice such kinds of activities in exam hall. Student will understand the quality of education and we can bring out quality of students in  every education system. By implementation this project we can develop education</a:t>
            </a:r>
            <a:endParaRPr lang="en-IN" sz="1800" dirty="0"/>
          </a:p>
        </p:txBody>
      </p:sp>
    </p:spTree>
    <p:extLst>
      <p:ext uri="{BB962C8B-B14F-4D97-AF65-F5344CB8AC3E}">
        <p14:creationId xmlns:p14="http://schemas.microsoft.com/office/powerpoint/2010/main" val="1246762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240971" y="1115568"/>
            <a:ext cx="7034349" cy="768096"/>
          </a:xfrm>
        </p:spPr>
        <p:txBody>
          <a:bodyPr/>
          <a:lstStyle/>
          <a:p>
            <a:pPr algn="just"/>
            <a:r>
              <a:rPr lang="en-US" dirty="0">
                <a:latin typeface="Times New Roman" pitchFamily="18" charset="0"/>
                <a:cs typeface="Times New Roman" pitchFamily="18" charset="0"/>
              </a:rPr>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621792" y="457200"/>
            <a:ext cx="10323576" cy="274320"/>
          </a:xfrm>
        </p:spPr>
        <p:txBody>
          <a:bodyPr/>
          <a:lstStyle/>
          <a:p>
            <a:r>
              <a:rPr lang="en-US" sz="1300" dirty="0">
                <a:latin typeface="Times New Roman" pitchFamily="18" charset="0"/>
                <a:cs typeface="Times New Roman" pitchFamily="18" charset="0"/>
              </a:rPr>
              <a:t>Automated Invigilation System for Detection of Suspicious Activities during Examination</a:t>
            </a:r>
          </a:p>
          <a:p>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240971" y="1883663"/>
            <a:ext cx="7432766" cy="3798679"/>
          </a:xfrm>
        </p:spPr>
        <p:txBody>
          <a:bodyPr/>
          <a:lstStyle/>
          <a:p>
            <a:pPr algn="just">
              <a:lnSpc>
                <a:spcPct val="150000"/>
              </a:lnSpc>
            </a:pPr>
            <a:r>
              <a:rPr lang="en-US" sz="1700" dirty="0">
                <a:latin typeface="Times New Roman" pitchFamily="18" charset="0"/>
                <a:cs typeface="Times New Roman" pitchFamily="18" charset="0"/>
              </a:rPr>
              <a:t>The proposed model for detection of suspicious activities in classroom during examination is based on various computer vision algorithms. This will allow it successfully implement the system for detection of various activities during a examination. This model helps educational institutions extensively in curbing abnormal or unfair activities in the classroom. The proposed system will definitely give high accuracy and minimizes computational resources. The system model works as the framework to develop and add more activities to detect apart from one mentioned here. The Raspberry pi which is internet connection will send an each and every information with the buzzer alter to the exam cell department.</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7" y="2455817"/>
            <a:ext cx="5618335" cy="1345473"/>
          </a:xfrm>
        </p:spPr>
        <p:txBody>
          <a:bodyPr/>
          <a:lstStyle/>
          <a:p>
            <a:r>
              <a:rPr lang="en-US"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399211" y="108156"/>
            <a:ext cx="6400800" cy="835742"/>
          </a:xfrm>
        </p:spPr>
        <p:txBody>
          <a:bodyPr/>
          <a:lstStyle/>
          <a:p>
            <a:r>
              <a:rPr lang="en-US" dirty="0">
                <a:latin typeface="Times New Roman" pitchFamily="18" charset="0"/>
                <a:cs typeface="Times New Roman" pitchFamily="18" charset="0"/>
              </a:rPr>
              <a:t>CONTENTS</a:t>
            </a:r>
            <a:endParaRPr lang="en-US" sz="4400" b="1" dirty="0">
              <a:solidFill>
                <a:schemeClr val="accent6"/>
              </a:solidFill>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21280" y="875071"/>
            <a:ext cx="6400800" cy="5525729"/>
          </a:xfrm>
        </p:spPr>
        <p:txBody>
          <a:bodyPr/>
          <a:lstStyle/>
          <a:p>
            <a:pPr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 INTRODUCTION</a:t>
            </a:r>
          </a:p>
          <a:p>
            <a:pPr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  ABSTRACT</a:t>
            </a:r>
          </a:p>
          <a:p>
            <a:pPr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  LITRATURE SURVEY</a:t>
            </a:r>
          </a:p>
          <a:p>
            <a:pPr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  BLOCK DIAGRAM</a:t>
            </a:r>
          </a:p>
          <a:p>
            <a:pPr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  DESIGN</a:t>
            </a:r>
          </a:p>
          <a:p>
            <a:pPr algn="just">
              <a:lnSpc>
                <a:spcPct val="150000"/>
              </a:lnSpc>
              <a:buFont typeface="Arial" pitchFamily="34" charset="0"/>
              <a:buChar char="•"/>
            </a:pPr>
            <a:r>
              <a:rPr lang="en-IN">
                <a:latin typeface="Times New Roman" panose="02020603050405020304" pitchFamily="18" charset="0"/>
                <a:cs typeface="Times New Roman" panose="02020603050405020304" pitchFamily="18" charset="0"/>
              </a:rPr>
              <a:t>  IMPLEMENTATION</a:t>
            </a:r>
            <a:endParaRPr lang="en-IN" dirty="0">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  EXISTING SYSTEM</a:t>
            </a:r>
          </a:p>
          <a:p>
            <a:pPr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  PROPOSED SYSTEM</a:t>
            </a:r>
          </a:p>
          <a:p>
            <a:pPr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  SYSTEM REQUIREMENTS</a:t>
            </a:r>
          </a:p>
          <a:p>
            <a:pPr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  SUMMARY</a:t>
            </a:r>
          </a:p>
          <a:p>
            <a:pPr algn="just"/>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dirty="0">
                <a:latin typeface="Times New Roman" pitchFamily="18" charset="0"/>
                <a:cs typeface="Times New Roman" pitchFamily="18" charset="0"/>
              </a:rPr>
              <a:t>ABSTRACT</a:t>
            </a:r>
            <a:endParaRPr lang="en-US" sz="4400" b="1" dirty="0">
              <a:solidFill>
                <a:schemeClr val="accent6"/>
              </a:solidFill>
              <a:latin typeface="Times New Roman" pitchFamily="18" charset="0"/>
              <a:cs typeface="Times New Roman" pitchFamily="18"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1" y="457200"/>
            <a:ext cx="8195637" cy="274320"/>
          </a:xfrm>
        </p:spPr>
        <p:txBody>
          <a:bodyPr/>
          <a:lstStyle/>
          <a:p>
            <a:r>
              <a:rPr lang="en-US" sz="1400" dirty="0">
                <a:latin typeface="Times New Roman" pitchFamily="18" charset="0"/>
                <a:cs typeface="Times New Roman" pitchFamily="18" charset="0"/>
              </a:rPr>
              <a:t>Automated Invigilation System for Detection of Suspicious Activities during Examination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8" name="Content Placeholder 7"/>
          <p:cNvSpPr>
            <a:spLocks noGrp="1"/>
          </p:cNvSpPr>
          <p:nvPr>
            <p:ph sz="half" idx="1"/>
          </p:nvPr>
        </p:nvSpPr>
        <p:spPr/>
        <p:txBody>
          <a:bodyPr/>
          <a:lstStyle/>
          <a:p>
            <a:pPr>
              <a:lnSpc>
                <a:spcPct val="150000"/>
              </a:lnSpc>
            </a:pPr>
            <a:r>
              <a:rPr lang="en-IN" dirty="0">
                <a:latin typeface="Times New Roman" panose="02020603050405020304" pitchFamily="18" charset="0"/>
                <a:cs typeface="Times New Roman" panose="02020603050405020304" pitchFamily="18" charset="0"/>
              </a:rPr>
              <a:t>Supervising students which helps student to be positive, help create a more supportive caring and positive working </a:t>
            </a:r>
            <a:r>
              <a:rPr lang="en-IN" dirty="0">
                <a:solidFill>
                  <a:schemeClr val="accent3">
                    <a:lumMod val="50000"/>
                  </a:schemeClr>
                </a:solidFill>
                <a:latin typeface="Times New Roman" panose="02020603050405020304" pitchFamily="18" charset="0"/>
                <a:cs typeface="Times New Roman" panose="02020603050405020304" pitchFamily="18" charset="0"/>
              </a:rPr>
              <a:t>environment. Mostly supervisor cannot concentrate in all the students in a particular time during exam invigilation.</a:t>
            </a:r>
          </a:p>
          <a:p>
            <a:pPr>
              <a:lnSpc>
                <a:spcPct val="150000"/>
              </a:lnSpc>
            </a:pPr>
            <a:r>
              <a:rPr lang="en-US" dirty="0">
                <a:solidFill>
                  <a:schemeClr val="accent3">
                    <a:lumMod val="50000"/>
                  </a:schemeClr>
                </a:solidFill>
                <a:latin typeface="Times New Roman" panose="02020603050405020304" pitchFamily="18" charset="0"/>
                <a:ea typeface="Times New Roman" panose="02020603050405020304" pitchFamily="18" charset="0"/>
              </a:rPr>
              <a:t>Cheating and abnormal activities like- whispering, using mobile phone, impersonation or hand contact are widely involved in offline examination around the globe are very common. This creates situation for student to make integrity and moralities. </a:t>
            </a:r>
          </a:p>
          <a:p>
            <a:pPr>
              <a:lnSpc>
                <a:spcPct val="150000"/>
              </a:lnSpc>
            </a:pPr>
            <a:r>
              <a:rPr lang="en-US" sz="1800" dirty="0">
                <a:solidFill>
                  <a:schemeClr val="accent3">
                    <a:lumMod val="50000"/>
                  </a:schemeClr>
                </a:solidFill>
                <a:latin typeface="Times New Roman" panose="02020603050405020304" pitchFamily="18" charset="0"/>
                <a:cs typeface="Times New Roman" panose="02020603050405020304" pitchFamily="18" charset="0"/>
              </a:rPr>
              <a:t>The artificial supervising robot will monitor  students suspicious activities and sends signals through Wi-Fi (Node MCU) and this will also gives an buzzer alter when students are trying to cheat in examination and in LCD display it shows how many students are copying. </a:t>
            </a:r>
          </a:p>
          <a:p>
            <a:pPr>
              <a:lnSpc>
                <a:spcPct val="150000"/>
              </a:lnSpc>
            </a:pPr>
            <a:r>
              <a:rPr lang="en-US" dirty="0">
                <a:solidFill>
                  <a:schemeClr val="accent3">
                    <a:lumMod val="50000"/>
                  </a:schemeClr>
                </a:solidFill>
                <a:latin typeface="Times New Roman" panose="02020603050405020304" pitchFamily="18" charset="0"/>
                <a:ea typeface="Times New Roman" panose="02020603050405020304" pitchFamily="18" charset="0"/>
              </a:rPr>
              <a:t>The main purpose of this Artificial supervisor Ai based algorithm will be more active on students so students cannot cheat on exam duration also an supervisor can also find student who tried to copy during the examination. </a:t>
            </a:r>
            <a:endParaRPr lang="en-IN" dirty="0">
              <a:solidFill>
                <a:schemeClr val="accent3">
                  <a:lumMod val="5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0384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856923"/>
            <a:ext cx="6766560" cy="768096"/>
          </a:xfrm>
        </p:spPr>
        <p:txBody>
          <a:bodyPr/>
          <a:lstStyle/>
          <a:p>
            <a:pPr algn="ctr"/>
            <a:r>
              <a:rPr lang="en-US" dirty="0">
                <a:latin typeface="Times New Roman" pitchFamily="18" charset="0"/>
                <a:cs typeface="Times New Roman" pitchFamily="18" charset="0"/>
              </a:rPr>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00846" y="1625019"/>
            <a:ext cx="8432074" cy="5010912"/>
          </a:xfrm>
        </p:spPr>
        <p:txBody>
          <a:bodyPr/>
          <a:lstStyle/>
          <a:p>
            <a:pPr marL="342900" indent="-342900" algn="just">
              <a:lnSpc>
                <a:spcPct val="150000"/>
              </a:lnSpc>
              <a:buFont typeface="Wingdings" pitchFamily="2" charset="2"/>
              <a:buChar char="§"/>
            </a:pPr>
            <a:r>
              <a:rPr lang="en-US" sz="1600" dirty="0">
                <a:solidFill>
                  <a:schemeClr val="accent3">
                    <a:lumMod val="50000"/>
                  </a:schemeClr>
                </a:solidFill>
                <a:latin typeface="Times New Roman" pitchFamily="18" charset="0"/>
                <a:cs typeface="Times New Roman" pitchFamily="18" charset="0"/>
              </a:rPr>
              <a:t>According to Dr. Donald McCabe's and International Center for Academic Integrity survey and research, which reports that about 68% of undergraduate students admit to cheating in written tests.</a:t>
            </a:r>
          </a:p>
          <a:p>
            <a:pPr marL="342900" indent="-342900" algn="just">
              <a:lnSpc>
                <a:spcPct val="150000"/>
              </a:lnSpc>
              <a:buFont typeface="Wingdings" pitchFamily="2" charset="2"/>
              <a:buChar char="§"/>
            </a:pPr>
            <a:r>
              <a:rPr lang="en-US" sz="1600" dirty="0">
                <a:solidFill>
                  <a:schemeClr val="accent3">
                    <a:lumMod val="50000"/>
                  </a:schemeClr>
                </a:solidFill>
                <a:latin typeface="Times New Roman" pitchFamily="18" charset="0"/>
                <a:cs typeface="Times New Roman" pitchFamily="18" charset="0"/>
              </a:rPr>
              <a:t>In state of India (Bihar) alone in February 2018, 1000 students were expelled from examination for cheating. </a:t>
            </a:r>
          </a:p>
          <a:p>
            <a:pPr marL="342900" indent="-342900" algn="just">
              <a:lnSpc>
                <a:spcPct val="150000"/>
              </a:lnSpc>
              <a:buFont typeface="Wingdings" pitchFamily="2" charset="2"/>
              <a:buChar char="§"/>
            </a:pPr>
            <a:r>
              <a:rPr lang="en-US" sz="1600" dirty="0">
                <a:solidFill>
                  <a:schemeClr val="accent3">
                    <a:lumMod val="50000"/>
                  </a:schemeClr>
                </a:solidFill>
                <a:latin typeface="Times New Roman" pitchFamily="18" charset="0"/>
                <a:cs typeface="Times New Roman" pitchFamily="18" charset="0"/>
              </a:rPr>
              <a:t>The purpose of this algorithm (Artificial supervisor AI based algorithm) is to monitor the students and analyzing suspicious activities during examination.</a:t>
            </a:r>
            <a:endParaRPr lang="en-US" sz="1600" dirty="0">
              <a:solidFill>
                <a:schemeClr val="accent3">
                  <a:lumMod val="50000"/>
                </a:schemeClr>
              </a:solidFill>
              <a:latin typeface="Times New Roman" pitchFamily="18" charset="0"/>
              <a:ea typeface="Times New Roman" panose="02020603050405020304" pitchFamily="18" charset="0"/>
              <a:cs typeface="Times New Roman" pitchFamily="18" charset="0"/>
            </a:endParaRPr>
          </a:p>
          <a:p>
            <a:pPr marL="342900" indent="-342900" algn="just">
              <a:lnSpc>
                <a:spcPct val="150000"/>
              </a:lnSpc>
              <a:buFont typeface="Wingdings" pitchFamily="2" charset="2"/>
              <a:buChar char="§"/>
            </a:pPr>
            <a:r>
              <a:rPr lang="en-US" sz="1600" dirty="0">
                <a:solidFill>
                  <a:schemeClr val="accent3">
                    <a:lumMod val="50000"/>
                  </a:schemeClr>
                </a:solidFill>
                <a:latin typeface="Times New Roman" pitchFamily="18" charset="0"/>
                <a:ea typeface="Times New Roman" panose="02020603050405020304" pitchFamily="18" charset="0"/>
                <a:cs typeface="Times New Roman" pitchFamily="18" charset="0"/>
              </a:rPr>
              <a:t>Every institution suffers the malpractices in the examination, this model will have a robust face and activities detection algorithm that tracks every students activities in the classroom, including face movement, mouth open etc.</a:t>
            </a:r>
            <a:endParaRPr lang="en-IN" sz="1600" dirty="0">
              <a:solidFill>
                <a:schemeClr val="accent3">
                  <a:lumMod val="50000"/>
                </a:schemeClr>
              </a:solidFill>
              <a:latin typeface="Times New Roman" pitchFamily="18" charset="0"/>
              <a:ea typeface="Times New Roman" panose="02020603050405020304" pitchFamily="18" charset="0"/>
              <a:cs typeface="Times New Roman" pitchFamily="18" charset="0"/>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500846" y="313509"/>
            <a:ext cx="7746274" cy="431074"/>
          </a:xfrm>
        </p:spPr>
        <p:txBody>
          <a:bodyPr/>
          <a:lstStyle/>
          <a:p>
            <a:r>
              <a:rPr lang="en-US" sz="1400" dirty="0">
                <a:latin typeface="Times New Roman" pitchFamily="18" charset="0"/>
                <a:cs typeface="Times New Roman" pitchFamily="18" charset="0"/>
              </a:rPr>
              <a:t>Automated Invigilation System for Detection of Suspicious Activities during Examination</a:t>
            </a:r>
          </a:p>
          <a:p>
            <a:endParaRPr lang="en-US" sz="1400" dirty="0">
              <a:latin typeface="Times New Roman" pitchFamily="18" charset="0"/>
              <a:cs typeface="Times New Roman"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91088" y="320040"/>
            <a:ext cx="987552" cy="274320"/>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731520"/>
            <a:ext cx="10671048" cy="768096"/>
          </a:xfrm>
        </p:spPr>
        <p:txBody>
          <a:bodyPr/>
          <a:lstStyle/>
          <a:p>
            <a:r>
              <a:rPr lang="en-US" dirty="0">
                <a:latin typeface="Times New Roman" pitchFamily="18" charset="0"/>
                <a:cs typeface="Times New Roman" pitchFamily="18" charset="0"/>
              </a:rPr>
              <a:t>LITRATURE</a:t>
            </a:r>
            <a:r>
              <a:rPr lang="en-US" b="0" dirty="0">
                <a:latin typeface="Times New Roman" pitchFamily="18" charset="0"/>
                <a:cs typeface="Times New Roman" pitchFamily="18" charset="0"/>
              </a:rPr>
              <a:t> </a:t>
            </a:r>
            <a:r>
              <a:rPr lang="en-US" dirty="0">
                <a:latin typeface="Times New Roman" pitchFamily="18" charset="0"/>
                <a:cs typeface="Times New Roman" pitchFamily="18" charset="0"/>
              </a:rPr>
              <a:t>SURVEY</a:t>
            </a:r>
            <a:endParaRPr lang="en-US" sz="4400"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1" y="320040"/>
            <a:ext cx="10520825" cy="274320"/>
          </a:xfrm>
        </p:spPr>
        <p:txBody>
          <a:bodyPr/>
          <a:lstStyle/>
          <a:p>
            <a:r>
              <a:rPr lang="en-US" sz="1400" dirty="0">
                <a:solidFill>
                  <a:schemeClr val="accent3">
                    <a:lumMod val="50000"/>
                  </a:schemeClr>
                </a:solidFill>
                <a:latin typeface="Times New Roman" pitchFamily="18" charset="0"/>
                <a:cs typeface="Times New Roman" pitchFamily="18" charset="0"/>
              </a:rPr>
              <a:t>Automated Invigilation System for Detection of Suspicious Activities during Examination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945368" y="320040"/>
            <a:ext cx="987552" cy="274320"/>
          </a:xfrm>
        </p:spPr>
        <p:txBody>
          <a:bodyPr/>
          <a:lstStyle/>
          <a:p>
            <a:fld id="{48F63A3B-78C7-47BE-AE5E-E10140E04643}" type="slidenum">
              <a:rPr lang="en-US" smtClean="0"/>
              <a:pPr/>
              <a:t>5</a:t>
            </a:fld>
            <a:endParaRPr lang="en-US" dirty="0"/>
          </a:p>
        </p:txBody>
      </p:sp>
      <p:pic>
        <p:nvPicPr>
          <p:cNvPr id="10" name="Content Placeholder 9" descr="Screenshot (239).png"/>
          <p:cNvPicPr>
            <a:picLocks noGrp="1" noChangeAspect="1"/>
          </p:cNvPicPr>
          <p:nvPr>
            <p:ph sz="half" idx="1"/>
          </p:nvPr>
        </p:nvPicPr>
        <p:blipFill>
          <a:blip r:embed="rId2"/>
          <a:stretch>
            <a:fillRect/>
          </a:stretch>
        </p:blipFill>
        <p:spPr>
          <a:xfrm>
            <a:off x="457200" y="1499616"/>
            <a:ext cx="11312434" cy="5096939"/>
          </a:xfrm>
        </p:spPr>
      </p:pic>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27" name="Text Placeholder 26"/>
          <p:cNvSpPr>
            <a:spLocks noGrp="1"/>
          </p:cNvSpPr>
          <p:nvPr>
            <p:ph type="body" sz="quarter" idx="14"/>
          </p:nvPr>
        </p:nvSpPr>
        <p:spPr>
          <a:xfrm>
            <a:off x="1240971" y="731520"/>
            <a:ext cx="9704397" cy="1058091"/>
          </a:xfrm>
        </p:spPr>
        <p:txBody>
          <a:bodyPr/>
          <a:lstStyle/>
          <a:p>
            <a:r>
              <a:rPr lang="en-US" sz="4400" dirty="0">
                <a:latin typeface="Times New Roman" pitchFamily="18" charset="0"/>
                <a:cs typeface="Times New Roman" pitchFamily="18" charset="0"/>
              </a:rPr>
              <a:t>  Existing system</a:t>
            </a:r>
          </a:p>
          <a:p>
            <a:endParaRPr lang="en-US" dirty="0"/>
          </a:p>
        </p:txBody>
      </p:sp>
      <p:sp>
        <p:nvSpPr>
          <p:cNvPr id="32" name="TextBox 31"/>
          <p:cNvSpPr txBox="1"/>
          <p:nvPr/>
        </p:nvSpPr>
        <p:spPr>
          <a:xfrm>
            <a:off x="809898" y="374764"/>
            <a:ext cx="9097427" cy="307777"/>
          </a:xfrm>
          <a:prstGeom prst="rect">
            <a:avLst/>
          </a:prstGeom>
          <a:noFill/>
        </p:spPr>
        <p:txBody>
          <a:bodyPr wrap="square" rtlCol="0">
            <a:spAutoFit/>
          </a:bodyPr>
          <a:lstStyle/>
          <a:p>
            <a:r>
              <a:rPr lang="en-US" sz="1400" dirty="0">
                <a:solidFill>
                  <a:schemeClr val="accent3">
                    <a:lumMod val="50000"/>
                  </a:schemeClr>
                </a:solidFill>
              </a:rPr>
              <a:t>Automated Invigilation </a:t>
            </a:r>
            <a:r>
              <a:rPr lang="en-US" sz="1400" dirty="0">
                <a:solidFill>
                  <a:schemeClr val="accent3">
                    <a:lumMod val="50000"/>
                  </a:schemeClr>
                </a:solidFill>
                <a:latin typeface="Times New Roman" pitchFamily="18" charset="0"/>
                <a:cs typeface="Times New Roman" pitchFamily="18" charset="0"/>
              </a:rPr>
              <a:t>System</a:t>
            </a:r>
            <a:r>
              <a:rPr lang="en-US" sz="1400" dirty="0">
                <a:solidFill>
                  <a:schemeClr val="accent3">
                    <a:lumMod val="50000"/>
                  </a:schemeClr>
                </a:solidFill>
              </a:rPr>
              <a:t> for </a:t>
            </a:r>
            <a:r>
              <a:rPr lang="en-US" sz="1400" dirty="0">
                <a:solidFill>
                  <a:schemeClr val="accent3">
                    <a:lumMod val="50000"/>
                  </a:schemeClr>
                </a:solidFill>
                <a:latin typeface="Times New Roman" pitchFamily="18" charset="0"/>
                <a:cs typeface="Times New Roman" pitchFamily="18" charset="0"/>
              </a:rPr>
              <a:t>Detection</a:t>
            </a:r>
            <a:r>
              <a:rPr lang="en-US" sz="1400" dirty="0">
                <a:solidFill>
                  <a:schemeClr val="accent3">
                    <a:lumMod val="50000"/>
                  </a:schemeClr>
                </a:solidFill>
              </a:rPr>
              <a:t> of Suspicious Activities during Examination</a:t>
            </a:r>
          </a:p>
        </p:txBody>
      </p:sp>
      <p:sp>
        <p:nvSpPr>
          <p:cNvPr id="33" name="TextBox 32"/>
          <p:cNvSpPr txBox="1"/>
          <p:nvPr/>
        </p:nvSpPr>
        <p:spPr>
          <a:xfrm>
            <a:off x="1866682" y="2011680"/>
            <a:ext cx="9078686" cy="3416320"/>
          </a:xfrm>
          <a:prstGeom prst="rect">
            <a:avLst/>
          </a:prstGeom>
          <a:noFill/>
        </p:spPr>
        <p:txBody>
          <a:bodyPr wrap="square" rtlCol="0">
            <a:spAutoFit/>
          </a:bodyPr>
          <a:lstStyle/>
          <a:p>
            <a:pPr marL="342900" lvl="0" indent="-342900" algn="just" fontAlgn="base">
              <a:lnSpc>
                <a:spcPct val="150000"/>
              </a:lnSpc>
              <a:buFont typeface="Arial" pitchFamily="34" charset="0"/>
              <a:buChar char="•"/>
            </a:pPr>
            <a:r>
              <a:rPr lang="en-US" dirty="0">
                <a:solidFill>
                  <a:schemeClr val="accent3">
                    <a:lumMod val="50000"/>
                  </a:schemeClr>
                </a:solidFill>
                <a:latin typeface="Times New Roman" pitchFamily="18" charset="0"/>
                <a:cs typeface="Times New Roman" pitchFamily="18" charset="0"/>
              </a:rPr>
              <a:t>Only video camera where been available, which takes lots of time to check on each students.</a:t>
            </a:r>
          </a:p>
          <a:p>
            <a:pPr marL="342900" lvl="0" indent="-342900" algn="just" fontAlgn="base">
              <a:lnSpc>
                <a:spcPct val="150000"/>
              </a:lnSpc>
              <a:buFont typeface="Arial" pitchFamily="34" charset="0"/>
              <a:buChar char="•"/>
            </a:pPr>
            <a:r>
              <a:rPr lang="en-US" dirty="0">
                <a:solidFill>
                  <a:schemeClr val="accent3">
                    <a:lumMod val="50000"/>
                  </a:schemeClr>
                </a:solidFill>
                <a:latin typeface="Times New Roman" pitchFamily="18" charset="0"/>
                <a:cs typeface="Times New Roman" pitchFamily="18" charset="0"/>
              </a:rPr>
              <a:t>Human power is need for completion to maintain students</a:t>
            </a:r>
          </a:p>
          <a:p>
            <a:pPr marL="342900" lvl="0" indent="-342900" algn="just" fontAlgn="base">
              <a:lnSpc>
                <a:spcPct val="150000"/>
              </a:lnSpc>
              <a:buFont typeface="Arial" pitchFamily="34" charset="0"/>
              <a:buChar char="•"/>
            </a:pPr>
            <a:r>
              <a:rPr lang="en-US" dirty="0">
                <a:solidFill>
                  <a:schemeClr val="accent3">
                    <a:lumMod val="50000"/>
                  </a:schemeClr>
                </a:solidFill>
                <a:latin typeface="Times New Roman" pitchFamily="18" charset="0"/>
                <a:cs typeface="Times New Roman" pitchFamily="18" charset="0"/>
              </a:rPr>
              <a:t>There is no image detection and video monitoring is single system.</a:t>
            </a:r>
          </a:p>
          <a:p>
            <a:pPr marL="342900" lvl="0" indent="-342900" algn="just" fontAlgn="base">
              <a:lnSpc>
                <a:spcPct val="150000"/>
              </a:lnSpc>
              <a:buFont typeface="Arial" pitchFamily="34" charset="0"/>
              <a:buChar char="•"/>
            </a:pPr>
            <a:r>
              <a:rPr lang="en-US" dirty="0">
                <a:solidFill>
                  <a:schemeClr val="accent3">
                    <a:lumMod val="50000"/>
                  </a:schemeClr>
                </a:solidFill>
                <a:latin typeface="Times New Roman" pitchFamily="18" charset="0"/>
                <a:cs typeface="Times New Roman" pitchFamily="18" charset="0"/>
              </a:rPr>
              <a:t>The algorithm which was used is very basic level, that requires time cost.</a:t>
            </a:r>
          </a:p>
          <a:p>
            <a:pPr marL="342900" indent="-342900" algn="just">
              <a:lnSpc>
                <a:spcPct val="150000"/>
              </a:lnSpc>
              <a:buFont typeface="Arial" pitchFamily="34" charset="0"/>
              <a:buChar char="•"/>
            </a:pPr>
            <a:r>
              <a:rPr lang="en-US" dirty="0">
                <a:solidFill>
                  <a:schemeClr val="accent3">
                    <a:lumMod val="50000"/>
                  </a:schemeClr>
                </a:solidFill>
                <a:latin typeface="Times New Roman" pitchFamily="18" charset="0"/>
                <a:cs typeface="Times New Roman" pitchFamily="18" charset="0"/>
              </a:rPr>
              <a:t>There was only motion detection</a:t>
            </a:r>
          </a:p>
          <a:p>
            <a:pPr marL="342900" indent="-342900" algn="just">
              <a:lnSpc>
                <a:spcPct val="150000"/>
              </a:lnSpc>
              <a:buFont typeface="Arial" pitchFamily="34" charset="0"/>
              <a:buChar char="•"/>
            </a:pPr>
            <a:endParaRPr lang="en-US" dirty="0">
              <a:latin typeface="Times New Roman" pitchFamily="18" charset="0"/>
              <a:cs typeface="Times New Roman" pitchFamily="18" charset="0"/>
            </a:endParaRPr>
          </a:p>
          <a:p>
            <a:pPr marL="342900" indent="-342900" algn="just">
              <a:lnSpc>
                <a:spcPct val="150000"/>
              </a:lnSpc>
              <a:buFont typeface="Arial" pitchFamily="34" charset="0"/>
              <a:buChar char="•"/>
            </a:pPr>
            <a:endParaRPr lang="en-US" dirty="0">
              <a:latin typeface="Times New Roman" pitchFamily="18" charset="0"/>
              <a:cs typeface="Times New Roman" pitchFamily="18" charset="0"/>
            </a:endParaRPr>
          </a:p>
          <a:p>
            <a:pPr marL="342900" indent="-342900" algn="just">
              <a:lnSpc>
                <a:spcPct val="150000"/>
              </a:lnSpc>
              <a:buFont typeface="Arial"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1193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latin typeface="Times New Roman" pitchFamily="18" charset="0"/>
                <a:cs typeface="Times New Roman" pitchFamily="18" charset="0"/>
              </a:rPr>
              <a:t>DISADVANTAGES</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a:xfrm>
            <a:off x="758952" y="594360"/>
            <a:ext cx="10560014" cy="274320"/>
          </a:xfrm>
        </p:spPr>
        <p:txBody>
          <a:bodyPr/>
          <a:lstStyle/>
          <a:p>
            <a:r>
              <a:rPr lang="en-US" sz="1400" dirty="0">
                <a:solidFill>
                  <a:schemeClr val="accent3">
                    <a:lumMod val="50000"/>
                  </a:schemeClr>
                </a:solidFill>
                <a:latin typeface="Times New Roman" pitchFamily="18" charset="0"/>
                <a:cs typeface="Times New Roman" pitchFamily="18" charset="0"/>
              </a:rPr>
              <a:t>Automated</a:t>
            </a:r>
            <a:r>
              <a:rPr lang="en-US" sz="1400" dirty="0">
                <a:solidFill>
                  <a:schemeClr val="accent3">
                    <a:lumMod val="50000"/>
                  </a:schemeClr>
                </a:solidFill>
              </a:rPr>
              <a:t> Invigilation System for Detection of Suspicious Activities during Examination</a:t>
            </a:r>
          </a:p>
          <a:p>
            <a:endParaRPr lang="en-US" sz="1400"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2312126" y="2002536"/>
            <a:ext cx="8281850" cy="4154424"/>
          </a:xfrm>
        </p:spPr>
        <p:txBody>
          <a:bodyPr/>
          <a:lstStyle/>
          <a:p>
            <a:pPr lvl="0" algn="just" fontAlgn="base">
              <a:lnSpc>
                <a:spcPct val="150000"/>
              </a:lnSpc>
            </a:pPr>
            <a:r>
              <a:rPr lang="en-US" sz="2000" dirty="0"/>
              <a:t>Man power is need, which is difficult to handle everyone at the same situation.</a:t>
            </a:r>
          </a:p>
          <a:p>
            <a:pPr lvl="0" algn="just" fontAlgn="base">
              <a:lnSpc>
                <a:spcPct val="150000"/>
              </a:lnSpc>
            </a:pPr>
            <a:r>
              <a:rPr lang="en-US" sz="2000" dirty="0"/>
              <a:t>Should have to check on each and every student </a:t>
            </a:r>
          </a:p>
          <a:p>
            <a:pPr>
              <a:buNone/>
            </a:pPr>
            <a:endParaRPr lang="en-US" dirty="0"/>
          </a:p>
        </p:txBody>
      </p:sp>
    </p:spTree>
    <p:extLst>
      <p:ext uri="{BB962C8B-B14F-4D97-AF65-F5344CB8AC3E}">
        <p14:creationId xmlns:p14="http://schemas.microsoft.com/office/powerpoint/2010/main" val="24990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522515" y="901337"/>
            <a:ext cx="9627325" cy="5687722"/>
          </a:xfrm>
        </p:spPr>
        <p:txBody>
          <a:bodyPr/>
          <a:lstStyle/>
          <a:p>
            <a:r>
              <a:rPr lang="en-US" sz="4400" b="1" dirty="0"/>
              <a:t>          </a:t>
            </a:r>
            <a:r>
              <a:rPr lang="en-US" sz="4400" b="1" dirty="0">
                <a:latin typeface="Times New Roman" pitchFamily="18" charset="0"/>
                <a:cs typeface="Times New Roman" pitchFamily="18" charset="0"/>
              </a:rPr>
              <a:t>PROPOSED SYSTEM	</a:t>
            </a:r>
            <a:r>
              <a:rPr lang="en-US" b="1" dirty="0"/>
              <a:t>	</a:t>
            </a:r>
          </a:p>
          <a:p>
            <a:pPr marL="342900" indent="-342900" algn="just">
              <a:buFont typeface="Arial" pitchFamily="34" charset="0"/>
              <a:buChar char="•"/>
            </a:pPr>
            <a:r>
              <a:rPr lang="en-US" sz="1800" dirty="0"/>
              <a:t>Artificial supervising Ai based algorithm which enables the image and video processing.</a:t>
            </a:r>
          </a:p>
          <a:p>
            <a:pPr marL="342900" lvl="0" indent="-342900" algn="just" fontAlgn="base">
              <a:buFont typeface="Arial" pitchFamily="34" charset="0"/>
              <a:buChar char="•"/>
            </a:pPr>
            <a:r>
              <a:rPr lang="en-US" sz="1800" dirty="0"/>
              <a:t>This video system which enables the process of monitoring the suspicious activities of students, where this system is automated by video and image to monitor students activities during the examination in real-time.</a:t>
            </a:r>
          </a:p>
          <a:p>
            <a:pPr marL="342900" lvl="0" indent="-342900" algn="just" fontAlgn="base">
              <a:buFont typeface="Arial" pitchFamily="34" charset="0"/>
              <a:buChar char="•"/>
            </a:pPr>
            <a:r>
              <a:rPr lang="en-US" sz="1800" dirty="0"/>
              <a:t>The artificial supervising robot will monitor students suspicious activities and sends signals through Wi-Fi (Raspberry pi) and this will also gives an buzzer alter when students are trying to cheat in examination.</a:t>
            </a:r>
          </a:p>
          <a:p>
            <a:r>
              <a:rPr lang="en-US" sz="1800" dirty="0"/>
              <a:t>.</a:t>
            </a:r>
          </a:p>
          <a:p>
            <a:endParaRPr lang="en-US" dirty="0"/>
          </a:p>
        </p:txBody>
      </p:sp>
      <p:sp>
        <p:nvSpPr>
          <p:cNvPr id="5" name="TextBox 4"/>
          <p:cNvSpPr txBox="1"/>
          <p:nvPr/>
        </p:nvSpPr>
        <p:spPr>
          <a:xfrm>
            <a:off x="522515" y="418012"/>
            <a:ext cx="9888584" cy="307777"/>
          </a:xfrm>
          <a:prstGeom prst="rect">
            <a:avLst/>
          </a:prstGeom>
          <a:noFill/>
        </p:spPr>
        <p:txBody>
          <a:bodyPr wrap="square" rtlCol="0">
            <a:spAutoFit/>
          </a:bodyPr>
          <a:lstStyle/>
          <a:p>
            <a:r>
              <a:rPr lang="en-US" sz="1400" dirty="0">
                <a:solidFill>
                  <a:schemeClr val="accent3">
                    <a:lumMod val="50000"/>
                  </a:schemeClr>
                </a:solidFill>
                <a:latin typeface="Times New Roman" pitchFamily="18" charset="0"/>
                <a:cs typeface="Times New Roman" pitchFamily="18" charset="0"/>
              </a:rPr>
              <a:t>Automated</a:t>
            </a:r>
            <a:r>
              <a:rPr lang="en-US" sz="1400" dirty="0">
                <a:solidFill>
                  <a:schemeClr val="accent3">
                    <a:lumMod val="50000"/>
                  </a:schemeClr>
                </a:solidFill>
              </a:rPr>
              <a:t> Invigilation System for Detection of Suspicious Activities during Examination</a:t>
            </a:r>
          </a:p>
        </p:txBody>
      </p:sp>
      <p:sp>
        <p:nvSpPr>
          <p:cNvPr id="6" name="TextBox 5"/>
          <p:cNvSpPr txBox="1"/>
          <p:nvPr/>
        </p:nvSpPr>
        <p:spPr>
          <a:xfrm>
            <a:off x="9823270" y="378116"/>
            <a:ext cx="1175657" cy="307777"/>
          </a:xfrm>
          <a:prstGeom prst="rect">
            <a:avLst/>
          </a:prstGeom>
          <a:noFill/>
        </p:spPr>
        <p:txBody>
          <a:bodyPr wrap="square" rtlCol="0">
            <a:spAutoFit/>
          </a:bodyPr>
          <a:lstStyle/>
          <a:p>
            <a:r>
              <a:rPr lang="en-US" sz="1400" dirty="0">
                <a:solidFill>
                  <a:schemeClr val="accent3">
                    <a:lumMod val="50000"/>
                  </a:schemeClr>
                </a:solidFill>
                <a:latin typeface="Times New Roman" pitchFamily="18" charset="0"/>
                <a:cs typeface="Times New Roman" pitchFamily="18" charset="0"/>
              </a:rPr>
              <a:t>10</a:t>
            </a:r>
          </a:p>
        </p:txBody>
      </p:sp>
    </p:spTree>
    <p:extLst>
      <p:ext uri="{BB962C8B-B14F-4D97-AF65-F5344CB8AC3E}">
        <p14:creationId xmlns:p14="http://schemas.microsoft.com/office/powerpoint/2010/main" val="385553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2599508" y="457200"/>
            <a:ext cx="8595359" cy="411480"/>
          </a:xfrm>
        </p:spPr>
        <p:txBody>
          <a:bodyPr/>
          <a:lstStyle/>
          <a:p>
            <a:r>
              <a:rPr lang="en-US" sz="1300" b="0" dirty="0">
                <a:latin typeface="Times New Roman" pitchFamily="18" charset="0"/>
                <a:cs typeface="Times New Roman" pitchFamily="18" charset="0"/>
              </a:rPr>
              <a:t>Automated Invigilation System for Detection of Suspicious Activities during Examination</a:t>
            </a:r>
            <a:endParaRPr lang="en-US" sz="1300" b="0" dirty="0"/>
          </a:p>
        </p:txBody>
      </p:sp>
      <p:sp>
        <p:nvSpPr>
          <p:cNvPr id="8" name="Title 7"/>
          <p:cNvSpPr>
            <a:spLocks noGrp="1"/>
          </p:cNvSpPr>
          <p:nvPr>
            <p:ph type="title"/>
          </p:nvPr>
        </p:nvSpPr>
        <p:spPr>
          <a:xfrm>
            <a:off x="3986784" y="1031966"/>
            <a:ext cx="7946136" cy="964040"/>
          </a:xfrm>
        </p:spPr>
        <p:txBody>
          <a:bodyPr/>
          <a:lstStyle/>
          <a:p>
            <a:pPr marL="742950" indent="-742950" algn="just">
              <a:lnSpc>
                <a:spcPct val="150000"/>
              </a:lnSpc>
            </a:pPr>
            <a:r>
              <a:rPr lang="en-US" dirty="0">
                <a:latin typeface="Times New Roman" pitchFamily="18" charset="0"/>
                <a:cs typeface="Times New Roman" pitchFamily="18" charset="0"/>
              </a:rPr>
              <a:t>Advantages</a:t>
            </a:r>
            <a:br>
              <a:rPr lang="en-US" dirty="0">
                <a:latin typeface="Times New Roman" pitchFamily="18" charset="0"/>
                <a:cs typeface="Times New Roman" pitchFamily="18" charset="0"/>
              </a:rPr>
            </a:br>
            <a:endParaRPr lang="en-US" b="0" dirty="0">
              <a:latin typeface="Times New Roman" pitchFamily="18" charset="0"/>
              <a:cs typeface="Times New Roman" pitchFamily="18" charset="0"/>
            </a:endParaRPr>
          </a:p>
        </p:txBody>
      </p:sp>
      <p:sp>
        <p:nvSpPr>
          <p:cNvPr id="10" name="TextBox 9"/>
          <p:cNvSpPr txBox="1"/>
          <p:nvPr/>
        </p:nvSpPr>
        <p:spPr>
          <a:xfrm>
            <a:off x="4400877" y="2286000"/>
            <a:ext cx="6544491" cy="3277820"/>
          </a:xfrm>
          <a:prstGeom prst="rect">
            <a:avLst/>
          </a:prstGeom>
          <a:noFill/>
        </p:spPr>
        <p:txBody>
          <a:bodyPr wrap="square" rtlCol="0">
            <a:spAutoFit/>
          </a:bodyPr>
          <a:lstStyle/>
          <a:p>
            <a:pPr marL="342900" indent="-342900" algn="just">
              <a:lnSpc>
                <a:spcPct val="150000"/>
              </a:lnSpc>
              <a:buFont typeface="Arial" pitchFamily="34" charset="0"/>
              <a:buChar char="•"/>
            </a:pPr>
            <a:r>
              <a:rPr lang="en-US" dirty="0"/>
              <a:t>The Artificial supervisor Ai based algorithm helps to give quality of student. Helps supervisor reduce their work.</a:t>
            </a:r>
          </a:p>
          <a:p>
            <a:pPr marL="342900" lvl="0" indent="-342900" algn="just">
              <a:lnSpc>
                <a:spcPct val="150000"/>
              </a:lnSpc>
              <a:buFont typeface="Arial" pitchFamily="34" charset="0"/>
              <a:buChar char="•"/>
            </a:pPr>
            <a:endParaRPr lang="en-US" dirty="0"/>
          </a:p>
          <a:p>
            <a:pPr marL="342900" lvl="0" indent="-342900" algn="just">
              <a:lnSpc>
                <a:spcPct val="150000"/>
              </a:lnSpc>
              <a:buFont typeface="Arial" pitchFamily="34" charset="0"/>
              <a:buChar char="•"/>
            </a:pPr>
            <a:r>
              <a:rPr lang="en-US" dirty="0"/>
              <a:t>Artificial supervisor Ai based algorithm will be more active on students so students cannot cheat on exam duration also an supervisor can also find student who tried to copy during the examination.</a:t>
            </a:r>
          </a:p>
          <a:p>
            <a:endParaRPr lang="en-US" dirty="0"/>
          </a:p>
        </p:txBody>
      </p:sp>
    </p:spTree>
    <p:extLst>
      <p:ext uri="{BB962C8B-B14F-4D97-AF65-F5344CB8AC3E}">
        <p14:creationId xmlns:p14="http://schemas.microsoft.com/office/powerpoint/2010/main" val="31702803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{2B5BA951-83FD-4E8D-8798-3E4D07523F5E}tf78438558_win32</Template>
  <TotalTime>966</TotalTime>
  <Words>1224</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Sabon Next LT</vt:lpstr>
      <vt:lpstr>Times New Roman</vt:lpstr>
      <vt:lpstr>Wingdings</vt:lpstr>
      <vt:lpstr>Office Theme</vt:lpstr>
      <vt:lpstr>JNANAVIKAS INSTITUTE OF TECHNOLOGY (Affiliated to Visvesvaraya Technological University, Belagavi, Approved by AICTE, New Delhi) ​</vt:lpstr>
      <vt:lpstr>CONTENTS</vt:lpstr>
      <vt:lpstr>ABSTRACT</vt:lpstr>
      <vt:lpstr>Introduction</vt:lpstr>
      <vt:lpstr>LITRATURE SURVEY</vt:lpstr>
      <vt:lpstr>PowerPoint Presentation</vt:lpstr>
      <vt:lpstr>DISADVANTAGES</vt:lpstr>
      <vt:lpstr>PowerPoint Presentation</vt:lpstr>
      <vt:lpstr>Advantages </vt:lpstr>
      <vt:lpstr>HARDWARE REQUIREMENTS </vt:lpstr>
      <vt:lpstr>Node MCU- Hardware requirement </vt:lpstr>
      <vt:lpstr>SOFTWARE REQUIREMNTS</vt:lpstr>
      <vt:lpstr>Thonny software </vt:lpstr>
      <vt:lpstr>PowerPoint Presentation</vt:lpstr>
      <vt:lpstr>Design </vt:lpstr>
      <vt:lpstr>Implementation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anjali R</dc:creator>
  <cp:lastModifiedBy>anjali R</cp:lastModifiedBy>
  <cp:revision>97</cp:revision>
  <dcterms:created xsi:type="dcterms:W3CDTF">2022-11-10T14:14:56Z</dcterms:created>
  <dcterms:modified xsi:type="dcterms:W3CDTF">2022-12-21T01:11:31Z</dcterms:modified>
</cp:coreProperties>
</file>