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vml" ContentType="application/vnd.openxmlformats-officedocument.vmlDrawing"/>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4" r:id="rId8"/>
    <p:sldId id="262" r:id="rId9"/>
    <p:sldId id="267" r:id="rId10"/>
    <p:sldId id="266" r:id="rId11"/>
    <p:sldId id="265" r:id="rId12"/>
    <p:sldId id="263"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21156" y="85420"/>
            <a:ext cx="9949687" cy="574675"/>
          </a:xfrm>
          <a:prstGeom prst="rect">
            <a:avLst/>
          </a:prstGeom>
        </p:spPr>
        <p:txBody>
          <a:bodyPr wrap="square" lIns="0" tIns="0" rIns="0" bIns="0">
            <a:spAutoFit/>
          </a:bodyPr>
          <a:lstStyle>
            <a:lvl1pPr>
              <a:defRPr sz="3600" b="0" i="0">
                <a:solidFill>
                  <a:schemeClr val="tx1"/>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58951"/>
            <a:ext cx="3444240" cy="5331460"/>
          </a:xfrm>
          <a:custGeom>
            <a:avLst/>
            <a:gdLst/>
            <a:ahLst/>
            <a:cxnLst/>
            <a:rect l="l" t="t" r="r" b="b"/>
            <a:pathLst>
              <a:path w="3444240" h="5331460">
                <a:moveTo>
                  <a:pt x="0" y="5330952"/>
                </a:moveTo>
                <a:lnTo>
                  <a:pt x="3444240" y="5330952"/>
                </a:lnTo>
                <a:lnTo>
                  <a:pt x="3444240" y="0"/>
                </a:lnTo>
                <a:lnTo>
                  <a:pt x="0" y="0"/>
                </a:lnTo>
                <a:lnTo>
                  <a:pt x="0" y="5330952"/>
                </a:lnTo>
                <a:close/>
              </a:path>
            </a:pathLst>
          </a:custGeom>
          <a:solidFill>
            <a:srgbClr val="40B9D2"/>
          </a:solidFill>
        </p:spPr>
        <p:txBody>
          <a:bodyPr wrap="square" lIns="0" tIns="0" rIns="0" bIns="0" rtlCol="0"/>
          <a:lstStyle/>
          <a:p>
            <a:endParaRPr/>
          </a:p>
        </p:txBody>
      </p:sp>
      <p:sp>
        <p:nvSpPr>
          <p:cNvPr id="17" name="bk object 17"/>
          <p:cNvSpPr/>
          <p:nvPr/>
        </p:nvSpPr>
        <p:spPr>
          <a:xfrm>
            <a:off x="11815571" y="758951"/>
            <a:ext cx="376555" cy="5331460"/>
          </a:xfrm>
          <a:custGeom>
            <a:avLst/>
            <a:gdLst/>
            <a:ahLst/>
            <a:cxnLst/>
            <a:rect l="l" t="t" r="r" b="b"/>
            <a:pathLst>
              <a:path w="376554" h="5331460">
                <a:moveTo>
                  <a:pt x="0" y="5330952"/>
                </a:moveTo>
                <a:lnTo>
                  <a:pt x="376427" y="5330952"/>
                </a:lnTo>
                <a:lnTo>
                  <a:pt x="376427"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2514345" y="308609"/>
            <a:ext cx="7163308" cy="391159"/>
          </a:xfrm>
          <a:prstGeom prst="rect">
            <a:avLst/>
          </a:prstGeom>
        </p:spPr>
        <p:txBody>
          <a:bodyPr wrap="square" lIns="0" tIns="0" rIns="0" bIns="0">
            <a:spAutoFit/>
          </a:bodyPr>
          <a:lstStyle>
            <a:lvl1pPr>
              <a:defRPr sz="2400" b="1" i="0" u="heavy">
                <a:solidFill>
                  <a:schemeClr val="tx1"/>
                </a:solidFill>
                <a:latin typeface="Corbel"/>
                <a:cs typeface="Corbel"/>
              </a:defRPr>
            </a:lvl1pPr>
          </a:lstStyle>
          <a:p>
            <a:endParaRPr/>
          </a:p>
        </p:txBody>
      </p:sp>
      <p:sp>
        <p:nvSpPr>
          <p:cNvPr id="3" name="Holder 3"/>
          <p:cNvSpPr>
            <a:spLocks noGrp="1"/>
          </p:cNvSpPr>
          <p:nvPr>
            <p:ph type="body" idx="1"/>
          </p:nvPr>
        </p:nvSpPr>
        <p:spPr>
          <a:xfrm>
            <a:off x="1708531" y="1314450"/>
            <a:ext cx="8774937" cy="27381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7/12/2020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412" y="834390"/>
            <a:ext cx="9141460" cy="5334000"/>
          </a:xfrm>
          <a:custGeom>
            <a:avLst/>
            <a:gdLst/>
            <a:ahLst/>
            <a:cxnLst/>
            <a:rect l="l" t="t" r="r" b="b"/>
            <a:pathLst>
              <a:path w="9141460" h="5334000">
                <a:moveTo>
                  <a:pt x="0" y="5334000"/>
                </a:moveTo>
                <a:lnTo>
                  <a:pt x="9140952" y="5334000"/>
                </a:lnTo>
                <a:lnTo>
                  <a:pt x="9140952" y="0"/>
                </a:lnTo>
                <a:lnTo>
                  <a:pt x="0" y="0"/>
                </a:lnTo>
                <a:lnTo>
                  <a:pt x="0" y="5334000"/>
                </a:lnTo>
                <a:close/>
              </a:path>
            </a:pathLst>
          </a:custGeom>
          <a:solidFill>
            <a:srgbClr val="40B9D2"/>
          </a:solidFill>
        </p:spPr>
        <p:txBody>
          <a:bodyPr wrap="square" lIns="0" tIns="0" rIns="0" bIns="0" rtlCol="0"/>
          <a:lstStyle/>
          <a:p>
            <a:endParaRPr/>
          </a:p>
        </p:txBody>
      </p:sp>
      <p:sp>
        <p:nvSpPr>
          <p:cNvPr id="3" name="object 3"/>
          <p:cNvSpPr/>
          <p:nvPr/>
        </p:nvSpPr>
        <p:spPr>
          <a:xfrm>
            <a:off x="9270492" y="762000"/>
            <a:ext cx="2921635" cy="5334000"/>
          </a:xfrm>
          <a:custGeom>
            <a:avLst/>
            <a:gdLst/>
            <a:ahLst/>
            <a:cxnLst/>
            <a:rect l="l" t="t" r="r" b="b"/>
            <a:pathLst>
              <a:path w="2921634" h="5334000">
                <a:moveTo>
                  <a:pt x="0" y="5334000"/>
                </a:moveTo>
                <a:lnTo>
                  <a:pt x="2921507" y="5334000"/>
                </a:lnTo>
                <a:lnTo>
                  <a:pt x="2921507" y="0"/>
                </a:lnTo>
                <a:lnTo>
                  <a:pt x="0" y="0"/>
                </a:lnTo>
                <a:lnTo>
                  <a:pt x="0" y="5334000"/>
                </a:lnTo>
                <a:close/>
              </a:path>
            </a:pathLst>
          </a:custGeom>
          <a:solidFill>
            <a:srgbClr val="C7C7C7">
              <a:alpha val="49803"/>
            </a:srgbClr>
          </a:solidFill>
        </p:spPr>
        <p:txBody>
          <a:bodyPr wrap="square" lIns="0" tIns="0" rIns="0" bIns="0" rtlCol="0"/>
          <a:lstStyle/>
          <a:p>
            <a:endParaRPr/>
          </a:p>
        </p:txBody>
      </p:sp>
      <p:sp>
        <p:nvSpPr>
          <p:cNvPr id="4" name="object 4"/>
          <p:cNvSpPr txBox="1">
            <a:spLocks noGrp="1"/>
          </p:cNvSpPr>
          <p:nvPr>
            <p:ph type="title"/>
          </p:nvPr>
        </p:nvSpPr>
        <p:spPr>
          <a:xfrm>
            <a:off x="957008" y="2133600"/>
            <a:ext cx="4961890" cy="1756891"/>
          </a:xfrm>
          <a:prstGeom prst="rect">
            <a:avLst/>
          </a:prstGeom>
        </p:spPr>
        <p:txBody>
          <a:bodyPr vert="horz" wrap="square" lIns="0" tIns="114300" rIns="0" bIns="0" rtlCol="0">
            <a:spAutoFit/>
          </a:bodyPr>
          <a:lstStyle/>
          <a:p>
            <a:pPr marL="12700" marR="5080">
              <a:lnSpc>
                <a:spcPts val="6380"/>
              </a:lnSpc>
              <a:spcBef>
                <a:spcPts val="900"/>
              </a:spcBef>
            </a:pPr>
            <a:r>
              <a:rPr lang="en-US" sz="5900" b="0" u="none" spc="-80" dirty="0">
                <a:solidFill>
                  <a:srgbClr val="FFFFFF"/>
                </a:solidFill>
                <a:latin typeface="Corbel"/>
                <a:cs typeface="Corbel"/>
              </a:rPr>
              <a:t>Real Estate </a:t>
            </a:r>
            <a:r>
              <a:rPr sz="5900" b="0" u="none" spc="-80" dirty="0">
                <a:solidFill>
                  <a:srgbClr val="FFFFFF"/>
                </a:solidFill>
                <a:latin typeface="Corbel"/>
                <a:cs typeface="Corbel"/>
              </a:rPr>
              <a:t>Price  </a:t>
            </a:r>
            <a:r>
              <a:rPr sz="5900" b="0" u="none" spc="-95" dirty="0">
                <a:solidFill>
                  <a:srgbClr val="FFFFFF"/>
                </a:solidFill>
                <a:latin typeface="Corbel"/>
                <a:cs typeface="Corbel"/>
              </a:rPr>
              <a:t>Prediction</a:t>
            </a:r>
            <a:endParaRPr sz="5900" dirty="0">
              <a:latin typeface="Corbel"/>
              <a:cs typeface="Corbel"/>
            </a:endParaRPr>
          </a:p>
        </p:txBody>
      </p:sp>
      <p:sp>
        <p:nvSpPr>
          <p:cNvPr id="5" name="object 5"/>
          <p:cNvSpPr txBox="1"/>
          <p:nvPr/>
        </p:nvSpPr>
        <p:spPr>
          <a:xfrm>
            <a:off x="1294764" y="4724400"/>
            <a:ext cx="4191000" cy="532838"/>
          </a:xfrm>
          <a:prstGeom prst="rect">
            <a:avLst/>
          </a:prstGeom>
        </p:spPr>
        <p:txBody>
          <a:bodyPr vert="horz" wrap="square" lIns="0" tIns="131445" rIns="0" bIns="0" rtlCol="0">
            <a:spAutoFit/>
          </a:bodyPr>
          <a:lstStyle/>
          <a:p>
            <a:pPr marL="12700">
              <a:lnSpc>
                <a:spcPct val="100000"/>
              </a:lnSpc>
              <a:spcBef>
                <a:spcPts val="1035"/>
              </a:spcBef>
            </a:pPr>
            <a:r>
              <a:rPr lang="en-US" sz="2600" b="1" dirty="0">
                <a:latin typeface="Corbel"/>
                <a:cs typeface="Corbel"/>
              </a:rPr>
              <a:t>Source Dataset from Kaggle</a:t>
            </a:r>
            <a:endParaRPr sz="2600" b="1" dirty="0">
              <a:latin typeface="Corbel"/>
              <a:cs typeface="Corbel"/>
            </a:endParaRPr>
          </a:p>
        </p:txBody>
      </p:sp>
      <p:sp>
        <p:nvSpPr>
          <p:cNvPr id="6" name="object 6"/>
          <p:cNvSpPr/>
          <p:nvPr/>
        </p:nvSpPr>
        <p:spPr>
          <a:xfrm>
            <a:off x="6352032" y="1568196"/>
            <a:ext cx="5198364" cy="38663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"No of stores is less if the distance from Metro station is more from house"</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FD34AE00-CE46-4FD0-869B-8C52C4493777}"/>
              </a:ext>
            </a:extLst>
          </p:cNvPr>
          <p:cNvPicPr>
            <a:picLocks noChangeAspect="1"/>
          </p:cNvPicPr>
          <p:nvPr/>
        </p:nvPicPr>
        <p:blipFill>
          <a:blip r:embed="rId2"/>
          <a:stretch>
            <a:fillRect/>
          </a:stretch>
        </p:blipFill>
        <p:spPr>
          <a:xfrm>
            <a:off x="4419600" y="838200"/>
            <a:ext cx="6019800" cy="4321812"/>
          </a:xfrm>
          <a:prstGeom prst="rect">
            <a:avLst/>
          </a:prstGeom>
        </p:spPr>
      </p:pic>
    </p:spTree>
    <p:extLst>
      <p:ext uri="{BB962C8B-B14F-4D97-AF65-F5344CB8AC3E}">
        <p14:creationId xmlns:p14="http://schemas.microsoft.com/office/powerpoint/2010/main" val="133492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 As the distance from Metro station increases the price of the house decreases.</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5E862DEF-8403-4381-B14A-FBD77100C661}"/>
              </a:ext>
            </a:extLst>
          </p:cNvPr>
          <p:cNvPicPr>
            <a:picLocks noChangeAspect="1"/>
          </p:cNvPicPr>
          <p:nvPr/>
        </p:nvPicPr>
        <p:blipFill>
          <a:blip r:embed="rId2"/>
          <a:stretch>
            <a:fillRect/>
          </a:stretch>
        </p:blipFill>
        <p:spPr>
          <a:xfrm>
            <a:off x="4648200" y="609600"/>
            <a:ext cx="5462588" cy="4500562"/>
          </a:xfrm>
          <a:prstGeom prst="rect">
            <a:avLst/>
          </a:prstGeom>
        </p:spPr>
      </p:pic>
    </p:spTree>
    <p:extLst>
      <p:ext uri="{BB962C8B-B14F-4D97-AF65-F5344CB8AC3E}">
        <p14:creationId xmlns:p14="http://schemas.microsoft.com/office/powerpoint/2010/main" val="370238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a:t>"The price is more where the no. of store are more and price value is less where there is less no.of stores"</a:t>
            </a:r>
            <a:endParaRPr lang="en-US" b="0" u="none" dirty="0"/>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8517F2B7-5AB3-4CA5-A9A9-E2AD7BA84A7F}"/>
              </a:ext>
            </a:extLst>
          </p:cNvPr>
          <p:cNvPicPr>
            <a:picLocks noChangeAspect="1"/>
          </p:cNvPicPr>
          <p:nvPr/>
        </p:nvPicPr>
        <p:blipFill>
          <a:blip r:embed="rId2"/>
          <a:stretch>
            <a:fillRect/>
          </a:stretch>
        </p:blipFill>
        <p:spPr>
          <a:xfrm>
            <a:off x="4357687" y="762000"/>
            <a:ext cx="5929313" cy="4572000"/>
          </a:xfrm>
          <a:prstGeom prst="rect">
            <a:avLst/>
          </a:prstGeom>
        </p:spPr>
      </p:pic>
    </p:spTree>
    <p:extLst>
      <p:ext uri="{BB962C8B-B14F-4D97-AF65-F5344CB8AC3E}">
        <p14:creationId xmlns:p14="http://schemas.microsoft.com/office/powerpoint/2010/main" val="268624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"The price is equally distributed in both the year but there are some outlier in 2013</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5" name="Picture 4">
            <a:extLst>
              <a:ext uri="{FF2B5EF4-FFF2-40B4-BE49-F238E27FC236}">
                <a16:creationId xmlns:a16="http://schemas.microsoft.com/office/drawing/2014/main" id="{22C6883F-6544-4705-B3AB-8701A7AB052E}"/>
              </a:ext>
            </a:extLst>
          </p:cNvPr>
          <p:cNvPicPr>
            <a:picLocks noChangeAspect="1"/>
          </p:cNvPicPr>
          <p:nvPr/>
        </p:nvPicPr>
        <p:blipFill>
          <a:blip r:embed="rId2"/>
          <a:stretch>
            <a:fillRect/>
          </a:stretch>
        </p:blipFill>
        <p:spPr>
          <a:xfrm>
            <a:off x="4348162" y="914401"/>
            <a:ext cx="6015038" cy="4195762"/>
          </a:xfrm>
          <a:prstGeom prst="rect">
            <a:avLst/>
          </a:prstGeom>
        </p:spPr>
      </p:pic>
    </p:spTree>
    <p:extLst>
      <p:ext uri="{BB962C8B-B14F-4D97-AF65-F5344CB8AC3E}">
        <p14:creationId xmlns:p14="http://schemas.microsoft.com/office/powerpoint/2010/main" val="68220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"Price of old house is less compared to price of new house and also as MRT stations are nearby"</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30A0A968-478A-4D11-BECC-56EF414F37AB}"/>
              </a:ext>
            </a:extLst>
          </p:cNvPr>
          <p:cNvPicPr>
            <a:picLocks noChangeAspect="1"/>
          </p:cNvPicPr>
          <p:nvPr/>
        </p:nvPicPr>
        <p:blipFill>
          <a:blip r:embed="rId2"/>
          <a:stretch>
            <a:fillRect/>
          </a:stretch>
        </p:blipFill>
        <p:spPr>
          <a:xfrm>
            <a:off x="3962400" y="685800"/>
            <a:ext cx="7163308" cy="4343400"/>
          </a:xfrm>
          <a:prstGeom prst="rect">
            <a:avLst/>
          </a:prstGeom>
        </p:spPr>
      </p:pic>
    </p:spTree>
    <p:extLst>
      <p:ext uri="{BB962C8B-B14F-4D97-AF65-F5344CB8AC3E}">
        <p14:creationId xmlns:p14="http://schemas.microsoft.com/office/powerpoint/2010/main" val="171997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“Most of the new houses are located where the number of stores are greater than 5”</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5" name="Picture 4">
            <a:extLst>
              <a:ext uri="{FF2B5EF4-FFF2-40B4-BE49-F238E27FC236}">
                <a16:creationId xmlns:a16="http://schemas.microsoft.com/office/drawing/2014/main" id="{5F5C4768-7CE2-4542-A421-FDFFAC653C43}"/>
              </a:ext>
            </a:extLst>
          </p:cNvPr>
          <p:cNvPicPr>
            <a:picLocks noChangeAspect="1"/>
          </p:cNvPicPr>
          <p:nvPr/>
        </p:nvPicPr>
        <p:blipFill>
          <a:blip r:embed="rId2"/>
          <a:stretch>
            <a:fillRect/>
          </a:stretch>
        </p:blipFill>
        <p:spPr>
          <a:xfrm>
            <a:off x="4267200" y="762000"/>
            <a:ext cx="6477000" cy="4115483"/>
          </a:xfrm>
          <a:prstGeom prst="rect">
            <a:avLst/>
          </a:prstGeom>
        </p:spPr>
      </p:pic>
    </p:spTree>
    <p:extLst>
      <p:ext uri="{BB962C8B-B14F-4D97-AF65-F5344CB8AC3E}">
        <p14:creationId xmlns:p14="http://schemas.microsoft.com/office/powerpoint/2010/main" val="2778506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"The price of the house is right skewed and the deviation of the price from mean is towards right of the graph'</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2052" name="Picture 4">
            <a:extLst>
              <a:ext uri="{FF2B5EF4-FFF2-40B4-BE49-F238E27FC236}">
                <a16:creationId xmlns:a16="http://schemas.microsoft.com/office/drawing/2014/main" id="{310EB913-0688-4851-9B23-0103C92B2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14400"/>
            <a:ext cx="647700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"The price of the house is right skewed and the deviation of the price from mean is towards right of the graph'</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2052" name="Picture 4">
            <a:extLst>
              <a:ext uri="{FF2B5EF4-FFF2-40B4-BE49-F238E27FC236}">
                <a16:creationId xmlns:a16="http://schemas.microsoft.com/office/drawing/2014/main" id="{310EB913-0688-4851-9B23-0103C92B2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14400"/>
            <a:ext cx="6477000"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94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24046" y="5562600"/>
            <a:ext cx="7163308" cy="738664"/>
          </a:xfrm>
        </p:spPr>
        <p:txBody>
          <a:bodyPr/>
          <a:lstStyle/>
          <a:p>
            <a:r>
              <a:rPr lang="en-US" b="0" u="none" dirty="0"/>
              <a:t>Price of house is shows around 50% correlation to Stores, Latitude and longitude</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3074" name="Picture 2">
            <a:extLst>
              <a:ext uri="{FF2B5EF4-FFF2-40B4-BE49-F238E27FC236}">
                <a16:creationId xmlns:a16="http://schemas.microsoft.com/office/drawing/2014/main" id="{3EE6D522-AFBF-43C7-AA44-20DC88548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435353"/>
            <a:ext cx="6538912" cy="450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21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970098"/>
            <a:ext cx="1947545" cy="757555"/>
          </a:xfrm>
          <a:prstGeom prst="rect">
            <a:avLst/>
          </a:prstGeom>
        </p:spPr>
        <p:txBody>
          <a:bodyPr vert="horz" wrap="square" lIns="0" tIns="12700" rIns="0" bIns="0" rtlCol="0">
            <a:spAutoFit/>
          </a:bodyPr>
          <a:lstStyle/>
          <a:p>
            <a:pPr marL="12700">
              <a:lnSpc>
                <a:spcPct val="100000"/>
              </a:lnSpc>
              <a:spcBef>
                <a:spcPts val="100"/>
              </a:spcBef>
            </a:pPr>
            <a:r>
              <a:rPr sz="4800" spc="-65" dirty="0">
                <a:solidFill>
                  <a:srgbClr val="FFFFFF"/>
                </a:solidFill>
                <a:latin typeface="Corbel"/>
                <a:cs typeface="Corbel"/>
              </a:rPr>
              <a:t>A</a:t>
            </a:r>
            <a:r>
              <a:rPr sz="4800" spc="-70" dirty="0">
                <a:solidFill>
                  <a:srgbClr val="FFFFFF"/>
                </a:solidFill>
                <a:latin typeface="Corbel"/>
                <a:cs typeface="Corbel"/>
              </a:rPr>
              <a:t>g</a:t>
            </a:r>
            <a:r>
              <a:rPr sz="4800" spc="-65" dirty="0">
                <a:solidFill>
                  <a:srgbClr val="FFFFFF"/>
                </a:solidFill>
                <a:latin typeface="Corbel"/>
                <a:cs typeface="Corbel"/>
              </a:rPr>
              <a:t>e</a:t>
            </a:r>
            <a:r>
              <a:rPr sz="4800" spc="-60" dirty="0">
                <a:solidFill>
                  <a:srgbClr val="FFFFFF"/>
                </a:solidFill>
                <a:latin typeface="Corbel"/>
                <a:cs typeface="Corbel"/>
              </a:rPr>
              <a:t>n</a:t>
            </a:r>
            <a:r>
              <a:rPr sz="4800" spc="-70" dirty="0">
                <a:solidFill>
                  <a:srgbClr val="FFFFFF"/>
                </a:solidFill>
                <a:latin typeface="Corbel"/>
                <a:cs typeface="Corbel"/>
              </a:rPr>
              <a:t>d</a:t>
            </a:r>
            <a:r>
              <a:rPr sz="4800" dirty="0">
                <a:solidFill>
                  <a:srgbClr val="FFFFFF"/>
                </a:solidFill>
                <a:latin typeface="Corbel"/>
                <a:cs typeface="Corbel"/>
              </a:rPr>
              <a:t>a</a:t>
            </a:r>
            <a:endParaRPr sz="4800">
              <a:latin typeface="Corbel"/>
              <a:cs typeface="Corbel"/>
            </a:endParaRPr>
          </a:p>
        </p:txBody>
      </p:sp>
      <p:sp>
        <p:nvSpPr>
          <p:cNvPr id="3" name="object 3"/>
          <p:cNvSpPr txBox="1"/>
          <p:nvPr/>
        </p:nvSpPr>
        <p:spPr>
          <a:xfrm>
            <a:off x="4495800" y="1833248"/>
            <a:ext cx="5943600" cy="3450945"/>
          </a:xfrm>
          <a:prstGeom prst="rect">
            <a:avLst/>
          </a:prstGeom>
        </p:spPr>
        <p:txBody>
          <a:bodyPr vert="horz" wrap="square" lIns="0" tIns="204470" rIns="0" bIns="0" rtlCol="0">
            <a:spAutoFit/>
          </a:bodyPr>
          <a:lstStyle/>
          <a:p>
            <a:pPr marL="241300" indent="-228600">
              <a:lnSpc>
                <a:spcPct val="100000"/>
              </a:lnSpc>
              <a:spcBef>
                <a:spcPts val="1610"/>
              </a:spcBef>
              <a:buFont typeface="Arial"/>
              <a:buChar char="▪"/>
              <a:tabLst>
                <a:tab pos="241300" algn="l"/>
              </a:tabLst>
            </a:pPr>
            <a:r>
              <a:rPr sz="3200" b="1" dirty="0">
                <a:solidFill>
                  <a:srgbClr val="3E3E3E"/>
                </a:solidFill>
                <a:latin typeface="Corbel"/>
                <a:cs typeface="Corbel"/>
              </a:rPr>
              <a:t>Introduction</a:t>
            </a:r>
            <a:endParaRPr lang="en-US" sz="3200" b="1" dirty="0">
              <a:solidFill>
                <a:srgbClr val="3E3E3E"/>
              </a:solidFill>
              <a:latin typeface="Corbel"/>
              <a:cs typeface="Corbel"/>
            </a:endParaRPr>
          </a:p>
          <a:p>
            <a:pPr marL="241300" indent="-228600">
              <a:lnSpc>
                <a:spcPct val="100000"/>
              </a:lnSpc>
              <a:spcBef>
                <a:spcPts val="1610"/>
              </a:spcBef>
              <a:buFont typeface="Arial"/>
              <a:buChar char="▪"/>
              <a:tabLst>
                <a:tab pos="241300" algn="l"/>
              </a:tabLst>
            </a:pPr>
            <a:r>
              <a:rPr lang="en-US" sz="3200" b="1" dirty="0">
                <a:solidFill>
                  <a:srgbClr val="3E3E3E"/>
                </a:solidFill>
                <a:latin typeface="Corbel"/>
                <a:cs typeface="Corbel"/>
              </a:rPr>
              <a:t>About Real Estate</a:t>
            </a:r>
            <a:endParaRPr sz="3200" dirty="0">
              <a:latin typeface="Corbel"/>
              <a:cs typeface="Corbel"/>
            </a:endParaRPr>
          </a:p>
          <a:p>
            <a:pPr marL="241300" indent="-228600">
              <a:lnSpc>
                <a:spcPct val="100000"/>
              </a:lnSpc>
              <a:spcBef>
                <a:spcPts val="1510"/>
              </a:spcBef>
              <a:buFont typeface="Arial"/>
              <a:buChar char="▪"/>
              <a:tabLst>
                <a:tab pos="241300" algn="l"/>
              </a:tabLst>
            </a:pPr>
            <a:r>
              <a:rPr sz="3200" b="1" spc="-5" dirty="0">
                <a:solidFill>
                  <a:srgbClr val="3E3E3E"/>
                </a:solidFill>
                <a:latin typeface="Corbel"/>
                <a:cs typeface="Corbel"/>
              </a:rPr>
              <a:t>About</a:t>
            </a:r>
            <a:r>
              <a:rPr sz="3200" b="1" spc="5" dirty="0">
                <a:solidFill>
                  <a:srgbClr val="3E3E3E"/>
                </a:solidFill>
                <a:latin typeface="Corbel"/>
                <a:cs typeface="Corbel"/>
              </a:rPr>
              <a:t> </a:t>
            </a:r>
            <a:r>
              <a:rPr sz="3200" b="1" dirty="0">
                <a:solidFill>
                  <a:srgbClr val="3E3E3E"/>
                </a:solidFill>
                <a:latin typeface="Corbel"/>
                <a:cs typeface="Corbel"/>
              </a:rPr>
              <a:t>Dataset</a:t>
            </a:r>
            <a:endParaRPr lang="en-US" sz="3200" b="1" dirty="0">
              <a:solidFill>
                <a:srgbClr val="3E3E3E"/>
              </a:solidFill>
              <a:latin typeface="Corbel"/>
              <a:cs typeface="Corbel"/>
            </a:endParaRPr>
          </a:p>
          <a:p>
            <a:pPr marL="241300" indent="-228600">
              <a:lnSpc>
                <a:spcPct val="100000"/>
              </a:lnSpc>
              <a:spcBef>
                <a:spcPts val="1510"/>
              </a:spcBef>
              <a:buFont typeface="Arial"/>
              <a:buChar char="▪"/>
              <a:tabLst>
                <a:tab pos="241300" algn="l"/>
              </a:tabLst>
            </a:pPr>
            <a:r>
              <a:rPr lang="en-US" sz="3200" b="1" dirty="0">
                <a:solidFill>
                  <a:srgbClr val="3E3E3E"/>
                </a:solidFill>
                <a:latin typeface="Corbel"/>
                <a:cs typeface="Corbel"/>
              </a:rPr>
              <a:t>Insights of Dataset</a:t>
            </a:r>
          </a:p>
          <a:p>
            <a:pPr marL="241300" indent="-228600">
              <a:lnSpc>
                <a:spcPct val="100000"/>
              </a:lnSpc>
              <a:spcBef>
                <a:spcPts val="1510"/>
              </a:spcBef>
              <a:buFont typeface="Arial"/>
              <a:buChar char="▪"/>
              <a:tabLst>
                <a:tab pos="241300" algn="l"/>
              </a:tabLst>
            </a:pPr>
            <a:r>
              <a:rPr lang="en-US" sz="3200" b="1" dirty="0">
                <a:solidFill>
                  <a:srgbClr val="3E3E3E"/>
                </a:solidFill>
                <a:latin typeface="Corbel"/>
                <a:cs typeface="Corbel"/>
              </a:rPr>
              <a:t>Exploratory Data Analysis</a:t>
            </a:r>
            <a:endParaRPr sz="3200" dirty="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006" y="2990164"/>
            <a:ext cx="3061970" cy="757555"/>
          </a:xfrm>
          <a:prstGeom prst="rect">
            <a:avLst/>
          </a:prstGeom>
        </p:spPr>
        <p:txBody>
          <a:bodyPr vert="horz" wrap="square" lIns="0" tIns="12700" rIns="0" bIns="0" rtlCol="0">
            <a:spAutoFit/>
          </a:bodyPr>
          <a:lstStyle/>
          <a:p>
            <a:pPr marL="12700">
              <a:lnSpc>
                <a:spcPct val="100000"/>
              </a:lnSpc>
              <a:spcBef>
                <a:spcPts val="100"/>
              </a:spcBef>
            </a:pPr>
            <a:r>
              <a:rPr sz="4800" spc="-60" dirty="0">
                <a:solidFill>
                  <a:srgbClr val="FFFFFF"/>
                </a:solidFill>
                <a:latin typeface="Corbel"/>
                <a:cs typeface="Corbel"/>
              </a:rPr>
              <a:t>Introduction</a:t>
            </a:r>
            <a:endParaRPr sz="4800">
              <a:latin typeface="Corbel"/>
              <a:cs typeface="Corbel"/>
            </a:endParaRPr>
          </a:p>
        </p:txBody>
      </p:sp>
      <p:sp>
        <p:nvSpPr>
          <p:cNvPr id="3" name="object 3"/>
          <p:cNvSpPr txBox="1"/>
          <p:nvPr/>
        </p:nvSpPr>
        <p:spPr>
          <a:xfrm>
            <a:off x="3948429" y="2669540"/>
            <a:ext cx="7007859" cy="1708150"/>
          </a:xfrm>
          <a:prstGeom prst="rect">
            <a:avLst/>
          </a:prstGeom>
        </p:spPr>
        <p:txBody>
          <a:bodyPr vert="horz" wrap="square" lIns="0" tIns="48895" rIns="0" bIns="0" rtlCol="0">
            <a:spAutoFit/>
          </a:bodyPr>
          <a:lstStyle/>
          <a:p>
            <a:pPr marL="195580" marR="5080" indent="-182880">
              <a:lnSpc>
                <a:spcPct val="90000"/>
              </a:lnSpc>
              <a:spcBef>
                <a:spcPts val="385"/>
              </a:spcBef>
              <a:buClr>
                <a:srgbClr val="40B9D2"/>
              </a:buClr>
              <a:buFont typeface="Wingdings 2"/>
              <a:buChar char=""/>
              <a:tabLst>
                <a:tab pos="195580" algn="l"/>
              </a:tabLst>
            </a:pPr>
            <a:r>
              <a:rPr sz="2400" spc="-5" dirty="0">
                <a:solidFill>
                  <a:srgbClr val="585858"/>
                </a:solidFill>
                <a:latin typeface="Corbel"/>
                <a:cs typeface="Corbel"/>
              </a:rPr>
              <a:t>Our </a:t>
            </a:r>
            <a:r>
              <a:rPr sz="2400" dirty="0">
                <a:solidFill>
                  <a:srgbClr val="585858"/>
                </a:solidFill>
                <a:latin typeface="Corbel"/>
                <a:cs typeface="Corbel"/>
              </a:rPr>
              <a:t>goal for </a:t>
            </a:r>
            <a:r>
              <a:rPr sz="2400" spc="-5" dirty="0">
                <a:solidFill>
                  <a:srgbClr val="585858"/>
                </a:solidFill>
                <a:latin typeface="Corbel"/>
                <a:cs typeface="Corbel"/>
              </a:rPr>
              <a:t>this </a:t>
            </a:r>
            <a:r>
              <a:rPr sz="2400" dirty="0">
                <a:solidFill>
                  <a:srgbClr val="585858"/>
                </a:solidFill>
                <a:latin typeface="Corbel"/>
                <a:cs typeface="Corbel"/>
              </a:rPr>
              <a:t>project</a:t>
            </a:r>
            <a:r>
              <a:rPr lang="en-US" sz="2400" dirty="0">
                <a:solidFill>
                  <a:srgbClr val="585858"/>
                </a:solidFill>
                <a:latin typeface="Corbel"/>
                <a:cs typeface="Corbel"/>
              </a:rPr>
              <a:t> i</a:t>
            </a:r>
            <a:r>
              <a:rPr sz="2400" dirty="0">
                <a:solidFill>
                  <a:srgbClr val="585858"/>
                </a:solidFill>
                <a:latin typeface="Corbel"/>
                <a:cs typeface="Corbel"/>
              </a:rPr>
              <a:t>s </a:t>
            </a:r>
            <a:r>
              <a:rPr sz="2400" spc="-5" dirty="0">
                <a:solidFill>
                  <a:srgbClr val="585858"/>
                </a:solidFill>
                <a:latin typeface="Corbel"/>
                <a:cs typeface="Corbel"/>
              </a:rPr>
              <a:t>to </a:t>
            </a:r>
            <a:r>
              <a:rPr lang="en-US" sz="2400" dirty="0">
                <a:solidFill>
                  <a:srgbClr val="585858"/>
                </a:solidFill>
                <a:latin typeface="Corbel"/>
                <a:cs typeface="Corbel"/>
              </a:rPr>
              <a:t>use</a:t>
            </a:r>
            <a:r>
              <a:rPr sz="2400" dirty="0">
                <a:solidFill>
                  <a:srgbClr val="585858"/>
                </a:solidFill>
                <a:latin typeface="Corbel"/>
                <a:cs typeface="Corbel"/>
              </a:rPr>
              <a:t> regression </a:t>
            </a:r>
            <a:r>
              <a:rPr sz="2400" spc="-5" dirty="0">
                <a:solidFill>
                  <a:srgbClr val="585858"/>
                </a:solidFill>
                <a:latin typeface="Corbel"/>
                <a:cs typeface="Corbel"/>
              </a:rPr>
              <a:t>and  classification techniques </a:t>
            </a:r>
            <a:r>
              <a:rPr sz="2400" dirty="0">
                <a:solidFill>
                  <a:srgbClr val="585858"/>
                </a:solidFill>
                <a:latin typeface="Corbel"/>
                <a:cs typeface="Corbel"/>
              </a:rPr>
              <a:t>in </a:t>
            </a:r>
            <a:r>
              <a:rPr sz="2400" spc="-5" dirty="0">
                <a:solidFill>
                  <a:srgbClr val="585858"/>
                </a:solidFill>
                <a:latin typeface="Corbel"/>
                <a:cs typeface="Corbel"/>
              </a:rPr>
              <a:t>order to </a:t>
            </a:r>
            <a:r>
              <a:rPr sz="2400" dirty="0">
                <a:solidFill>
                  <a:srgbClr val="585858"/>
                </a:solidFill>
                <a:latin typeface="Corbel"/>
                <a:cs typeface="Corbel"/>
              </a:rPr>
              <a:t>estimate </a:t>
            </a:r>
            <a:r>
              <a:rPr sz="2400" spc="-5" dirty="0">
                <a:solidFill>
                  <a:srgbClr val="585858"/>
                </a:solidFill>
                <a:latin typeface="Corbel"/>
                <a:cs typeface="Corbel"/>
              </a:rPr>
              <a:t>the </a:t>
            </a:r>
            <a:r>
              <a:rPr sz="2400" dirty="0">
                <a:solidFill>
                  <a:srgbClr val="585858"/>
                </a:solidFill>
                <a:latin typeface="Corbel"/>
                <a:cs typeface="Corbel"/>
              </a:rPr>
              <a:t>sale  </a:t>
            </a:r>
            <a:r>
              <a:rPr sz="2400" spc="-5" dirty="0">
                <a:solidFill>
                  <a:srgbClr val="585858"/>
                </a:solidFill>
                <a:latin typeface="Corbel"/>
                <a:cs typeface="Corbel"/>
              </a:rPr>
              <a:t>price of </a:t>
            </a:r>
            <a:r>
              <a:rPr sz="2400" dirty="0">
                <a:solidFill>
                  <a:srgbClr val="585858"/>
                </a:solidFill>
                <a:latin typeface="Corbel"/>
                <a:cs typeface="Corbel"/>
              </a:rPr>
              <a:t>a </a:t>
            </a:r>
            <a:r>
              <a:rPr sz="2400" spc="-5" dirty="0">
                <a:solidFill>
                  <a:srgbClr val="585858"/>
                </a:solidFill>
                <a:latin typeface="Corbel"/>
                <a:cs typeface="Corbel"/>
              </a:rPr>
              <a:t>house </a:t>
            </a:r>
            <a:r>
              <a:rPr sz="2400" dirty="0">
                <a:solidFill>
                  <a:srgbClr val="585858"/>
                </a:solidFill>
                <a:latin typeface="Corbel"/>
                <a:cs typeface="Corbel"/>
              </a:rPr>
              <a:t>in </a:t>
            </a:r>
            <a:r>
              <a:rPr lang="en-US" sz="2400" spc="-5" dirty="0">
                <a:solidFill>
                  <a:srgbClr val="585858"/>
                </a:solidFill>
                <a:latin typeface="Corbel"/>
                <a:cs typeface="Corbel"/>
              </a:rPr>
              <a:t>New Taipei City</a:t>
            </a:r>
            <a:r>
              <a:rPr sz="2400" spc="-20" dirty="0">
                <a:solidFill>
                  <a:srgbClr val="585858"/>
                </a:solidFill>
                <a:latin typeface="Corbel"/>
                <a:cs typeface="Corbel"/>
              </a:rPr>
              <a:t>,</a:t>
            </a:r>
            <a:r>
              <a:rPr lang="en-US" sz="2400" spc="-20" dirty="0">
                <a:solidFill>
                  <a:srgbClr val="585858"/>
                </a:solidFill>
                <a:latin typeface="Corbel"/>
                <a:cs typeface="Corbel"/>
              </a:rPr>
              <a:t> Taiwan</a:t>
            </a:r>
            <a:r>
              <a:rPr sz="2400" spc="-10" dirty="0">
                <a:solidFill>
                  <a:srgbClr val="585858"/>
                </a:solidFill>
                <a:latin typeface="Corbel"/>
                <a:cs typeface="Corbel"/>
              </a:rPr>
              <a:t> </a:t>
            </a:r>
            <a:r>
              <a:rPr sz="2400" spc="-5" dirty="0">
                <a:solidFill>
                  <a:srgbClr val="585858"/>
                </a:solidFill>
                <a:latin typeface="Corbel"/>
                <a:cs typeface="Corbel"/>
              </a:rPr>
              <a:t>given </a:t>
            </a:r>
            <a:r>
              <a:rPr sz="2400" spc="-10" dirty="0">
                <a:solidFill>
                  <a:srgbClr val="585858"/>
                </a:solidFill>
                <a:latin typeface="Corbel"/>
                <a:cs typeface="Corbel"/>
              </a:rPr>
              <a:t>the  </a:t>
            </a:r>
            <a:r>
              <a:rPr sz="2400" dirty="0">
                <a:solidFill>
                  <a:srgbClr val="585858"/>
                </a:solidFill>
                <a:latin typeface="Corbel"/>
                <a:cs typeface="Corbel"/>
              </a:rPr>
              <a:t>feature and </a:t>
            </a:r>
            <a:r>
              <a:rPr sz="2400" spc="-5" dirty="0">
                <a:solidFill>
                  <a:srgbClr val="585858"/>
                </a:solidFill>
                <a:latin typeface="Corbel"/>
                <a:cs typeface="Corbel"/>
              </a:rPr>
              <a:t>pricing data </a:t>
            </a:r>
            <a:r>
              <a:rPr sz="2400" dirty="0">
                <a:solidFill>
                  <a:srgbClr val="585858"/>
                </a:solidFill>
                <a:latin typeface="Corbel"/>
                <a:cs typeface="Corbel"/>
              </a:rPr>
              <a:t>for around </a:t>
            </a:r>
            <a:r>
              <a:rPr lang="en-US" sz="2400" dirty="0">
                <a:solidFill>
                  <a:srgbClr val="585858"/>
                </a:solidFill>
                <a:latin typeface="Corbel"/>
                <a:cs typeface="Corbel"/>
              </a:rPr>
              <a:t>414</a:t>
            </a:r>
            <a:r>
              <a:rPr sz="2400" dirty="0">
                <a:solidFill>
                  <a:srgbClr val="585858"/>
                </a:solidFill>
                <a:latin typeface="Corbel"/>
                <a:cs typeface="Corbel"/>
              </a:rPr>
              <a:t> </a:t>
            </a:r>
            <a:r>
              <a:rPr sz="2400" spc="-5" dirty="0">
                <a:solidFill>
                  <a:srgbClr val="585858"/>
                </a:solidFill>
                <a:latin typeface="Corbel"/>
                <a:cs typeface="Corbel"/>
              </a:rPr>
              <a:t>houses</a:t>
            </a:r>
            <a:r>
              <a:rPr sz="2400" spc="-130" dirty="0">
                <a:solidFill>
                  <a:srgbClr val="585858"/>
                </a:solidFill>
                <a:latin typeface="Corbel"/>
                <a:cs typeface="Corbel"/>
              </a:rPr>
              <a:t> </a:t>
            </a:r>
            <a:r>
              <a:rPr sz="2400" spc="-5" dirty="0">
                <a:solidFill>
                  <a:srgbClr val="585858"/>
                </a:solidFill>
                <a:latin typeface="Corbel"/>
                <a:cs typeface="Corbel"/>
              </a:rPr>
              <a:t>sold  within one</a:t>
            </a:r>
            <a:r>
              <a:rPr sz="2400" spc="10" dirty="0">
                <a:solidFill>
                  <a:srgbClr val="585858"/>
                </a:solidFill>
                <a:latin typeface="Corbel"/>
                <a:cs typeface="Corbel"/>
              </a:rPr>
              <a:t> </a:t>
            </a:r>
            <a:r>
              <a:rPr sz="2400" spc="-30" dirty="0">
                <a:solidFill>
                  <a:srgbClr val="585858"/>
                </a:solidFill>
                <a:latin typeface="Corbel"/>
                <a:cs typeface="Corbel"/>
              </a:rPr>
              <a:t>year.</a:t>
            </a:r>
            <a:endParaRPr sz="2400" dirty="0">
              <a:latin typeface="Corbel"/>
              <a:cs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710434"/>
            <a:ext cx="3048635" cy="1239442"/>
          </a:xfrm>
          <a:prstGeom prst="rect">
            <a:avLst/>
          </a:prstGeom>
        </p:spPr>
        <p:txBody>
          <a:bodyPr vert="horz" wrap="square" lIns="0" tIns="84455" rIns="0" bIns="0" rtlCol="0">
            <a:spAutoFit/>
          </a:bodyPr>
          <a:lstStyle/>
          <a:p>
            <a:pPr marL="12700" marR="5080">
              <a:lnSpc>
                <a:spcPts val="4540"/>
              </a:lnSpc>
              <a:spcBef>
                <a:spcPts val="665"/>
              </a:spcBef>
            </a:pPr>
            <a:r>
              <a:rPr lang="en-US" sz="4200" spc="-55" dirty="0">
                <a:solidFill>
                  <a:srgbClr val="FFFFFF"/>
                </a:solidFill>
                <a:latin typeface="Corbel"/>
                <a:cs typeface="Corbel"/>
              </a:rPr>
              <a:t>About Real Estate</a:t>
            </a:r>
            <a:endParaRPr sz="4200" dirty="0">
              <a:latin typeface="Corbel"/>
              <a:cs typeface="Corbel"/>
            </a:endParaRPr>
          </a:p>
        </p:txBody>
      </p:sp>
      <p:sp>
        <p:nvSpPr>
          <p:cNvPr id="3" name="object 3"/>
          <p:cNvSpPr txBox="1"/>
          <p:nvPr/>
        </p:nvSpPr>
        <p:spPr>
          <a:xfrm>
            <a:off x="4114800" y="1625425"/>
            <a:ext cx="6719571" cy="3781869"/>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lang="en-US" dirty="0"/>
              <a:t>A real estate business is a business entity that deals with the buying, selling, management or investment of real estate properties. According to The Balance, real estate is “the property, land, buildings, air rights above the land and underground rights below the land.”</a:t>
            </a:r>
          </a:p>
          <a:p>
            <a:endParaRPr lang="en-US" dirty="0"/>
          </a:p>
          <a:p>
            <a:r>
              <a:rPr lang="en-US" dirty="0"/>
              <a:t>Residential real estate includes undeveloped land, houses, condominiums, and townhouses. The structures may be single-family or multi-family dwellings and may be owner-occupied or rental properties.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911733"/>
            <a:ext cx="1958975" cy="1415415"/>
          </a:xfrm>
          <a:prstGeom prst="rect">
            <a:avLst/>
          </a:prstGeom>
        </p:spPr>
        <p:txBody>
          <a:bodyPr vert="horz" wrap="square" lIns="0" tIns="95885" rIns="0" bIns="0" rtlCol="0">
            <a:spAutoFit/>
          </a:bodyPr>
          <a:lstStyle/>
          <a:p>
            <a:pPr marL="12700" marR="5080">
              <a:lnSpc>
                <a:spcPts val="5180"/>
              </a:lnSpc>
              <a:spcBef>
                <a:spcPts val="755"/>
              </a:spcBef>
            </a:pPr>
            <a:r>
              <a:rPr sz="4800" b="0" u="none" spc="-55" dirty="0">
                <a:solidFill>
                  <a:srgbClr val="FFFFFF"/>
                </a:solidFill>
                <a:latin typeface="Corbel"/>
                <a:cs typeface="Corbel"/>
              </a:rPr>
              <a:t>About  </a:t>
            </a:r>
            <a:r>
              <a:rPr sz="4800" b="0" u="none" spc="-70" dirty="0">
                <a:solidFill>
                  <a:srgbClr val="FFFFFF"/>
                </a:solidFill>
                <a:latin typeface="Corbel"/>
                <a:cs typeface="Corbel"/>
              </a:rPr>
              <a:t>D</a:t>
            </a:r>
            <a:r>
              <a:rPr sz="4800" b="0" u="none" spc="-65" dirty="0">
                <a:solidFill>
                  <a:srgbClr val="FFFFFF"/>
                </a:solidFill>
                <a:latin typeface="Corbel"/>
                <a:cs typeface="Corbel"/>
              </a:rPr>
              <a:t>a</a:t>
            </a:r>
            <a:r>
              <a:rPr sz="4800" b="0" u="none" spc="-60" dirty="0">
                <a:solidFill>
                  <a:srgbClr val="FFFFFF"/>
                </a:solidFill>
                <a:latin typeface="Corbel"/>
                <a:cs typeface="Corbel"/>
              </a:rPr>
              <a:t>t</a:t>
            </a:r>
            <a:r>
              <a:rPr sz="4800" b="0" u="none" spc="-65" dirty="0">
                <a:solidFill>
                  <a:srgbClr val="FFFFFF"/>
                </a:solidFill>
                <a:latin typeface="Corbel"/>
                <a:cs typeface="Corbel"/>
              </a:rPr>
              <a:t>a</a:t>
            </a:r>
            <a:r>
              <a:rPr sz="4800" b="0" u="none" spc="-60" dirty="0">
                <a:solidFill>
                  <a:srgbClr val="FFFFFF"/>
                </a:solidFill>
                <a:latin typeface="Corbel"/>
                <a:cs typeface="Corbel"/>
              </a:rPr>
              <a:t>s</a:t>
            </a:r>
            <a:r>
              <a:rPr sz="4800" b="0" u="none" spc="-65" dirty="0">
                <a:solidFill>
                  <a:srgbClr val="FFFFFF"/>
                </a:solidFill>
                <a:latin typeface="Corbel"/>
                <a:cs typeface="Corbel"/>
              </a:rPr>
              <a:t>e</a:t>
            </a:r>
            <a:r>
              <a:rPr sz="4800" b="0" u="none" dirty="0">
                <a:solidFill>
                  <a:srgbClr val="FFFFFF"/>
                </a:solidFill>
                <a:latin typeface="Corbel"/>
                <a:cs typeface="Corbel"/>
              </a:rPr>
              <a:t>t</a:t>
            </a:r>
            <a:endParaRPr sz="4800">
              <a:latin typeface="Corbel"/>
              <a:cs typeface="Corbel"/>
            </a:endParaRPr>
          </a:p>
        </p:txBody>
      </p:sp>
      <p:sp>
        <p:nvSpPr>
          <p:cNvPr id="3" name="object 3"/>
          <p:cNvSpPr txBox="1"/>
          <p:nvPr/>
        </p:nvSpPr>
        <p:spPr>
          <a:xfrm>
            <a:off x="3886200" y="1234617"/>
            <a:ext cx="7150100" cy="4388766"/>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dirty="0"/>
              <a:t>Our dataset comes from a Kaggle competition.</a:t>
            </a:r>
          </a:p>
          <a:p>
            <a:r>
              <a:rPr dirty="0"/>
              <a:t>Our dataset contains house sale prices and its features for  homes sold in </a:t>
            </a:r>
            <a:r>
              <a:rPr lang="en-US" dirty="0"/>
              <a:t>Taipei City, Taiwan between 2012 and 2013.</a:t>
            </a:r>
            <a:endParaRPr dirty="0"/>
          </a:p>
          <a:p>
            <a:r>
              <a:rPr lang="en-US" dirty="0"/>
              <a:t>Taipei city </a:t>
            </a:r>
            <a:r>
              <a:rPr dirty="0"/>
              <a:t> is the most populous county in </a:t>
            </a:r>
            <a:r>
              <a:rPr lang="en-US" dirty="0"/>
              <a:t>Taiwan</a:t>
            </a:r>
            <a:r>
              <a:rPr dirty="0"/>
              <a:t> and  is included in the metropolitan  statistical area. The county is considered the most  populous county in the </a:t>
            </a:r>
            <a:r>
              <a:rPr lang="en-US" dirty="0"/>
              <a:t>China</a:t>
            </a:r>
            <a:r>
              <a:rPr dirty="0"/>
              <a:t>.</a:t>
            </a:r>
          </a:p>
          <a:p>
            <a:r>
              <a:rPr dirty="0"/>
              <a:t>There are </a:t>
            </a:r>
            <a:r>
              <a:rPr lang="en-US" dirty="0"/>
              <a:t>414</a:t>
            </a:r>
            <a:r>
              <a:rPr dirty="0"/>
              <a:t> observations in the dataset.</a:t>
            </a:r>
          </a:p>
          <a:p>
            <a:r>
              <a:rPr dirty="0"/>
              <a:t>There are </a:t>
            </a:r>
            <a:r>
              <a:rPr lang="en-US" dirty="0"/>
              <a:t>7</a:t>
            </a:r>
            <a:r>
              <a:rPr dirty="0"/>
              <a:t> total attributes in the dataset,  We are planning to use </a:t>
            </a:r>
            <a:r>
              <a:rPr lang="en-US" dirty="0"/>
              <a:t>4</a:t>
            </a:r>
            <a:r>
              <a:rPr dirty="0"/>
              <a:t>  attributes </a:t>
            </a:r>
            <a:r>
              <a:rPr lang="en-US" dirty="0"/>
              <a:t>to predict</a:t>
            </a:r>
            <a:r>
              <a:rPr dirty="0"/>
              <a:t> all attributes except for date,  latitude and longitude.</a:t>
            </a:r>
          </a:p>
        </p:txBody>
      </p:sp>
      <p:graphicFrame>
        <p:nvGraphicFramePr>
          <p:cNvPr id="5" name="Object 4">
            <a:extLst>
              <a:ext uri="{FF2B5EF4-FFF2-40B4-BE49-F238E27FC236}">
                <a16:creationId xmlns:a16="http://schemas.microsoft.com/office/drawing/2014/main" id="{3BEA86A7-2D43-415D-8000-253D38D9968A}"/>
              </a:ext>
            </a:extLst>
          </p:cNvPr>
          <p:cNvGraphicFramePr>
            <a:graphicFrameLocks noChangeAspect="1"/>
          </p:cNvGraphicFramePr>
          <p:nvPr>
            <p:extLst>
              <p:ext uri="{D42A27DB-BD31-4B8C-83A1-F6EECF244321}">
                <p14:modId xmlns:p14="http://schemas.microsoft.com/office/powerpoint/2010/main" val="2479024132"/>
              </p:ext>
            </p:extLst>
          </p:nvPr>
        </p:nvGraphicFramePr>
        <p:xfrm>
          <a:off x="609600" y="3581400"/>
          <a:ext cx="1806575" cy="1146572"/>
        </p:xfrm>
        <a:graphic>
          <a:graphicData uri="http://schemas.openxmlformats.org/presentationml/2006/ole">
            <mc:AlternateContent xmlns:mc="http://schemas.openxmlformats.org/markup-compatibility/2006">
              <mc:Choice xmlns:v="urn:schemas-microsoft-com:vml" Requires="v">
                <p:oleObj spid="_x0000_s1038" name="Macro-Enabled Worksheet" showAsIcon="1" r:id="rId3" imgW="914290" imgH="771470" progId="Excel.SheetMacroEnabled.12">
                  <p:embed/>
                </p:oleObj>
              </mc:Choice>
              <mc:Fallback>
                <p:oleObj name="Macro-Enabled Worksheet" showAsIcon="1" r:id="rId3" imgW="914290" imgH="771470" progId="Excel.SheetMacroEnabled.12">
                  <p:embed/>
                  <p:pic>
                    <p:nvPicPr>
                      <p:cNvPr id="0" name=""/>
                      <p:cNvPicPr/>
                      <p:nvPr/>
                    </p:nvPicPr>
                    <p:blipFill>
                      <a:blip r:embed="rId4"/>
                      <a:stretch>
                        <a:fillRect/>
                      </a:stretch>
                    </p:blipFill>
                    <p:spPr>
                      <a:xfrm>
                        <a:off x="609600" y="3581400"/>
                        <a:ext cx="1806575" cy="1146572"/>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911733"/>
            <a:ext cx="2716276" cy="3431067"/>
          </a:xfrm>
          <a:prstGeom prst="rect">
            <a:avLst/>
          </a:prstGeom>
        </p:spPr>
        <p:txBody>
          <a:bodyPr vert="horz" wrap="square" lIns="0" tIns="95885" rIns="0" bIns="0" rtlCol="0">
            <a:spAutoFit/>
          </a:bodyPr>
          <a:lstStyle/>
          <a:p>
            <a:pPr marL="12700" marR="5080">
              <a:lnSpc>
                <a:spcPts val="5180"/>
              </a:lnSpc>
              <a:spcBef>
                <a:spcPts val="755"/>
              </a:spcBef>
            </a:pPr>
            <a:r>
              <a:rPr lang="en-US" sz="4800" b="0" u="none" spc="-55" dirty="0">
                <a:solidFill>
                  <a:srgbClr val="FFFFFF"/>
                </a:solidFill>
                <a:latin typeface="Corbel"/>
                <a:cs typeface="Corbel"/>
              </a:rPr>
              <a:t>Insights of Real Estate Price Prediction</a:t>
            </a:r>
            <a:endParaRPr sz="4800" dirty="0">
              <a:latin typeface="Corbel"/>
              <a:cs typeface="Corbel"/>
            </a:endParaRPr>
          </a:p>
        </p:txBody>
      </p:sp>
      <p:sp>
        <p:nvSpPr>
          <p:cNvPr id="3" name="object 3"/>
          <p:cNvSpPr txBox="1"/>
          <p:nvPr/>
        </p:nvSpPr>
        <p:spPr>
          <a:xfrm>
            <a:off x="3962400" y="685800"/>
            <a:ext cx="7150100" cy="5707588"/>
          </a:xfrm>
          <a:prstGeom prst="rect">
            <a:avLst/>
          </a:prstGeom>
        </p:spPr>
        <p:txBody>
          <a:bodyPr vert="horz" wrap="square" lIns="0" tIns="48895" rIns="0" bIns="0" rtlCol="0">
            <a:spAutoFit/>
          </a:bodyPr>
          <a:lstStyle>
            <a:defPPr>
              <a:defRPr lang="en-US"/>
            </a:defPPr>
            <a:lvl1pPr marL="195580" marR="5080" indent="-182880">
              <a:lnSpc>
                <a:spcPct val="90000"/>
              </a:lnSpc>
              <a:spcBef>
                <a:spcPts val="385"/>
              </a:spcBef>
              <a:buClr>
                <a:srgbClr val="40B9D2"/>
              </a:buClr>
              <a:buFont typeface="Wingdings 2"/>
              <a:buChar char=""/>
              <a:tabLst>
                <a:tab pos="195580" algn="l"/>
              </a:tabLst>
              <a:defRPr sz="2400" spc="-5">
                <a:solidFill>
                  <a:srgbClr val="585858"/>
                </a:solidFill>
                <a:latin typeface="Corbel"/>
                <a:cs typeface="Corbel"/>
              </a:defRPr>
            </a:lvl1pPr>
          </a:lstStyle>
          <a:p>
            <a:r>
              <a:rPr dirty="0"/>
              <a:t>There are </a:t>
            </a:r>
            <a:r>
              <a:rPr lang="en-US" dirty="0"/>
              <a:t>414</a:t>
            </a:r>
            <a:r>
              <a:rPr dirty="0"/>
              <a:t> observations in the dataset.</a:t>
            </a:r>
          </a:p>
          <a:p>
            <a:r>
              <a:rPr lang="en-US" dirty="0"/>
              <a:t>In which ‘price’ is the dependent variable on the other parameters/feature that is age,  Metro station, shops nearby the house.</a:t>
            </a:r>
          </a:p>
          <a:p>
            <a:r>
              <a:rPr lang="en-US" dirty="0"/>
              <a:t>As the data is continuous and supervised (labelled) data set we can apply linear regression to get the price predicted.</a:t>
            </a:r>
          </a:p>
          <a:p>
            <a:r>
              <a:rPr lang="en-US" dirty="0"/>
              <a:t>We can also include a categorical column for distance from Metro station and also nearby by shops to the house.</a:t>
            </a:r>
          </a:p>
          <a:p>
            <a:r>
              <a:rPr lang="en-US" dirty="0"/>
              <a:t> For example if we include the categorical variable, we can predict the house nearby Metro station, and stores are shops.</a:t>
            </a:r>
          </a:p>
          <a:p>
            <a:r>
              <a:rPr lang="en-US" dirty="0"/>
              <a:t>If the house is nearby Metro station and Stores then we can see the price of the home is high as per the data set.</a:t>
            </a:r>
          </a:p>
        </p:txBody>
      </p:sp>
    </p:spTree>
    <p:extLst>
      <p:ext uri="{BB962C8B-B14F-4D97-AF65-F5344CB8AC3E}">
        <p14:creationId xmlns:p14="http://schemas.microsoft.com/office/powerpoint/2010/main" val="343723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"Price of house is between 20 to 60 where the house age is between 0 to 20 years"</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04565DBF-AD66-439B-91C1-7C67FC0C22BE}"/>
              </a:ext>
            </a:extLst>
          </p:cNvPr>
          <p:cNvPicPr>
            <a:picLocks noChangeAspect="1"/>
          </p:cNvPicPr>
          <p:nvPr/>
        </p:nvPicPr>
        <p:blipFill>
          <a:blip r:embed="rId2"/>
          <a:stretch>
            <a:fillRect/>
          </a:stretch>
        </p:blipFill>
        <p:spPr>
          <a:xfrm>
            <a:off x="4248150" y="572269"/>
            <a:ext cx="6038850" cy="4533132"/>
          </a:xfrm>
          <a:prstGeom prst="rect">
            <a:avLst/>
          </a:prstGeom>
        </p:spPr>
      </p:pic>
    </p:spTree>
    <p:extLst>
      <p:ext uri="{BB962C8B-B14F-4D97-AF65-F5344CB8AC3E}">
        <p14:creationId xmlns:p14="http://schemas.microsoft.com/office/powerpoint/2010/main" val="5199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1107996"/>
          </a:xfrm>
        </p:spPr>
        <p:txBody>
          <a:bodyPr/>
          <a:lstStyle/>
          <a:p>
            <a:r>
              <a:rPr lang="en-US" b="0" u="none" dirty="0"/>
              <a:t>"The price value increases as the no of stores increases. From the graph less no of stores are crowded than more number of stores"</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5E814873-97E8-416B-9E9F-28C9A7B7C22B}"/>
              </a:ext>
            </a:extLst>
          </p:cNvPr>
          <p:cNvPicPr>
            <a:picLocks noChangeAspect="1"/>
          </p:cNvPicPr>
          <p:nvPr/>
        </p:nvPicPr>
        <p:blipFill>
          <a:blip r:embed="rId2"/>
          <a:stretch>
            <a:fillRect/>
          </a:stretch>
        </p:blipFill>
        <p:spPr>
          <a:xfrm>
            <a:off x="4195762" y="685800"/>
            <a:ext cx="6472238" cy="4038599"/>
          </a:xfrm>
          <a:prstGeom prst="rect">
            <a:avLst/>
          </a:prstGeom>
        </p:spPr>
      </p:pic>
    </p:spTree>
    <p:extLst>
      <p:ext uri="{BB962C8B-B14F-4D97-AF65-F5344CB8AC3E}">
        <p14:creationId xmlns:p14="http://schemas.microsoft.com/office/powerpoint/2010/main" val="165895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F4D-89A3-4252-8C6A-513D3D51B060}"/>
              </a:ext>
            </a:extLst>
          </p:cNvPr>
          <p:cNvSpPr>
            <a:spLocks noGrp="1"/>
          </p:cNvSpPr>
          <p:nvPr>
            <p:ph type="title"/>
          </p:nvPr>
        </p:nvSpPr>
        <p:spPr>
          <a:xfrm>
            <a:off x="3962400" y="5547067"/>
            <a:ext cx="7163308" cy="738664"/>
          </a:xfrm>
        </p:spPr>
        <p:txBody>
          <a:bodyPr/>
          <a:lstStyle/>
          <a:p>
            <a:r>
              <a:rPr lang="en-US" b="0" u="none" dirty="0"/>
              <a:t>Stores are more where the distance between house and metro station is less than 1000m</a:t>
            </a:r>
          </a:p>
        </p:txBody>
      </p:sp>
      <p:sp>
        <p:nvSpPr>
          <p:cNvPr id="3" name="Text Placeholder 2">
            <a:extLst>
              <a:ext uri="{FF2B5EF4-FFF2-40B4-BE49-F238E27FC236}">
                <a16:creationId xmlns:a16="http://schemas.microsoft.com/office/drawing/2014/main" id="{7AD232C9-EBE8-48EC-9AE9-B1C3900DA064}"/>
              </a:ext>
            </a:extLst>
          </p:cNvPr>
          <p:cNvSpPr>
            <a:spLocks noGrp="1"/>
          </p:cNvSpPr>
          <p:nvPr>
            <p:ph type="body" idx="1"/>
          </p:nvPr>
        </p:nvSpPr>
        <p:spPr>
          <a:xfrm>
            <a:off x="304800" y="1828800"/>
            <a:ext cx="2743200" cy="2393604"/>
          </a:xfrm>
        </p:spPr>
        <p:txBody>
          <a:bodyPr vert="horz" wrap="square" lIns="0" tIns="84455" rIns="0" bIns="0" rtlCol="0">
            <a:spAutoFit/>
          </a:bodyPr>
          <a:lstStyle/>
          <a:p>
            <a:pPr marL="12700" marR="5080" algn="l" rtl="0">
              <a:lnSpc>
                <a:spcPts val="4540"/>
              </a:lnSpc>
              <a:spcBef>
                <a:spcPts val="665"/>
              </a:spcBef>
            </a:pPr>
            <a:r>
              <a:rPr lang="en-US" sz="4400" kern="1200" spc="-55" dirty="0">
                <a:solidFill>
                  <a:srgbClr val="FFFFFF"/>
                </a:solidFill>
                <a:latin typeface="Corbel"/>
              </a:rPr>
              <a:t>EXPLORA-TORY DATA ANALYSIS</a:t>
            </a:r>
          </a:p>
        </p:txBody>
      </p:sp>
      <p:pic>
        <p:nvPicPr>
          <p:cNvPr id="4" name="Picture 3">
            <a:extLst>
              <a:ext uri="{FF2B5EF4-FFF2-40B4-BE49-F238E27FC236}">
                <a16:creationId xmlns:a16="http://schemas.microsoft.com/office/drawing/2014/main" id="{CF32EEDF-00C4-49B4-93CD-8BAED0C1B970}"/>
              </a:ext>
            </a:extLst>
          </p:cNvPr>
          <p:cNvPicPr>
            <a:picLocks noChangeAspect="1"/>
          </p:cNvPicPr>
          <p:nvPr/>
        </p:nvPicPr>
        <p:blipFill>
          <a:blip r:embed="rId2"/>
          <a:stretch>
            <a:fillRect/>
          </a:stretch>
        </p:blipFill>
        <p:spPr>
          <a:xfrm>
            <a:off x="4148137" y="685800"/>
            <a:ext cx="6596063" cy="4343400"/>
          </a:xfrm>
          <a:prstGeom prst="rect">
            <a:avLst/>
          </a:prstGeom>
        </p:spPr>
      </p:pic>
    </p:spTree>
    <p:extLst>
      <p:ext uri="{BB962C8B-B14F-4D97-AF65-F5344CB8AC3E}">
        <p14:creationId xmlns:p14="http://schemas.microsoft.com/office/powerpoint/2010/main" val="1991181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1411</TotalTime>
  <Words>660</Words>
  <Application>Microsoft Office PowerPoint</Application>
  <PresentationFormat>Widescreen</PresentationFormat>
  <Paragraphs>51</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Corbel</vt:lpstr>
      <vt:lpstr>Wingdings 2</vt:lpstr>
      <vt:lpstr>Office Theme</vt:lpstr>
      <vt:lpstr>Macro-Enabled Worksheet</vt:lpstr>
      <vt:lpstr>Real Estate Price  Prediction</vt:lpstr>
      <vt:lpstr>PowerPoint Presentation</vt:lpstr>
      <vt:lpstr>PowerPoint Presentation</vt:lpstr>
      <vt:lpstr>PowerPoint Presentation</vt:lpstr>
      <vt:lpstr>About  Dataset</vt:lpstr>
      <vt:lpstr>Insights of Real Estate Price Prediction</vt:lpstr>
      <vt:lpstr>"Price of house is between 20 to 60 where the house age is between 0 to 20 years"</vt:lpstr>
      <vt:lpstr>"The price value increases as the no of stores increases. From the graph less no of stores are crowded than more number of stores"</vt:lpstr>
      <vt:lpstr>Stores are more where the distance between house and metro station is less than 1000m</vt:lpstr>
      <vt:lpstr>"No of stores is less if the distance from Metro station is more from house"</vt:lpstr>
      <vt:lpstr> As the distance from Metro station increases the price of the house decreases.</vt:lpstr>
      <vt:lpstr>"The price is more where the no. of store are more and price value is less where there is less no.of stores"</vt:lpstr>
      <vt:lpstr>"The price is equally distributed in both the year but there are some outlier in 2013</vt:lpstr>
      <vt:lpstr>"Price of old house is less compared to price of new house and also as MRT stations are nearby"</vt:lpstr>
      <vt:lpstr>“Most of the new houses are located where the number of stores are greater than 5”</vt:lpstr>
      <vt:lpstr>"The price of the house is right skewed and the deviation of the price from mean is towards right of the graph'</vt:lpstr>
      <vt:lpstr>"The price of the house is right skewed and the deviation of the price from mean is towards right of the graph'</vt:lpstr>
      <vt:lpstr>Price of house is shows around 50% correlation to Stores, Latitude and longitude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Nandan</dc:creator>
  <cp:lastModifiedBy>Nandan</cp:lastModifiedBy>
  <cp:revision>19</cp:revision>
  <dcterms:created xsi:type="dcterms:W3CDTF">2020-06-10T12:29:34Z</dcterms:created>
  <dcterms:modified xsi:type="dcterms:W3CDTF">2020-07-12T05:23:19Z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2016-12-10T00:00:00Z</vt:filetime>
  </property>
  <property fmtid="{D5CDD505-2E9C-101B-9397-08002B2CF9AE}" pid="3" name="Creator">
    <vt:lpwstr>Microsoft® PowerPoint® 2013</vt:lpwstr>
  </property>
  <property fmtid="{D5CDD505-2E9C-101B-9397-08002B2CF9AE}" pid="4" name="LastSaved">
    <vt:filetime>2020-06-10T00:00:00Z</vt:filetime>
  </property>
</Properties>
</file>