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AECEAF9-ABCA-4DAC-AA6B-5BAEED8147C5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239000" cy="2133600"/>
          </a:xfrm>
        </p:spPr>
        <p:txBody>
          <a:bodyPr/>
          <a:lstStyle/>
          <a:p>
            <a:r>
              <a:rPr lang="en-US" sz="4000" dirty="0" smtClean="0"/>
              <a:t>Seminar on Variables and Dictionaries in Python</a:t>
            </a:r>
            <a:endParaRPr lang="en-US" sz="4000" dirty="0"/>
          </a:p>
        </p:txBody>
      </p:sp>
      <p:pic>
        <p:nvPicPr>
          <p:cNvPr id="1028" name="Picture 4" descr="Python Programming Language Is Considered Better Than Other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2133599"/>
            <a:ext cx="4066309" cy="13087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Python variables (a diagram that is not a concept ma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24312"/>
            <a:ext cx="3657600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Dictionary: How You Can Use It To Write Bette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6200"/>
            <a:ext cx="3810000" cy="237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0375" y="1463657"/>
            <a:ext cx="8205643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Table </a:t>
            </a:r>
            <a:r>
              <a:rPr lang="en-US" sz="2000" b="1" dirty="0"/>
              <a:t>of </a:t>
            </a:r>
            <a:r>
              <a:rPr lang="en-US" sz="2000" b="1" dirty="0" smtClean="0"/>
              <a:t>Contents: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What </a:t>
            </a:r>
            <a:r>
              <a:rPr lang="en-US" sz="2000" dirty="0"/>
              <a:t>Is a Dictionary in Python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Operations in dictionaries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Methods </a:t>
            </a:r>
            <a:r>
              <a:rPr lang="en-US" sz="2000" dirty="0"/>
              <a:t>for Dictionaries </a:t>
            </a:r>
            <a:r>
              <a:rPr lang="en-US" sz="2000" dirty="0" smtClean="0"/>
              <a:t>in Python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78267" y="533400"/>
            <a:ext cx="4264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Dictionaries</a:t>
            </a:r>
            <a:endParaRPr lang="en-US" sz="5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2" descr="Python variables - Python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 descr="Python variables - Python Tutori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AutoShape 2" descr="Python Dictionary (Tutorial With Examples) - Trytoprog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1" y="4038600"/>
            <a:ext cx="7007225" cy="18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 descr="Python dictionary anthology - python coding challenges - Py.Check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456730"/>
            <a:ext cx="2892005" cy="2200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443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Is a Dictionary in Python?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3124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Dictionaries </a:t>
            </a:r>
            <a:r>
              <a:rPr lang="en-US" sz="1800" dirty="0"/>
              <a:t>and lists share the following characteristics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Properties of dictionaries</a:t>
            </a:r>
            <a:r>
              <a:rPr lang="en-US" sz="1800" b="1" dirty="0"/>
              <a:t>: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is a key value pair enclosed in curly brackets{:}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Ordering and indexing is not possible</a:t>
            </a:r>
          </a:p>
          <a:p>
            <a:r>
              <a:rPr lang="en-US" sz="1800" dirty="0" smtClean="0"/>
              <a:t>Its </a:t>
            </a:r>
            <a:r>
              <a:rPr lang="en-US" sz="1800" dirty="0"/>
              <a:t>mutable, we can change/update the dictionaries</a:t>
            </a:r>
          </a:p>
          <a:p>
            <a:r>
              <a:rPr lang="en-US" sz="1800" dirty="0" smtClean="0"/>
              <a:t>Duplicate </a:t>
            </a:r>
            <a:r>
              <a:rPr lang="en-US" sz="1800" dirty="0"/>
              <a:t>keys are not possible but duplicate values are </a:t>
            </a:r>
            <a:r>
              <a:rPr lang="en-US" sz="1800" dirty="0" smtClean="0"/>
              <a:t>possible.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E.g., </a:t>
            </a:r>
            <a:r>
              <a:rPr lang="en-US" sz="1800" dirty="0" smtClean="0"/>
              <a:t>dic1 </a:t>
            </a:r>
            <a:r>
              <a:rPr lang="en-US" sz="1800" dirty="0"/>
              <a:t>= {"Nandan":"Python","Manu":"</a:t>
            </a:r>
            <a:r>
              <a:rPr lang="en-US" sz="1800" dirty="0" smtClean="0"/>
              <a:t>SAP MM</a:t>
            </a:r>
            <a:r>
              <a:rPr lang="en-US" sz="1800" dirty="0"/>
              <a:t>","Suchi":"Java</a:t>
            </a:r>
            <a:r>
              <a:rPr lang="en-US" sz="1800" dirty="0" smtClean="0"/>
              <a:t>"}</a:t>
            </a:r>
            <a:endParaRPr lang="en-US" sz="1800" dirty="0"/>
          </a:p>
        </p:txBody>
      </p:sp>
      <p:sp>
        <p:nvSpPr>
          <p:cNvPr id="4" name="AutoShape 2" descr="Python Dictionary (Tutorial With Examples) - Trytopr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Python Dictionary (Tutorial With Examples) - Trytopro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49" name="Picture 9" descr="Python Dict and File | Python Education | Google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51816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in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Accessing Items: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       We </a:t>
            </a:r>
            <a:r>
              <a:rPr lang="en-US" sz="1800" dirty="0"/>
              <a:t>can access the items of a dictionary by referring to its key name, inside square brackets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E.g</a:t>
            </a:r>
            <a:r>
              <a:rPr lang="en-US" sz="1800" dirty="0"/>
              <a:t>., x = thisdict["model</a:t>
            </a:r>
            <a:r>
              <a:rPr lang="en-US" sz="1800" dirty="0" smtClean="0"/>
              <a:t>"]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Length of Dictionary: 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To determine how many items (key-value pairs) a dictionary has, use the </a:t>
            </a:r>
            <a:r>
              <a:rPr lang="en-US" sz="1800" dirty="0" err="1">
                <a:solidFill>
                  <a:srgbClr val="7030A0"/>
                </a:solidFill>
              </a:rPr>
              <a:t>len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E.g</a:t>
            </a:r>
            <a:r>
              <a:rPr lang="en-US" sz="1800" dirty="0" smtClean="0"/>
              <a:t>, </a:t>
            </a:r>
            <a:r>
              <a:rPr lang="en-US" sz="1800" dirty="0"/>
              <a:t>thisdict = </a:t>
            </a:r>
            <a:r>
              <a:rPr lang="en-US" sz="1800" dirty="0" smtClean="0"/>
              <a:t>{"</a:t>
            </a:r>
            <a:r>
              <a:rPr lang="en-US" sz="1800" dirty="0"/>
              <a:t>brand": "Ford</a:t>
            </a:r>
            <a:r>
              <a:rPr lang="en-US" sz="1800" dirty="0" smtClean="0"/>
              <a:t>","</a:t>
            </a:r>
            <a:r>
              <a:rPr lang="en-US" sz="1800" dirty="0"/>
              <a:t>model": "Mustang</a:t>
            </a:r>
            <a:r>
              <a:rPr lang="en-US" sz="1800" dirty="0" smtClean="0"/>
              <a:t>","</a:t>
            </a:r>
            <a:r>
              <a:rPr lang="en-US" sz="1800" dirty="0"/>
              <a:t>year": </a:t>
            </a:r>
            <a:r>
              <a:rPr lang="en-US" sz="1800" dirty="0" smtClean="0"/>
              <a:t>1964}</a:t>
            </a:r>
          </a:p>
          <a:p>
            <a:pPr marL="0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thisdict</a:t>
            </a:r>
            <a:r>
              <a:rPr lang="en-US" sz="1800" dirty="0" smtClean="0"/>
              <a:t>))</a:t>
            </a:r>
            <a:endParaRPr lang="en-US" sz="1800" dirty="0"/>
          </a:p>
        </p:txBody>
      </p:sp>
      <p:sp>
        <p:nvSpPr>
          <p:cNvPr id="4" name="AutoShape 2" descr="Python Dictionary (Tutorial With Examples) - Trytopro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Python Dictionary (Tutorial With Examples) - Trytopro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38" name="Picture 2" descr="Python Dictionaries Tutorial 3 | How to access Nested Dictionari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1473"/>
            <a:ext cx="335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962400" y="2819400"/>
            <a:ext cx="533400" cy="297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685800"/>
          </a:xfrm>
        </p:spPr>
        <p:txBody>
          <a:bodyPr vert="horz" anchor="b">
            <a:normAutofit/>
          </a:bodyPr>
          <a:lstStyle/>
          <a:p>
            <a:r>
              <a:rPr lang="en-US" sz="3200" dirty="0"/>
              <a:t>Methods in Dictionaries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4953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clear</a:t>
            </a:r>
            <a:r>
              <a:rPr lang="en-US" sz="18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Removes </a:t>
            </a:r>
            <a:r>
              <a:rPr lang="en-US" sz="1800" dirty="0"/>
              <a:t>all the elements from the dictionary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dic1 </a:t>
            </a:r>
            <a:r>
              <a:rPr lang="en-US" sz="1800" dirty="0"/>
              <a:t>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 smtClean="0"/>
              <a:t>      dic1.</a:t>
            </a:r>
            <a:r>
              <a:rPr lang="en-US" sz="1800" dirty="0" smtClean="0">
                <a:solidFill>
                  <a:srgbClr val="D60093"/>
                </a:solidFill>
              </a:rPr>
              <a:t>clear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   print(dic1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{}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copy</a:t>
            </a:r>
            <a:r>
              <a:rPr lang="en-US" sz="1800" b="1" dirty="0"/>
              <a:t>()-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Returns </a:t>
            </a:r>
            <a:r>
              <a:rPr lang="en-US" sz="1800" dirty="0"/>
              <a:t>a copy of the dictionary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dic1 </a:t>
            </a:r>
            <a:r>
              <a:rPr lang="en-US" sz="1800" dirty="0"/>
              <a:t>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 smtClean="0"/>
              <a:t>     dic2 </a:t>
            </a:r>
            <a:r>
              <a:rPr lang="en-US" sz="1800" dirty="0"/>
              <a:t>= dic1.</a:t>
            </a:r>
            <a:r>
              <a:rPr lang="en-US" sz="1800" dirty="0">
                <a:solidFill>
                  <a:srgbClr val="7030A0"/>
                </a:solidFill>
              </a:rPr>
              <a:t>copy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   print(dic2)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= {"Nandan":"Python","Manu":"SAP </a:t>
            </a:r>
            <a:r>
              <a:rPr lang="en-US" sz="1800" dirty="0" err="1"/>
              <a:t>MM","Suchi":"Java</a:t>
            </a:r>
            <a:r>
              <a:rPr lang="en-US" sz="1800" dirty="0" smtClean="0"/>
              <a:t>"}</a:t>
            </a:r>
            <a:endParaRPr lang="en-US" sz="1800" dirty="0"/>
          </a:p>
        </p:txBody>
      </p:sp>
      <p:pic>
        <p:nvPicPr>
          <p:cNvPr id="6" name="Picture 5" descr="15 things you should know about Dictionaries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8695"/>
            <a:ext cx="2514600" cy="109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762000"/>
          </a:xfrm>
        </p:spPr>
        <p:txBody>
          <a:bodyPr/>
          <a:lstStyle/>
          <a:p>
            <a:r>
              <a:rPr lang="en-US" dirty="0"/>
              <a:t>Methods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181600"/>
          </a:xfrm>
        </p:spPr>
        <p:txBody>
          <a:bodyPr>
            <a:noAutofit/>
          </a:bodyPr>
          <a:lstStyle/>
          <a:p>
            <a:r>
              <a:rPr lang="en-US" sz="1800" b="1" dirty="0" err="1" smtClean="0"/>
              <a:t>fromkeys</a:t>
            </a:r>
            <a:r>
              <a:rPr lang="en-US" sz="1800" b="1" dirty="0"/>
              <a:t>() -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Returns </a:t>
            </a:r>
            <a:r>
              <a:rPr lang="en-US" sz="1800" dirty="0"/>
              <a:t>a dictionary with the specified keys and value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key </a:t>
            </a:r>
            <a:r>
              <a:rPr lang="en-US" sz="1800" dirty="0"/>
              <a:t>= {'</a:t>
            </a:r>
            <a:r>
              <a:rPr lang="en-US" sz="1800" dirty="0" err="1"/>
              <a:t>Nandan','Manu',</a:t>
            </a:r>
            <a:r>
              <a:rPr lang="en-US" sz="1800" dirty="0" err="1" smtClean="0"/>
              <a:t>'Suchi</a:t>
            </a:r>
            <a:r>
              <a:rPr lang="en-US" sz="1800" dirty="0" smtClean="0"/>
              <a:t>’)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value </a:t>
            </a:r>
            <a:r>
              <a:rPr lang="en-US" sz="1800" dirty="0"/>
              <a:t>= 'python'</a:t>
            </a:r>
          </a:p>
          <a:p>
            <a:pPr marL="0" indent="0">
              <a:buNone/>
            </a:pPr>
            <a:r>
              <a:rPr lang="en-US" sz="1800" dirty="0" smtClean="0"/>
              <a:t>      dic1 = </a:t>
            </a:r>
            <a:r>
              <a:rPr lang="en-US" sz="1800" dirty="0" err="1" smtClean="0"/>
              <a:t>dict.</a:t>
            </a:r>
            <a:r>
              <a:rPr lang="en-US" sz="1800" dirty="0" err="1" smtClean="0">
                <a:solidFill>
                  <a:srgbClr val="0070C0"/>
                </a:solidFill>
              </a:rPr>
              <a:t>fromkeys</a:t>
            </a:r>
            <a:r>
              <a:rPr lang="en-US" sz="1800" dirty="0" smtClean="0"/>
              <a:t>(</a:t>
            </a:r>
            <a:r>
              <a:rPr lang="en-US" sz="1800" dirty="0" err="1" smtClean="0"/>
              <a:t>key,value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print(dic1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</a:t>
            </a:r>
            <a:r>
              <a:rPr lang="en-US" sz="1800" dirty="0" smtClean="0"/>
              <a:t> = </a:t>
            </a:r>
            <a:r>
              <a:rPr lang="en-US" sz="1800" i="1" dirty="0"/>
              <a:t>{'Nandan': 'python', 'Manu': 'python', 'Suchi': 'python</a:t>
            </a:r>
            <a:r>
              <a:rPr lang="en-US" sz="1800" i="1" dirty="0" smtClean="0"/>
              <a:t>'}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get</a:t>
            </a:r>
            <a:r>
              <a:rPr lang="en-US" sz="20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Returns </a:t>
            </a:r>
            <a:r>
              <a:rPr lang="en-US" sz="1800" dirty="0"/>
              <a:t>the value of the specified key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dic1 </a:t>
            </a:r>
            <a:r>
              <a:rPr lang="en-US" sz="1800" dirty="0"/>
              <a:t>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 smtClean="0"/>
              <a:t>      dic2 </a:t>
            </a:r>
            <a:r>
              <a:rPr lang="en-US" sz="1800" dirty="0"/>
              <a:t>= dic1.</a:t>
            </a:r>
            <a:r>
              <a:rPr lang="en-US" sz="1800" dirty="0">
                <a:solidFill>
                  <a:srgbClr val="C00000"/>
                </a:solidFill>
              </a:rPr>
              <a:t>get</a:t>
            </a:r>
            <a:r>
              <a:rPr lang="en-US" sz="1800" dirty="0"/>
              <a:t>("Nandan")</a:t>
            </a:r>
          </a:p>
          <a:p>
            <a:pPr marL="0" indent="0">
              <a:buNone/>
            </a:pPr>
            <a:r>
              <a:rPr lang="en-US" sz="1800" dirty="0" smtClean="0"/>
              <a:t>       print(dic2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</a:t>
            </a:r>
            <a:r>
              <a:rPr lang="en-US" sz="1800" dirty="0"/>
              <a:t>= </a:t>
            </a:r>
            <a:r>
              <a:rPr lang="en-US" sz="1800" i="1" dirty="0" smtClean="0"/>
              <a:t>Python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6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62000"/>
          </a:xfrm>
        </p:spPr>
        <p:txBody>
          <a:bodyPr/>
          <a:lstStyle/>
          <a:p>
            <a:r>
              <a:rPr lang="en-US" dirty="0"/>
              <a:t>Methods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items</a:t>
            </a:r>
            <a:r>
              <a:rPr lang="en-US" sz="2000" b="1" dirty="0"/>
              <a:t>() </a:t>
            </a:r>
            <a:r>
              <a:rPr lang="en-US" sz="1800" dirty="0"/>
              <a:t>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Returns </a:t>
            </a:r>
            <a:r>
              <a:rPr lang="en-US" sz="1800" dirty="0"/>
              <a:t>a list containing a tuple for each key value pair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dic1 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/>
              <a:t>dic2 = dic1.</a:t>
            </a:r>
            <a:r>
              <a:rPr lang="en-US" sz="1800" dirty="0">
                <a:solidFill>
                  <a:schemeClr val="accent2"/>
                </a:solidFill>
              </a:rPr>
              <a:t>items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print(dic2)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 </a:t>
            </a:r>
            <a:r>
              <a:rPr lang="en-US" sz="1800" dirty="0"/>
              <a:t>= </a:t>
            </a:r>
            <a:r>
              <a:rPr lang="en-US" sz="1800" i="1" dirty="0" err="1"/>
              <a:t>dict_items</a:t>
            </a:r>
            <a:r>
              <a:rPr lang="en-US" sz="1800" i="1" dirty="0"/>
              <a:t>([('Nandan', 'Python'), ('Manu', 'SAP MM'), ('Suchi', 'Java</a:t>
            </a:r>
            <a:r>
              <a:rPr lang="en-US" sz="1800" i="1" dirty="0" smtClean="0"/>
              <a:t>')])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2000" b="1" dirty="0" smtClean="0"/>
              <a:t>keys</a:t>
            </a:r>
            <a:r>
              <a:rPr lang="en-US" sz="20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Returns </a:t>
            </a:r>
            <a:r>
              <a:rPr lang="en-US" sz="1800" dirty="0"/>
              <a:t>a list containing the dictionary's keys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dic1 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/>
              <a:t>dic2 = dic1.</a:t>
            </a:r>
            <a:r>
              <a:rPr lang="en-US" sz="1800" dirty="0">
                <a:solidFill>
                  <a:srgbClr val="00B050"/>
                </a:solidFill>
              </a:rPr>
              <a:t>keys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print(dic2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 </a:t>
            </a:r>
            <a:r>
              <a:rPr lang="en-US" sz="1800" dirty="0"/>
              <a:t>= </a:t>
            </a:r>
            <a:r>
              <a:rPr lang="en-US" sz="1800" i="1" dirty="0" err="1"/>
              <a:t>dict_keys</a:t>
            </a:r>
            <a:r>
              <a:rPr lang="en-US" sz="1800" i="1" dirty="0"/>
              <a:t>(['Nandan', 'Manu', 'Suchi'])'''</a:t>
            </a:r>
          </a:p>
        </p:txBody>
      </p:sp>
    </p:spTree>
    <p:extLst>
      <p:ext uri="{BB962C8B-B14F-4D97-AF65-F5344CB8AC3E}">
        <p14:creationId xmlns:p14="http://schemas.microsoft.com/office/powerpoint/2010/main" val="34652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62000"/>
          </a:xfrm>
        </p:spPr>
        <p:txBody>
          <a:bodyPr/>
          <a:lstStyle/>
          <a:p>
            <a:r>
              <a:rPr lang="en-US" dirty="0"/>
              <a:t>Methods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1054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values</a:t>
            </a:r>
            <a:r>
              <a:rPr lang="en-US" sz="20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Returns </a:t>
            </a:r>
            <a:r>
              <a:rPr lang="en-US" sz="1800" dirty="0"/>
              <a:t>a list of all the values in the dictionary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dic1 </a:t>
            </a:r>
            <a:r>
              <a:rPr lang="en-US" sz="1800" dirty="0"/>
              <a:t>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 smtClean="0"/>
              <a:t>      dic2 </a:t>
            </a:r>
            <a:r>
              <a:rPr lang="en-US" sz="1800" dirty="0"/>
              <a:t>= dic1.</a:t>
            </a:r>
            <a:r>
              <a:rPr lang="en-US" sz="1800" dirty="0">
                <a:solidFill>
                  <a:srgbClr val="00B0F0"/>
                </a:solidFill>
              </a:rPr>
              <a:t>values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   print(dic2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i="1" dirty="0" err="1"/>
              <a:t>dict_values</a:t>
            </a:r>
            <a:r>
              <a:rPr lang="en-US" sz="1800" i="1" dirty="0"/>
              <a:t>(['Python', </a:t>
            </a:r>
            <a:r>
              <a:rPr lang="en-US" sz="1800" i="1" dirty="0" smtClean="0"/>
              <a:t>'SAP </a:t>
            </a:r>
            <a:r>
              <a:rPr lang="en-US" sz="1800" i="1" dirty="0"/>
              <a:t>MM', 'Java</a:t>
            </a:r>
            <a:r>
              <a:rPr lang="en-US" sz="1800" i="1" dirty="0" smtClean="0"/>
              <a:t>'])</a:t>
            </a:r>
          </a:p>
          <a:p>
            <a:pPr marL="0" indent="0">
              <a:buNone/>
            </a:pPr>
            <a:endParaRPr lang="en-US" sz="1800" i="1" dirty="0" smtClean="0"/>
          </a:p>
          <a:p>
            <a:r>
              <a:rPr lang="en-US" sz="2000" b="1" dirty="0" smtClean="0"/>
              <a:t>pop</a:t>
            </a:r>
            <a:r>
              <a:rPr lang="en-US" sz="20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Removes </a:t>
            </a:r>
            <a:r>
              <a:rPr lang="en-US" sz="1800" dirty="0"/>
              <a:t>the element with the specified </a:t>
            </a:r>
            <a:r>
              <a:rPr lang="en-US" sz="1800" dirty="0" smtClean="0"/>
              <a:t>key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dic1 </a:t>
            </a:r>
            <a:r>
              <a:rPr lang="en-US" sz="1800" dirty="0"/>
              <a:t>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 smtClean="0"/>
              <a:t>     dic1.</a:t>
            </a:r>
            <a:r>
              <a:rPr lang="en-US" sz="1800" dirty="0" smtClean="0">
                <a:solidFill>
                  <a:schemeClr val="accent5"/>
                </a:solidFill>
              </a:rPr>
              <a:t>pop</a:t>
            </a:r>
            <a:r>
              <a:rPr lang="en-US" sz="1800" dirty="0"/>
              <a:t>("Nandan")</a:t>
            </a:r>
          </a:p>
          <a:p>
            <a:pPr marL="0" indent="0">
              <a:buNone/>
            </a:pPr>
            <a:r>
              <a:rPr lang="en-US" sz="1800" dirty="0"/>
              <a:t>print(dic1)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 </a:t>
            </a:r>
            <a:r>
              <a:rPr lang="en-US" sz="1800" dirty="0"/>
              <a:t>= </a:t>
            </a:r>
            <a:r>
              <a:rPr lang="en-US" sz="1800" i="1" dirty="0"/>
              <a:t>{"</a:t>
            </a:r>
            <a:r>
              <a:rPr lang="en-US" sz="1800" i="1" dirty="0" err="1"/>
              <a:t>Manu":"SAP</a:t>
            </a:r>
            <a:r>
              <a:rPr lang="en-US" sz="1800" i="1" dirty="0"/>
              <a:t> </a:t>
            </a:r>
            <a:r>
              <a:rPr lang="en-US" sz="1800" i="1" dirty="0" err="1"/>
              <a:t>MM","Suchi":"Java</a:t>
            </a:r>
            <a:r>
              <a:rPr lang="en-US" sz="1800" i="1" dirty="0" smtClean="0"/>
              <a:t>"}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6607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62000"/>
          </a:xfrm>
        </p:spPr>
        <p:txBody>
          <a:bodyPr/>
          <a:lstStyle/>
          <a:p>
            <a:r>
              <a:rPr lang="en-US" dirty="0"/>
              <a:t>Methods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popitem</a:t>
            </a:r>
            <a:r>
              <a:rPr lang="en-US" sz="20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Removes </a:t>
            </a:r>
            <a:r>
              <a:rPr lang="en-US" sz="1800" dirty="0"/>
              <a:t>the last inserted key-value pair</a:t>
            </a:r>
          </a:p>
          <a:p>
            <a:pPr marL="0" indent="0">
              <a:buNone/>
            </a:pPr>
            <a:r>
              <a:rPr lang="en-US" sz="1800" dirty="0" smtClean="0"/>
              <a:t>E.g</a:t>
            </a:r>
            <a:r>
              <a:rPr lang="en-US" sz="1800" dirty="0"/>
              <a:t>.</a:t>
            </a:r>
            <a:r>
              <a:rPr lang="en-US" sz="1800" dirty="0" smtClean="0"/>
              <a:t>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dic1 </a:t>
            </a:r>
            <a:r>
              <a:rPr lang="en-US" sz="1800" dirty="0"/>
              <a:t>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 smtClean="0"/>
              <a:t>      dic1.popitem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   print(dic1)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 </a:t>
            </a:r>
            <a:r>
              <a:rPr lang="en-US" sz="1800" dirty="0"/>
              <a:t>= </a:t>
            </a:r>
            <a:r>
              <a:rPr lang="en-US" sz="1800" i="1" dirty="0"/>
              <a:t>{"Nandan":"Python","Manu":"SAP MM</a:t>
            </a:r>
            <a:r>
              <a:rPr lang="en-US" sz="1800" i="1" dirty="0" smtClean="0"/>
              <a:t>"}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2000" b="1" dirty="0" err="1" smtClean="0"/>
              <a:t>setdefault</a:t>
            </a:r>
            <a:r>
              <a:rPr lang="en-US" sz="2000" b="1" dirty="0"/>
              <a:t>() 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Returns </a:t>
            </a:r>
            <a:r>
              <a:rPr lang="en-US" sz="1800" dirty="0"/>
              <a:t>the value of the specified key. If the key does not exist: insert the key, with the specified </a:t>
            </a:r>
            <a:r>
              <a:rPr lang="en-US" sz="1800" dirty="0" smtClean="0"/>
              <a:t>value</a:t>
            </a:r>
          </a:p>
          <a:p>
            <a:pPr marL="0" indent="0">
              <a:buNone/>
            </a:pPr>
            <a:r>
              <a:rPr lang="en-US" sz="1800" dirty="0" smtClean="0"/>
              <a:t>E.g.,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dic1 = {"Nandan":"Python","Manu":"SAP </a:t>
            </a:r>
            <a:r>
              <a:rPr lang="en-US" sz="1800" dirty="0" err="1"/>
              <a:t>MM","Suchi":"Java</a:t>
            </a:r>
            <a:r>
              <a:rPr lang="en-US" sz="1800" dirty="0"/>
              <a:t>"}</a:t>
            </a:r>
          </a:p>
          <a:p>
            <a:pPr marL="0" indent="0">
              <a:buNone/>
            </a:pPr>
            <a:r>
              <a:rPr lang="en-US" sz="1800" dirty="0"/>
              <a:t>dic2 = dic1.setdefault("</a:t>
            </a:r>
            <a:r>
              <a:rPr lang="en-US" sz="1800" dirty="0" err="1"/>
              <a:t>Akshay</a:t>
            </a:r>
            <a:r>
              <a:rPr lang="en-US" sz="1800" dirty="0"/>
              <a:t>","Big data")</a:t>
            </a:r>
          </a:p>
          <a:p>
            <a:pPr marL="0" indent="0">
              <a:buNone/>
            </a:pPr>
            <a:r>
              <a:rPr lang="en-US" sz="1800" dirty="0"/>
              <a:t>print(dic2)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= </a:t>
            </a:r>
            <a:r>
              <a:rPr lang="en-US" sz="1800" i="1" dirty="0"/>
              <a:t>Big </a:t>
            </a:r>
            <a:r>
              <a:rPr lang="en-US" sz="1800" i="1" dirty="0" smtClean="0"/>
              <a:t>data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3364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ear Students, Thank You for Teaching Me This Ye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6" name="Picture 8" descr="0314 Thank You With Smiley | PowerPoint Shapes | PowerPoint Sli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6" y="533400"/>
            <a:ext cx="823748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4404" y="1600200"/>
            <a:ext cx="7392028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Table </a:t>
            </a:r>
            <a:r>
              <a:rPr lang="en-US" sz="2000" b="1" dirty="0"/>
              <a:t>of </a:t>
            </a:r>
            <a:r>
              <a:rPr lang="en-US" sz="2000" b="1" dirty="0" smtClean="0"/>
              <a:t>Contents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Variable </a:t>
            </a:r>
            <a:r>
              <a:rPr lang="en-US" sz="1800" dirty="0" smtClean="0"/>
              <a:t>Assignment</a:t>
            </a:r>
          </a:p>
          <a:p>
            <a:endParaRPr lang="en-US" sz="1800" dirty="0"/>
          </a:p>
          <a:p>
            <a:r>
              <a:rPr lang="en-US" sz="1800" dirty="0"/>
              <a:t>Variable Types in </a:t>
            </a:r>
            <a:r>
              <a:rPr lang="en-US" sz="1800" dirty="0" smtClean="0"/>
              <a:t>Python</a:t>
            </a:r>
          </a:p>
          <a:p>
            <a:endParaRPr lang="en-US" sz="1800" dirty="0"/>
          </a:p>
          <a:p>
            <a:r>
              <a:rPr lang="en-US" sz="1800" dirty="0" smtClean="0"/>
              <a:t>Object References</a:t>
            </a:r>
          </a:p>
          <a:p>
            <a:endParaRPr lang="en-US" sz="1800" dirty="0" smtClean="0"/>
          </a:p>
          <a:p>
            <a:r>
              <a:rPr lang="en-US" sz="1800" dirty="0" smtClean="0"/>
              <a:t>Object Identity</a:t>
            </a:r>
          </a:p>
          <a:p>
            <a:endParaRPr lang="en-US" sz="1800" dirty="0" smtClean="0"/>
          </a:p>
          <a:p>
            <a:r>
              <a:rPr lang="en-US" sz="1800" dirty="0" smtClean="0"/>
              <a:t>Variable Names</a:t>
            </a:r>
          </a:p>
          <a:p>
            <a:endParaRPr lang="en-US" sz="1800" dirty="0"/>
          </a:p>
          <a:p>
            <a:r>
              <a:rPr lang="en-US" sz="1800" dirty="0"/>
              <a:t>Reserved Words (Keywords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743199" y="533400"/>
            <a:ext cx="333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Variables</a:t>
            </a:r>
            <a:endParaRPr lang="en-US" sz="5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2" descr="Python variables - Python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 descr="Python variables - Python Tutori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5" name="Picture 7" descr="Python variables - Python Tutorial for Beginners | Coder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1676400"/>
            <a:ext cx="367211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5410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3959352"/>
          </a:xfrm>
        </p:spPr>
        <p:txBody>
          <a:bodyPr>
            <a:noAutofit/>
          </a:bodyPr>
          <a:lstStyle/>
          <a:p>
            <a:r>
              <a:rPr lang="en-US" sz="1800" dirty="0"/>
              <a:t>Variables are containers for storing data values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 variable is created the moment you first assign a value to it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Variables do not need to be declared with any particular type and can even change type after they have been set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E.g.,</a:t>
            </a:r>
          </a:p>
          <a:p>
            <a:pPr marL="0" indent="0">
              <a:buNone/>
            </a:pPr>
            <a:r>
              <a:rPr lang="en-US" sz="1800" dirty="0"/>
              <a:t>x = 4 </a:t>
            </a:r>
            <a:r>
              <a:rPr lang="en-US" sz="1800" dirty="0" smtClean="0"/>
              <a:t> ------# x </a:t>
            </a:r>
            <a:r>
              <a:rPr lang="en-US" sz="1800" dirty="0"/>
              <a:t>is of type int</a:t>
            </a:r>
            <a:br>
              <a:rPr lang="en-US" sz="1800" dirty="0"/>
            </a:br>
            <a:r>
              <a:rPr lang="en-US" sz="1800" dirty="0"/>
              <a:t>x = "Sally" </a:t>
            </a:r>
            <a:r>
              <a:rPr lang="en-US" sz="1800" dirty="0" smtClean="0"/>
              <a:t>---# </a:t>
            </a:r>
            <a:r>
              <a:rPr lang="en-US" sz="1800" dirty="0"/>
              <a:t>x is now of type str</a:t>
            </a:r>
            <a:br>
              <a:rPr lang="en-US" sz="1800" dirty="0"/>
            </a:br>
            <a:r>
              <a:rPr lang="en-US" sz="1800" dirty="0"/>
              <a:t>print(x)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Output = Sally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100" name="Picture 4" descr="Python 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4343400"/>
            <a:ext cx="38195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Μεταβλητές Προγράμματος | Πλατφόρμα «Αίσωπος» - Ψηφιακά Διδακτικά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3400"/>
            <a:ext cx="2466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137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72000"/>
          </a:xfrm>
        </p:spPr>
        <p:txBody>
          <a:bodyPr>
            <a:no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variable is initially declared to have a specific data type, and any value assigned to it during its lifetime must always have that type</a:t>
            </a:r>
            <a:r>
              <a:rPr lang="en-US" sz="1800" dirty="0" smtClean="0"/>
              <a:t>. But this restriction is not applicable in python.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E.g., val = 4.5 -- #type is float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print(val)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output = 4.5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	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val = “I am Nandan”  #here we changed the type as string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print(val)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output = I am Nandan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If we change the type the python will replace the container value. In the above case it will change from float to string.</a:t>
            </a:r>
          </a:p>
        </p:txBody>
      </p:sp>
      <p:pic>
        <p:nvPicPr>
          <p:cNvPr id="9218" name="Picture 2" descr="Python Variables and data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200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5410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Python is a highly object-oriented language. In fact, virtually every item of data in a Python program is an </a:t>
            </a:r>
            <a:r>
              <a:rPr lang="en-US" sz="1800" dirty="0" smtClean="0"/>
              <a:t>object </a:t>
            </a:r>
            <a:r>
              <a:rPr lang="en-US" sz="1800" dirty="0"/>
              <a:t>of a specific type or </a:t>
            </a:r>
            <a:r>
              <a:rPr lang="en-US" sz="1800" dirty="0" smtClean="0"/>
              <a:t>class.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E.g,  print(45)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print(type(45))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output = 45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&lt;class _int&gt;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/>
              <a:t>presented with the statement print(300), the interpreter does the following:</a:t>
            </a:r>
          </a:p>
          <a:p>
            <a:r>
              <a:rPr lang="en-US" sz="1800" dirty="0"/>
              <a:t>Creates an integer object</a:t>
            </a:r>
          </a:p>
          <a:p>
            <a:r>
              <a:rPr lang="en-US" sz="1800" dirty="0"/>
              <a:t>Gives it the value </a:t>
            </a:r>
            <a:r>
              <a:rPr lang="en-US" sz="1800" dirty="0" smtClean="0"/>
              <a:t>45</a:t>
            </a:r>
            <a:endParaRPr lang="en-US" sz="1800" dirty="0"/>
          </a:p>
          <a:p>
            <a:r>
              <a:rPr lang="en-US" sz="1800" dirty="0"/>
              <a:t>Displays it to the </a:t>
            </a:r>
            <a:r>
              <a:rPr lang="en-US" sz="1800" dirty="0" smtClean="0"/>
              <a:t>output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You </a:t>
            </a:r>
            <a:r>
              <a:rPr lang="en-US" sz="1800" dirty="0"/>
              <a:t>can see that an integer object is created using the built-in type() </a:t>
            </a:r>
            <a:r>
              <a:rPr lang="en-US" sz="1800" dirty="0" smtClean="0"/>
              <a:t>function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E.g.,</a:t>
            </a:r>
          </a:p>
          <a:p>
            <a:pPr marL="347472" lvl="1" indent="0">
              <a:buNone/>
            </a:pPr>
            <a:r>
              <a:rPr lang="en-US" sz="1600" dirty="0" smtClean="0"/>
              <a:t>n = 300</a:t>
            </a:r>
          </a:p>
          <a:p>
            <a:pPr marL="347472" lvl="1" indent="0">
              <a:buNone/>
            </a:pPr>
            <a:endParaRPr lang="en-US" sz="1600" dirty="0" smtClean="0"/>
          </a:p>
          <a:p>
            <a:pPr marL="347472" lvl="1" indent="0">
              <a:buNone/>
            </a:pPr>
            <a:endParaRPr lang="en-US" sz="1600" dirty="0"/>
          </a:p>
          <a:p>
            <a:pPr marL="347472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m = n </a:t>
            </a:r>
            <a:endParaRPr lang="en-US" sz="1600" dirty="0"/>
          </a:p>
          <a:p>
            <a:pPr marL="347472" lvl="1" indent="0">
              <a:buNone/>
            </a:pPr>
            <a:endParaRPr lang="en-US" sz="1200" dirty="0"/>
          </a:p>
          <a:p>
            <a:pPr marL="347472" lvl="1" indent="0">
              <a:buNone/>
            </a:pPr>
            <a:endParaRPr lang="en-US" sz="1200" dirty="0"/>
          </a:p>
          <a:p>
            <a:pPr marL="347472" lvl="1" indent="0">
              <a:buNone/>
            </a:pPr>
            <a:endParaRPr lang="en-US" sz="1200" dirty="0"/>
          </a:p>
          <a:p>
            <a:pPr marL="347472" lvl="1" indent="0">
              <a:buNone/>
            </a:pPr>
            <a:endParaRPr lang="en-US" sz="1600" dirty="0"/>
          </a:p>
          <a:p>
            <a:pPr marL="347472" lvl="1" indent="0">
              <a:buNone/>
            </a:pPr>
            <a:r>
              <a:rPr lang="en-US" sz="1600" dirty="0" smtClean="0"/>
              <a:t>m = 400</a:t>
            </a:r>
          </a:p>
          <a:p>
            <a:pPr marL="347472" lvl="1" indent="0">
              <a:buNone/>
            </a:pPr>
            <a:endParaRPr lang="en-US" sz="1600" dirty="0"/>
          </a:p>
          <a:p>
            <a:pPr marL="347472" lvl="1" indent="0">
              <a:buNone/>
            </a:pPr>
            <a:endParaRPr lang="en-US" sz="1600" dirty="0" smtClean="0"/>
          </a:p>
          <a:p>
            <a:pPr marL="347472" lvl="1" indent="0">
              <a:buNone/>
            </a:pPr>
            <a:endParaRPr lang="en-US" sz="1600" dirty="0"/>
          </a:p>
          <a:p>
            <a:pPr marL="347472" lvl="1" indent="0">
              <a:buNone/>
            </a:pPr>
            <a:endParaRPr lang="en-US" sz="1600" dirty="0"/>
          </a:p>
          <a:p>
            <a:pPr marL="347472" lvl="1" indent="0">
              <a:buNone/>
            </a:pPr>
            <a:r>
              <a:rPr lang="en-US" sz="1600" dirty="0" smtClean="0"/>
              <a:t>n = “foo”</a:t>
            </a:r>
          </a:p>
          <a:p>
            <a:pPr marL="347472" lvl="1" indent="0">
              <a:buNone/>
            </a:pPr>
            <a:endParaRPr lang="en-US" sz="1600" dirty="0"/>
          </a:p>
          <a:p>
            <a:pPr marL="347472" lvl="1" indent="0">
              <a:buNone/>
            </a:pPr>
            <a:endParaRPr lang="en-US" sz="1200" dirty="0"/>
          </a:p>
        </p:txBody>
      </p:sp>
      <p:pic>
        <p:nvPicPr>
          <p:cNvPr id="5" name="Picture 4" descr="https://files.realpython.com/media/t.2d7bcb9afa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004455"/>
            <a:ext cx="5162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18" y="1905000"/>
            <a:ext cx="518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1" y="2971800"/>
            <a:ext cx="5190476" cy="110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1" y="4114800"/>
            <a:ext cx="5190476" cy="175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6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54102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Object </a:t>
            </a:r>
            <a:r>
              <a:rPr lang="en-US" dirty="0" smtClean="0">
                <a:effectLst/>
              </a:rPr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Python, every object that is created is given a number that uniquely identifies it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The built-in Python function id() returns an object’s integer identifier. Using the id() function, you can verify that two variables indeed point to the same </a:t>
            </a:r>
            <a:r>
              <a:rPr lang="en-US" sz="1800" dirty="0" smtClean="0"/>
              <a:t>object.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E.g.,</a:t>
            </a:r>
            <a:r>
              <a:rPr lang="pt-BR" sz="1800" dirty="0"/>
              <a:t> n = </a:t>
            </a:r>
            <a:r>
              <a:rPr lang="pt-BR" sz="1800" dirty="0" smtClean="0"/>
              <a:t>300 </a:t>
            </a:r>
          </a:p>
          <a:p>
            <a:pPr marL="0" indent="0">
              <a:buNone/>
            </a:pPr>
            <a:r>
              <a:rPr lang="pt-BR" sz="1800" dirty="0" smtClean="0"/>
              <a:t>m </a:t>
            </a:r>
            <a:r>
              <a:rPr lang="pt-BR" sz="1800" dirty="0"/>
              <a:t>= </a:t>
            </a:r>
            <a:r>
              <a:rPr lang="pt-BR" sz="1800" dirty="0" smtClean="0"/>
              <a:t>n</a:t>
            </a:r>
          </a:p>
          <a:p>
            <a:pPr marL="0" indent="0">
              <a:buNone/>
            </a:pPr>
            <a:r>
              <a:rPr lang="pt-BR" sz="1800" dirty="0" smtClean="0"/>
              <a:t> </a:t>
            </a:r>
            <a:r>
              <a:rPr lang="pt-BR" sz="1800" dirty="0"/>
              <a:t>id(n</a:t>
            </a:r>
            <a:r>
              <a:rPr lang="pt-BR" sz="1800" dirty="0" smtClean="0"/>
              <a:t>)-- 60127840</a:t>
            </a:r>
          </a:p>
          <a:p>
            <a:pPr marL="0" indent="0">
              <a:buNone/>
            </a:pPr>
            <a:r>
              <a:rPr lang="pt-BR" sz="1800" dirty="0" smtClean="0"/>
              <a:t> </a:t>
            </a:r>
            <a:r>
              <a:rPr lang="pt-BR" sz="1800" dirty="0"/>
              <a:t>id(m</a:t>
            </a:r>
            <a:r>
              <a:rPr lang="pt-BR" sz="1800" dirty="0" smtClean="0"/>
              <a:t>)– 60127840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m </a:t>
            </a:r>
            <a:r>
              <a:rPr lang="pt-BR" sz="1800" dirty="0"/>
              <a:t>= </a:t>
            </a:r>
            <a:r>
              <a:rPr lang="pt-BR" sz="1800" dirty="0" smtClean="0"/>
              <a:t>400</a:t>
            </a:r>
          </a:p>
          <a:p>
            <a:pPr marL="0" indent="0">
              <a:buNone/>
            </a:pPr>
            <a:r>
              <a:rPr lang="pt-BR" sz="1800" dirty="0" smtClean="0"/>
              <a:t> </a:t>
            </a:r>
            <a:r>
              <a:rPr lang="pt-BR" sz="1800" dirty="0"/>
              <a:t>id(m) </a:t>
            </a:r>
            <a:r>
              <a:rPr lang="pt-BR" sz="1800" dirty="0" smtClean="0"/>
              <a:t>--60127872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AutoShape 2" descr="Pointers in Python: What's the Point? – Real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71455"/>
            <a:ext cx="335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5410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876800"/>
          </a:xfrm>
        </p:spPr>
        <p:txBody>
          <a:bodyPr>
            <a:noAutofit/>
          </a:bodyPr>
          <a:lstStyle/>
          <a:p>
            <a:r>
              <a:rPr lang="en-US" sz="1600" dirty="0"/>
              <a:t>A variable can have a short name (like x and y) or a more descriptive name (age, carname, total_volume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b="1" dirty="0" smtClean="0"/>
              <a:t>Rules </a:t>
            </a:r>
            <a:r>
              <a:rPr lang="en-US" sz="1600" b="1" dirty="0"/>
              <a:t>for Python </a:t>
            </a:r>
            <a:r>
              <a:rPr lang="en-US" sz="1600" b="1" dirty="0" smtClean="0"/>
              <a:t>variables: 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variable name must start with a letter or the underscore </a:t>
            </a:r>
            <a:r>
              <a:rPr lang="en-US" sz="1600" dirty="0" smtClean="0"/>
              <a:t>character</a:t>
            </a:r>
            <a:endParaRPr lang="en-US" sz="1600" dirty="0"/>
          </a:p>
          <a:p>
            <a:r>
              <a:rPr lang="en-US" sz="1600" dirty="0"/>
              <a:t>A variable name cannot start with a </a:t>
            </a:r>
            <a:r>
              <a:rPr lang="en-US" sz="1600" dirty="0" smtClean="0"/>
              <a:t>number</a:t>
            </a:r>
            <a:endParaRPr lang="en-US" sz="1600" dirty="0"/>
          </a:p>
          <a:p>
            <a:r>
              <a:rPr lang="en-US" sz="1600" dirty="0"/>
              <a:t>A variable name can only contain alpha-numeric characters and underscores (A-z, 0-9, and _ )</a:t>
            </a:r>
          </a:p>
          <a:p>
            <a:r>
              <a:rPr lang="en-US" sz="1600" dirty="0"/>
              <a:t>Variable names are case-sensitive (age, Age and AGE are three different variables)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E.g.,  name = “Nandan”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has_w3 = True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x  = 5</a:t>
            </a:r>
          </a:p>
          <a:p>
            <a:pPr marL="0" indent="0">
              <a:buNone/>
            </a:pPr>
            <a:r>
              <a:rPr lang="en-US" sz="1600" dirty="0" smtClean="0"/>
              <a:t>        i = 4.5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22nan_1 = “School” -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SyntaxError: invalid token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172" name="Picture 4" descr="Variables in Python 3: Naming Style, Reassigning, Local &amp;am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3400"/>
            <a:ext cx="33051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Reserved Words (Keywords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Python language reserves a small set of keywords that designate special language functionality. No object can have the same name as a reserved word.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619999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3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229</TotalTime>
  <Words>1092</Words>
  <Application>Microsoft Office PowerPoint</Application>
  <PresentationFormat>On-screen Show (4:3)</PresentationFormat>
  <Paragraphs>203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Seminar on Variables and Dictionaries in Python</vt:lpstr>
      <vt:lpstr>PowerPoint Presentation</vt:lpstr>
      <vt:lpstr>Variable Assignment</vt:lpstr>
      <vt:lpstr>Variable Types in Python</vt:lpstr>
      <vt:lpstr>Object References</vt:lpstr>
      <vt:lpstr>PowerPoint Presentation</vt:lpstr>
      <vt:lpstr>Object Identity</vt:lpstr>
      <vt:lpstr>Variable Names</vt:lpstr>
      <vt:lpstr>Reserved Words (Keywords)</vt:lpstr>
      <vt:lpstr>PowerPoint Presentation</vt:lpstr>
      <vt:lpstr>What Is a Dictionary in Python? </vt:lpstr>
      <vt:lpstr>Operations in Dictionaries</vt:lpstr>
      <vt:lpstr>Methods in Dictionaries</vt:lpstr>
      <vt:lpstr>Methods in Dictionaries</vt:lpstr>
      <vt:lpstr>Methods in Dictionaries</vt:lpstr>
      <vt:lpstr>Methods in Dictionaries</vt:lpstr>
      <vt:lpstr>Methods in Dictionaries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Variables and Dictionaries in python</dc:title>
  <dc:creator>Nandan</dc:creator>
  <cp:lastModifiedBy>Nandan</cp:lastModifiedBy>
  <cp:revision>36</cp:revision>
  <dcterms:created xsi:type="dcterms:W3CDTF">2020-04-05T07:06:13Z</dcterms:created>
  <dcterms:modified xsi:type="dcterms:W3CDTF">2020-04-05T11:01:00Z</dcterms:modified>
</cp:coreProperties>
</file>