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6" r:id="rId2"/>
    <p:sldId id="260" r:id="rId3"/>
    <p:sldId id="264" r:id="rId4"/>
    <p:sldId id="265" r:id="rId5"/>
    <p:sldId id="266" r:id="rId6"/>
    <p:sldId id="281" r:id="rId7"/>
    <p:sldId id="282" r:id="rId8"/>
    <p:sldId id="283" r:id="rId9"/>
    <p:sldId id="284" r:id="rId10"/>
    <p:sldId id="285" r:id="rId11"/>
    <p:sldId id="267" r:id="rId12"/>
    <p:sldId id="268" r:id="rId13"/>
    <p:sldId id="269" r:id="rId14"/>
    <p:sldId id="270" r:id="rId15"/>
    <p:sldId id="271" r:id="rId16"/>
    <p:sldId id="272" r:id="rId17"/>
    <p:sldId id="279" r:id="rId18"/>
    <p:sldId id="280" r:id="rId19"/>
    <p:sldId id="273" r:id="rId20"/>
    <p:sldId id="274" r:id="rId21"/>
    <p:sldId id="275" r:id="rId22"/>
    <p:sldId id="276" r:id="rId23"/>
    <p:sldId id="277" r:id="rId24"/>
    <p:sldId id="278"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47C4AD3-F6FC-4FE8-B38F-C3F7635942FB}" type="datetimeFigureOut">
              <a:rPr lang="en-US" smtClean="0"/>
              <a:t>4/20/2020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FC6062A-6E4D-4168-81D5-D0FF1DF0BF49}" type="slidenum">
              <a:rPr lang="en-US" smtClean="0"/>
              <a:t>‹#›</a:t>
            </a:fld>
            <a:endParaRPr lang="en-US"/>
          </a:p>
        </p:txBody>
      </p:sp>
    </p:spTree>
    <p:extLst>
      <p:ext uri="{BB962C8B-B14F-4D97-AF65-F5344CB8AC3E}">
        <p14:creationId xmlns:p14="http://schemas.microsoft.com/office/powerpoint/2010/main" val="342153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C6062A-6E4D-4168-81D5-D0FF1DF0BF49}" type="slidenum">
              <a:rPr lang="en-US" smtClean="0"/>
              <a:t>17</a:t>
            </a:fld>
            <a:endParaRPr lang="en-US"/>
          </a:p>
        </p:txBody>
      </p:sp>
    </p:spTree>
    <p:extLst>
      <p:ext uri="{BB962C8B-B14F-4D97-AF65-F5344CB8AC3E}">
        <p14:creationId xmlns:p14="http://schemas.microsoft.com/office/powerpoint/2010/main" val="329389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1294804"/>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698747" y="1722120"/>
            <a:ext cx="3758184" cy="104393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3673347" y="1696085"/>
            <a:ext cx="3748404" cy="1035050"/>
          </a:xfrm>
          <a:custGeom>
            <a:avLst/>
            <a:gdLst/>
            <a:ahLst/>
            <a:cxnLst/>
            <a:rect l="l" t="t" r="r" b="b"/>
            <a:pathLst>
              <a:path w="3748404" h="1035050">
                <a:moveTo>
                  <a:pt x="3189604" y="905382"/>
                </a:moveTo>
                <a:lnTo>
                  <a:pt x="3203321" y="1025398"/>
                </a:lnTo>
                <a:lnTo>
                  <a:pt x="3246247" y="1032367"/>
                </a:lnTo>
                <a:lnTo>
                  <a:pt x="3289934" y="1034668"/>
                </a:lnTo>
                <a:lnTo>
                  <a:pt x="3311251" y="1034095"/>
                </a:lnTo>
                <a:lnTo>
                  <a:pt x="3350406" y="1029471"/>
                </a:lnTo>
                <a:lnTo>
                  <a:pt x="3400202" y="1014253"/>
                </a:lnTo>
                <a:lnTo>
                  <a:pt x="3438138" y="990562"/>
                </a:lnTo>
                <a:lnTo>
                  <a:pt x="3468624" y="956182"/>
                </a:lnTo>
                <a:lnTo>
                  <a:pt x="3492482" y="912494"/>
                </a:lnTo>
                <a:lnTo>
                  <a:pt x="3254502" y="912494"/>
                </a:lnTo>
                <a:lnTo>
                  <a:pt x="3239646" y="912044"/>
                </a:lnTo>
                <a:lnTo>
                  <a:pt x="3223863" y="910701"/>
                </a:lnTo>
                <a:lnTo>
                  <a:pt x="3207174" y="908476"/>
                </a:lnTo>
                <a:lnTo>
                  <a:pt x="3189604" y="905382"/>
                </a:lnTo>
                <a:close/>
              </a:path>
              <a:path w="3748404" h="1035050">
                <a:moveTo>
                  <a:pt x="3315588" y="220344"/>
                </a:moveTo>
                <a:lnTo>
                  <a:pt x="3152521" y="220344"/>
                </a:lnTo>
                <a:lnTo>
                  <a:pt x="3372866" y="801242"/>
                </a:lnTo>
                <a:lnTo>
                  <a:pt x="3365341" y="824440"/>
                </a:lnTo>
                <a:lnTo>
                  <a:pt x="3345719" y="864358"/>
                </a:lnTo>
                <a:lnTo>
                  <a:pt x="3319045" y="894867"/>
                </a:lnTo>
                <a:lnTo>
                  <a:pt x="3279509" y="910540"/>
                </a:lnTo>
                <a:lnTo>
                  <a:pt x="3254502" y="912494"/>
                </a:lnTo>
                <a:lnTo>
                  <a:pt x="3492482" y="912494"/>
                </a:lnTo>
                <a:lnTo>
                  <a:pt x="3497127" y="902551"/>
                </a:lnTo>
                <a:lnTo>
                  <a:pt x="3507104" y="878713"/>
                </a:lnTo>
                <a:lnTo>
                  <a:pt x="3543680" y="777748"/>
                </a:lnTo>
                <a:lnTo>
                  <a:pt x="3597302" y="631570"/>
                </a:lnTo>
                <a:lnTo>
                  <a:pt x="3454146" y="631570"/>
                </a:lnTo>
                <a:lnTo>
                  <a:pt x="3315588" y="220344"/>
                </a:lnTo>
                <a:close/>
              </a:path>
              <a:path w="3748404" h="1035050">
                <a:moveTo>
                  <a:pt x="3748151" y="220344"/>
                </a:moveTo>
                <a:lnTo>
                  <a:pt x="3589401" y="220344"/>
                </a:lnTo>
                <a:lnTo>
                  <a:pt x="3454146" y="631570"/>
                </a:lnTo>
                <a:lnTo>
                  <a:pt x="3597302" y="631570"/>
                </a:lnTo>
                <a:lnTo>
                  <a:pt x="3748151" y="220344"/>
                </a:lnTo>
                <a:close/>
              </a:path>
              <a:path w="3748404" h="1035050">
                <a:moveTo>
                  <a:pt x="953388" y="220344"/>
                </a:moveTo>
                <a:lnTo>
                  <a:pt x="800226" y="220344"/>
                </a:lnTo>
                <a:lnTo>
                  <a:pt x="800226" y="586866"/>
                </a:lnTo>
                <a:lnTo>
                  <a:pt x="801514" y="625534"/>
                </a:lnTo>
                <a:lnTo>
                  <a:pt x="811853" y="689629"/>
                </a:lnTo>
                <a:lnTo>
                  <a:pt x="832905" y="736941"/>
                </a:lnTo>
                <a:lnTo>
                  <a:pt x="866433" y="772945"/>
                </a:lnTo>
                <a:lnTo>
                  <a:pt x="911891" y="798260"/>
                </a:lnTo>
                <a:lnTo>
                  <a:pt x="964279" y="811075"/>
                </a:lnTo>
                <a:lnTo>
                  <a:pt x="992759" y="812673"/>
                </a:lnTo>
                <a:lnTo>
                  <a:pt x="1020998" y="811006"/>
                </a:lnTo>
                <a:lnTo>
                  <a:pt x="1075430" y="797671"/>
                </a:lnTo>
                <a:lnTo>
                  <a:pt x="1126079" y="771358"/>
                </a:lnTo>
                <a:lnTo>
                  <a:pt x="1167659" y="734782"/>
                </a:lnTo>
                <a:lnTo>
                  <a:pt x="1184782" y="712851"/>
                </a:lnTo>
                <a:lnTo>
                  <a:pt x="1327023" y="712851"/>
                </a:lnTo>
                <a:lnTo>
                  <a:pt x="1327023" y="695960"/>
                </a:lnTo>
                <a:lnTo>
                  <a:pt x="1049401" y="695960"/>
                </a:lnTo>
                <a:lnTo>
                  <a:pt x="1032996" y="694957"/>
                </a:lnTo>
                <a:lnTo>
                  <a:pt x="992759" y="679830"/>
                </a:lnTo>
                <a:lnTo>
                  <a:pt x="966970" y="649291"/>
                </a:lnTo>
                <a:lnTo>
                  <a:pt x="955548" y="585025"/>
                </a:lnTo>
                <a:lnTo>
                  <a:pt x="953932" y="541686"/>
                </a:lnTo>
                <a:lnTo>
                  <a:pt x="953388" y="486537"/>
                </a:lnTo>
                <a:lnTo>
                  <a:pt x="953388" y="220344"/>
                </a:lnTo>
                <a:close/>
              </a:path>
              <a:path w="3748404" h="1035050">
                <a:moveTo>
                  <a:pt x="1327023" y="712851"/>
                </a:moveTo>
                <a:lnTo>
                  <a:pt x="1184782" y="712851"/>
                </a:lnTo>
                <a:lnTo>
                  <a:pt x="1184782" y="799591"/>
                </a:lnTo>
                <a:lnTo>
                  <a:pt x="1327023" y="799591"/>
                </a:lnTo>
                <a:lnTo>
                  <a:pt x="1327023" y="712851"/>
                </a:lnTo>
                <a:close/>
              </a:path>
              <a:path w="3748404" h="1035050">
                <a:moveTo>
                  <a:pt x="1327023" y="220344"/>
                </a:moveTo>
                <a:lnTo>
                  <a:pt x="1173861" y="220344"/>
                </a:lnTo>
                <a:lnTo>
                  <a:pt x="1173861" y="464692"/>
                </a:lnTo>
                <a:lnTo>
                  <a:pt x="1173144" y="521104"/>
                </a:lnTo>
                <a:lnTo>
                  <a:pt x="1170987" y="565943"/>
                </a:lnTo>
                <a:lnTo>
                  <a:pt x="1162303" y="620902"/>
                </a:lnTo>
                <a:lnTo>
                  <a:pt x="1134121" y="662961"/>
                </a:lnTo>
                <a:lnTo>
                  <a:pt x="1086675" y="690546"/>
                </a:lnTo>
                <a:lnTo>
                  <a:pt x="1049401" y="695960"/>
                </a:lnTo>
                <a:lnTo>
                  <a:pt x="1327023" y="695960"/>
                </a:lnTo>
                <a:lnTo>
                  <a:pt x="1327023" y="220344"/>
                </a:lnTo>
                <a:close/>
              </a:path>
              <a:path w="3748404" h="1035050">
                <a:moveTo>
                  <a:pt x="1616075" y="220344"/>
                </a:moveTo>
                <a:lnTo>
                  <a:pt x="1474724" y="220344"/>
                </a:lnTo>
                <a:lnTo>
                  <a:pt x="1474724" y="799591"/>
                </a:lnTo>
                <a:lnTo>
                  <a:pt x="1628013" y="799591"/>
                </a:lnTo>
                <a:lnTo>
                  <a:pt x="1628013" y="518160"/>
                </a:lnTo>
                <a:lnTo>
                  <a:pt x="1628776" y="479395"/>
                </a:lnTo>
                <a:lnTo>
                  <a:pt x="1634924" y="419629"/>
                </a:lnTo>
                <a:lnTo>
                  <a:pt x="1647449" y="381718"/>
                </a:lnTo>
                <a:lnTo>
                  <a:pt x="1680972" y="343535"/>
                </a:lnTo>
                <a:lnTo>
                  <a:pt x="1727459" y="325675"/>
                </a:lnTo>
                <a:lnTo>
                  <a:pt x="1744726" y="324485"/>
                </a:lnTo>
                <a:lnTo>
                  <a:pt x="2315818" y="324485"/>
                </a:lnTo>
                <a:lnTo>
                  <a:pt x="2310891" y="309244"/>
                </a:lnTo>
                <a:lnTo>
                  <a:pt x="2305810" y="299465"/>
                </a:lnTo>
                <a:lnTo>
                  <a:pt x="1616075" y="299465"/>
                </a:lnTo>
                <a:lnTo>
                  <a:pt x="1616075" y="220344"/>
                </a:lnTo>
                <a:close/>
              </a:path>
              <a:path w="3748404" h="1035050">
                <a:moveTo>
                  <a:pt x="2092198" y="324485"/>
                </a:moveTo>
                <a:lnTo>
                  <a:pt x="1744726" y="324485"/>
                </a:lnTo>
                <a:lnTo>
                  <a:pt x="1758705" y="325245"/>
                </a:lnTo>
                <a:lnTo>
                  <a:pt x="1771126" y="327517"/>
                </a:lnTo>
                <a:lnTo>
                  <a:pt x="1806320" y="351678"/>
                </a:lnTo>
                <a:lnTo>
                  <a:pt x="1820328" y="389044"/>
                </a:lnTo>
                <a:lnTo>
                  <a:pt x="1824468" y="443614"/>
                </a:lnTo>
                <a:lnTo>
                  <a:pt x="1824989" y="799591"/>
                </a:lnTo>
                <a:lnTo>
                  <a:pt x="1978152" y="799591"/>
                </a:lnTo>
                <a:lnTo>
                  <a:pt x="1978219" y="518160"/>
                </a:lnTo>
                <a:lnTo>
                  <a:pt x="1981295" y="450580"/>
                </a:lnTo>
                <a:lnTo>
                  <a:pt x="1990725" y="401700"/>
                </a:lnTo>
                <a:lnTo>
                  <a:pt x="2018424" y="355123"/>
                </a:lnTo>
                <a:lnTo>
                  <a:pt x="2060955" y="329422"/>
                </a:lnTo>
                <a:lnTo>
                  <a:pt x="2076338" y="325721"/>
                </a:lnTo>
                <a:lnTo>
                  <a:pt x="2092198" y="324485"/>
                </a:lnTo>
                <a:close/>
              </a:path>
              <a:path w="3748404" h="1035050">
                <a:moveTo>
                  <a:pt x="2315818" y="324485"/>
                </a:moveTo>
                <a:lnTo>
                  <a:pt x="2092198" y="324485"/>
                </a:lnTo>
                <a:lnTo>
                  <a:pt x="2112865" y="326532"/>
                </a:lnTo>
                <a:lnTo>
                  <a:pt x="2130663" y="332676"/>
                </a:lnTo>
                <a:lnTo>
                  <a:pt x="2164530" y="373634"/>
                </a:lnTo>
                <a:lnTo>
                  <a:pt x="2172479" y="429260"/>
                </a:lnTo>
                <a:lnTo>
                  <a:pt x="2173478" y="468502"/>
                </a:lnTo>
                <a:lnTo>
                  <a:pt x="2173478" y="799591"/>
                </a:lnTo>
                <a:lnTo>
                  <a:pt x="2326766" y="799591"/>
                </a:lnTo>
                <a:lnTo>
                  <a:pt x="2326766" y="429260"/>
                </a:lnTo>
                <a:lnTo>
                  <a:pt x="2325768" y="390683"/>
                </a:lnTo>
                <a:lnTo>
                  <a:pt x="2322782" y="357822"/>
                </a:lnTo>
                <a:lnTo>
                  <a:pt x="2317819" y="330676"/>
                </a:lnTo>
                <a:lnTo>
                  <a:pt x="2315818" y="324485"/>
                </a:lnTo>
                <a:close/>
              </a:path>
              <a:path w="3748404" h="1035050">
                <a:moveTo>
                  <a:pt x="1796541" y="207263"/>
                </a:moveTo>
                <a:lnTo>
                  <a:pt x="1745984" y="213026"/>
                </a:lnTo>
                <a:lnTo>
                  <a:pt x="1699069" y="230314"/>
                </a:lnTo>
                <a:lnTo>
                  <a:pt x="1655774" y="259127"/>
                </a:lnTo>
                <a:lnTo>
                  <a:pt x="1616075" y="299465"/>
                </a:lnTo>
                <a:lnTo>
                  <a:pt x="1960244" y="299465"/>
                </a:lnTo>
                <a:lnTo>
                  <a:pt x="1930320" y="258889"/>
                </a:lnTo>
                <a:lnTo>
                  <a:pt x="1893062" y="230124"/>
                </a:lnTo>
                <a:lnTo>
                  <a:pt x="1848516" y="212979"/>
                </a:lnTo>
                <a:lnTo>
                  <a:pt x="1796541" y="207263"/>
                </a:lnTo>
                <a:close/>
              </a:path>
              <a:path w="3748404" h="1035050">
                <a:moveTo>
                  <a:pt x="2136902" y="207263"/>
                </a:moveTo>
                <a:lnTo>
                  <a:pt x="2088245" y="212979"/>
                </a:lnTo>
                <a:lnTo>
                  <a:pt x="2042540" y="230124"/>
                </a:lnTo>
                <a:lnTo>
                  <a:pt x="1999869" y="258889"/>
                </a:lnTo>
                <a:lnTo>
                  <a:pt x="1960244" y="299465"/>
                </a:lnTo>
                <a:lnTo>
                  <a:pt x="2305810" y="299465"/>
                </a:lnTo>
                <a:lnTo>
                  <a:pt x="2283555" y="265112"/>
                </a:lnTo>
                <a:lnTo>
                  <a:pt x="2244979" y="233172"/>
                </a:lnTo>
                <a:lnTo>
                  <a:pt x="2195845" y="213740"/>
                </a:lnTo>
                <a:lnTo>
                  <a:pt x="2136902" y="207263"/>
                </a:lnTo>
                <a:close/>
              </a:path>
              <a:path w="3748404" h="1035050">
                <a:moveTo>
                  <a:pt x="2740025" y="0"/>
                </a:moveTo>
                <a:lnTo>
                  <a:pt x="2480944" y="0"/>
                </a:lnTo>
                <a:lnTo>
                  <a:pt x="2480944" y="799591"/>
                </a:lnTo>
                <a:lnTo>
                  <a:pt x="2642362" y="799591"/>
                </a:lnTo>
                <a:lnTo>
                  <a:pt x="2642362" y="497966"/>
                </a:lnTo>
                <a:lnTo>
                  <a:pt x="2747644" y="497966"/>
                </a:lnTo>
                <a:lnTo>
                  <a:pt x="2799250" y="497252"/>
                </a:lnTo>
                <a:lnTo>
                  <a:pt x="2844355" y="495109"/>
                </a:lnTo>
                <a:lnTo>
                  <a:pt x="2882983" y="491537"/>
                </a:lnTo>
                <a:lnTo>
                  <a:pt x="2936325" y="480675"/>
                </a:lnTo>
                <a:lnTo>
                  <a:pt x="2978183" y="461712"/>
                </a:lnTo>
                <a:lnTo>
                  <a:pt x="3018522" y="432921"/>
                </a:lnTo>
                <a:lnTo>
                  <a:pt x="3052482" y="393539"/>
                </a:lnTo>
                <a:lnTo>
                  <a:pt x="3070194" y="362076"/>
                </a:lnTo>
                <a:lnTo>
                  <a:pt x="2642362" y="362076"/>
                </a:lnTo>
                <a:lnTo>
                  <a:pt x="2642362" y="135254"/>
                </a:lnTo>
                <a:lnTo>
                  <a:pt x="3072377" y="135254"/>
                </a:lnTo>
                <a:lnTo>
                  <a:pt x="3067373" y="122554"/>
                </a:lnTo>
                <a:lnTo>
                  <a:pt x="3047110" y="90169"/>
                </a:lnTo>
                <a:lnTo>
                  <a:pt x="2995199" y="40528"/>
                </a:lnTo>
                <a:lnTo>
                  <a:pt x="2932049" y="11937"/>
                </a:lnTo>
                <a:lnTo>
                  <a:pt x="2861659" y="2968"/>
                </a:lnTo>
                <a:lnTo>
                  <a:pt x="2807247" y="740"/>
                </a:lnTo>
                <a:lnTo>
                  <a:pt x="2740025" y="0"/>
                </a:lnTo>
                <a:close/>
              </a:path>
              <a:path w="3748404" h="1035050">
                <a:moveTo>
                  <a:pt x="3072377" y="135254"/>
                </a:moveTo>
                <a:lnTo>
                  <a:pt x="2720340" y="135254"/>
                </a:lnTo>
                <a:lnTo>
                  <a:pt x="2760374" y="135590"/>
                </a:lnTo>
                <a:lnTo>
                  <a:pt x="2793063" y="136604"/>
                </a:lnTo>
                <a:lnTo>
                  <a:pt x="2836545" y="140715"/>
                </a:lnTo>
                <a:lnTo>
                  <a:pt x="2887801" y="163290"/>
                </a:lnTo>
                <a:lnTo>
                  <a:pt x="2920698" y="208343"/>
                </a:lnTo>
                <a:lnTo>
                  <a:pt x="2927096" y="248157"/>
                </a:lnTo>
                <a:lnTo>
                  <a:pt x="2925953" y="265326"/>
                </a:lnTo>
                <a:lnTo>
                  <a:pt x="2908807" y="310261"/>
                </a:lnTo>
                <a:lnTo>
                  <a:pt x="2873607" y="342461"/>
                </a:lnTo>
                <a:lnTo>
                  <a:pt x="2810383" y="358997"/>
                </a:lnTo>
                <a:lnTo>
                  <a:pt x="2730754" y="362076"/>
                </a:lnTo>
                <a:lnTo>
                  <a:pt x="3070194" y="362076"/>
                </a:lnTo>
                <a:lnTo>
                  <a:pt x="3078464" y="343225"/>
                </a:lnTo>
                <a:lnTo>
                  <a:pt x="3086798" y="313721"/>
                </a:lnTo>
                <a:lnTo>
                  <a:pt x="3091799" y="281312"/>
                </a:lnTo>
                <a:lnTo>
                  <a:pt x="3093466" y="245999"/>
                </a:lnTo>
                <a:lnTo>
                  <a:pt x="3090562" y="200469"/>
                </a:lnTo>
                <a:lnTo>
                  <a:pt x="3081861" y="159321"/>
                </a:lnTo>
                <a:lnTo>
                  <a:pt x="3072377" y="135254"/>
                </a:lnTo>
                <a:close/>
              </a:path>
              <a:path w="3748404" h="1035050">
                <a:moveTo>
                  <a:pt x="157099" y="0"/>
                </a:moveTo>
                <a:lnTo>
                  <a:pt x="0" y="0"/>
                </a:lnTo>
                <a:lnTo>
                  <a:pt x="0" y="799591"/>
                </a:lnTo>
                <a:lnTo>
                  <a:pt x="149987" y="799591"/>
                </a:lnTo>
                <a:lnTo>
                  <a:pt x="149987" y="278129"/>
                </a:lnTo>
                <a:lnTo>
                  <a:pt x="327589" y="278129"/>
                </a:lnTo>
                <a:lnTo>
                  <a:pt x="157099" y="0"/>
                </a:lnTo>
                <a:close/>
              </a:path>
              <a:path w="3748404" h="1035050">
                <a:moveTo>
                  <a:pt x="327589" y="278129"/>
                </a:moveTo>
                <a:lnTo>
                  <a:pt x="149987" y="278129"/>
                </a:lnTo>
                <a:lnTo>
                  <a:pt x="472313" y="799591"/>
                </a:lnTo>
                <a:lnTo>
                  <a:pt x="634364" y="799591"/>
                </a:lnTo>
                <a:lnTo>
                  <a:pt x="634364" y="533907"/>
                </a:lnTo>
                <a:lnTo>
                  <a:pt x="484377" y="533907"/>
                </a:lnTo>
                <a:lnTo>
                  <a:pt x="327589" y="278129"/>
                </a:lnTo>
                <a:close/>
              </a:path>
              <a:path w="3748404" h="1035050">
                <a:moveTo>
                  <a:pt x="634364" y="0"/>
                </a:moveTo>
                <a:lnTo>
                  <a:pt x="484377" y="0"/>
                </a:lnTo>
                <a:lnTo>
                  <a:pt x="484377" y="533907"/>
                </a:lnTo>
                <a:lnTo>
                  <a:pt x="634364" y="533907"/>
                </a:lnTo>
                <a:lnTo>
                  <a:pt x="634364" y="0"/>
                </a:lnTo>
                <a:close/>
              </a:path>
            </a:pathLst>
          </a:custGeom>
          <a:solidFill>
            <a:srgbClr val="FFFFFF"/>
          </a:solidFill>
        </p:spPr>
        <p:txBody>
          <a:bodyPr wrap="square" lIns="0" tIns="0" rIns="0" bIns="0" rtlCol="0"/>
          <a:lstStyle/>
          <a:p>
            <a:endParaRPr/>
          </a:p>
        </p:txBody>
      </p:sp>
      <p:sp>
        <p:nvSpPr>
          <p:cNvPr id="19" name="bk object 19"/>
          <p:cNvSpPr/>
          <p:nvPr/>
        </p:nvSpPr>
        <p:spPr>
          <a:xfrm>
            <a:off x="6825868" y="1916429"/>
            <a:ext cx="595630" cy="814705"/>
          </a:xfrm>
          <a:custGeom>
            <a:avLst/>
            <a:gdLst/>
            <a:ahLst/>
            <a:cxnLst/>
            <a:rect l="l" t="t" r="r" b="b"/>
            <a:pathLst>
              <a:path w="595629" h="814705">
                <a:moveTo>
                  <a:pt x="0" y="0"/>
                </a:moveTo>
                <a:lnTo>
                  <a:pt x="163067" y="0"/>
                </a:lnTo>
                <a:lnTo>
                  <a:pt x="301625" y="411225"/>
                </a:lnTo>
                <a:lnTo>
                  <a:pt x="436879" y="0"/>
                </a:lnTo>
                <a:lnTo>
                  <a:pt x="595629" y="0"/>
                </a:lnTo>
                <a:lnTo>
                  <a:pt x="391159" y="557403"/>
                </a:lnTo>
                <a:lnTo>
                  <a:pt x="354583" y="658368"/>
                </a:lnTo>
                <a:lnTo>
                  <a:pt x="334867" y="703056"/>
                </a:lnTo>
                <a:lnTo>
                  <a:pt x="306623" y="748551"/>
                </a:lnTo>
                <a:lnTo>
                  <a:pt x="274065" y="779145"/>
                </a:lnTo>
                <a:lnTo>
                  <a:pt x="232417" y="799933"/>
                </a:lnTo>
                <a:lnTo>
                  <a:pt x="178879" y="812022"/>
                </a:lnTo>
                <a:lnTo>
                  <a:pt x="137413" y="814324"/>
                </a:lnTo>
                <a:lnTo>
                  <a:pt x="115486" y="813750"/>
                </a:lnTo>
                <a:lnTo>
                  <a:pt x="93725" y="812022"/>
                </a:lnTo>
                <a:lnTo>
                  <a:pt x="72155" y="809126"/>
                </a:lnTo>
                <a:lnTo>
                  <a:pt x="50800" y="805053"/>
                </a:lnTo>
                <a:lnTo>
                  <a:pt x="37083" y="685038"/>
                </a:lnTo>
                <a:lnTo>
                  <a:pt x="54653" y="688131"/>
                </a:lnTo>
                <a:lnTo>
                  <a:pt x="71342" y="690356"/>
                </a:lnTo>
                <a:lnTo>
                  <a:pt x="87125" y="691699"/>
                </a:lnTo>
                <a:lnTo>
                  <a:pt x="101980" y="692150"/>
                </a:lnTo>
                <a:lnTo>
                  <a:pt x="126988" y="690195"/>
                </a:lnTo>
                <a:lnTo>
                  <a:pt x="166524" y="674522"/>
                </a:lnTo>
                <a:lnTo>
                  <a:pt x="193198" y="644013"/>
                </a:lnTo>
                <a:lnTo>
                  <a:pt x="212820" y="604095"/>
                </a:lnTo>
                <a:lnTo>
                  <a:pt x="220345" y="580898"/>
                </a:lnTo>
                <a:lnTo>
                  <a:pt x="0" y="0"/>
                </a:lnTo>
                <a:close/>
              </a:path>
            </a:pathLst>
          </a:custGeom>
          <a:ln w="6096">
            <a:solidFill>
              <a:srgbClr val="3399FF"/>
            </a:solidFill>
          </a:ln>
        </p:spPr>
        <p:txBody>
          <a:bodyPr wrap="square" lIns="0" tIns="0" rIns="0" bIns="0" rtlCol="0"/>
          <a:lstStyle/>
          <a:p>
            <a:endParaRPr/>
          </a:p>
        </p:txBody>
      </p:sp>
      <p:sp>
        <p:nvSpPr>
          <p:cNvPr id="20" name="bk object 20"/>
          <p:cNvSpPr/>
          <p:nvPr/>
        </p:nvSpPr>
        <p:spPr>
          <a:xfrm>
            <a:off x="4473575" y="1916429"/>
            <a:ext cx="527050" cy="592455"/>
          </a:xfrm>
          <a:custGeom>
            <a:avLst/>
            <a:gdLst/>
            <a:ahLst/>
            <a:cxnLst/>
            <a:rect l="l" t="t" r="r" b="b"/>
            <a:pathLst>
              <a:path w="527050" h="592455">
                <a:moveTo>
                  <a:pt x="0" y="0"/>
                </a:moveTo>
                <a:lnTo>
                  <a:pt x="153162" y="0"/>
                </a:lnTo>
                <a:lnTo>
                  <a:pt x="153162" y="266192"/>
                </a:lnTo>
                <a:lnTo>
                  <a:pt x="153705" y="321341"/>
                </a:lnTo>
                <a:lnTo>
                  <a:pt x="155321" y="364680"/>
                </a:lnTo>
                <a:lnTo>
                  <a:pt x="161671" y="415925"/>
                </a:lnTo>
                <a:lnTo>
                  <a:pt x="182173" y="450750"/>
                </a:lnTo>
                <a:lnTo>
                  <a:pt x="217852" y="471598"/>
                </a:lnTo>
                <a:lnTo>
                  <a:pt x="249174" y="475615"/>
                </a:lnTo>
                <a:lnTo>
                  <a:pt x="268347" y="474259"/>
                </a:lnTo>
                <a:lnTo>
                  <a:pt x="319532" y="454025"/>
                </a:lnTo>
                <a:lnTo>
                  <a:pt x="355143" y="415895"/>
                </a:lnTo>
                <a:lnTo>
                  <a:pt x="367151" y="378864"/>
                </a:lnTo>
                <a:lnTo>
                  <a:pt x="372917" y="300759"/>
                </a:lnTo>
                <a:lnTo>
                  <a:pt x="373634" y="244348"/>
                </a:lnTo>
                <a:lnTo>
                  <a:pt x="373634" y="0"/>
                </a:lnTo>
                <a:lnTo>
                  <a:pt x="526796" y="0"/>
                </a:lnTo>
                <a:lnTo>
                  <a:pt x="526796" y="579247"/>
                </a:lnTo>
                <a:lnTo>
                  <a:pt x="384555" y="579247"/>
                </a:lnTo>
                <a:lnTo>
                  <a:pt x="384555" y="492506"/>
                </a:lnTo>
                <a:lnTo>
                  <a:pt x="367432" y="514437"/>
                </a:lnTo>
                <a:lnTo>
                  <a:pt x="325852" y="551013"/>
                </a:lnTo>
                <a:lnTo>
                  <a:pt x="275203" y="577326"/>
                </a:lnTo>
                <a:lnTo>
                  <a:pt x="220771" y="590661"/>
                </a:lnTo>
                <a:lnTo>
                  <a:pt x="192532" y="592328"/>
                </a:lnTo>
                <a:lnTo>
                  <a:pt x="164052" y="590730"/>
                </a:lnTo>
                <a:lnTo>
                  <a:pt x="111664" y="577915"/>
                </a:lnTo>
                <a:lnTo>
                  <a:pt x="66206" y="552600"/>
                </a:lnTo>
                <a:lnTo>
                  <a:pt x="32678" y="516596"/>
                </a:lnTo>
                <a:lnTo>
                  <a:pt x="11626" y="469284"/>
                </a:lnTo>
                <a:lnTo>
                  <a:pt x="1287" y="405189"/>
                </a:lnTo>
                <a:lnTo>
                  <a:pt x="0" y="366522"/>
                </a:lnTo>
                <a:lnTo>
                  <a:pt x="0" y="0"/>
                </a:lnTo>
                <a:close/>
              </a:path>
            </a:pathLst>
          </a:custGeom>
          <a:ln w="6096">
            <a:solidFill>
              <a:srgbClr val="3399FF"/>
            </a:solidFill>
          </a:ln>
        </p:spPr>
        <p:txBody>
          <a:bodyPr wrap="square" lIns="0" tIns="0" rIns="0" bIns="0" rtlCol="0"/>
          <a:lstStyle/>
          <a:p>
            <a:endParaRPr/>
          </a:p>
        </p:txBody>
      </p:sp>
      <p:sp>
        <p:nvSpPr>
          <p:cNvPr id="21" name="bk object 21"/>
          <p:cNvSpPr/>
          <p:nvPr/>
        </p:nvSpPr>
        <p:spPr>
          <a:xfrm>
            <a:off x="5148071" y="1903348"/>
            <a:ext cx="852169" cy="592455"/>
          </a:xfrm>
          <a:custGeom>
            <a:avLst/>
            <a:gdLst/>
            <a:ahLst/>
            <a:cxnLst/>
            <a:rect l="l" t="t" r="r" b="b"/>
            <a:pathLst>
              <a:path w="852170" h="592455">
                <a:moveTo>
                  <a:pt x="321817" y="0"/>
                </a:moveTo>
                <a:lnTo>
                  <a:pt x="373792" y="5715"/>
                </a:lnTo>
                <a:lnTo>
                  <a:pt x="418338" y="22860"/>
                </a:lnTo>
                <a:lnTo>
                  <a:pt x="455596" y="51625"/>
                </a:lnTo>
                <a:lnTo>
                  <a:pt x="485520" y="92201"/>
                </a:lnTo>
                <a:lnTo>
                  <a:pt x="504951" y="70437"/>
                </a:lnTo>
                <a:lnTo>
                  <a:pt x="546100" y="35766"/>
                </a:lnTo>
                <a:lnTo>
                  <a:pt x="590294" y="12858"/>
                </a:lnTo>
                <a:lnTo>
                  <a:pt x="637486" y="1428"/>
                </a:lnTo>
                <a:lnTo>
                  <a:pt x="662177" y="0"/>
                </a:lnTo>
                <a:lnTo>
                  <a:pt x="692870" y="1619"/>
                </a:lnTo>
                <a:lnTo>
                  <a:pt x="746920" y="14573"/>
                </a:lnTo>
                <a:lnTo>
                  <a:pt x="790948" y="40366"/>
                </a:lnTo>
                <a:lnTo>
                  <a:pt x="823904" y="78378"/>
                </a:lnTo>
                <a:lnTo>
                  <a:pt x="843095" y="123412"/>
                </a:lnTo>
                <a:lnTo>
                  <a:pt x="851044" y="183419"/>
                </a:lnTo>
                <a:lnTo>
                  <a:pt x="852042" y="221996"/>
                </a:lnTo>
                <a:lnTo>
                  <a:pt x="852042" y="592327"/>
                </a:lnTo>
                <a:lnTo>
                  <a:pt x="698753" y="592327"/>
                </a:lnTo>
                <a:lnTo>
                  <a:pt x="698753" y="261238"/>
                </a:lnTo>
                <a:lnTo>
                  <a:pt x="697755" y="221996"/>
                </a:lnTo>
                <a:lnTo>
                  <a:pt x="689806" y="166370"/>
                </a:lnTo>
                <a:lnTo>
                  <a:pt x="655939" y="125412"/>
                </a:lnTo>
                <a:lnTo>
                  <a:pt x="617474" y="117221"/>
                </a:lnTo>
                <a:lnTo>
                  <a:pt x="601614" y="118457"/>
                </a:lnTo>
                <a:lnTo>
                  <a:pt x="556894" y="136905"/>
                </a:lnTo>
                <a:lnTo>
                  <a:pt x="523265" y="176625"/>
                </a:lnTo>
                <a:lnTo>
                  <a:pt x="510500" y="216132"/>
                </a:lnTo>
                <a:lnTo>
                  <a:pt x="504213" y="276000"/>
                </a:lnTo>
                <a:lnTo>
                  <a:pt x="503427" y="314198"/>
                </a:lnTo>
                <a:lnTo>
                  <a:pt x="503427" y="592327"/>
                </a:lnTo>
                <a:lnTo>
                  <a:pt x="350265" y="592327"/>
                </a:lnTo>
                <a:lnTo>
                  <a:pt x="350265" y="274827"/>
                </a:lnTo>
                <a:lnTo>
                  <a:pt x="349744" y="236350"/>
                </a:lnTo>
                <a:lnTo>
                  <a:pt x="345604" y="181780"/>
                </a:lnTo>
                <a:lnTo>
                  <a:pt x="331596" y="144414"/>
                </a:lnTo>
                <a:lnTo>
                  <a:pt x="296402" y="120253"/>
                </a:lnTo>
                <a:lnTo>
                  <a:pt x="270001" y="117221"/>
                </a:lnTo>
                <a:lnTo>
                  <a:pt x="252735" y="118411"/>
                </a:lnTo>
                <a:lnTo>
                  <a:pt x="206248" y="136271"/>
                </a:lnTo>
                <a:lnTo>
                  <a:pt x="172725" y="174454"/>
                </a:lnTo>
                <a:lnTo>
                  <a:pt x="160200" y="212365"/>
                </a:lnTo>
                <a:lnTo>
                  <a:pt x="154052" y="272131"/>
                </a:lnTo>
                <a:lnTo>
                  <a:pt x="153288" y="310896"/>
                </a:lnTo>
                <a:lnTo>
                  <a:pt x="153288" y="592327"/>
                </a:lnTo>
                <a:lnTo>
                  <a:pt x="0" y="592327"/>
                </a:lnTo>
                <a:lnTo>
                  <a:pt x="0" y="13080"/>
                </a:lnTo>
                <a:lnTo>
                  <a:pt x="141350" y="13080"/>
                </a:lnTo>
                <a:lnTo>
                  <a:pt x="141350" y="92201"/>
                </a:lnTo>
                <a:lnTo>
                  <a:pt x="181050" y="51863"/>
                </a:lnTo>
                <a:lnTo>
                  <a:pt x="224345" y="23050"/>
                </a:lnTo>
                <a:lnTo>
                  <a:pt x="271260" y="5762"/>
                </a:lnTo>
                <a:lnTo>
                  <a:pt x="321817" y="0"/>
                </a:lnTo>
                <a:close/>
              </a:path>
            </a:pathLst>
          </a:custGeom>
          <a:ln w="6096">
            <a:solidFill>
              <a:srgbClr val="3399FF"/>
            </a:solidFill>
          </a:ln>
        </p:spPr>
        <p:txBody>
          <a:bodyPr wrap="square" lIns="0" tIns="0" rIns="0" bIns="0" rtlCol="0"/>
          <a:lstStyle/>
          <a:p>
            <a:endParaRPr/>
          </a:p>
        </p:txBody>
      </p:sp>
      <p:sp>
        <p:nvSpPr>
          <p:cNvPr id="22" name="bk object 22"/>
          <p:cNvSpPr/>
          <p:nvPr/>
        </p:nvSpPr>
        <p:spPr>
          <a:xfrm>
            <a:off x="6315709" y="1831339"/>
            <a:ext cx="285115" cy="227329"/>
          </a:xfrm>
          <a:custGeom>
            <a:avLst/>
            <a:gdLst/>
            <a:ahLst/>
            <a:cxnLst/>
            <a:rect l="l" t="t" r="r" b="b"/>
            <a:pathLst>
              <a:path w="285115" h="227330">
                <a:moveTo>
                  <a:pt x="0" y="0"/>
                </a:moveTo>
                <a:lnTo>
                  <a:pt x="0" y="226822"/>
                </a:lnTo>
                <a:lnTo>
                  <a:pt x="88391" y="226822"/>
                </a:lnTo>
                <a:lnTo>
                  <a:pt x="132159" y="226056"/>
                </a:lnTo>
                <a:lnTo>
                  <a:pt x="195976" y="219856"/>
                </a:lnTo>
                <a:lnTo>
                  <a:pt x="244713" y="198262"/>
                </a:lnTo>
                <a:lnTo>
                  <a:pt x="274446" y="161123"/>
                </a:lnTo>
                <a:lnTo>
                  <a:pt x="284734" y="112902"/>
                </a:lnTo>
                <a:lnTo>
                  <a:pt x="283136" y="92043"/>
                </a:lnTo>
                <a:lnTo>
                  <a:pt x="270321" y="56038"/>
                </a:lnTo>
                <a:lnTo>
                  <a:pt x="230060" y="17843"/>
                </a:lnTo>
                <a:lnTo>
                  <a:pt x="176079" y="3053"/>
                </a:lnTo>
                <a:lnTo>
                  <a:pt x="118012" y="335"/>
                </a:lnTo>
                <a:lnTo>
                  <a:pt x="77977" y="0"/>
                </a:lnTo>
                <a:lnTo>
                  <a:pt x="0" y="0"/>
                </a:lnTo>
                <a:close/>
              </a:path>
            </a:pathLst>
          </a:custGeom>
          <a:ln w="6096">
            <a:solidFill>
              <a:srgbClr val="3399FF"/>
            </a:solidFill>
          </a:ln>
        </p:spPr>
        <p:txBody>
          <a:bodyPr wrap="square" lIns="0" tIns="0" rIns="0" bIns="0" rtlCol="0"/>
          <a:lstStyle/>
          <a:p>
            <a:endParaRPr/>
          </a:p>
        </p:txBody>
      </p:sp>
      <p:sp>
        <p:nvSpPr>
          <p:cNvPr id="23" name="bk object 23"/>
          <p:cNvSpPr/>
          <p:nvPr/>
        </p:nvSpPr>
        <p:spPr>
          <a:xfrm>
            <a:off x="6154292" y="1696085"/>
            <a:ext cx="612775" cy="800100"/>
          </a:xfrm>
          <a:custGeom>
            <a:avLst/>
            <a:gdLst/>
            <a:ahLst/>
            <a:cxnLst/>
            <a:rect l="l" t="t" r="r" b="b"/>
            <a:pathLst>
              <a:path w="612775" h="800100">
                <a:moveTo>
                  <a:pt x="0" y="0"/>
                </a:moveTo>
                <a:lnTo>
                  <a:pt x="259080" y="0"/>
                </a:lnTo>
                <a:lnTo>
                  <a:pt x="326302" y="740"/>
                </a:lnTo>
                <a:lnTo>
                  <a:pt x="380714" y="2968"/>
                </a:lnTo>
                <a:lnTo>
                  <a:pt x="422314" y="6697"/>
                </a:lnTo>
                <a:lnTo>
                  <a:pt x="484084" y="23608"/>
                </a:lnTo>
                <a:lnTo>
                  <a:pt x="541615" y="62712"/>
                </a:lnTo>
                <a:lnTo>
                  <a:pt x="586428" y="122554"/>
                </a:lnTo>
                <a:lnTo>
                  <a:pt x="600916" y="159321"/>
                </a:lnTo>
                <a:lnTo>
                  <a:pt x="609617" y="200469"/>
                </a:lnTo>
                <a:lnTo>
                  <a:pt x="612521" y="245999"/>
                </a:lnTo>
                <a:lnTo>
                  <a:pt x="610854" y="281312"/>
                </a:lnTo>
                <a:lnTo>
                  <a:pt x="597519" y="343225"/>
                </a:lnTo>
                <a:lnTo>
                  <a:pt x="571537" y="393539"/>
                </a:lnTo>
                <a:lnTo>
                  <a:pt x="537577" y="432921"/>
                </a:lnTo>
                <a:lnTo>
                  <a:pt x="497238" y="461712"/>
                </a:lnTo>
                <a:lnTo>
                  <a:pt x="455380" y="480675"/>
                </a:lnTo>
                <a:lnTo>
                  <a:pt x="402038" y="491537"/>
                </a:lnTo>
                <a:lnTo>
                  <a:pt x="363410" y="495109"/>
                </a:lnTo>
                <a:lnTo>
                  <a:pt x="318305" y="497252"/>
                </a:lnTo>
                <a:lnTo>
                  <a:pt x="266700" y="497966"/>
                </a:lnTo>
                <a:lnTo>
                  <a:pt x="161417" y="497966"/>
                </a:lnTo>
                <a:lnTo>
                  <a:pt x="161417" y="799591"/>
                </a:lnTo>
                <a:lnTo>
                  <a:pt x="0" y="799591"/>
                </a:lnTo>
                <a:lnTo>
                  <a:pt x="0" y="0"/>
                </a:lnTo>
                <a:close/>
              </a:path>
            </a:pathLst>
          </a:custGeom>
          <a:ln w="6096">
            <a:solidFill>
              <a:srgbClr val="3399FF"/>
            </a:solidFill>
          </a:ln>
        </p:spPr>
        <p:txBody>
          <a:bodyPr wrap="square" lIns="0" tIns="0" rIns="0" bIns="0" rtlCol="0"/>
          <a:lstStyle/>
          <a:p>
            <a:endParaRPr/>
          </a:p>
        </p:txBody>
      </p:sp>
      <p:sp>
        <p:nvSpPr>
          <p:cNvPr id="24" name="bk object 24"/>
          <p:cNvSpPr/>
          <p:nvPr/>
        </p:nvSpPr>
        <p:spPr>
          <a:xfrm>
            <a:off x="3673347" y="1696085"/>
            <a:ext cx="634365" cy="800100"/>
          </a:xfrm>
          <a:custGeom>
            <a:avLst/>
            <a:gdLst/>
            <a:ahLst/>
            <a:cxnLst/>
            <a:rect l="l" t="t" r="r" b="b"/>
            <a:pathLst>
              <a:path w="634364" h="800100">
                <a:moveTo>
                  <a:pt x="0" y="0"/>
                </a:moveTo>
                <a:lnTo>
                  <a:pt x="157099" y="0"/>
                </a:lnTo>
                <a:lnTo>
                  <a:pt x="484377" y="533907"/>
                </a:lnTo>
                <a:lnTo>
                  <a:pt x="484377" y="0"/>
                </a:lnTo>
                <a:lnTo>
                  <a:pt x="634364" y="0"/>
                </a:lnTo>
                <a:lnTo>
                  <a:pt x="634364" y="799591"/>
                </a:lnTo>
                <a:lnTo>
                  <a:pt x="472313" y="799591"/>
                </a:lnTo>
                <a:lnTo>
                  <a:pt x="149987" y="278129"/>
                </a:lnTo>
                <a:lnTo>
                  <a:pt x="149987" y="799591"/>
                </a:lnTo>
                <a:lnTo>
                  <a:pt x="0" y="799591"/>
                </a:lnTo>
                <a:lnTo>
                  <a:pt x="0" y="0"/>
                </a:lnTo>
                <a:close/>
              </a:path>
            </a:pathLst>
          </a:custGeom>
          <a:ln w="6096">
            <a:solidFill>
              <a:srgbClr val="3399FF"/>
            </a:solidFill>
          </a:ln>
        </p:spPr>
        <p:txBody>
          <a:bodyPr wrap="square" lIns="0" tIns="0" rIns="0" bIns="0" rtlCol="0"/>
          <a:lstStyle/>
          <a:p>
            <a:endParaRPr/>
          </a:p>
        </p:txBody>
      </p:sp>
      <p:sp>
        <p:nvSpPr>
          <p:cNvPr id="25" name="bk object 25"/>
          <p:cNvSpPr/>
          <p:nvPr/>
        </p:nvSpPr>
        <p:spPr>
          <a:xfrm>
            <a:off x="5120640" y="3063239"/>
            <a:ext cx="850391" cy="807720"/>
          </a:xfrm>
          <a:prstGeom prst="rect">
            <a:avLst/>
          </a:prstGeom>
          <a:blipFill>
            <a:blip r:embed="rId4" cstate="print"/>
            <a:stretch>
              <a:fillRect/>
            </a:stretch>
          </a:blipFill>
        </p:spPr>
        <p:txBody>
          <a:bodyPr wrap="square" lIns="0" tIns="0" rIns="0" bIns="0" rtlCol="0"/>
          <a:lstStyle/>
          <a:p>
            <a:endParaRPr/>
          </a:p>
        </p:txBody>
      </p:sp>
      <p:sp>
        <p:nvSpPr>
          <p:cNvPr id="26" name="bk object 26"/>
          <p:cNvSpPr/>
          <p:nvPr/>
        </p:nvSpPr>
        <p:spPr>
          <a:xfrm>
            <a:off x="5094732" y="3037204"/>
            <a:ext cx="842010" cy="800100"/>
          </a:xfrm>
          <a:custGeom>
            <a:avLst/>
            <a:gdLst/>
            <a:ahLst/>
            <a:cxnLst/>
            <a:rect l="l" t="t" r="r" b="b"/>
            <a:pathLst>
              <a:path w="842010" h="800100">
                <a:moveTo>
                  <a:pt x="456056" y="220345"/>
                </a:moveTo>
                <a:lnTo>
                  <a:pt x="313689" y="220345"/>
                </a:lnTo>
                <a:lnTo>
                  <a:pt x="313689" y="799592"/>
                </a:lnTo>
                <a:lnTo>
                  <a:pt x="466978" y="799592"/>
                </a:lnTo>
                <a:lnTo>
                  <a:pt x="466978" y="537210"/>
                </a:lnTo>
                <a:lnTo>
                  <a:pt x="467697" y="492464"/>
                </a:lnTo>
                <a:lnTo>
                  <a:pt x="473515" y="425928"/>
                </a:lnTo>
                <a:lnTo>
                  <a:pt x="485786" y="386994"/>
                </a:lnTo>
                <a:lnTo>
                  <a:pt x="521969" y="346329"/>
                </a:lnTo>
                <a:lnTo>
                  <a:pt x="574065" y="325844"/>
                </a:lnTo>
                <a:lnTo>
                  <a:pt x="593470" y="324485"/>
                </a:lnTo>
                <a:lnTo>
                  <a:pt x="829751" y="324485"/>
                </a:lnTo>
                <a:lnTo>
                  <a:pt x="828168" y="319024"/>
                </a:lnTo>
                <a:lnTo>
                  <a:pt x="822687" y="305435"/>
                </a:lnTo>
                <a:lnTo>
                  <a:pt x="456056" y="305435"/>
                </a:lnTo>
                <a:lnTo>
                  <a:pt x="456056" y="220345"/>
                </a:lnTo>
                <a:close/>
              </a:path>
              <a:path w="842010" h="800100">
                <a:moveTo>
                  <a:pt x="829751" y="324485"/>
                </a:moveTo>
                <a:lnTo>
                  <a:pt x="593470" y="324485"/>
                </a:lnTo>
                <a:lnTo>
                  <a:pt x="608447" y="325437"/>
                </a:lnTo>
                <a:lnTo>
                  <a:pt x="622315" y="328295"/>
                </a:lnTo>
                <a:lnTo>
                  <a:pt x="656969" y="348182"/>
                </a:lnTo>
                <a:lnTo>
                  <a:pt x="678560" y="382650"/>
                </a:lnTo>
                <a:lnTo>
                  <a:pt x="685926" y="426720"/>
                </a:lnTo>
                <a:lnTo>
                  <a:pt x="688339" y="503936"/>
                </a:lnTo>
                <a:lnTo>
                  <a:pt x="688339" y="799592"/>
                </a:lnTo>
                <a:lnTo>
                  <a:pt x="841628" y="799592"/>
                </a:lnTo>
                <a:lnTo>
                  <a:pt x="841628" y="439547"/>
                </a:lnTo>
                <a:lnTo>
                  <a:pt x="841105" y="407969"/>
                </a:lnTo>
                <a:lnTo>
                  <a:pt x="839533" y="380285"/>
                </a:lnTo>
                <a:lnTo>
                  <a:pt x="836914" y="356483"/>
                </a:lnTo>
                <a:lnTo>
                  <a:pt x="833246" y="336550"/>
                </a:lnTo>
                <a:lnTo>
                  <a:pt x="829751" y="324485"/>
                </a:lnTo>
                <a:close/>
              </a:path>
              <a:path w="842010" h="800100">
                <a:moveTo>
                  <a:pt x="646938" y="207264"/>
                </a:moveTo>
                <a:lnTo>
                  <a:pt x="602482" y="211182"/>
                </a:lnTo>
                <a:lnTo>
                  <a:pt x="561167" y="222946"/>
                </a:lnTo>
                <a:lnTo>
                  <a:pt x="522991" y="242568"/>
                </a:lnTo>
                <a:lnTo>
                  <a:pt x="487954" y="270060"/>
                </a:lnTo>
                <a:lnTo>
                  <a:pt x="456056" y="305435"/>
                </a:lnTo>
                <a:lnTo>
                  <a:pt x="822687" y="305435"/>
                </a:lnTo>
                <a:lnTo>
                  <a:pt x="803147" y="272161"/>
                </a:lnTo>
                <a:lnTo>
                  <a:pt x="759392" y="235317"/>
                </a:lnTo>
                <a:lnTo>
                  <a:pt x="718125" y="217550"/>
                </a:lnTo>
                <a:lnTo>
                  <a:pt x="671746" y="208407"/>
                </a:lnTo>
                <a:lnTo>
                  <a:pt x="646938" y="207264"/>
                </a:lnTo>
                <a:close/>
              </a:path>
              <a:path w="842010" h="800100">
                <a:moveTo>
                  <a:pt x="161543" y="0"/>
                </a:moveTo>
                <a:lnTo>
                  <a:pt x="0" y="0"/>
                </a:lnTo>
                <a:lnTo>
                  <a:pt x="0" y="799592"/>
                </a:lnTo>
                <a:lnTo>
                  <a:pt x="161543" y="799592"/>
                </a:lnTo>
                <a:lnTo>
                  <a:pt x="161543" y="0"/>
                </a:lnTo>
                <a:close/>
              </a:path>
            </a:pathLst>
          </a:custGeom>
          <a:solidFill>
            <a:srgbClr val="FFFFFF"/>
          </a:solidFill>
        </p:spPr>
        <p:txBody>
          <a:bodyPr wrap="square" lIns="0" tIns="0" rIns="0" bIns="0" rtlCol="0"/>
          <a:lstStyle/>
          <a:p>
            <a:endParaRPr/>
          </a:p>
        </p:txBody>
      </p:sp>
      <p:sp>
        <p:nvSpPr>
          <p:cNvPr id="27" name="bk object 27"/>
          <p:cNvSpPr/>
          <p:nvPr/>
        </p:nvSpPr>
        <p:spPr>
          <a:xfrm>
            <a:off x="5408421" y="3244469"/>
            <a:ext cx="528320" cy="592455"/>
          </a:xfrm>
          <a:custGeom>
            <a:avLst/>
            <a:gdLst/>
            <a:ahLst/>
            <a:cxnLst/>
            <a:rect l="l" t="t" r="r" b="b"/>
            <a:pathLst>
              <a:path w="528320" h="592454">
                <a:moveTo>
                  <a:pt x="333248" y="0"/>
                </a:moveTo>
                <a:lnTo>
                  <a:pt x="381793" y="4571"/>
                </a:lnTo>
                <a:lnTo>
                  <a:pt x="425957" y="18287"/>
                </a:lnTo>
                <a:lnTo>
                  <a:pt x="462851" y="39068"/>
                </a:lnTo>
                <a:lnTo>
                  <a:pt x="499465" y="79565"/>
                </a:lnTo>
                <a:lnTo>
                  <a:pt x="519556" y="129285"/>
                </a:lnTo>
                <a:lnTo>
                  <a:pt x="525843" y="173021"/>
                </a:lnTo>
                <a:lnTo>
                  <a:pt x="527938" y="232282"/>
                </a:lnTo>
                <a:lnTo>
                  <a:pt x="527938" y="592327"/>
                </a:lnTo>
                <a:lnTo>
                  <a:pt x="374650" y="592327"/>
                </a:lnTo>
                <a:lnTo>
                  <a:pt x="374650" y="296671"/>
                </a:lnTo>
                <a:lnTo>
                  <a:pt x="374050" y="253932"/>
                </a:lnTo>
                <a:lnTo>
                  <a:pt x="369185" y="193266"/>
                </a:lnTo>
                <a:lnTo>
                  <a:pt x="352028" y="150875"/>
                </a:lnTo>
                <a:lnTo>
                  <a:pt x="321375" y="125793"/>
                </a:lnTo>
                <a:lnTo>
                  <a:pt x="279780" y="117220"/>
                </a:lnTo>
                <a:lnTo>
                  <a:pt x="260375" y="118580"/>
                </a:lnTo>
                <a:lnTo>
                  <a:pt x="208279" y="139064"/>
                </a:lnTo>
                <a:lnTo>
                  <a:pt x="172096" y="179730"/>
                </a:lnTo>
                <a:lnTo>
                  <a:pt x="159825" y="218664"/>
                </a:lnTo>
                <a:lnTo>
                  <a:pt x="154007" y="285200"/>
                </a:lnTo>
                <a:lnTo>
                  <a:pt x="153288" y="329945"/>
                </a:lnTo>
                <a:lnTo>
                  <a:pt x="153288" y="592327"/>
                </a:lnTo>
                <a:lnTo>
                  <a:pt x="0" y="592327"/>
                </a:lnTo>
                <a:lnTo>
                  <a:pt x="0" y="13080"/>
                </a:lnTo>
                <a:lnTo>
                  <a:pt x="142366" y="13080"/>
                </a:lnTo>
                <a:lnTo>
                  <a:pt x="142366" y="98170"/>
                </a:lnTo>
                <a:lnTo>
                  <a:pt x="174264" y="62796"/>
                </a:lnTo>
                <a:lnTo>
                  <a:pt x="209301" y="35304"/>
                </a:lnTo>
                <a:lnTo>
                  <a:pt x="247477" y="15682"/>
                </a:lnTo>
                <a:lnTo>
                  <a:pt x="288792" y="3918"/>
                </a:lnTo>
                <a:lnTo>
                  <a:pt x="333248" y="0"/>
                </a:lnTo>
                <a:close/>
              </a:path>
            </a:pathLst>
          </a:custGeom>
          <a:ln w="6096">
            <a:solidFill>
              <a:srgbClr val="3399FF"/>
            </a:solidFill>
          </a:ln>
        </p:spPr>
        <p:txBody>
          <a:bodyPr wrap="square" lIns="0" tIns="0" rIns="0" bIns="0" rtlCol="0"/>
          <a:lstStyle/>
          <a:p>
            <a:endParaRPr/>
          </a:p>
        </p:txBody>
      </p:sp>
      <p:sp>
        <p:nvSpPr>
          <p:cNvPr id="28" name="bk object 28"/>
          <p:cNvSpPr/>
          <p:nvPr/>
        </p:nvSpPr>
        <p:spPr>
          <a:xfrm>
            <a:off x="5094732" y="3037204"/>
            <a:ext cx="161925" cy="800100"/>
          </a:xfrm>
          <a:custGeom>
            <a:avLst/>
            <a:gdLst/>
            <a:ahLst/>
            <a:cxnLst/>
            <a:rect l="l" t="t" r="r" b="b"/>
            <a:pathLst>
              <a:path w="161925" h="800100">
                <a:moveTo>
                  <a:pt x="0" y="0"/>
                </a:moveTo>
                <a:lnTo>
                  <a:pt x="161543" y="0"/>
                </a:lnTo>
                <a:lnTo>
                  <a:pt x="161543" y="799592"/>
                </a:lnTo>
                <a:lnTo>
                  <a:pt x="0" y="799592"/>
                </a:lnTo>
                <a:lnTo>
                  <a:pt x="0" y="0"/>
                </a:lnTo>
                <a:close/>
              </a:path>
            </a:pathLst>
          </a:custGeom>
          <a:ln w="6096">
            <a:solidFill>
              <a:srgbClr val="3399FF"/>
            </a:solidFill>
          </a:ln>
        </p:spPr>
        <p:txBody>
          <a:bodyPr wrap="square" lIns="0" tIns="0" rIns="0" bIns="0" rtlCol="0"/>
          <a:lstStyle/>
          <a:p>
            <a:endParaRPr/>
          </a:p>
        </p:txBody>
      </p:sp>
      <p:sp>
        <p:nvSpPr>
          <p:cNvPr id="29" name="bk object 29"/>
          <p:cNvSpPr/>
          <p:nvPr/>
        </p:nvSpPr>
        <p:spPr>
          <a:xfrm>
            <a:off x="3727703" y="4404359"/>
            <a:ext cx="3639311" cy="1043939"/>
          </a:xfrm>
          <a:prstGeom prst="rect">
            <a:avLst/>
          </a:prstGeom>
          <a:blipFill>
            <a:blip r:embed="rId5" cstate="print"/>
            <a:stretch>
              <a:fillRect/>
            </a:stretch>
          </a:blipFill>
        </p:spPr>
        <p:txBody>
          <a:bodyPr wrap="square" lIns="0" tIns="0" rIns="0" bIns="0" rtlCol="0"/>
          <a:lstStyle/>
          <a:p>
            <a:endParaRPr/>
          </a:p>
        </p:txBody>
      </p:sp>
      <p:sp>
        <p:nvSpPr>
          <p:cNvPr id="30" name="bk object 30"/>
          <p:cNvSpPr/>
          <p:nvPr/>
        </p:nvSpPr>
        <p:spPr>
          <a:xfrm>
            <a:off x="3702177" y="4378325"/>
            <a:ext cx="3630295" cy="1035050"/>
          </a:xfrm>
          <a:custGeom>
            <a:avLst/>
            <a:gdLst/>
            <a:ahLst/>
            <a:cxnLst/>
            <a:rect l="l" t="t" r="r" b="b"/>
            <a:pathLst>
              <a:path w="3630295" h="1035050">
                <a:moveTo>
                  <a:pt x="2683510" y="207263"/>
                </a:moveTo>
                <a:lnTo>
                  <a:pt x="2641935" y="209601"/>
                </a:lnTo>
                <a:lnTo>
                  <a:pt x="2602372" y="216630"/>
                </a:lnTo>
                <a:lnTo>
                  <a:pt x="2564834" y="228373"/>
                </a:lnTo>
                <a:lnTo>
                  <a:pt x="2529332" y="244856"/>
                </a:lnTo>
                <a:lnTo>
                  <a:pt x="2496806" y="265812"/>
                </a:lnTo>
                <a:lnTo>
                  <a:pt x="2443517" y="320347"/>
                </a:lnTo>
                <a:lnTo>
                  <a:pt x="2422779" y="353949"/>
                </a:lnTo>
                <a:lnTo>
                  <a:pt x="2406276" y="389977"/>
                </a:lnTo>
                <a:lnTo>
                  <a:pt x="2394489" y="426624"/>
                </a:lnTo>
                <a:lnTo>
                  <a:pt x="2385060" y="501776"/>
                </a:lnTo>
                <a:lnTo>
                  <a:pt x="2387417" y="549786"/>
                </a:lnTo>
                <a:lnTo>
                  <a:pt x="2394489" y="594010"/>
                </a:lnTo>
                <a:lnTo>
                  <a:pt x="2406276" y="634472"/>
                </a:lnTo>
                <a:lnTo>
                  <a:pt x="2422779" y="671194"/>
                </a:lnTo>
                <a:lnTo>
                  <a:pt x="2443730" y="703865"/>
                </a:lnTo>
                <a:lnTo>
                  <a:pt x="2469038" y="732345"/>
                </a:lnTo>
                <a:lnTo>
                  <a:pt x="2498681" y="756634"/>
                </a:lnTo>
                <a:lnTo>
                  <a:pt x="2532634" y="776732"/>
                </a:lnTo>
                <a:lnTo>
                  <a:pt x="2569208" y="792474"/>
                </a:lnTo>
                <a:lnTo>
                  <a:pt x="2606722" y="803703"/>
                </a:lnTo>
                <a:lnTo>
                  <a:pt x="2645165" y="810432"/>
                </a:lnTo>
                <a:lnTo>
                  <a:pt x="2684526" y="812673"/>
                </a:lnTo>
                <a:lnTo>
                  <a:pt x="2734271" y="809213"/>
                </a:lnTo>
                <a:lnTo>
                  <a:pt x="2780493" y="798835"/>
                </a:lnTo>
                <a:lnTo>
                  <a:pt x="2823203" y="781537"/>
                </a:lnTo>
                <a:lnTo>
                  <a:pt x="2862415" y="757321"/>
                </a:lnTo>
                <a:lnTo>
                  <a:pt x="2898140" y="726186"/>
                </a:lnTo>
                <a:lnTo>
                  <a:pt x="2928651" y="689806"/>
                </a:lnTo>
                <a:lnTo>
                  <a:pt x="2929823" y="687832"/>
                </a:lnTo>
                <a:lnTo>
                  <a:pt x="2684018" y="687832"/>
                </a:lnTo>
                <a:lnTo>
                  <a:pt x="2655204" y="684954"/>
                </a:lnTo>
                <a:lnTo>
                  <a:pt x="2604722" y="662007"/>
                </a:lnTo>
                <a:lnTo>
                  <a:pt x="2565144" y="616525"/>
                </a:lnTo>
                <a:lnTo>
                  <a:pt x="2544708" y="550509"/>
                </a:lnTo>
                <a:lnTo>
                  <a:pt x="2542159" y="509905"/>
                </a:lnTo>
                <a:lnTo>
                  <a:pt x="2544708" y="469374"/>
                </a:lnTo>
                <a:lnTo>
                  <a:pt x="2565144" y="403409"/>
                </a:lnTo>
                <a:lnTo>
                  <a:pt x="2604722" y="357929"/>
                </a:lnTo>
                <a:lnTo>
                  <a:pt x="2655204" y="334982"/>
                </a:lnTo>
                <a:lnTo>
                  <a:pt x="2684018" y="332105"/>
                </a:lnTo>
                <a:lnTo>
                  <a:pt x="2931255" y="332105"/>
                </a:lnTo>
                <a:lnTo>
                  <a:pt x="2929139" y="328544"/>
                </a:lnTo>
                <a:lnTo>
                  <a:pt x="2898902" y="292607"/>
                </a:lnTo>
                <a:lnTo>
                  <a:pt x="2863407" y="261884"/>
                </a:lnTo>
                <a:lnTo>
                  <a:pt x="2824126" y="237987"/>
                </a:lnTo>
                <a:lnTo>
                  <a:pt x="2781054" y="220919"/>
                </a:lnTo>
                <a:lnTo>
                  <a:pt x="2734184" y="210677"/>
                </a:lnTo>
                <a:lnTo>
                  <a:pt x="2683510" y="207263"/>
                </a:lnTo>
                <a:close/>
              </a:path>
              <a:path w="3630295" h="1035050">
                <a:moveTo>
                  <a:pt x="2931255" y="332105"/>
                </a:moveTo>
                <a:lnTo>
                  <a:pt x="2684018" y="332105"/>
                </a:lnTo>
                <a:lnTo>
                  <a:pt x="2712807" y="334982"/>
                </a:lnTo>
                <a:lnTo>
                  <a:pt x="2739167" y="343598"/>
                </a:lnTo>
                <a:lnTo>
                  <a:pt x="2784602" y="377951"/>
                </a:lnTo>
                <a:lnTo>
                  <a:pt x="2815113" y="433609"/>
                </a:lnTo>
                <a:lnTo>
                  <a:pt x="2825209" y="508381"/>
                </a:lnTo>
                <a:lnTo>
                  <a:pt x="2825179" y="509905"/>
                </a:lnTo>
                <a:lnTo>
                  <a:pt x="2822713" y="549919"/>
                </a:lnTo>
                <a:lnTo>
                  <a:pt x="2802417" y="616456"/>
                </a:lnTo>
                <a:lnTo>
                  <a:pt x="2763099" y="662007"/>
                </a:lnTo>
                <a:lnTo>
                  <a:pt x="2712807" y="684954"/>
                </a:lnTo>
                <a:lnTo>
                  <a:pt x="2684018" y="687832"/>
                </a:lnTo>
                <a:lnTo>
                  <a:pt x="2929823" y="687832"/>
                </a:lnTo>
                <a:lnTo>
                  <a:pt x="2952372" y="649847"/>
                </a:lnTo>
                <a:lnTo>
                  <a:pt x="2969307" y="606299"/>
                </a:lnTo>
                <a:lnTo>
                  <a:pt x="2979464" y="559147"/>
                </a:lnTo>
                <a:lnTo>
                  <a:pt x="2982849" y="508381"/>
                </a:lnTo>
                <a:lnTo>
                  <a:pt x="2979495" y="457996"/>
                </a:lnTo>
                <a:lnTo>
                  <a:pt x="2969429" y="411233"/>
                </a:lnTo>
                <a:lnTo>
                  <a:pt x="2952646" y="368084"/>
                </a:lnTo>
                <a:lnTo>
                  <a:pt x="2931255" y="332105"/>
                </a:lnTo>
                <a:close/>
              </a:path>
              <a:path w="3630295" h="1035050">
                <a:moveTo>
                  <a:pt x="708660" y="905383"/>
                </a:moveTo>
                <a:lnTo>
                  <a:pt x="722376" y="1025397"/>
                </a:lnTo>
                <a:lnTo>
                  <a:pt x="765302" y="1032367"/>
                </a:lnTo>
                <a:lnTo>
                  <a:pt x="808989" y="1034669"/>
                </a:lnTo>
                <a:lnTo>
                  <a:pt x="830306" y="1034095"/>
                </a:lnTo>
                <a:lnTo>
                  <a:pt x="869461" y="1029471"/>
                </a:lnTo>
                <a:lnTo>
                  <a:pt x="919257" y="1014253"/>
                </a:lnTo>
                <a:lnTo>
                  <a:pt x="957193" y="990562"/>
                </a:lnTo>
                <a:lnTo>
                  <a:pt x="987678" y="956183"/>
                </a:lnTo>
                <a:lnTo>
                  <a:pt x="1011537" y="912494"/>
                </a:lnTo>
                <a:lnTo>
                  <a:pt x="773557" y="912494"/>
                </a:lnTo>
                <a:lnTo>
                  <a:pt x="758701" y="912044"/>
                </a:lnTo>
                <a:lnTo>
                  <a:pt x="742918" y="910701"/>
                </a:lnTo>
                <a:lnTo>
                  <a:pt x="726229" y="908476"/>
                </a:lnTo>
                <a:lnTo>
                  <a:pt x="708660" y="905383"/>
                </a:lnTo>
                <a:close/>
              </a:path>
              <a:path w="3630295" h="1035050">
                <a:moveTo>
                  <a:pt x="834644" y="220344"/>
                </a:moveTo>
                <a:lnTo>
                  <a:pt x="671576" y="220344"/>
                </a:lnTo>
                <a:lnTo>
                  <a:pt x="891921" y="801243"/>
                </a:lnTo>
                <a:lnTo>
                  <a:pt x="884396" y="824440"/>
                </a:lnTo>
                <a:lnTo>
                  <a:pt x="864774" y="864358"/>
                </a:lnTo>
                <a:lnTo>
                  <a:pt x="838100" y="894867"/>
                </a:lnTo>
                <a:lnTo>
                  <a:pt x="798564" y="910540"/>
                </a:lnTo>
                <a:lnTo>
                  <a:pt x="773557" y="912494"/>
                </a:lnTo>
                <a:lnTo>
                  <a:pt x="1011537" y="912494"/>
                </a:lnTo>
                <a:lnTo>
                  <a:pt x="1016182" y="902551"/>
                </a:lnTo>
                <a:lnTo>
                  <a:pt x="1026160" y="878713"/>
                </a:lnTo>
                <a:lnTo>
                  <a:pt x="1062736" y="777748"/>
                </a:lnTo>
                <a:lnTo>
                  <a:pt x="1116357" y="631570"/>
                </a:lnTo>
                <a:lnTo>
                  <a:pt x="973201" y="631570"/>
                </a:lnTo>
                <a:lnTo>
                  <a:pt x="834644" y="220344"/>
                </a:lnTo>
                <a:close/>
              </a:path>
              <a:path w="3630295" h="1035050">
                <a:moveTo>
                  <a:pt x="1267206" y="220344"/>
                </a:moveTo>
                <a:lnTo>
                  <a:pt x="1108456" y="220344"/>
                </a:lnTo>
                <a:lnTo>
                  <a:pt x="973201" y="631570"/>
                </a:lnTo>
                <a:lnTo>
                  <a:pt x="1116357" y="631570"/>
                </a:lnTo>
                <a:lnTo>
                  <a:pt x="1267206" y="220344"/>
                </a:lnTo>
                <a:close/>
              </a:path>
              <a:path w="3630295" h="1035050">
                <a:moveTo>
                  <a:pt x="3244596" y="220344"/>
                </a:moveTo>
                <a:lnTo>
                  <a:pt x="3102229" y="220344"/>
                </a:lnTo>
                <a:lnTo>
                  <a:pt x="3102229" y="799592"/>
                </a:lnTo>
                <a:lnTo>
                  <a:pt x="3255518" y="799592"/>
                </a:lnTo>
                <a:lnTo>
                  <a:pt x="3255518" y="537210"/>
                </a:lnTo>
                <a:lnTo>
                  <a:pt x="3256236" y="492464"/>
                </a:lnTo>
                <a:lnTo>
                  <a:pt x="3262054" y="425928"/>
                </a:lnTo>
                <a:lnTo>
                  <a:pt x="3274325" y="386994"/>
                </a:lnTo>
                <a:lnTo>
                  <a:pt x="3310508" y="346329"/>
                </a:lnTo>
                <a:lnTo>
                  <a:pt x="3362604" y="325844"/>
                </a:lnTo>
                <a:lnTo>
                  <a:pt x="3382009" y="324485"/>
                </a:lnTo>
                <a:lnTo>
                  <a:pt x="3618290" y="324485"/>
                </a:lnTo>
                <a:lnTo>
                  <a:pt x="3616707" y="319024"/>
                </a:lnTo>
                <a:lnTo>
                  <a:pt x="3611226" y="305435"/>
                </a:lnTo>
                <a:lnTo>
                  <a:pt x="3244596" y="305435"/>
                </a:lnTo>
                <a:lnTo>
                  <a:pt x="3244596" y="220344"/>
                </a:lnTo>
                <a:close/>
              </a:path>
              <a:path w="3630295" h="1035050">
                <a:moveTo>
                  <a:pt x="3618290" y="324485"/>
                </a:moveTo>
                <a:lnTo>
                  <a:pt x="3382009" y="324485"/>
                </a:lnTo>
                <a:lnTo>
                  <a:pt x="3396986" y="325437"/>
                </a:lnTo>
                <a:lnTo>
                  <a:pt x="3410854" y="328294"/>
                </a:lnTo>
                <a:lnTo>
                  <a:pt x="3445508" y="348182"/>
                </a:lnTo>
                <a:lnTo>
                  <a:pt x="3467100" y="382650"/>
                </a:lnTo>
                <a:lnTo>
                  <a:pt x="3474466" y="426719"/>
                </a:lnTo>
                <a:lnTo>
                  <a:pt x="3476879" y="503936"/>
                </a:lnTo>
                <a:lnTo>
                  <a:pt x="3476879" y="799592"/>
                </a:lnTo>
                <a:lnTo>
                  <a:pt x="3630168" y="799592"/>
                </a:lnTo>
                <a:lnTo>
                  <a:pt x="3630168" y="439547"/>
                </a:lnTo>
                <a:lnTo>
                  <a:pt x="3629644" y="407969"/>
                </a:lnTo>
                <a:lnTo>
                  <a:pt x="3628072" y="380285"/>
                </a:lnTo>
                <a:lnTo>
                  <a:pt x="3625453" y="356483"/>
                </a:lnTo>
                <a:lnTo>
                  <a:pt x="3621786" y="336550"/>
                </a:lnTo>
                <a:lnTo>
                  <a:pt x="3618290" y="324485"/>
                </a:lnTo>
                <a:close/>
              </a:path>
              <a:path w="3630295" h="1035050">
                <a:moveTo>
                  <a:pt x="3435477" y="207263"/>
                </a:moveTo>
                <a:lnTo>
                  <a:pt x="3391021" y="211182"/>
                </a:lnTo>
                <a:lnTo>
                  <a:pt x="3349706" y="222946"/>
                </a:lnTo>
                <a:lnTo>
                  <a:pt x="3311530" y="242568"/>
                </a:lnTo>
                <a:lnTo>
                  <a:pt x="3276493" y="270060"/>
                </a:lnTo>
                <a:lnTo>
                  <a:pt x="3244596" y="305435"/>
                </a:lnTo>
                <a:lnTo>
                  <a:pt x="3611226" y="305435"/>
                </a:lnTo>
                <a:lnTo>
                  <a:pt x="3591687" y="272161"/>
                </a:lnTo>
                <a:lnTo>
                  <a:pt x="3547931" y="235317"/>
                </a:lnTo>
                <a:lnTo>
                  <a:pt x="3506664" y="217550"/>
                </a:lnTo>
                <a:lnTo>
                  <a:pt x="3460285" y="208406"/>
                </a:lnTo>
                <a:lnTo>
                  <a:pt x="3435477" y="207263"/>
                </a:lnTo>
                <a:close/>
              </a:path>
              <a:path w="3630295" h="1035050">
                <a:moveTo>
                  <a:pt x="259080" y="0"/>
                </a:moveTo>
                <a:lnTo>
                  <a:pt x="0" y="0"/>
                </a:lnTo>
                <a:lnTo>
                  <a:pt x="0" y="799592"/>
                </a:lnTo>
                <a:lnTo>
                  <a:pt x="161417" y="799592"/>
                </a:lnTo>
                <a:lnTo>
                  <a:pt x="161417" y="497967"/>
                </a:lnTo>
                <a:lnTo>
                  <a:pt x="266700" y="497967"/>
                </a:lnTo>
                <a:lnTo>
                  <a:pt x="318305" y="497252"/>
                </a:lnTo>
                <a:lnTo>
                  <a:pt x="363410" y="495109"/>
                </a:lnTo>
                <a:lnTo>
                  <a:pt x="402038" y="491537"/>
                </a:lnTo>
                <a:lnTo>
                  <a:pt x="455380" y="480675"/>
                </a:lnTo>
                <a:lnTo>
                  <a:pt x="497238" y="461712"/>
                </a:lnTo>
                <a:lnTo>
                  <a:pt x="537577" y="432921"/>
                </a:lnTo>
                <a:lnTo>
                  <a:pt x="571537" y="393539"/>
                </a:lnTo>
                <a:lnTo>
                  <a:pt x="589249" y="362076"/>
                </a:lnTo>
                <a:lnTo>
                  <a:pt x="161417" y="362076"/>
                </a:lnTo>
                <a:lnTo>
                  <a:pt x="161417" y="135255"/>
                </a:lnTo>
                <a:lnTo>
                  <a:pt x="591432" y="135255"/>
                </a:lnTo>
                <a:lnTo>
                  <a:pt x="586428" y="122555"/>
                </a:lnTo>
                <a:lnTo>
                  <a:pt x="566165" y="90169"/>
                </a:lnTo>
                <a:lnTo>
                  <a:pt x="514254" y="40528"/>
                </a:lnTo>
                <a:lnTo>
                  <a:pt x="451103" y="11937"/>
                </a:lnTo>
                <a:lnTo>
                  <a:pt x="380714" y="2968"/>
                </a:lnTo>
                <a:lnTo>
                  <a:pt x="326302" y="740"/>
                </a:lnTo>
                <a:lnTo>
                  <a:pt x="259080" y="0"/>
                </a:lnTo>
                <a:close/>
              </a:path>
              <a:path w="3630295" h="1035050">
                <a:moveTo>
                  <a:pt x="591432" y="135255"/>
                </a:moveTo>
                <a:lnTo>
                  <a:pt x="239395" y="135255"/>
                </a:lnTo>
                <a:lnTo>
                  <a:pt x="279429" y="135590"/>
                </a:lnTo>
                <a:lnTo>
                  <a:pt x="312118" y="136604"/>
                </a:lnTo>
                <a:lnTo>
                  <a:pt x="355600" y="140716"/>
                </a:lnTo>
                <a:lnTo>
                  <a:pt x="406856" y="163290"/>
                </a:lnTo>
                <a:lnTo>
                  <a:pt x="439753" y="208343"/>
                </a:lnTo>
                <a:lnTo>
                  <a:pt x="446150" y="248157"/>
                </a:lnTo>
                <a:lnTo>
                  <a:pt x="445007" y="265326"/>
                </a:lnTo>
                <a:lnTo>
                  <a:pt x="427863" y="310261"/>
                </a:lnTo>
                <a:lnTo>
                  <a:pt x="392662" y="342461"/>
                </a:lnTo>
                <a:lnTo>
                  <a:pt x="329438" y="358997"/>
                </a:lnTo>
                <a:lnTo>
                  <a:pt x="249809" y="362076"/>
                </a:lnTo>
                <a:lnTo>
                  <a:pt x="589249" y="362076"/>
                </a:lnTo>
                <a:lnTo>
                  <a:pt x="597519" y="343225"/>
                </a:lnTo>
                <a:lnTo>
                  <a:pt x="605853" y="313721"/>
                </a:lnTo>
                <a:lnTo>
                  <a:pt x="610854" y="281312"/>
                </a:lnTo>
                <a:lnTo>
                  <a:pt x="612521" y="245999"/>
                </a:lnTo>
                <a:lnTo>
                  <a:pt x="609617" y="200469"/>
                </a:lnTo>
                <a:lnTo>
                  <a:pt x="600916" y="159321"/>
                </a:lnTo>
                <a:lnTo>
                  <a:pt x="591432" y="135255"/>
                </a:lnTo>
                <a:close/>
              </a:path>
              <a:path w="3630295" h="1035050">
                <a:moveTo>
                  <a:pt x="1526794" y="342519"/>
                </a:moveTo>
                <a:lnTo>
                  <a:pt x="1372997" y="342519"/>
                </a:lnTo>
                <a:lnTo>
                  <a:pt x="1373102" y="607687"/>
                </a:lnTo>
                <a:lnTo>
                  <a:pt x="1374235" y="662654"/>
                </a:lnTo>
                <a:lnTo>
                  <a:pt x="1377950" y="703072"/>
                </a:lnTo>
                <a:lnTo>
                  <a:pt x="1392273" y="750738"/>
                </a:lnTo>
                <a:lnTo>
                  <a:pt x="1419431" y="782843"/>
                </a:lnTo>
                <a:lnTo>
                  <a:pt x="1465476" y="804904"/>
                </a:lnTo>
                <a:lnTo>
                  <a:pt x="1522984" y="812673"/>
                </a:lnTo>
                <a:lnTo>
                  <a:pt x="1555916" y="811244"/>
                </a:lnTo>
                <a:lnTo>
                  <a:pt x="1587087" y="806957"/>
                </a:lnTo>
                <a:lnTo>
                  <a:pt x="1616495" y="799814"/>
                </a:lnTo>
                <a:lnTo>
                  <a:pt x="1644142" y="789813"/>
                </a:lnTo>
                <a:lnTo>
                  <a:pt x="1632680" y="685545"/>
                </a:lnTo>
                <a:lnTo>
                  <a:pt x="1569339" y="685545"/>
                </a:lnTo>
                <a:lnTo>
                  <a:pt x="1562004" y="685069"/>
                </a:lnTo>
                <a:lnTo>
                  <a:pt x="1529842" y="658622"/>
                </a:lnTo>
                <a:lnTo>
                  <a:pt x="1526984" y="607687"/>
                </a:lnTo>
                <a:lnTo>
                  <a:pt x="1526908" y="594994"/>
                </a:lnTo>
                <a:lnTo>
                  <a:pt x="1526794" y="342519"/>
                </a:lnTo>
                <a:close/>
              </a:path>
              <a:path w="3630295" h="1035050">
                <a:moveTo>
                  <a:pt x="1631061" y="670813"/>
                </a:moveTo>
                <a:lnTo>
                  <a:pt x="1612058" y="677294"/>
                </a:lnTo>
                <a:lnTo>
                  <a:pt x="1595437" y="681894"/>
                </a:lnTo>
                <a:lnTo>
                  <a:pt x="1581197" y="684637"/>
                </a:lnTo>
                <a:lnTo>
                  <a:pt x="1569339" y="685545"/>
                </a:lnTo>
                <a:lnTo>
                  <a:pt x="1632680" y="685545"/>
                </a:lnTo>
                <a:lnTo>
                  <a:pt x="1631061" y="670813"/>
                </a:lnTo>
                <a:close/>
              </a:path>
              <a:path w="3630295" h="1035050">
                <a:moveTo>
                  <a:pt x="1631569" y="220344"/>
                </a:moveTo>
                <a:lnTo>
                  <a:pt x="1302639" y="220344"/>
                </a:lnTo>
                <a:lnTo>
                  <a:pt x="1302639" y="342519"/>
                </a:lnTo>
                <a:lnTo>
                  <a:pt x="1631569" y="342519"/>
                </a:lnTo>
                <a:lnTo>
                  <a:pt x="1631569" y="220344"/>
                </a:lnTo>
                <a:close/>
              </a:path>
              <a:path w="3630295" h="1035050">
                <a:moveTo>
                  <a:pt x="1526794" y="15748"/>
                </a:moveTo>
                <a:lnTo>
                  <a:pt x="1372997" y="105282"/>
                </a:lnTo>
                <a:lnTo>
                  <a:pt x="1372997" y="220344"/>
                </a:lnTo>
                <a:lnTo>
                  <a:pt x="1526794" y="220344"/>
                </a:lnTo>
                <a:lnTo>
                  <a:pt x="1526794" y="15748"/>
                </a:lnTo>
                <a:close/>
              </a:path>
              <a:path w="3630295" h="1035050">
                <a:moveTo>
                  <a:pt x="1890522" y="0"/>
                </a:moveTo>
                <a:lnTo>
                  <a:pt x="1737233" y="0"/>
                </a:lnTo>
                <a:lnTo>
                  <a:pt x="1737233" y="799592"/>
                </a:lnTo>
                <a:lnTo>
                  <a:pt x="1890522" y="799592"/>
                </a:lnTo>
                <a:lnTo>
                  <a:pt x="1890522" y="509397"/>
                </a:lnTo>
                <a:lnTo>
                  <a:pt x="1891381" y="475077"/>
                </a:lnTo>
                <a:lnTo>
                  <a:pt x="1898290" y="419867"/>
                </a:lnTo>
                <a:lnTo>
                  <a:pt x="1912338" y="381406"/>
                </a:lnTo>
                <a:lnTo>
                  <a:pt x="1948307" y="343026"/>
                </a:lnTo>
                <a:lnTo>
                  <a:pt x="1997956" y="325649"/>
                </a:lnTo>
                <a:lnTo>
                  <a:pt x="2016506" y="324485"/>
                </a:lnTo>
                <a:lnTo>
                  <a:pt x="2251185" y="324485"/>
                </a:lnTo>
                <a:lnTo>
                  <a:pt x="2245439" y="309213"/>
                </a:lnTo>
                <a:lnTo>
                  <a:pt x="2237879" y="294005"/>
                </a:lnTo>
                <a:lnTo>
                  <a:pt x="1890522" y="294005"/>
                </a:lnTo>
                <a:lnTo>
                  <a:pt x="1890522" y="0"/>
                </a:lnTo>
                <a:close/>
              </a:path>
              <a:path w="3630295" h="1035050">
                <a:moveTo>
                  <a:pt x="2251185" y="324485"/>
                </a:moveTo>
                <a:lnTo>
                  <a:pt x="2016506" y="324485"/>
                </a:lnTo>
                <a:lnTo>
                  <a:pt x="2032462" y="325389"/>
                </a:lnTo>
                <a:lnTo>
                  <a:pt x="2047001" y="328104"/>
                </a:lnTo>
                <a:lnTo>
                  <a:pt x="2082093" y="346823"/>
                </a:lnTo>
                <a:lnTo>
                  <a:pt x="2106499" y="394386"/>
                </a:lnTo>
                <a:lnTo>
                  <a:pt x="2110829" y="452211"/>
                </a:lnTo>
                <a:lnTo>
                  <a:pt x="2111375" y="493649"/>
                </a:lnTo>
                <a:lnTo>
                  <a:pt x="2111375" y="799592"/>
                </a:lnTo>
                <a:lnTo>
                  <a:pt x="2264664" y="799592"/>
                </a:lnTo>
                <a:lnTo>
                  <a:pt x="2264561" y="452211"/>
                </a:lnTo>
                <a:lnTo>
                  <a:pt x="2262679" y="392017"/>
                </a:lnTo>
                <a:lnTo>
                  <a:pt x="2256790" y="344677"/>
                </a:lnTo>
                <a:lnTo>
                  <a:pt x="2251954" y="326528"/>
                </a:lnTo>
                <a:lnTo>
                  <a:pt x="2251185" y="324485"/>
                </a:lnTo>
                <a:close/>
              </a:path>
              <a:path w="3630295" h="1035050">
                <a:moveTo>
                  <a:pt x="2067814" y="207263"/>
                </a:moveTo>
                <a:lnTo>
                  <a:pt x="2018073" y="212673"/>
                </a:lnTo>
                <a:lnTo>
                  <a:pt x="1971928" y="228917"/>
                </a:lnTo>
                <a:lnTo>
                  <a:pt x="1929403" y="256020"/>
                </a:lnTo>
                <a:lnTo>
                  <a:pt x="1890522" y="294005"/>
                </a:lnTo>
                <a:lnTo>
                  <a:pt x="2237879" y="294005"/>
                </a:lnTo>
                <a:lnTo>
                  <a:pt x="2215251" y="262415"/>
                </a:lnTo>
                <a:lnTo>
                  <a:pt x="2183195" y="237321"/>
                </a:lnTo>
                <a:lnTo>
                  <a:pt x="2141305" y="218247"/>
                </a:lnTo>
                <a:lnTo>
                  <a:pt x="2093628" y="208480"/>
                </a:lnTo>
                <a:lnTo>
                  <a:pt x="2067814" y="207263"/>
                </a:lnTo>
                <a:close/>
              </a:path>
            </a:pathLst>
          </a:custGeom>
          <a:solidFill>
            <a:srgbClr val="FFFFFF"/>
          </a:solidFill>
        </p:spPr>
        <p:txBody>
          <a:bodyPr wrap="square" lIns="0" tIns="0" rIns="0" bIns="0" rtlCol="0"/>
          <a:lstStyle/>
          <a:p>
            <a:endParaRPr/>
          </a:p>
        </p:txBody>
      </p:sp>
      <p:sp>
        <p:nvSpPr>
          <p:cNvPr id="31" name="bk object 31"/>
          <p:cNvSpPr/>
          <p:nvPr/>
        </p:nvSpPr>
        <p:spPr>
          <a:xfrm>
            <a:off x="6244335" y="4710429"/>
            <a:ext cx="283210" cy="356235"/>
          </a:xfrm>
          <a:custGeom>
            <a:avLst/>
            <a:gdLst/>
            <a:ahLst/>
            <a:cxnLst/>
            <a:rect l="l" t="t" r="r" b="b"/>
            <a:pathLst>
              <a:path w="283209" h="356235">
                <a:moveTo>
                  <a:pt x="141859" y="0"/>
                </a:moveTo>
                <a:lnTo>
                  <a:pt x="86613" y="11493"/>
                </a:lnTo>
                <a:lnTo>
                  <a:pt x="40893" y="45847"/>
                </a:lnTo>
                <a:lnTo>
                  <a:pt x="10207" y="101774"/>
                </a:lnTo>
                <a:lnTo>
                  <a:pt x="0" y="177800"/>
                </a:lnTo>
                <a:lnTo>
                  <a:pt x="2549" y="218404"/>
                </a:lnTo>
                <a:lnTo>
                  <a:pt x="22985" y="284420"/>
                </a:lnTo>
                <a:lnTo>
                  <a:pt x="62563" y="329902"/>
                </a:lnTo>
                <a:lnTo>
                  <a:pt x="113045" y="352849"/>
                </a:lnTo>
                <a:lnTo>
                  <a:pt x="141859" y="355727"/>
                </a:lnTo>
                <a:lnTo>
                  <a:pt x="170648" y="352849"/>
                </a:lnTo>
                <a:lnTo>
                  <a:pt x="220940" y="329902"/>
                </a:lnTo>
                <a:lnTo>
                  <a:pt x="260258" y="284351"/>
                </a:lnTo>
                <a:lnTo>
                  <a:pt x="280554" y="217814"/>
                </a:lnTo>
                <a:lnTo>
                  <a:pt x="283083" y="176784"/>
                </a:lnTo>
                <a:lnTo>
                  <a:pt x="280554" y="136679"/>
                </a:lnTo>
                <a:lnTo>
                  <a:pt x="260258" y="71235"/>
                </a:lnTo>
                <a:lnTo>
                  <a:pt x="220940" y="25824"/>
                </a:lnTo>
                <a:lnTo>
                  <a:pt x="170648" y="2877"/>
                </a:lnTo>
                <a:lnTo>
                  <a:pt x="141859" y="0"/>
                </a:lnTo>
                <a:close/>
              </a:path>
            </a:pathLst>
          </a:custGeom>
          <a:ln w="6096">
            <a:solidFill>
              <a:srgbClr val="3399FF"/>
            </a:solidFill>
          </a:ln>
        </p:spPr>
        <p:txBody>
          <a:bodyPr wrap="square" lIns="0" tIns="0" rIns="0" bIns="0" rtlCol="0"/>
          <a:lstStyle/>
          <a:p>
            <a:endParaRPr/>
          </a:p>
        </p:txBody>
      </p:sp>
      <p:sp>
        <p:nvSpPr>
          <p:cNvPr id="32" name="bk object 32"/>
          <p:cNvSpPr/>
          <p:nvPr/>
        </p:nvSpPr>
        <p:spPr>
          <a:xfrm>
            <a:off x="4373753" y="4598670"/>
            <a:ext cx="595630" cy="814705"/>
          </a:xfrm>
          <a:custGeom>
            <a:avLst/>
            <a:gdLst/>
            <a:ahLst/>
            <a:cxnLst/>
            <a:rect l="l" t="t" r="r" b="b"/>
            <a:pathLst>
              <a:path w="595629" h="814704">
                <a:moveTo>
                  <a:pt x="0" y="0"/>
                </a:moveTo>
                <a:lnTo>
                  <a:pt x="163068" y="0"/>
                </a:lnTo>
                <a:lnTo>
                  <a:pt x="301625" y="411225"/>
                </a:lnTo>
                <a:lnTo>
                  <a:pt x="436880" y="0"/>
                </a:lnTo>
                <a:lnTo>
                  <a:pt x="595630" y="0"/>
                </a:lnTo>
                <a:lnTo>
                  <a:pt x="391160" y="557402"/>
                </a:lnTo>
                <a:lnTo>
                  <a:pt x="354584" y="658367"/>
                </a:lnTo>
                <a:lnTo>
                  <a:pt x="334867" y="703056"/>
                </a:lnTo>
                <a:lnTo>
                  <a:pt x="306623" y="748551"/>
                </a:lnTo>
                <a:lnTo>
                  <a:pt x="274066" y="779144"/>
                </a:lnTo>
                <a:lnTo>
                  <a:pt x="232417" y="799933"/>
                </a:lnTo>
                <a:lnTo>
                  <a:pt x="178879" y="812022"/>
                </a:lnTo>
                <a:lnTo>
                  <a:pt x="137413" y="814323"/>
                </a:lnTo>
                <a:lnTo>
                  <a:pt x="115486" y="813750"/>
                </a:lnTo>
                <a:lnTo>
                  <a:pt x="93725" y="812022"/>
                </a:lnTo>
                <a:lnTo>
                  <a:pt x="72155" y="809126"/>
                </a:lnTo>
                <a:lnTo>
                  <a:pt x="50800" y="805052"/>
                </a:lnTo>
                <a:lnTo>
                  <a:pt x="37084" y="685037"/>
                </a:lnTo>
                <a:lnTo>
                  <a:pt x="54653" y="688131"/>
                </a:lnTo>
                <a:lnTo>
                  <a:pt x="71342" y="690356"/>
                </a:lnTo>
                <a:lnTo>
                  <a:pt x="87125" y="691699"/>
                </a:lnTo>
                <a:lnTo>
                  <a:pt x="101981" y="692149"/>
                </a:lnTo>
                <a:lnTo>
                  <a:pt x="126988" y="690195"/>
                </a:lnTo>
                <a:lnTo>
                  <a:pt x="166524" y="674522"/>
                </a:lnTo>
                <a:lnTo>
                  <a:pt x="193198" y="644013"/>
                </a:lnTo>
                <a:lnTo>
                  <a:pt x="212820" y="604095"/>
                </a:lnTo>
                <a:lnTo>
                  <a:pt x="220345" y="580897"/>
                </a:lnTo>
                <a:lnTo>
                  <a:pt x="0" y="0"/>
                </a:lnTo>
                <a:close/>
              </a:path>
            </a:pathLst>
          </a:custGeom>
          <a:ln w="6096">
            <a:solidFill>
              <a:srgbClr val="3399FF"/>
            </a:solidFill>
          </a:ln>
        </p:spPr>
        <p:txBody>
          <a:bodyPr wrap="square" lIns="0" tIns="0" rIns="0" bIns="0" rtlCol="0"/>
          <a:lstStyle/>
          <a:p>
            <a:endParaRPr/>
          </a:p>
        </p:txBody>
      </p:sp>
      <p:sp>
        <p:nvSpPr>
          <p:cNvPr id="33" name="bk object 33"/>
          <p:cNvSpPr/>
          <p:nvPr/>
        </p:nvSpPr>
        <p:spPr>
          <a:xfrm>
            <a:off x="6804406" y="4585589"/>
            <a:ext cx="528320" cy="592455"/>
          </a:xfrm>
          <a:custGeom>
            <a:avLst/>
            <a:gdLst/>
            <a:ahLst/>
            <a:cxnLst/>
            <a:rect l="l" t="t" r="r" b="b"/>
            <a:pathLst>
              <a:path w="528320" h="592454">
                <a:moveTo>
                  <a:pt x="333248" y="0"/>
                </a:moveTo>
                <a:lnTo>
                  <a:pt x="381793" y="4572"/>
                </a:lnTo>
                <a:lnTo>
                  <a:pt x="425958" y="18287"/>
                </a:lnTo>
                <a:lnTo>
                  <a:pt x="462851" y="39068"/>
                </a:lnTo>
                <a:lnTo>
                  <a:pt x="499465" y="79565"/>
                </a:lnTo>
                <a:lnTo>
                  <a:pt x="519557" y="129286"/>
                </a:lnTo>
                <a:lnTo>
                  <a:pt x="525843" y="173021"/>
                </a:lnTo>
                <a:lnTo>
                  <a:pt x="527939" y="232283"/>
                </a:lnTo>
                <a:lnTo>
                  <a:pt x="527939" y="592328"/>
                </a:lnTo>
                <a:lnTo>
                  <a:pt x="374650" y="592328"/>
                </a:lnTo>
                <a:lnTo>
                  <a:pt x="374650" y="296672"/>
                </a:lnTo>
                <a:lnTo>
                  <a:pt x="374050" y="253932"/>
                </a:lnTo>
                <a:lnTo>
                  <a:pt x="369185" y="193266"/>
                </a:lnTo>
                <a:lnTo>
                  <a:pt x="352028" y="150875"/>
                </a:lnTo>
                <a:lnTo>
                  <a:pt x="321375" y="125793"/>
                </a:lnTo>
                <a:lnTo>
                  <a:pt x="279780" y="117221"/>
                </a:lnTo>
                <a:lnTo>
                  <a:pt x="260375" y="118580"/>
                </a:lnTo>
                <a:lnTo>
                  <a:pt x="208279" y="139065"/>
                </a:lnTo>
                <a:lnTo>
                  <a:pt x="172096" y="179730"/>
                </a:lnTo>
                <a:lnTo>
                  <a:pt x="159825" y="218664"/>
                </a:lnTo>
                <a:lnTo>
                  <a:pt x="154007" y="285200"/>
                </a:lnTo>
                <a:lnTo>
                  <a:pt x="153289" y="329946"/>
                </a:lnTo>
                <a:lnTo>
                  <a:pt x="153289" y="592328"/>
                </a:lnTo>
                <a:lnTo>
                  <a:pt x="0" y="592328"/>
                </a:lnTo>
                <a:lnTo>
                  <a:pt x="0" y="13081"/>
                </a:lnTo>
                <a:lnTo>
                  <a:pt x="142367" y="13081"/>
                </a:lnTo>
                <a:lnTo>
                  <a:pt x="142367" y="98171"/>
                </a:lnTo>
                <a:lnTo>
                  <a:pt x="174264" y="62796"/>
                </a:lnTo>
                <a:lnTo>
                  <a:pt x="209301" y="35304"/>
                </a:lnTo>
                <a:lnTo>
                  <a:pt x="247477" y="15682"/>
                </a:lnTo>
                <a:lnTo>
                  <a:pt x="288792" y="3918"/>
                </a:lnTo>
                <a:lnTo>
                  <a:pt x="333248" y="0"/>
                </a:lnTo>
                <a:close/>
              </a:path>
            </a:pathLst>
          </a:custGeom>
          <a:ln w="6096">
            <a:solidFill>
              <a:srgbClr val="3399FF"/>
            </a:solidFill>
          </a:ln>
        </p:spPr>
        <p:txBody>
          <a:bodyPr wrap="square" lIns="0" tIns="0" rIns="0" bIns="0" rtlCol="0"/>
          <a:lstStyle/>
          <a:p>
            <a:endParaRPr/>
          </a:p>
        </p:txBody>
      </p:sp>
      <p:sp>
        <p:nvSpPr>
          <p:cNvPr id="34" name="bk object 34"/>
          <p:cNvSpPr/>
          <p:nvPr/>
        </p:nvSpPr>
        <p:spPr>
          <a:xfrm>
            <a:off x="6087236" y="4585589"/>
            <a:ext cx="598170" cy="605790"/>
          </a:xfrm>
          <a:custGeom>
            <a:avLst/>
            <a:gdLst/>
            <a:ahLst/>
            <a:cxnLst/>
            <a:rect l="l" t="t" r="r" b="b"/>
            <a:pathLst>
              <a:path w="598170" h="605789">
                <a:moveTo>
                  <a:pt x="298450" y="0"/>
                </a:moveTo>
                <a:lnTo>
                  <a:pt x="349124" y="3413"/>
                </a:lnTo>
                <a:lnTo>
                  <a:pt x="395994" y="13655"/>
                </a:lnTo>
                <a:lnTo>
                  <a:pt x="439066" y="30723"/>
                </a:lnTo>
                <a:lnTo>
                  <a:pt x="478347" y="54620"/>
                </a:lnTo>
                <a:lnTo>
                  <a:pt x="513841" y="85343"/>
                </a:lnTo>
                <a:lnTo>
                  <a:pt x="544079" y="121280"/>
                </a:lnTo>
                <a:lnTo>
                  <a:pt x="567586" y="160820"/>
                </a:lnTo>
                <a:lnTo>
                  <a:pt x="584369" y="203969"/>
                </a:lnTo>
                <a:lnTo>
                  <a:pt x="594435" y="250732"/>
                </a:lnTo>
                <a:lnTo>
                  <a:pt x="597788" y="301117"/>
                </a:lnTo>
                <a:lnTo>
                  <a:pt x="594404" y="351883"/>
                </a:lnTo>
                <a:lnTo>
                  <a:pt x="584247" y="399035"/>
                </a:lnTo>
                <a:lnTo>
                  <a:pt x="567312" y="442583"/>
                </a:lnTo>
                <a:lnTo>
                  <a:pt x="543591" y="482542"/>
                </a:lnTo>
                <a:lnTo>
                  <a:pt x="513080" y="518922"/>
                </a:lnTo>
                <a:lnTo>
                  <a:pt x="477355" y="550057"/>
                </a:lnTo>
                <a:lnTo>
                  <a:pt x="438143" y="574273"/>
                </a:lnTo>
                <a:lnTo>
                  <a:pt x="395433" y="591571"/>
                </a:lnTo>
                <a:lnTo>
                  <a:pt x="349211" y="601949"/>
                </a:lnTo>
                <a:lnTo>
                  <a:pt x="299465" y="605409"/>
                </a:lnTo>
                <a:lnTo>
                  <a:pt x="260105" y="603168"/>
                </a:lnTo>
                <a:lnTo>
                  <a:pt x="221662" y="596439"/>
                </a:lnTo>
                <a:lnTo>
                  <a:pt x="184148" y="585210"/>
                </a:lnTo>
                <a:lnTo>
                  <a:pt x="147574" y="569468"/>
                </a:lnTo>
                <a:lnTo>
                  <a:pt x="113621" y="549370"/>
                </a:lnTo>
                <a:lnTo>
                  <a:pt x="83978" y="525081"/>
                </a:lnTo>
                <a:lnTo>
                  <a:pt x="58670" y="496601"/>
                </a:lnTo>
                <a:lnTo>
                  <a:pt x="37718" y="463931"/>
                </a:lnTo>
                <a:lnTo>
                  <a:pt x="21216" y="427208"/>
                </a:lnTo>
                <a:lnTo>
                  <a:pt x="9429" y="386746"/>
                </a:lnTo>
                <a:lnTo>
                  <a:pt x="2357" y="342522"/>
                </a:lnTo>
                <a:lnTo>
                  <a:pt x="0" y="294513"/>
                </a:lnTo>
                <a:lnTo>
                  <a:pt x="2357" y="256627"/>
                </a:lnTo>
                <a:lnTo>
                  <a:pt x="21216" y="182713"/>
                </a:lnTo>
                <a:lnTo>
                  <a:pt x="37718" y="146685"/>
                </a:lnTo>
                <a:lnTo>
                  <a:pt x="58457" y="113083"/>
                </a:lnTo>
                <a:lnTo>
                  <a:pt x="83137" y="83708"/>
                </a:lnTo>
                <a:lnTo>
                  <a:pt x="144272" y="37592"/>
                </a:lnTo>
                <a:lnTo>
                  <a:pt x="179774" y="21109"/>
                </a:lnTo>
                <a:lnTo>
                  <a:pt x="217312" y="9366"/>
                </a:lnTo>
                <a:lnTo>
                  <a:pt x="256875" y="2337"/>
                </a:lnTo>
                <a:lnTo>
                  <a:pt x="298450" y="0"/>
                </a:lnTo>
                <a:close/>
              </a:path>
            </a:pathLst>
          </a:custGeom>
          <a:ln w="6096">
            <a:solidFill>
              <a:srgbClr val="3399FF"/>
            </a:solidFill>
          </a:ln>
        </p:spPr>
        <p:txBody>
          <a:bodyPr wrap="square" lIns="0" tIns="0" rIns="0" bIns="0" rtlCol="0"/>
          <a:lstStyle/>
          <a:p>
            <a:endParaRPr/>
          </a:p>
        </p:txBody>
      </p:sp>
      <p:sp>
        <p:nvSpPr>
          <p:cNvPr id="35" name="bk object 35"/>
          <p:cNvSpPr/>
          <p:nvPr/>
        </p:nvSpPr>
        <p:spPr>
          <a:xfrm>
            <a:off x="3863594" y="4513579"/>
            <a:ext cx="285115" cy="227329"/>
          </a:xfrm>
          <a:custGeom>
            <a:avLst/>
            <a:gdLst/>
            <a:ahLst/>
            <a:cxnLst/>
            <a:rect l="l" t="t" r="r" b="b"/>
            <a:pathLst>
              <a:path w="285114" h="227329">
                <a:moveTo>
                  <a:pt x="0" y="0"/>
                </a:moveTo>
                <a:lnTo>
                  <a:pt x="0" y="226822"/>
                </a:lnTo>
                <a:lnTo>
                  <a:pt x="88391" y="226822"/>
                </a:lnTo>
                <a:lnTo>
                  <a:pt x="132159" y="226056"/>
                </a:lnTo>
                <a:lnTo>
                  <a:pt x="195976" y="219856"/>
                </a:lnTo>
                <a:lnTo>
                  <a:pt x="244713" y="198262"/>
                </a:lnTo>
                <a:lnTo>
                  <a:pt x="274446" y="161123"/>
                </a:lnTo>
                <a:lnTo>
                  <a:pt x="284733" y="112903"/>
                </a:lnTo>
                <a:lnTo>
                  <a:pt x="283136" y="92043"/>
                </a:lnTo>
                <a:lnTo>
                  <a:pt x="270321" y="56038"/>
                </a:lnTo>
                <a:lnTo>
                  <a:pt x="230060" y="17843"/>
                </a:lnTo>
                <a:lnTo>
                  <a:pt x="176079" y="3053"/>
                </a:lnTo>
                <a:lnTo>
                  <a:pt x="118012" y="335"/>
                </a:lnTo>
                <a:lnTo>
                  <a:pt x="77977" y="0"/>
                </a:lnTo>
                <a:lnTo>
                  <a:pt x="0" y="0"/>
                </a:lnTo>
                <a:close/>
              </a:path>
            </a:pathLst>
          </a:custGeom>
          <a:ln w="6095">
            <a:solidFill>
              <a:srgbClr val="3399FF"/>
            </a:solidFill>
          </a:ln>
        </p:spPr>
        <p:txBody>
          <a:bodyPr wrap="square" lIns="0" tIns="0" rIns="0" bIns="0" rtlCol="0"/>
          <a:lstStyle/>
          <a:p>
            <a:endParaRPr/>
          </a:p>
        </p:txBody>
      </p:sp>
      <p:sp>
        <p:nvSpPr>
          <p:cNvPr id="36" name="bk object 36"/>
          <p:cNvSpPr/>
          <p:nvPr/>
        </p:nvSpPr>
        <p:spPr>
          <a:xfrm>
            <a:off x="5004815" y="4394072"/>
            <a:ext cx="341630" cy="796925"/>
          </a:xfrm>
          <a:custGeom>
            <a:avLst/>
            <a:gdLst/>
            <a:ahLst/>
            <a:cxnLst/>
            <a:rect l="l" t="t" r="r" b="b"/>
            <a:pathLst>
              <a:path w="341629" h="796925">
                <a:moveTo>
                  <a:pt x="224155" y="0"/>
                </a:moveTo>
                <a:lnTo>
                  <a:pt x="224155" y="204596"/>
                </a:lnTo>
                <a:lnTo>
                  <a:pt x="328930" y="204596"/>
                </a:lnTo>
                <a:lnTo>
                  <a:pt x="328930" y="326770"/>
                </a:lnTo>
                <a:lnTo>
                  <a:pt x="224155" y="326770"/>
                </a:lnTo>
                <a:lnTo>
                  <a:pt x="224155" y="560196"/>
                </a:lnTo>
                <a:lnTo>
                  <a:pt x="224917" y="616299"/>
                </a:lnTo>
                <a:lnTo>
                  <a:pt x="233807" y="657097"/>
                </a:lnTo>
                <a:lnTo>
                  <a:pt x="266700" y="669797"/>
                </a:lnTo>
                <a:lnTo>
                  <a:pt x="278558" y="668889"/>
                </a:lnTo>
                <a:lnTo>
                  <a:pt x="292798" y="666146"/>
                </a:lnTo>
                <a:lnTo>
                  <a:pt x="309419" y="661546"/>
                </a:lnTo>
                <a:lnTo>
                  <a:pt x="328422" y="655065"/>
                </a:lnTo>
                <a:lnTo>
                  <a:pt x="341503" y="774064"/>
                </a:lnTo>
                <a:lnTo>
                  <a:pt x="313856" y="784066"/>
                </a:lnTo>
                <a:lnTo>
                  <a:pt x="284448" y="791209"/>
                </a:lnTo>
                <a:lnTo>
                  <a:pt x="253277" y="795496"/>
                </a:lnTo>
                <a:lnTo>
                  <a:pt x="220345" y="796925"/>
                </a:lnTo>
                <a:lnTo>
                  <a:pt x="200175" y="796065"/>
                </a:lnTo>
                <a:lnTo>
                  <a:pt x="145669" y="783082"/>
                </a:lnTo>
                <a:lnTo>
                  <a:pt x="105681" y="757560"/>
                </a:lnTo>
                <a:lnTo>
                  <a:pt x="83661" y="721026"/>
                </a:lnTo>
                <a:lnTo>
                  <a:pt x="73144" y="670508"/>
                </a:lnTo>
                <a:lnTo>
                  <a:pt x="70667" y="616493"/>
                </a:lnTo>
                <a:lnTo>
                  <a:pt x="70358" y="579246"/>
                </a:lnTo>
                <a:lnTo>
                  <a:pt x="70358" y="326770"/>
                </a:lnTo>
                <a:lnTo>
                  <a:pt x="0" y="326770"/>
                </a:lnTo>
                <a:lnTo>
                  <a:pt x="0" y="204596"/>
                </a:lnTo>
                <a:lnTo>
                  <a:pt x="70358" y="204596"/>
                </a:lnTo>
                <a:lnTo>
                  <a:pt x="70358" y="89534"/>
                </a:lnTo>
                <a:lnTo>
                  <a:pt x="224155" y="0"/>
                </a:lnTo>
                <a:close/>
              </a:path>
            </a:pathLst>
          </a:custGeom>
          <a:ln w="6096">
            <a:solidFill>
              <a:srgbClr val="3399FF"/>
            </a:solidFill>
          </a:ln>
        </p:spPr>
        <p:txBody>
          <a:bodyPr wrap="square" lIns="0" tIns="0" rIns="0" bIns="0" rtlCol="0"/>
          <a:lstStyle/>
          <a:p>
            <a:endParaRPr/>
          </a:p>
        </p:txBody>
      </p:sp>
      <p:sp>
        <p:nvSpPr>
          <p:cNvPr id="37" name="bk object 37"/>
          <p:cNvSpPr/>
          <p:nvPr/>
        </p:nvSpPr>
        <p:spPr>
          <a:xfrm>
            <a:off x="5439409" y="4378325"/>
            <a:ext cx="527685" cy="800100"/>
          </a:xfrm>
          <a:custGeom>
            <a:avLst/>
            <a:gdLst/>
            <a:ahLst/>
            <a:cxnLst/>
            <a:rect l="l" t="t" r="r" b="b"/>
            <a:pathLst>
              <a:path w="527685" h="800100">
                <a:moveTo>
                  <a:pt x="0" y="0"/>
                </a:moveTo>
                <a:lnTo>
                  <a:pt x="153288" y="0"/>
                </a:lnTo>
                <a:lnTo>
                  <a:pt x="153288" y="294005"/>
                </a:lnTo>
                <a:lnTo>
                  <a:pt x="192170" y="256020"/>
                </a:lnTo>
                <a:lnTo>
                  <a:pt x="234695" y="228917"/>
                </a:lnTo>
                <a:lnTo>
                  <a:pt x="280840" y="212673"/>
                </a:lnTo>
                <a:lnTo>
                  <a:pt x="330580" y="207263"/>
                </a:lnTo>
                <a:lnTo>
                  <a:pt x="356395" y="208480"/>
                </a:lnTo>
                <a:lnTo>
                  <a:pt x="404072" y="218247"/>
                </a:lnTo>
                <a:lnTo>
                  <a:pt x="445962" y="237321"/>
                </a:lnTo>
                <a:lnTo>
                  <a:pt x="478018" y="262415"/>
                </a:lnTo>
                <a:lnTo>
                  <a:pt x="508206" y="309213"/>
                </a:lnTo>
                <a:lnTo>
                  <a:pt x="522984" y="365799"/>
                </a:lnTo>
                <a:lnTo>
                  <a:pt x="526932" y="423330"/>
                </a:lnTo>
                <a:lnTo>
                  <a:pt x="527430" y="459739"/>
                </a:lnTo>
                <a:lnTo>
                  <a:pt x="527430" y="799592"/>
                </a:lnTo>
                <a:lnTo>
                  <a:pt x="374141" y="799592"/>
                </a:lnTo>
                <a:lnTo>
                  <a:pt x="374141" y="493649"/>
                </a:lnTo>
                <a:lnTo>
                  <a:pt x="373596" y="452211"/>
                </a:lnTo>
                <a:lnTo>
                  <a:pt x="369266" y="394386"/>
                </a:lnTo>
                <a:lnTo>
                  <a:pt x="353409" y="355933"/>
                </a:lnTo>
                <a:lnTo>
                  <a:pt x="322903" y="332628"/>
                </a:lnTo>
                <a:lnTo>
                  <a:pt x="279273" y="324485"/>
                </a:lnTo>
                <a:lnTo>
                  <a:pt x="260723" y="325649"/>
                </a:lnTo>
                <a:lnTo>
                  <a:pt x="211074" y="343026"/>
                </a:lnTo>
                <a:lnTo>
                  <a:pt x="175105" y="381406"/>
                </a:lnTo>
                <a:lnTo>
                  <a:pt x="161057" y="419867"/>
                </a:lnTo>
                <a:lnTo>
                  <a:pt x="154148" y="475077"/>
                </a:lnTo>
                <a:lnTo>
                  <a:pt x="153288" y="509397"/>
                </a:lnTo>
                <a:lnTo>
                  <a:pt x="153288" y="799592"/>
                </a:lnTo>
                <a:lnTo>
                  <a:pt x="0" y="799592"/>
                </a:lnTo>
                <a:lnTo>
                  <a:pt x="0" y="0"/>
                </a:lnTo>
                <a:close/>
              </a:path>
            </a:pathLst>
          </a:custGeom>
          <a:ln w="6096">
            <a:solidFill>
              <a:srgbClr val="3399FF"/>
            </a:solidFill>
          </a:ln>
        </p:spPr>
        <p:txBody>
          <a:bodyPr wrap="square" lIns="0" tIns="0" rIns="0" bIns="0" rtlCol="0"/>
          <a:lstStyle/>
          <a:p>
            <a:endParaRPr/>
          </a:p>
        </p:txBody>
      </p:sp>
      <p:sp>
        <p:nvSpPr>
          <p:cNvPr id="38" name="bk object 38"/>
          <p:cNvSpPr/>
          <p:nvPr/>
        </p:nvSpPr>
        <p:spPr>
          <a:xfrm>
            <a:off x="3702177" y="4378325"/>
            <a:ext cx="612775" cy="800100"/>
          </a:xfrm>
          <a:custGeom>
            <a:avLst/>
            <a:gdLst/>
            <a:ahLst/>
            <a:cxnLst/>
            <a:rect l="l" t="t" r="r" b="b"/>
            <a:pathLst>
              <a:path w="612775" h="800100">
                <a:moveTo>
                  <a:pt x="0" y="0"/>
                </a:moveTo>
                <a:lnTo>
                  <a:pt x="259080" y="0"/>
                </a:lnTo>
                <a:lnTo>
                  <a:pt x="326302" y="740"/>
                </a:lnTo>
                <a:lnTo>
                  <a:pt x="380714" y="2968"/>
                </a:lnTo>
                <a:lnTo>
                  <a:pt x="422314" y="6697"/>
                </a:lnTo>
                <a:lnTo>
                  <a:pt x="484084" y="23608"/>
                </a:lnTo>
                <a:lnTo>
                  <a:pt x="541615" y="62712"/>
                </a:lnTo>
                <a:lnTo>
                  <a:pt x="586428" y="122555"/>
                </a:lnTo>
                <a:lnTo>
                  <a:pt x="600916" y="159321"/>
                </a:lnTo>
                <a:lnTo>
                  <a:pt x="609617" y="200469"/>
                </a:lnTo>
                <a:lnTo>
                  <a:pt x="612521" y="245999"/>
                </a:lnTo>
                <a:lnTo>
                  <a:pt x="610854" y="281312"/>
                </a:lnTo>
                <a:lnTo>
                  <a:pt x="597519" y="343225"/>
                </a:lnTo>
                <a:lnTo>
                  <a:pt x="571537" y="393539"/>
                </a:lnTo>
                <a:lnTo>
                  <a:pt x="537577" y="432921"/>
                </a:lnTo>
                <a:lnTo>
                  <a:pt x="497238" y="461712"/>
                </a:lnTo>
                <a:lnTo>
                  <a:pt x="455380" y="480675"/>
                </a:lnTo>
                <a:lnTo>
                  <a:pt x="402038" y="491537"/>
                </a:lnTo>
                <a:lnTo>
                  <a:pt x="363410" y="495109"/>
                </a:lnTo>
                <a:lnTo>
                  <a:pt x="318305" y="497252"/>
                </a:lnTo>
                <a:lnTo>
                  <a:pt x="266700" y="497967"/>
                </a:lnTo>
                <a:lnTo>
                  <a:pt x="161417" y="497967"/>
                </a:lnTo>
                <a:lnTo>
                  <a:pt x="161417" y="799592"/>
                </a:lnTo>
                <a:lnTo>
                  <a:pt x="0" y="799592"/>
                </a:lnTo>
                <a:lnTo>
                  <a:pt x="0" y="0"/>
                </a:lnTo>
                <a:close/>
              </a:path>
            </a:pathLst>
          </a:custGeom>
          <a:ln w="6096">
            <a:solidFill>
              <a:srgbClr val="3399FF"/>
            </a:solidFill>
          </a:ln>
        </p:spPr>
        <p:txBody>
          <a:bodyPr wrap="square" lIns="0" tIns="0" rIns="0" bIns="0" rtlCol="0"/>
          <a:lstStyle/>
          <a:p>
            <a:endParaRPr/>
          </a:p>
        </p:txBody>
      </p:sp>
      <p:sp>
        <p:nvSpPr>
          <p:cNvPr id="39" name="bk object 39"/>
          <p:cNvSpPr/>
          <p:nvPr/>
        </p:nvSpPr>
        <p:spPr>
          <a:xfrm>
            <a:off x="1888235" y="158495"/>
            <a:ext cx="9416796" cy="786383"/>
          </a:xfrm>
          <a:prstGeom prst="rect">
            <a:avLst/>
          </a:prstGeom>
          <a:blipFill>
            <a:blip r:embed="rId6" cstate="print"/>
            <a:stretch>
              <a:fillRect/>
            </a:stretch>
          </a:blipFill>
        </p:spPr>
        <p:txBody>
          <a:bodyPr wrap="square" lIns="0" tIns="0" rIns="0" bIns="0" rtlCol="0"/>
          <a:lstStyle/>
          <a:p>
            <a:endParaRPr/>
          </a:p>
        </p:txBody>
      </p:sp>
      <p:sp>
        <p:nvSpPr>
          <p:cNvPr id="40" name="bk object 40"/>
          <p:cNvSpPr/>
          <p:nvPr/>
        </p:nvSpPr>
        <p:spPr>
          <a:xfrm>
            <a:off x="1864232" y="135509"/>
            <a:ext cx="9414002" cy="782447"/>
          </a:xfrm>
          <a:prstGeom prst="rect">
            <a:avLst/>
          </a:prstGeom>
          <a:blipFill>
            <a:blip r:embed="rId7" cstate="print"/>
            <a:stretch>
              <a:fillRect/>
            </a:stretch>
          </a:blipFill>
        </p:spPr>
        <p:txBody>
          <a:bodyPr wrap="square" lIns="0" tIns="0" rIns="0" bIns="0" rtlCol="0"/>
          <a:lstStyle/>
          <a:p>
            <a:endParaRPr/>
          </a:p>
        </p:txBody>
      </p:sp>
      <p:sp>
        <p:nvSpPr>
          <p:cNvPr id="41" name="bk object 41"/>
          <p:cNvSpPr/>
          <p:nvPr/>
        </p:nvSpPr>
        <p:spPr>
          <a:xfrm>
            <a:off x="11399519" y="483108"/>
            <a:ext cx="234696" cy="124967"/>
          </a:xfrm>
          <a:prstGeom prst="rect">
            <a:avLst/>
          </a:prstGeom>
          <a:blipFill>
            <a:blip r:embed="rId8" cstate="print"/>
            <a:stretch>
              <a:fillRect/>
            </a:stretch>
          </a:blipFill>
        </p:spPr>
        <p:txBody>
          <a:bodyPr wrap="square" lIns="0" tIns="0" rIns="0" bIns="0" rtlCol="0"/>
          <a:lstStyle/>
          <a:p>
            <a:endParaRPr/>
          </a:p>
        </p:txBody>
      </p:sp>
      <p:sp>
        <p:nvSpPr>
          <p:cNvPr id="42" name="bk object 42"/>
          <p:cNvSpPr/>
          <p:nvPr/>
        </p:nvSpPr>
        <p:spPr>
          <a:xfrm>
            <a:off x="11378818" y="463477"/>
            <a:ext cx="226060" cy="115570"/>
          </a:xfrm>
          <a:custGeom>
            <a:avLst/>
            <a:gdLst/>
            <a:ahLst/>
            <a:cxnLst/>
            <a:rect l="l" t="t" r="r" b="b"/>
            <a:pathLst>
              <a:path w="226059" h="115570">
                <a:moveTo>
                  <a:pt x="0" y="115007"/>
                </a:moveTo>
                <a:lnTo>
                  <a:pt x="225920" y="115007"/>
                </a:lnTo>
                <a:lnTo>
                  <a:pt x="225920" y="0"/>
                </a:lnTo>
                <a:lnTo>
                  <a:pt x="0" y="0"/>
                </a:lnTo>
                <a:lnTo>
                  <a:pt x="0" y="115007"/>
                </a:lnTo>
                <a:close/>
              </a:path>
            </a:pathLst>
          </a:custGeom>
          <a:solidFill>
            <a:srgbClr val="FFFFFF"/>
          </a:solidFill>
        </p:spPr>
        <p:txBody>
          <a:bodyPr wrap="square" lIns="0" tIns="0" rIns="0" bIns="0" rtlCol="0"/>
          <a:lstStyle/>
          <a:p>
            <a:endParaRPr/>
          </a:p>
        </p:txBody>
      </p:sp>
      <p:sp>
        <p:nvSpPr>
          <p:cNvPr id="43" name="bk object 43"/>
          <p:cNvSpPr/>
          <p:nvPr/>
        </p:nvSpPr>
        <p:spPr>
          <a:xfrm>
            <a:off x="11378818" y="463477"/>
            <a:ext cx="226060" cy="115570"/>
          </a:xfrm>
          <a:custGeom>
            <a:avLst/>
            <a:gdLst/>
            <a:ahLst/>
            <a:cxnLst/>
            <a:rect l="l" t="t" r="r" b="b"/>
            <a:pathLst>
              <a:path w="226059" h="115570">
                <a:moveTo>
                  <a:pt x="0" y="115007"/>
                </a:moveTo>
                <a:lnTo>
                  <a:pt x="225920" y="115007"/>
                </a:lnTo>
                <a:lnTo>
                  <a:pt x="225920" y="0"/>
                </a:lnTo>
                <a:lnTo>
                  <a:pt x="0" y="0"/>
                </a:lnTo>
                <a:lnTo>
                  <a:pt x="0" y="115007"/>
                </a:lnTo>
                <a:close/>
              </a:path>
            </a:pathLst>
          </a:custGeom>
          <a:ln w="6096">
            <a:solidFill>
              <a:srgbClr val="3399FF"/>
            </a:solidFill>
          </a:ln>
        </p:spPr>
        <p:txBody>
          <a:bodyPr wrap="square" lIns="0" tIns="0" rIns="0" bIns="0" rtlCol="0"/>
          <a:lstStyle/>
          <a:p>
            <a:endParaRPr/>
          </a:p>
        </p:txBody>
      </p:sp>
      <p:sp>
        <p:nvSpPr>
          <p:cNvPr id="44" name="bk object 44"/>
          <p:cNvSpPr/>
          <p:nvPr/>
        </p:nvSpPr>
        <p:spPr>
          <a:xfrm>
            <a:off x="11696700" y="156971"/>
            <a:ext cx="272796" cy="611124"/>
          </a:xfrm>
          <a:prstGeom prst="rect">
            <a:avLst/>
          </a:prstGeom>
          <a:blipFill>
            <a:blip r:embed="rId9" cstate="print"/>
            <a:stretch>
              <a:fillRect/>
            </a:stretch>
          </a:blipFill>
        </p:spPr>
        <p:txBody>
          <a:bodyPr wrap="square" lIns="0" tIns="0" rIns="0" bIns="0" rtlCol="0"/>
          <a:lstStyle/>
          <a:p>
            <a:endParaRPr/>
          </a:p>
        </p:txBody>
      </p:sp>
      <p:sp>
        <p:nvSpPr>
          <p:cNvPr id="45" name="bk object 45"/>
          <p:cNvSpPr/>
          <p:nvPr/>
        </p:nvSpPr>
        <p:spPr>
          <a:xfrm>
            <a:off x="11676888" y="136017"/>
            <a:ext cx="264160" cy="602615"/>
          </a:xfrm>
          <a:custGeom>
            <a:avLst/>
            <a:gdLst/>
            <a:ahLst/>
            <a:cxnLst/>
            <a:rect l="l" t="t" r="r" b="b"/>
            <a:pathLst>
              <a:path w="264159" h="602615">
                <a:moveTo>
                  <a:pt x="263651" y="169036"/>
                </a:moveTo>
                <a:lnTo>
                  <a:pt x="148589" y="169036"/>
                </a:lnTo>
                <a:lnTo>
                  <a:pt x="148589" y="602487"/>
                </a:lnTo>
                <a:lnTo>
                  <a:pt x="263651" y="602487"/>
                </a:lnTo>
                <a:lnTo>
                  <a:pt x="263651" y="169036"/>
                </a:lnTo>
                <a:close/>
              </a:path>
              <a:path w="264159" h="602615">
                <a:moveTo>
                  <a:pt x="263651" y="0"/>
                </a:moveTo>
                <a:lnTo>
                  <a:pt x="170306" y="0"/>
                </a:lnTo>
                <a:lnTo>
                  <a:pt x="158424" y="26574"/>
                </a:lnTo>
                <a:lnTo>
                  <a:pt x="142398" y="51434"/>
                </a:lnTo>
                <a:lnTo>
                  <a:pt x="97916" y="96011"/>
                </a:lnTo>
                <a:lnTo>
                  <a:pt x="47005" y="130571"/>
                </a:lnTo>
                <a:lnTo>
                  <a:pt x="0" y="151891"/>
                </a:lnTo>
                <a:lnTo>
                  <a:pt x="0" y="256285"/>
                </a:lnTo>
                <a:lnTo>
                  <a:pt x="41362" y="240206"/>
                </a:lnTo>
                <a:lnTo>
                  <a:pt x="79914" y="220329"/>
                </a:lnTo>
                <a:lnTo>
                  <a:pt x="115657" y="196617"/>
                </a:lnTo>
                <a:lnTo>
                  <a:pt x="148589" y="169036"/>
                </a:lnTo>
                <a:lnTo>
                  <a:pt x="263651" y="169036"/>
                </a:lnTo>
                <a:lnTo>
                  <a:pt x="263651" y="0"/>
                </a:lnTo>
                <a:close/>
              </a:path>
            </a:pathLst>
          </a:custGeom>
          <a:solidFill>
            <a:srgbClr val="FFFFFF"/>
          </a:solidFill>
        </p:spPr>
        <p:txBody>
          <a:bodyPr wrap="square" lIns="0" tIns="0" rIns="0" bIns="0" rtlCol="0"/>
          <a:lstStyle/>
          <a:p>
            <a:endParaRPr/>
          </a:p>
        </p:txBody>
      </p:sp>
      <p:sp>
        <p:nvSpPr>
          <p:cNvPr id="46" name="bk object 46"/>
          <p:cNvSpPr/>
          <p:nvPr/>
        </p:nvSpPr>
        <p:spPr>
          <a:xfrm>
            <a:off x="11676888" y="136017"/>
            <a:ext cx="264160" cy="602615"/>
          </a:xfrm>
          <a:custGeom>
            <a:avLst/>
            <a:gdLst/>
            <a:ahLst/>
            <a:cxnLst/>
            <a:rect l="l" t="t" r="r" b="b"/>
            <a:pathLst>
              <a:path w="264159" h="602615">
                <a:moveTo>
                  <a:pt x="170306" y="0"/>
                </a:moveTo>
                <a:lnTo>
                  <a:pt x="263651" y="0"/>
                </a:lnTo>
                <a:lnTo>
                  <a:pt x="263651" y="602487"/>
                </a:lnTo>
                <a:lnTo>
                  <a:pt x="148589" y="602487"/>
                </a:lnTo>
                <a:lnTo>
                  <a:pt x="148589" y="169036"/>
                </a:lnTo>
                <a:lnTo>
                  <a:pt x="115657" y="196617"/>
                </a:lnTo>
                <a:lnTo>
                  <a:pt x="79914" y="220329"/>
                </a:lnTo>
                <a:lnTo>
                  <a:pt x="41362" y="240206"/>
                </a:lnTo>
                <a:lnTo>
                  <a:pt x="0" y="256285"/>
                </a:lnTo>
                <a:lnTo>
                  <a:pt x="0" y="151891"/>
                </a:lnTo>
                <a:lnTo>
                  <a:pt x="23032" y="142892"/>
                </a:lnTo>
                <a:lnTo>
                  <a:pt x="47005" y="130571"/>
                </a:lnTo>
                <a:lnTo>
                  <a:pt x="97916" y="96011"/>
                </a:lnTo>
                <a:lnTo>
                  <a:pt x="142398" y="51434"/>
                </a:lnTo>
                <a:lnTo>
                  <a:pt x="158424" y="26574"/>
                </a:lnTo>
                <a:lnTo>
                  <a:pt x="170306" y="0"/>
                </a:lnTo>
                <a:close/>
              </a:path>
            </a:pathLst>
          </a:custGeom>
          <a:ln w="6096">
            <a:solidFill>
              <a:srgbClr val="3399FF"/>
            </a:solidFill>
          </a:ln>
        </p:spPr>
        <p:txBody>
          <a:bodyPr wrap="square" lIns="0" tIns="0" rIns="0" bIns="0" rtlCol="0"/>
          <a:lstStyle/>
          <a:p>
            <a:endParaRPr/>
          </a:p>
        </p:txBody>
      </p:sp>
      <p:sp>
        <p:nvSpPr>
          <p:cNvPr id="47" name="bk object 47"/>
          <p:cNvSpPr/>
          <p:nvPr/>
        </p:nvSpPr>
        <p:spPr>
          <a:xfrm>
            <a:off x="8819006" y="4997703"/>
            <a:ext cx="391160" cy="282575"/>
          </a:xfrm>
          <a:custGeom>
            <a:avLst/>
            <a:gdLst/>
            <a:ahLst/>
            <a:cxnLst/>
            <a:rect l="l" t="t" r="r" b="b"/>
            <a:pathLst>
              <a:path w="391159" h="282575">
                <a:moveTo>
                  <a:pt x="390778" y="187706"/>
                </a:moveTo>
                <a:lnTo>
                  <a:pt x="360299" y="187706"/>
                </a:lnTo>
                <a:lnTo>
                  <a:pt x="360299" y="218186"/>
                </a:lnTo>
                <a:lnTo>
                  <a:pt x="390778" y="218186"/>
                </a:lnTo>
                <a:lnTo>
                  <a:pt x="390778" y="187706"/>
                </a:lnTo>
                <a:close/>
              </a:path>
              <a:path w="391159" h="282575">
                <a:moveTo>
                  <a:pt x="81788" y="0"/>
                </a:moveTo>
                <a:lnTo>
                  <a:pt x="0" y="0"/>
                </a:lnTo>
                <a:lnTo>
                  <a:pt x="0" y="218186"/>
                </a:lnTo>
                <a:lnTo>
                  <a:pt x="83185" y="218186"/>
                </a:lnTo>
                <a:lnTo>
                  <a:pt x="93182" y="217949"/>
                </a:lnTo>
                <a:lnTo>
                  <a:pt x="131492" y="210010"/>
                </a:lnTo>
                <a:lnTo>
                  <a:pt x="152894" y="192405"/>
                </a:lnTo>
                <a:lnTo>
                  <a:pt x="28828" y="192405"/>
                </a:lnTo>
                <a:lnTo>
                  <a:pt x="28828" y="117475"/>
                </a:lnTo>
                <a:lnTo>
                  <a:pt x="150041" y="117475"/>
                </a:lnTo>
                <a:lnTo>
                  <a:pt x="148165" y="115395"/>
                </a:lnTo>
                <a:lnTo>
                  <a:pt x="141160" y="109918"/>
                </a:lnTo>
                <a:lnTo>
                  <a:pt x="133012" y="105489"/>
                </a:lnTo>
                <a:lnTo>
                  <a:pt x="123698" y="102108"/>
                </a:lnTo>
                <a:lnTo>
                  <a:pt x="130841" y="98010"/>
                </a:lnTo>
                <a:lnTo>
                  <a:pt x="137032" y="93329"/>
                </a:lnTo>
                <a:lnTo>
                  <a:pt x="138656" y="91694"/>
                </a:lnTo>
                <a:lnTo>
                  <a:pt x="28828" y="91694"/>
                </a:lnTo>
                <a:lnTo>
                  <a:pt x="28828" y="25781"/>
                </a:lnTo>
                <a:lnTo>
                  <a:pt x="144633" y="25781"/>
                </a:lnTo>
                <a:lnTo>
                  <a:pt x="140904" y="20570"/>
                </a:lnTo>
                <a:lnTo>
                  <a:pt x="104378" y="1635"/>
                </a:lnTo>
                <a:lnTo>
                  <a:pt x="93720" y="406"/>
                </a:lnTo>
                <a:lnTo>
                  <a:pt x="81788" y="0"/>
                </a:lnTo>
                <a:close/>
              </a:path>
              <a:path w="391159" h="282575">
                <a:moveTo>
                  <a:pt x="150041" y="117475"/>
                </a:moveTo>
                <a:lnTo>
                  <a:pt x="79248" y="117475"/>
                </a:lnTo>
                <a:lnTo>
                  <a:pt x="89106" y="117691"/>
                </a:lnTo>
                <a:lnTo>
                  <a:pt x="97726" y="118348"/>
                </a:lnTo>
                <a:lnTo>
                  <a:pt x="132715" y="139700"/>
                </a:lnTo>
                <a:lnTo>
                  <a:pt x="134747" y="146812"/>
                </a:lnTo>
                <a:lnTo>
                  <a:pt x="134629" y="162438"/>
                </a:lnTo>
                <a:lnTo>
                  <a:pt x="102870" y="191389"/>
                </a:lnTo>
                <a:lnTo>
                  <a:pt x="99060" y="192151"/>
                </a:lnTo>
                <a:lnTo>
                  <a:pt x="92456" y="192405"/>
                </a:lnTo>
                <a:lnTo>
                  <a:pt x="152894" y="192405"/>
                </a:lnTo>
                <a:lnTo>
                  <a:pt x="164719" y="154940"/>
                </a:lnTo>
                <a:lnTo>
                  <a:pt x="164052" y="145726"/>
                </a:lnTo>
                <a:lnTo>
                  <a:pt x="162052" y="137144"/>
                </a:lnTo>
                <a:lnTo>
                  <a:pt x="158718" y="129204"/>
                </a:lnTo>
                <a:lnTo>
                  <a:pt x="154050" y="121920"/>
                </a:lnTo>
                <a:lnTo>
                  <a:pt x="150041" y="117475"/>
                </a:lnTo>
                <a:close/>
              </a:path>
              <a:path w="391159" h="282575">
                <a:moveTo>
                  <a:pt x="144633" y="25781"/>
                </a:moveTo>
                <a:lnTo>
                  <a:pt x="72390" y="25781"/>
                </a:lnTo>
                <a:lnTo>
                  <a:pt x="83321" y="25971"/>
                </a:lnTo>
                <a:lnTo>
                  <a:pt x="92503" y="26543"/>
                </a:lnTo>
                <a:lnTo>
                  <a:pt x="120523" y="40132"/>
                </a:lnTo>
                <a:lnTo>
                  <a:pt x="123951" y="45593"/>
                </a:lnTo>
                <a:lnTo>
                  <a:pt x="125729" y="51943"/>
                </a:lnTo>
                <a:lnTo>
                  <a:pt x="125729" y="66929"/>
                </a:lnTo>
                <a:lnTo>
                  <a:pt x="123825" y="73279"/>
                </a:lnTo>
                <a:lnTo>
                  <a:pt x="120142" y="78232"/>
                </a:lnTo>
                <a:lnTo>
                  <a:pt x="116459" y="83312"/>
                </a:lnTo>
                <a:lnTo>
                  <a:pt x="76073" y="91694"/>
                </a:lnTo>
                <a:lnTo>
                  <a:pt x="138656" y="91694"/>
                </a:lnTo>
                <a:lnTo>
                  <a:pt x="154177" y="55753"/>
                </a:lnTo>
                <a:lnTo>
                  <a:pt x="153632" y="48375"/>
                </a:lnTo>
                <a:lnTo>
                  <a:pt x="152003" y="41116"/>
                </a:lnTo>
                <a:lnTo>
                  <a:pt x="149302" y="34000"/>
                </a:lnTo>
                <a:lnTo>
                  <a:pt x="145542" y="27051"/>
                </a:lnTo>
                <a:lnTo>
                  <a:pt x="144633" y="25781"/>
                </a:lnTo>
                <a:close/>
              </a:path>
              <a:path w="391159" h="282575">
                <a:moveTo>
                  <a:pt x="390778" y="60071"/>
                </a:moveTo>
                <a:lnTo>
                  <a:pt x="360299" y="60071"/>
                </a:lnTo>
                <a:lnTo>
                  <a:pt x="360299" y="90678"/>
                </a:lnTo>
                <a:lnTo>
                  <a:pt x="390778" y="90678"/>
                </a:lnTo>
                <a:lnTo>
                  <a:pt x="390778" y="60071"/>
                </a:lnTo>
                <a:close/>
              </a:path>
              <a:path w="391159" h="282575">
                <a:moveTo>
                  <a:pt x="196215" y="253873"/>
                </a:moveTo>
                <a:lnTo>
                  <a:pt x="199263" y="279019"/>
                </a:lnTo>
                <a:lnTo>
                  <a:pt x="205613" y="281178"/>
                </a:lnTo>
                <a:lnTo>
                  <a:pt x="211327" y="282321"/>
                </a:lnTo>
                <a:lnTo>
                  <a:pt x="225044" y="282321"/>
                </a:lnTo>
                <a:lnTo>
                  <a:pt x="232410" y="280289"/>
                </a:lnTo>
                <a:lnTo>
                  <a:pt x="238506" y="276098"/>
                </a:lnTo>
                <a:lnTo>
                  <a:pt x="244728" y="272034"/>
                </a:lnTo>
                <a:lnTo>
                  <a:pt x="250190" y="265557"/>
                </a:lnTo>
                <a:lnTo>
                  <a:pt x="254889" y="256794"/>
                </a:lnTo>
                <a:lnTo>
                  <a:pt x="255140" y="256286"/>
                </a:lnTo>
                <a:lnTo>
                  <a:pt x="207264" y="256286"/>
                </a:lnTo>
                <a:lnTo>
                  <a:pt x="202057" y="255524"/>
                </a:lnTo>
                <a:lnTo>
                  <a:pt x="196215" y="253873"/>
                </a:lnTo>
                <a:close/>
              </a:path>
              <a:path w="391159" h="282575">
                <a:moveTo>
                  <a:pt x="214122" y="60071"/>
                </a:moveTo>
                <a:lnTo>
                  <a:pt x="185293" y="60071"/>
                </a:lnTo>
                <a:lnTo>
                  <a:pt x="245237" y="218440"/>
                </a:lnTo>
                <a:lnTo>
                  <a:pt x="244094" y="221361"/>
                </a:lnTo>
                <a:lnTo>
                  <a:pt x="243332" y="223520"/>
                </a:lnTo>
                <a:lnTo>
                  <a:pt x="242824" y="225044"/>
                </a:lnTo>
                <a:lnTo>
                  <a:pt x="239014" y="235585"/>
                </a:lnTo>
                <a:lnTo>
                  <a:pt x="217550" y="256286"/>
                </a:lnTo>
                <a:lnTo>
                  <a:pt x="255140" y="256286"/>
                </a:lnTo>
                <a:lnTo>
                  <a:pt x="257837" y="250838"/>
                </a:lnTo>
                <a:lnTo>
                  <a:pt x="261334" y="242871"/>
                </a:lnTo>
                <a:lnTo>
                  <a:pt x="265354" y="232880"/>
                </a:lnTo>
                <a:lnTo>
                  <a:pt x="282095" y="188214"/>
                </a:lnTo>
                <a:lnTo>
                  <a:pt x="258445" y="188214"/>
                </a:lnTo>
                <a:lnTo>
                  <a:pt x="255873" y="178784"/>
                </a:lnTo>
                <a:lnTo>
                  <a:pt x="253111" y="169545"/>
                </a:lnTo>
                <a:lnTo>
                  <a:pt x="250158" y="160496"/>
                </a:lnTo>
                <a:lnTo>
                  <a:pt x="247015" y="151638"/>
                </a:lnTo>
                <a:lnTo>
                  <a:pt x="214122" y="60071"/>
                </a:lnTo>
                <a:close/>
              </a:path>
              <a:path w="391159" h="282575">
                <a:moveTo>
                  <a:pt x="330073" y="60071"/>
                </a:moveTo>
                <a:lnTo>
                  <a:pt x="303275" y="60071"/>
                </a:lnTo>
                <a:lnTo>
                  <a:pt x="269494" y="152273"/>
                </a:lnTo>
                <a:lnTo>
                  <a:pt x="266374" y="161103"/>
                </a:lnTo>
                <a:lnTo>
                  <a:pt x="263493" y="170053"/>
                </a:lnTo>
                <a:lnTo>
                  <a:pt x="260850" y="179097"/>
                </a:lnTo>
                <a:lnTo>
                  <a:pt x="258445" y="188214"/>
                </a:lnTo>
                <a:lnTo>
                  <a:pt x="282095" y="188214"/>
                </a:lnTo>
                <a:lnTo>
                  <a:pt x="330073" y="60071"/>
                </a:lnTo>
                <a:close/>
              </a:path>
            </a:pathLst>
          </a:custGeom>
          <a:solidFill>
            <a:srgbClr val="ACD5FF"/>
          </a:solidFill>
        </p:spPr>
        <p:txBody>
          <a:bodyPr wrap="square" lIns="0" tIns="0" rIns="0" bIns="0" rtlCol="0"/>
          <a:lstStyle/>
          <a:p>
            <a:endParaRPr/>
          </a:p>
        </p:txBody>
      </p:sp>
      <p:sp>
        <p:nvSpPr>
          <p:cNvPr id="48" name="bk object 48"/>
          <p:cNvSpPr/>
          <p:nvPr/>
        </p:nvSpPr>
        <p:spPr>
          <a:xfrm>
            <a:off x="8807577" y="4986273"/>
            <a:ext cx="413638" cy="305181"/>
          </a:xfrm>
          <a:prstGeom prst="rect">
            <a:avLst/>
          </a:prstGeom>
          <a:blipFill>
            <a:blip r:embed="rId10" cstate="print"/>
            <a:stretch>
              <a:fillRect/>
            </a:stretch>
          </a:blipFill>
        </p:spPr>
        <p:txBody>
          <a:bodyPr wrap="square" lIns="0" tIns="0" rIns="0" bIns="0" rtlCol="0"/>
          <a:lstStyle/>
          <a:p>
            <a:endParaRPr/>
          </a:p>
        </p:txBody>
      </p:sp>
      <p:sp>
        <p:nvSpPr>
          <p:cNvPr id="49" name="bk object 49"/>
          <p:cNvSpPr/>
          <p:nvPr/>
        </p:nvSpPr>
        <p:spPr>
          <a:xfrm>
            <a:off x="8932164" y="5257800"/>
            <a:ext cx="2810255" cy="679704"/>
          </a:xfrm>
          <a:prstGeom prst="rect">
            <a:avLst/>
          </a:prstGeom>
          <a:blipFill>
            <a:blip r:embed="rId11" cstate="print"/>
            <a:stretch>
              <a:fillRect/>
            </a:stretch>
          </a:blipFill>
        </p:spPr>
        <p:txBody>
          <a:bodyPr wrap="square" lIns="0" tIns="0" rIns="0" bIns="0" rtlCol="0"/>
          <a:lstStyle/>
          <a:p>
            <a:endParaRPr/>
          </a:p>
        </p:txBody>
      </p:sp>
      <p:sp>
        <p:nvSpPr>
          <p:cNvPr id="50" name="bk object 50"/>
          <p:cNvSpPr/>
          <p:nvPr/>
        </p:nvSpPr>
        <p:spPr>
          <a:xfrm>
            <a:off x="8932164" y="5696711"/>
            <a:ext cx="1386840" cy="679704"/>
          </a:xfrm>
          <a:prstGeom prst="rect">
            <a:avLst/>
          </a:prstGeom>
          <a:blipFill>
            <a:blip r:embed="rId12" cstate="print"/>
            <a:stretch>
              <a:fillRect/>
            </a:stretch>
          </a:blipFill>
        </p:spPr>
        <p:txBody>
          <a:bodyPr wrap="square" lIns="0" tIns="0" rIns="0" bIns="0" rtlCol="0"/>
          <a:lstStyle/>
          <a:p>
            <a:endParaRPr/>
          </a:p>
        </p:txBody>
      </p:sp>
      <p:sp>
        <p:nvSpPr>
          <p:cNvPr id="51" name="bk object 51"/>
          <p:cNvSpPr/>
          <p:nvPr/>
        </p:nvSpPr>
        <p:spPr>
          <a:xfrm>
            <a:off x="9913619" y="5696711"/>
            <a:ext cx="507492" cy="679704"/>
          </a:xfrm>
          <a:prstGeom prst="rect">
            <a:avLst/>
          </a:prstGeom>
          <a:blipFill>
            <a:blip r:embed="rId13" cstate="print"/>
            <a:stretch>
              <a:fillRect/>
            </a:stretch>
          </a:blipFill>
        </p:spPr>
        <p:txBody>
          <a:bodyPr wrap="square" lIns="0" tIns="0" rIns="0" bIns="0" rtlCol="0"/>
          <a:lstStyle/>
          <a:p>
            <a:endParaRPr/>
          </a:p>
        </p:txBody>
      </p:sp>
      <p:sp>
        <p:nvSpPr>
          <p:cNvPr id="52" name="bk object 52"/>
          <p:cNvSpPr/>
          <p:nvPr/>
        </p:nvSpPr>
        <p:spPr>
          <a:xfrm>
            <a:off x="10015728" y="5696711"/>
            <a:ext cx="676655" cy="679704"/>
          </a:xfrm>
          <a:prstGeom prst="rect">
            <a:avLst/>
          </a:prstGeom>
          <a:blipFill>
            <a:blip r:embed="rId14" cstate="print"/>
            <a:stretch>
              <a:fillRect/>
            </a:stretch>
          </a:blipFill>
        </p:spPr>
        <p:txBody>
          <a:bodyPr wrap="square" lIns="0" tIns="0" rIns="0" bIns="0" rtlCol="0"/>
          <a:lstStyle/>
          <a:p>
            <a:endParaRPr/>
          </a:p>
        </p:txBody>
      </p:sp>
      <p:sp>
        <p:nvSpPr>
          <p:cNvPr id="53" name="bk object 53"/>
          <p:cNvSpPr/>
          <p:nvPr/>
        </p:nvSpPr>
        <p:spPr>
          <a:xfrm>
            <a:off x="8932164" y="6135622"/>
            <a:ext cx="1488948" cy="679704"/>
          </a:xfrm>
          <a:prstGeom prst="rect">
            <a:avLst/>
          </a:prstGeom>
          <a:blipFill>
            <a:blip r:embed="rId15"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129480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3284" y="88772"/>
            <a:ext cx="11965431" cy="696595"/>
          </a:xfrm>
          <a:prstGeom prst="rect">
            <a:avLst/>
          </a:prstGeom>
        </p:spPr>
        <p:txBody>
          <a:bodyPr wrap="square" lIns="0" tIns="0" rIns="0" bIns="0">
            <a:spAutoFit/>
          </a:bodyPr>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a:xfrm>
            <a:off x="787781" y="1331975"/>
            <a:ext cx="10616437" cy="28301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24.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82.png"/><Relationship Id="rId3" Type="http://schemas.openxmlformats.org/officeDocument/2006/relationships/image" Target="../media/image67.png"/><Relationship Id="rId21" Type="http://schemas.openxmlformats.org/officeDocument/2006/relationships/image" Target="../media/image85.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 Type="http://schemas.openxmlformats.org/officeDocument/2006/relationships/image" Target="../media/image66.jpg"/><Relationship Id="rId16" Type="http://schemas.openxmlformats.org/officeDocument/2006/relationships/image" Target="../media/image80.png"/><Relationship Id="rId20"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5" Type="http://schemas.openxmlformats.org/officeDocument/2006/relationships/image" Target="../media/image79.png"/><Relationship Id="rId10" Type="http://schemas.openxmlformats.org/officeDocument/2006/relationships/image" Target="../media/image74.png"/><Relationship Id="rId19" Type="http://schemas.openxmlformats.org/officeDocument/2006/relationships/image" Target="../media/image83.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21BA-4EAE-4A94-A006-6BABB184318A}"/>
              </a:ext>
            </a:extLst>
          </p:cNvPr>
          <p:cNvSpPr>
            <a:spLocks noGrp="1"/>
          </p:cNvSpPr>
          <p:nvPr>
            <p:ph type="title"/>
          </p:nvPr>
        </p:nvSpPr>
        <p:spPr>
          <a:xfrm>
            <a:off x="1552321" y="2781300"/>
            <a:ext cx="9087358" cy="1295400"/>
          </a:xfrm>
        </p:spPr>
        <p:txBody>
          <a:bodyPr/>
          <a:lstStyle/>
          <a:p>
            <a:r>
              <a:rPr lang="en-US" sz="8000" dirty="0">
                <a:solidFill>
                  <a:schemeClr val="tx1"/>
                </a:solidFill>
              </a:rPr>
              <a:t>NumPy in Python</a:t>
            </a:r>
          </a:p>
        </p:txBody>
      </p:sp>
    </p:spTree>
    <p:extLst>
      <p:ext uri="{BB962C8B-B14F-4D97-AF65-F5344CB8AC3E}">
        <p14:creationId xmlns:p14="http://schemas.microsoft.com/office/powerpoint/2010/main" val="389684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59318" y="71069"/>
            <a:ext cx="3785870" cy="697230"/>
          </a:xfrm>
          <a:prstGeom prst="rect">
            <a:avLst/>
          </a:prstGeom>
        </p:spPr>
        <p:txBody>
          <a:bodyPr vert="horz" wrap="square" lIns="0" tIns="13335" rIns="0" bIns="0" rtlCol="0">
            <a:spAutoFit/>
          </a:bodyPr>
          <a:lstStyle/>
          <a:p>
            <a:pPr marL="12700">
              <a:lnSpc>
                <a:spcPct val="100000"/>
              </a:lnSpc>
              <a:spcBef>
                <a:spcPts val="105"/>
              </a:spcBef>
            </a:pPr>
            <a:r>
              <a:rPr spc="-5" dirty="0"/>
              <a:t>Num</a:t>
            </a:r>
            <a:r>
              <a:rPr dirty="0"/>
              <a:t>P</a:t>
            </a:r>
            <a:r>
              <a:rPr spc="-5" dirty="0"/>
              <a:t>y(</a:t>
            </a:r>
            <a:r>
              <a:rPr dirty="0"/>
              <a:t>Arra</a:t>
            </a:r>
            <a:r>
              <a:rPr spc="-5" dirty="0"/>
              <a:t>y</a:t>
            </a:r>
            <a:r>
              <a:rPr dirty="0"/>
              <a:t>)</a:t>
            </a:r>
          </a:p>
        </p:txBody>
      </p:sp>
      <p:sp>
        <p:nvSpPr>
          <p:cNvPr id="3" name="object 3"/>
          <p:cNvSpPr txBox="1"/>
          <p:nvPr/>
        </p:nvSpPr>
        <p:spPr>
          <a:xfrm>
            <a:off x="247599" y="959849"/>
            <a:ext cx="11332210" cy="2685351"/>
          </a:xfrm>
          <a:prstGeom prst="rect">
            <a:avLst/>
          </a:prstGeom>
        </p:spPr>
        <p:txBody>
          <a:bodyPr vert="horz" wrap="square" lIns="0" tIns="99060" rIns="0" bIns="0" rtlCol="0">
            <a:spAutoFit/>
          </a:bodyPr>
          <a:lstStyle/>
          <a:p>
            <a:pPr marL="355600" indent="-342900">
              <a:lnSpc>
                <a:spcPct val="100000"/>
              </a:lnSpc>
              <a:spcBef>
                <a:spcPts val="780"/>
              </a:spcBef>
              <a:buFont typeface="Wingdings"/>
              <a:buChar char=""/>
              <a:tabLst>
                <a:tab pos="355600" algn="l"/>
              </a:tabLst>
            </a:pPr>
            <a:r>
              <a:rPr lang="en-US" sz="2800" b="1" spc="-5" dirty="0">
                <a:latin typeface="Arial" panose="020B0604020202020204" pitchFamily="34" charset="0"/>
                <a:cs typeface="Arial" panose="020B0604020202020204" pitchFamily="34" charset="0"/>
              </a:rPr>
              <a:t>SORT</a:t>
            </a:r>
          </a:p>
          <a:p>
            <a:pPr marL="355600" indent="-342900">
              <a:lnSpc>
                <a:spcPct val="100000"/>
              </a:lnSpc>
              <a:spcBef>
                <a:spcPts val="780"/>
              </a:spcBef>
              <a:buFont typeface="Wingdings"/>
              <a:buChar char=""/>
              <a:tabLst>
                <a:tab pos="355600" algn="l"/>
              </a:tabLst>
            </a:pPr>
            <a:r>
              <a:rPr lang="en-US" sz="2400" spc="-5" dirty="0">
                <a:latin typeface="Arial" panose="020B0604020202020204" pitchFamily="34" charset="0"/>
                <a:cs typeface="Arial" panose="020B0604020202020204" pitchFamily="34" charset="0"/>
              </a:rPr>
              <a:t>Sorting means putting elements in a ordered sequence.</a:t>
            </a:r>
          </a:p>
          <a:p>
            <a:pPr marL="355600" indent="-342900">
              <a:lnSpc>
                <a:spcPct val="100000"/>
              </a:lnSpc>
              <a:spcBef>
                <a:spcPts val="780"/>
              </a:spcBef>
              <a:buFont typeface="Wingdings"/>
              <a:buChar char=""/>
              <a:tabLst>
                <a:tab pos="355600" algn="l"/>
              </a:tabLst>
            </a:pPr>
            <a:r>
              <a:rPr lang="en-US" sz="2400" spc="-5" dirty="0">
                <a:latin typeface="Arial" panose="020B0604020202020204" pitchFamily="34" charset="0"/>
                <a:cs typeface="Arial" panose="020B0604020202020204" pitchFamily="34" charset="0"/>
              </a:rPr>
              <a:t>Ordered sequence is any sequence that has an order corresponding to elements, like numeric or alphabetical, ascending or descending.</a:t>
            </a:r>
          </a:p>
          <a:p>
            <a:pPr marL="355600" indent="-342900">
              <a:lnSpc>
                <a:spcPct val="100000"/>
              </a:lnSpc>
              <a:spcBef>
                <a:spcPts val="780"/>
              </a:spcBef>
              <a:buFont typeface="Wingdings"/>
              <a:buChar char=""/>
              <a:tabLst>
                <a:tab pos="355600" algn="l"/>
              </a:tabLst>
            </a:pPr>
            <a:r>
              <a:rPr lang="en-US" sz="2400" spc="-5" dirty="0">
                <a:latin typeface="Arial" panose="020B0604020202020204" pitchFamily="34" charset="0"/>
                <a:cs typeface="Arial" panose="020B0604020202020204" pitchFamily="34" charset="0"/>
              </a:rPr>
              <a:t>The NumPy ndarray object has a function called sort(), that will sort a specified array.</a:t>
            </a:r>
          </a:p>
        </p:txBody>
      </p:sp>
      <p:pic>
        <p:nvPicPr>
          <p:cNvPr id="7" name="Picture 6">
            <a:extLst>
              <a:ext uri="{FF2B5EF4-FFF2-40B4-BE49-F238E27FC236}">
                <a16:creationId xmlns:a16="http://schemas.microsoft.com/office/drawing/2014/main" id="{07B0B7F3-BF02-40DB-A151-2F75319C43D7}"/>
              </a:ext>
            </a:extLst>
          </p:cNvPr>
          <p:cNvPicPr>
            <a:picLocks noChangeAspect="1"/>
          </p:cNvPicPr>
          <p:nvPr/>
        </p:nvPicPr>
        <p:blipFill>
          <a:blip r:embed="rId2"/>
          <a:stretch>
            <a:fillRect/>
          </a:stretch>
        </p:blipFill>
        <p:spPr>
          <a:xfrm>
            <a:off x="253461" y="3836750"/>
            <a:ext cx="5029100" cy="2487850"/>
          </a:xfrm>
          <a:prstGeom prst="rect">
            <a:avLst/>
          </a:prstGeom>
        </p:spPr>
      </p:pic>
      <p:pic>
        <p:nvPicPr>
          <p:cNvPr id="8" name="Picture 7">
            <a:extLst>
              <a:ext uri="{FF2B5EF4-FFF2-40B4-BE49-F238E27FC236}">
                <a16:creationId xmlns:a16="http://schemas.microsoft.com/office/drawing/2014/main" id="{61C8CB9A-AA19-4985-99B7-1DA6F00047BB}"/>
              </a:ext>
            </a:extLst>
          </p:cNvPr>
          <p:cNvPicPr>
            <a:picLocks noChangeAspect="1"/>
          </p:cNvPicPr>
          <p:nvPr/>
        </p:nvPicPr>
        <p:blipFill>
          <a:blip r:embed="rId3"/>
          <a:stretch>
            <a:fillRect/>
          </a:stretch>
        </p:blipFill>
        <p:spPr>
          <a:xfrm>
            <a:off x="5913703" y="3836750"/>
            <a:ext cx="5300745" cy="2335450"/>
          </a:xfrm>
          <a:prstGeom prst="rect">
            <a:avLst/>
          </a:prstGeom>
        </p:spPr>
      </p:pic>
    </p:spTree>
    <p:extLst>
      <p:ext uri="{BB962C8B-B14F-4D97-AF65-F5344CB8AC3E}">
        <p14:creationId xmlns:p14="http://schemas.microsoft.com/office/powerpoint/2010/main" val="349388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89797" y="117728"/>
            <a:ext cx="3785870" cy="696595"/>
          </a:xfrm>
          <a:prstGeom prst="rect">
            <a:avLst/>
          </a:prstGeom>
        </p:spPr>
        <p:txBody>
          <a:bodyPr vert="horz" wrap="square" lIns="0" tIns="12700" rIns="0" bIns="0" rtlCol="0">
            <a:spAutoFit/>
          </a:bodyPr>
          <a:lstStyle/>
          <a:p>
            <a:pPr marL="12700">
              <a:lnSpc>
                <a:spcPct val="100000"/>
              </a:lnSpc>
              <a:spcBef>
                <a:spcPts val="100"/>
              </a:spcBef>
            </a:pPr>
            <a:r>
              <a:rPr dirty="0"/>
              <a:t>N</a:t>
            </a:r>
            <a:r>
              <a:rPr spc="-5" dirty="0"/>
              <a:t>um</a:t>
            </a:r>
            <a:r>
              <a:rPr dirty="0"/>
              <a:t>P</a:t>
            </a:r>
            <a:r>
              <a:rPr spc="-5" dirty="0"/>
              <a:t>y(</a:t>
            </a:r>
            <a:r>
              <a:rPr dirty="0"/>
              <a:t>Array)</a:t>
            </a:r>
          </a:p>
        </p:txBody>
      </p:sp>
      <p:sp>
        <p:nvSpPr>
          <p:cNvPr id="3" name="object 3"/>
          <p:cNvSpPr txBox="1"/>
          <p:nvPr/>
        </p:nvSpPr>
        <p:spPr>
          <a:xfrm>
            <a:off x="286308" y="1339723"/>
            <a:ext cx="9499600" cy="2028189"/>
          </a:xfrm>
          <a:prstGeom prst="rect">
            <a:avLst/>
          </a:prstGeom>
        </p:spPr>
        <p:txBody>
          <a:bodyPr vert="horz" wrap="square" lIns="0" tIns="12065" rIns="0" bIns="0" rtlCol="0">
            <a:spAutoFit/>
          </a:bodyPr>
          <a:lstStyle/>
          <a:p>
            <a:pPr marL="355600" indent="-343535">
              <a:lnSpc>
                <a:spcPct val="100000"/>
              </a:lnSpc>
              <a:spcBef>
                <a:spcPts val="95"/>
              </a:spcBef>
              <a:buFont typeface="Wingdings"/>
              <a:buChar char=""/>
              <a:tabLst>
                <a:tab pos="356235" algn="l"/>
              </a:tabLst>
            </a:pPr>
            <a:r>
              <a:rPr sz="2800" b="1" spc="-10" dirty="0">
                <a:latin typeface="Arial"/>
                <a:cs typeface="Arial"/>
              </a:rPr>
              <a:t>RESHAPE</a:t>
            </a:r>
            <a:endParaRPr sz="2800">
              <a:latin typeface="Arial"/>
              <a:cs typeface="Arial"/>
            </a:endParaRPr>
          </a:p>
          <a:p>
            <a:pPr>
              <a:lnSpc>
                <a:spcPct val="100000"/>
              </a:lnSpc>
              <a:spcBef>
                <a:spcPts val="35"/>
              </a:spcBef>
              <a:buFont typeface="Wingdings"/>
              <a:buChar char=""/>
            </a:pPr>
            <a:endParaRPr sz="3000">
              <a:latin typeface="Times New Roman"/>
              <a:cs typeface="Times New Roman"/>
            </a:endParaRPr>
          </a:p>
          <a:p>
            <a:pPr marL="756285" lvl="1" indent="-287020">
              <a:lnSpc>
                <a:spcPct val="100000"/>
              </a:lnSpc>
              <a:buFont typeface="Wingdings"/>
              <a:buChar char=""/>
              <a:tabLst>
                <a:tab pos="756920" algn="l"/>
              </a:tabLst>
            </a:pPr>
            <a:r>
              <a:rPr sz="2400" spc="-5" dirty="0">
                <a:latin typeface="Arial"/>
                <a:cs typeface="Arial"/>
              </a:rPr>
              <a:t>Gives </a:t>
            </a:r>
            <a:r>
              <a:rPr sz="2400" dirty="0">
                <a:latin typeface="Arial"/>
                <a:cs typeface="Arial"/>
              </a:rPr>
              <a:t>a </a:t>
            </a:r>
            <a:r>
              <a:rPr sz="2400" spc="-5" dirty="0">
                <a:latin typeface="Arial"/>
                <a:cs typeface="Arial"/>
              </a:rPr>
              <a:t>new shape </a:t>
            </a:r>
            <a:r>
              <a:rPr sz="2400" dirty="0">
                <a:latin typeface="Arial"/>
                <a:cs typeface="Arial"/>
              </a:rPr>
              <a:t>to an array </a:t>
            </a:r>
            <a:r>
              <a:rPr sz="2400" spc="-5" dirty="0">
                <a:latin typeface="Arial"/>
                <a:cs typeface="Arial"/>
              </a:rPr>
              <a:t>without changing </a:t>
            </a:r>
            <a:r>
              <a:rPr sz="2400" dirty="0">
                <a:latin typeface="Arial"/>
                <a:cs typeface="Arial"/>
              </a:rPr>
              <a:t>its</a:t>
            </a:r>
            <a:r>
              <a:rPr sz="2400" spc="35" dirty="0">
                <a:latin typeface="Arial"/>
                <a:cs typeface="Arial"/>
              </a:rPr>
              <a:t> </a:t>
            </a:r>
            <a:r>
              <a:rPr sz="2400" spc="-5" dirty="0">
                <a:latin typeface="Arial"/>
                <a:cs typeface="Arial"/>
              </a:rPr>
              <a:t>data.</a:t>
            </a:r>
            <a:endParaRPr sz="2400">
              <a:latin typeface="Arial"/>
              <a:cs typeface="Arial"/>
            </a:endParaRPr>
          </a:p>
          <a:p>
            <a:pPr lvl="1">
              <a:lnSpc>
                <a:spcPct val="100000"/>
              </a:lnSpc>
              <a:spcBef>
                <a:spcPts val="5"/>
              </a:spcBef>
              <a:buFont typeface="Wingdings"/>
              <a:buChar char=""/>
            </a:pPr>
            <a:endParaRPr sz="2750">
              <a:latin typeface="Times New Roman"/>
              <a:cs typeface="Times New Roman"/>
            </a:endParaRPr>
          </a:p>
          <a:p>
            <a:pPr marL="756285" lvl="1" indent="-287020">
              <a:lnSpc>
                <a:spcPct val="100000"/>
              </a:lnSpc>
              <a:buFont typeface="Wingdings"/>
              <a:buChar char=""/>
              <a:tabLst>
                <a:tab pos="756920" algn="l"/>
              </a:tabLst>
            </a:pPr>
            <a:r>
              <a:rPr sz="2400" spc="-5" dirty="0">
                <a:latin typeface="Arial"/>
                <a:cs typeface="Arial"/>
              </a:rPr>
              <a:t>Creates a new array and does </a:t>
            </a:r>
            <a:r>
              <a:rPr sz="2400" dirty="0">
                <a:latin typeface="Arial"/>
                <a:cs typeface="Arial"/>
              </a:rPr>
              <a:t>not </a:t>
            </a:r>
            <a:r>
              <a:rPr sz="2400" spc="-5" dirty="0">
                <a:latin typeface="Arial"/>
                <a:cs typeface="Arial"/>
              </a:rPr>
              <a:t>modify </a:t>
            </a:r>
            <a:r>
              <a:rPr sz="2400" dirty="0">
                <a:latin typeface="Arial"/>
                <a:cs typeface="Arial"/>
              </a:rPr>
              <a:t>the </a:t>
            </a:r>
            <a:r>
              <a:rPr sz="2400" spc="-5" dirty="0">
                <a:latin typeface="Arial"/>
                <a:cs typeface="Arial"/>
              </a:rPr>
              <a:t>original array</a:t>
            </a:r>
            <a:r>
              <a:rPr sz="2400" spc="145" dirty="0">
                <a:latin typeface="Arial"/>
                <a:cs typeface="Arial"/>
              </a:rPr>
              <a:t> </a:t>
            </a:r>
            <a:r>
              <a:rPr sz="2400" dirty="0">
                <a:latin typeface="Arial"/>
                <a:cs typeface="Arial"/>
              </a:rPr>
              <a:t>itself.</a:t>
            </a:r>
            <a:endParaRPr sz="2400">
              <a:latin typeface="Arial"/>
              <a:cs typeface="Arial"/>
            </a:endParaRPr>
          </a:p>
        </p:txBody>
      </p:sp>
      <p:sp>
        <p:nvSpPr>
          <p:cNvPr id="4" name="object 4"/>
          <p:cNvSpPr/>
          <p:nvPr/>
        </p:nvSpPr>
        <p:spPr>
          <a:xfrm>
            <a:off x="1832072" y="3748081"/>
            <a:ext cx="6999056" cy="283446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192134">
              <a:lnSpc>
                <a:spcPct val="100000"/>
              </a:lnSpc>
              <a:spcBef>
                <a:spcPts val="100"/>
              </a:spcBef>
            </a:pPr>
            <a:r>
              <a:rPr dirty="0"/>
              <a:t>N</a:t>
            </a:r>
            <a:r>
              <a:rPr spc="-5" dirty="0"/>
              <a:t>um</a:t>
            </a:r>
            <a:r>
              <a:rPr dirty="0"/>
              <a:t>P</a:t>
            </a:r>
            <a:r>
              <a:rPr spc="-5" dirty="0"/>
              <a:t>y(</a:t>
            </a:r>
            <a:r>
              <a:rPr dirty="0"/>
              <a:t>Array)</a:t>
            </a:r>
          </a:p>
        </p:txBody>
      </p:sp>
      <p:sp>
        <p:nvSpPr>
          <p:cNvPr id="3" name="object 3"/>
          <p:cNvSpPr txBox="1"/>
          <p:nvPr/>
        </p:nvSpPr>
        <p:spPr>
          <a:xfrm>
            <a:off x="219862" y="1277569"/>
            <a:ext cx="10615295" cy="1932939"/>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800" b="1" spc="-10" dirty="0">
                <a:latin typeface="Arial"/>
                <a:cs typeface="Arial"/>
              </a:rPr>
              <a:t>TRANSPOSE</a:t>
            </a:r>
            <a:endParaRPr sz="2800">
              <a:latin typeface="Arial"/>
              <a:cs typeface="Arial"/>
            </a:endParaRPr>
          </a:p>
          <a:p>
            <a:pPr>
              <a:lnSpc>
                <a:spcPct val="100000"/>
              </a:lnSpc>
              <a:spcBef>
                <a:spcPts val="30"/>
              </a:spcBef>
              <a:buFont typeface="Wingdings"/>
              <a:buChar char=""/>
            </a:pPr>
            <a:endParaRPr sz="2600">
              <a:latin typeface="Times New Roman"/>
              <a:cs typeface="Times New Roman"/>
            </a:endParaRPr>
          </a:p>
          <a:p>
            <a:pPr marL="756285" lvl="1" indent="-287020">
              <a:lnSpc>
                <a:spcPct val="100000"/>
              </a:lnSpc>
              <a:buFont typeface="Wingdings"/>
              <a:buChar char=""/>
              <a:tabLst>
                <a:tab pos="756920" algn="l"/>
              </a:tabLst>
            </a:pPr>
            <a:r>
              <a:rPr sz="2400" spc="-5" dirty="0">
                <a:latin typeface="Arial"/>
                <a:cs typeface="Arial"/>
              </a:rPr>
              <a:t>Generates the transposition </a:t>
            </a:r>
            <a:r>
              <a:rPr sz="2400" dirty="0">
                <a:latin typeface="Arial"/>
                <a:cs typeface="Arial"/>
              </a:rPr>
              <a:t>of </a:t>
            </a:r>
            <a:r>
              <a:rPr sz="2400" spc="-5" dirty="0">
                <a:latin typeface="Arial"/>
                <a:cs typeface="Arial"/>
              </a:rPr>
              <a:t>an array using </a:t>
            </a:r>
            <a:r>
              <a:rPr sz="2400" dirty="0">
                <a:latin typeface="Arial"/>
                <a:cs typeface="Arial"/>
              </a:rPr>
              <a:t>the </a:t>
            </a:r>
            <a:r>
              <a:rPr sz="2400" spc="-5" dirty="0">
                <a:latin typeface="Arial"/>
                <a:cs typeface="Arial"/>
              </a:rPr>
              <a:t>function</a:t>
            </a:r>
            <a:r>
              <a:rPr sz="2400" spc="190" dirty="0">
                <a:latin typeface="Arial"/>
                <a:cs typeface="Arial"/>
              </a:rPr>
              <a:t> </a:t>
            </a:r>
            <a:r>
              <a:rPr sz="2400" b="1" spc="-5" dirty="0">
                <a:latin typeface="Arial"/>
                <a:cs typeface="Arial"/>
              </a:rPr>
              <a:t>np.transpose</a:t>
            </a:r>
            <a:r>
              <a:rPr sz="2400" spc="-5" dirty="0">
                <a:latin typeface="Arial"/>
                <a:cs typeface="Arial"/>
              </a:rPr>
              <a:t>.</a:t>
            </a:r>
            <a:endParaRPr sz="2400">
              <a:latin typeface="Arial"/>
              <a:cs typeface="Arial"/>
            </a:endParaRPr>
          </a:p>
          <a:p>
            <a:pPr lvl="1">
              <a:lnSpc>
                <a:spcPct val="100000"/>
              </a:lnSpc>
              <a:spcBef>
                <a:spcPts val="5"/>
              </a:spcBef>
              <a:buFont typeface="Wingdings"/>
              <a:buChar char=""/>
            </a:pPr>
            <a:endParaRPr sz="2500">
              <a:latin typeface="Times New Roman"/>
              <a:cs typeface="Times New Roman"/>
            </a:endParaRPr>
          </a:p>
          <a:p>
            <a:pPr marL="756285" lvl="1" indent="-287020">
              <a:lnSpc>
                <a:spcPct val="100000"/>
              </a:lnSpc>
              <a:buFont typeface="Wingdings"/>
              <a:buChar char=""/>
              <a:tabLst>
                <a:tab pos="756920" algn="l"/>
              </a:tabLst>
            </a:pPr>
            <a:r>
              <a:rPr sz="2400" spc="-5" dirty="0">
                <a:latin typeface="Arial"/>
                <a:cs typeface="Arial"/>
              </a:rPr>
              <a:t>Does not </a:t>
            </a:r>
            <a:r>
              <a:rPr sz="2400" spc="-10" dirty="0">
                <a:latin typeface="Arial"/>
                <a:cs typeface="Arial"/>
              </a:rPr>
              <a:t>affect </a:t>
            </a:r>
            <a:r>
              <a:rPr sz="2400" dirty="0">
                <a:latin typeface="Arial"/>
                <a:cs typeface="Arial"/>
              </a:rPr>
              <a:t>the </a:t>
            </a:r>
            <a:r>
              <a:rPr sz="2400" spc="-5" dirty="0">
                <a:latin typeface="Arial"/>
                <a:cs typeface="Arial"/>
              </a:rPr>
              <a:t>original </a:t>
            </a:r>
            <a:r>
              <a:rPr sz="2400" spc="-30" dirty="0">
                <a:latin typeface="Arial"/>
                <a:cs typeface="Arial"/>
              </a:rPr>
              <a:t>array, </a:t>
            </a:r>
            <a:r>
              <a:rPr sz="2400" spc="-5" dirty="0">
                <a:latin typeface="Arial"/>
                <a:cs typeface="Arial"/>
              </a:rPr>
              <a:t>but </a:t>
            </a:r>
            <a:r>
              <a:rPr sz="2400" dirty="0">
                <a:latin typeface="Arial"/>
                <a:cs typeface="Arial"/>
              </a:rPr>
              <a:t>it </a:t>
            </a:r>
            <a:r>
              <a:rPr sz="2400" spc="-5" dirty="0">
                <a:latin typeface="Arial"/>
                <a:cs typeface="Arial"/>
              </a:rPr>
              <a:t>will </a:t>
            </a:r>
            <a:r>
              <a:rPr sz="2400" dirty="0">
                <a:latin typeface="Arial"/>
                <a:cs typeface="Arial"/>
              </a:rPr>
              <a:t>create a new</a:t>
            </a:r>
            <a:r>
              <a:rPr sz="2400" spc="70" dirty="0">
                <a:latin typeface="Arial"/>
                <a:cs typeface="Arial"/>
              </a:rPr>
              <a:t> </a:t>
            </a:r>
            <a:r>
              <a:rPr sz="2400" spc="-30" dirty="0">
                <a:latin typeface="Arial"/>
                <a:cs typeface="Arial"/>
              </a:rPr>
              <a:t>array.</a:t>
            </a:r>
            <a:endParaRPr sz="2400">
              <a:latin typeface="Arial"/>
              <a:cs typeface="Arial"/>
            </a:endParaRPr>
          </a:p>
        </p:txBody>
      </p:sp>
      <p:sp>
        <p:nvSpPr>
          <p:cNvPr id="4" name="object 4"/>
          <p:cNvSpPr/>
          <p:nvPr/>
        </p:nvSpPr>
        <p:spPr>
          <a:xfrm>
            <a:off x="1399032" y="3479291"/>
            <a:ext cx="6989367" cy="29474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7042" y="81152"/>
            <a:ext cx="3785870" cy="696595"/>
          </a:xfrm>
          <a:prstGeom prst="rect">
            <a:avLst/>
          </a:prstGeom>
        </p:spPr>
        <p:txBody>
          <a:bodyPr vert="horz" wrap="square" lIns="0" tIns="12700" rIns="0" bIns="0" rtlCol="0">
            <a:spAutoFit/>
          </a:bodyPr>
          <a:lstStyle/>
          <a:p>
            <a:pPr marL="12700">
              <a:lnSpc>
                <a:spcPct val="100000"/>
              </a:lnSpc>
              <a:spcBef>
                <a:spcPts val="100"/>
              </a:spcBef>
            </a:pPr>
            <a:r>
              <a:rPr dirty="0"/>
              <a:t>N</a:t>
            </a:r>
            <a:r>
              <a:rPr spc="-5" dirty="0"/>
              <a:t>um</a:t>
            </a:r>
            <a:r>
              <a:rPr dirty="0"/>
              <a:t>P</a:t>
            </a:r>
            <a:r>
              <a:rPr spc="-5" dirty="0"/>
              <a:t>y(</a:t>
            </a:r>
            <a:r>
              <a:rPr dirty="0"/>
              <a:t>Array)</a:t>
            </a:r>
          </a:p>
        </p:txBody>
      </p:sp>
      <p:sp>
        <p:nvSpPr>
          <p:cNvPr id="3" name="object 3"/>
          <p:cNvSpPr txBox="1"/>
          <p:nvPr/>
        </p:nvSpPr>
        <p:spPr>
          <a:xfrm>
            <a:off x="267411" y="1262887"/>
            <a:ext cx="9586595" cy="1124585"/>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800" b="1" spc="-40" dirty="0">
                <a:latin typeface="Arial"/>
                <a:cs typeface="Arial"/>
              </a:rPr>
              <a:t>FLATTEN</a:t>
            </a:r>
            <a:endParaRPr sz="2800">
              <a:latin typeface="Arial"/>
              <a:cs typeface="Arial"/>
            </a:endParaRPr>
          </a:p>
          <a:p>
            <a:pPr marL="469900">
              <a:lnSpc>
                <a:spcPct val="100000"/>
              </a:lnSpc>
              <a:spcBef>
                <a:spcPts val="2415"/>
              </a:spcBef>
            </a:pPr>
            <a:r>
              <a:rPr sz="2400" spc="-5" dirty="0">
                <a:latin typeface="Arial"/>
                <a:cs typeface="Arial"/>
              </a:rPr>
              <a:t>Flatten </a:t>
            </a:r>
            <a:r>
              <a:rPr sz="2400" dirty="0">
                <a:latin typeface="Arial"/>
                <a:cs typeface="Arial"/>
              </a:rPr>
              <a:t>creates </a:t>
            </a:r>
            <a:r>
              <a:rPr sz="2400" spc="-5" dirty="0">
                <a:latin typeface="Arial"/>
                <a:cs typeface="Arial"/>
              </a:rPr>
              <a:t>a copy </a:t>
            </a:r>
            <a:r>
              <a:rPr sz="2400" dirty="0">
                <a:latin typeface="Arial"/>
                <a:cs typeface="Arial"/>
              </a:rPr>
              <a:t>of the </a:t>
            </a:r>
            <a:r>
              <a:rPr sz="2400" spc="-5" dirty="0">
                <a:latin typeface="Arial"/>
                <a:cs typeface="Arial"/>
              </a:rPr>
              <a:t>input array flattened </a:t>
            </a:r>
            <a:r>
              <a:rPr sz="2400" dirty="0">
                <a:latin typeface="Arial"/>
                <a:cs typeface="Arial"/>
              </a:rPr>
              <a:t>to </a:t>
            </a:r>
            <a:r>
              <a:rPr sz="2400" spc="-5" dirty="0">
                <a:latin typeface="Arial"/>
                <a:cs typeface="Arial"/>
              </a:rPr>
              <a:t>one</a:t>
            </a:r>
            <a:r>
              <a:rPr sz="2400" spc="90" dirty="0">
                <a:latin typeface="Arial"/>
                <a:cs typeface="Arial"/>
              </a:rPr>
              <a:t> </a:t>
            </a:r>
            <a:r>
              <a:rPr sz="2400" spc="-5" dirty="0">
                <a:latin typeface="Arial"/>
                <a:cs typeface="Arial"/>
              </a:rPr>
              <a:t>dimension</a:t>
            </a:r>
            <a:r>
              <a:rPr sz="2100" spc="-5" dirty="0">
                <a:latin typeface="Arial"/>
                <a:cs typeface="Arial"/>
              </a:rPr>
              <a:t>.</a:t>
            </a:r>
            <a:endParaRPr sz="2100">
              <a:latin typeface="Arial"/>
              <a:cs typeface="Arial"/>
            </a:endParaRPr>
          </a:p>
        </p:txBody>
      </p:sp>
      <p:sp>
        <p:nvSpPr>
          <p:cNvPr id="4" name="object 4"/>
          <p:cNvSpPr/>
          <p:nvPr/>
        </p:nvSpPr>
        <p:spPr>
          <a:xfrm>
            <a:off x="1667563" y="2892551"/>
            <a:ext cx="8531941" cy="32125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06561" y="87249"/>
            <a:ext cx="3785870" cy="696595"/>
          </a:xfrm>
          <a:prstGeom prst="rect">
            <a:avLst/>
          </a:prstGeom>
        </p:spPr>
        <p:txBody>
          <a:bodyPr vert="horz" wrap="square" lIns="0" tIns="12700" rIns="0" bIns="0" rtlCol="0">
            <a:spAutoFit/>
          </a:bodyPr>
          <a:lstStyle/>
          <a:p>
            <a:pPr marL="12700">
              <a:lnSpc>
                <a:spcPct val="100000"/>
              </a:lnSpc>
              <a:spcBef>
                <a:spcPts val="100"/>
              </a:spcBef>
            </a:pPr>
            <a:r>
              <a:rPr dirty="0"/>
              <a:t>N</a:t>
            </a:r>
            <a:r>
              <a:rPr spc="-5" dirty="0"/>
              <a:t>um</a:t>
            </a:r>
            <a:r>
              <a:rPr dirty="0"/>
              <a:t>P</a:t>
            </a:r>
            <a:r>
              <a:rPr spc="-5" dirty="0"/>
              <a:t>y(</a:t>
            </a:r>
            <a:r>
              <a:rPr dirty="0"/>
              <a:t>Array)</a:t>
            </a:r>
          </a:p>
        </p:txBody>
      </p:sp>
      <p:sp>
        <p:nvSpPr>
          <p:cNvPr id="3" name="object 3"/>
          <p:cNvSpPr txBox="1"/>
          <p:nvPr/>
        </p:nvSpPr>
        <p:spPr>
          <a:xfrm>
            <a:off x="221081" y="863078"/>
            <a:ext cx="11113770" cy="1486535"/>
          </a:xfrm>
          <a:prstGeom prst="rect">
            <a:avLst/>
          </a:prstGeom>
        </p:spPr>
        <p:txBody>
          <a:bodyPr vert="horz" wrap="square" lIns="0" tIns="203835" rIns="0" bIns="0" rtlCol="0">
            <a:spAutoFit/>
          </a:bodyPr>
          <a:lstStyle/>
          <a:p>
            <a:pPr marL="355600" indent="-342900">
              <a:lnSpc>
                <a:spcPct val="100000"/>
              </a:lnSpc>
              <a:spcBef>
                <a:spcPts val="1605"/>
              </a:spcBef>
              <a:buFont typeface="Wingdings"/>
              <a:buChar char=""/>
              <a:tabLst>
                <a:tab pos="355600" algn="l"/>
              </a:tabLst>
            </a:pPr>
            <a:r>
              <a:rPr sz="2400" b="1" spc="-40" dirty="0">
                <a:latin typeface="Arial"/>
                <a:cs typeface="Arial"/>
              </a:rPr>
              <a:t>CONCATENATE</a:t>
            </a:r>
            <a:endParaRPr sz="2400" dirty="0">
              <a:latin typeface="Arial"/>
              <a:cs typeface="Arial"/>
            </a:endParaRPr>
          </a:p>
          <a:p>
            <a:pPr marL="756285" lvl="1" indent="-287020">
              <a:lnSpc>
                <a:spcPct val="100000"/>
              </a:lnSpc>
              <a:spcBef>
                <a:spcPts val="1320"/>
              </a:spcBef>
              <a:buFont typeface="Wingdings"/>
              <a:buChar char=""/>
              <a:tabLst>
                <a:tab pos="756920" algn="l"/>
              </a:tabLst>
            </a:pPr>
            <a:r>
              <a:rPr sz="2100" spc="-40" dirty="0">
                <a:latin typeface="Arial"/>
                <a:cs typeface="Arial"/>
              </a:rPr>
              <a:t>Two </a:t>
            </a:r>
            <a:r>
              <a:rPr sz="2100" dirty="0">
                <a:latin typeface="Arial"/>
                <a:cs typeface="Arial"/>
              </a:rPr>
              <a:t>or </a:t>
            </a:r>
            <a:r>
              <a:rPr sz="2100" spc="-5" dirty="0">
                <a:latin typeface="Arial"/>
                <a:cs typeface="Arial"/>
              </a:rPr>
              <a:t>more arrays </a:t>
            </a:r>
            <a:r>
              <a:rPr sz="2100" dirty="0">
                <a:latin typeface="Arial"/>
                <a:cs typeface="Arial"/>
              </a:rPr>
              <a:t>can be </a:t>
            </a:r>
            <a:r>
              <a:rPr sz="2100" spc="-5" dirty="0">
                <a:latin typeface="Arial"/>
                <a:cs typeface="Arial"/>
              </a:rPr>
              <a:t>concatenated together </a:t>
            </a:r>
            <a:r>
              <a:rPr sz="2100" dirty="0">
                <a:latin typeface="Arial"/>
                <a:cs typeface="Arial"/>
              </a:rPr>
              <a:t>using the </a:t>
            </a:r>
            <a:r>
              <a:rPr sz="2100" spc="-5" dirty="0">
                <a:latin typeface="Arial"/>
                <a:cs typeface="Arial"/>
              </a:rPr>
              <a:t>concatenate </a:t>
            </a:r>
            <a:r>
              <a:rPr sz="2100" dirty="0">
                <a:latin typeface="Arial"/>
                <a:cs typeface="Arial"/>
              </a:rPr>
              <a:t>function with</a:t>
            </a:r>
            <a:r>
              <a:rPr sz="2100" spc="-55" dirty="0">
                <a:latin typeface="Arial"/>
                <a:cs typeface="Arial"/>
              </a:rPr>
              <a:t> </a:t>
            </a:r>
            <a:r>
              <a:rPr sz="2100" dirty="0">
                <a:latin typeface="Arial"/>
                <a:cs typeface="Arial"/>
              </a:rPr>
              <a:t>a</a:t>
            </a:r>
          </a:p>
          <a:p>
            <a:pPr marL="756285">
              <a:lnSpc>
                <a:spcPct val="100000"/>
              </a:lnSpc>
              <a:spcBef>
                <a:spcPts val="755"/>
              </a:spcBef>
            </a:pPr>
            <a:r>
              <a:rPr sz="2100" spc="-5" dirty="0">
                <a:latin typeface="Arial"/>
                <a:cs typeface="Arial"/>
              </a:rPr>
              <a:t>tuple </a:t>
            </a:r>
            <a:r>
              <a:rPr sz="2100" dirty="0">
                <a:latin typeface="Arial"/>
                <a:cs typeface="Arial"/>
              </a:rPr>
              <a:t>of the </a:t>
            </a:r>
            <a:r>
              <a:rPr sz="2100" spc="-5" dirty="0">
                <a:latin typeface="Arial"/>
                <a:cs typeface="Arial"/>
              </a:rPr>
              <a:t>arrays </a:t>
            </a:r>
            <a:r>
              <a:rPr sz="2100" dirty="0">
                <a:latin typeface="Arial"/>
                <a:cs typeface="Arial"/>
              </a:rPr>
              <a:t>to </a:t>
            </a:r>
            <a:r>
              <a:rPr sz="2100" spc="-5" dirty="0">
                <a:latin typeface="Arial"/>
                <a:cs typeface="Arial"/>
              </a:rPr>
              <a:t>be</a:t>
            </a:r>
            <a:r>
              <a:rPr sz="2100" spc="-35" dirty="0">
                <a:latin typeface="Arial"/>
                <a:cs typeface="Arial"/>
              </a:rPr>
              <a:t> </a:t>
            </a:r>
            <a:r>
              <a:rPr sz="2100" spc="-5" dirty="0">
                <a:latin typeface="Arial"/>
                <a:cs typeface="Arial"/>
              </a:rPr>
              <a:t>joined:</a:t>
            </a:r>
            <a:endParaRPr sz="2100" dirty="0">
              <a:latin typeface="Arial"/>
              <a:cs typeface="Arial"/>
            </a:endParaRPr>
          </a:p>
        </p:txBody>
      </p:sp>
      <p:sp>
        <p:nvSpPr>
          <p:cNvPr id="4" name="object 4"/>
          <p:cNvSpPr txBox="1"/>
          <p:nvPr/>
        </p:nvSpPr>
        <p:spPr>
          <a:xfrm>
            <a:off x="678281" y="4034155"/>
            <a:ext cx="10361295" cy="857885"/>
          </a:xfrm>
          <a:prstGeom prst="rect">
            <a:avLst/>
          </a:prstGeom>
        </p:spPr>
        <p:txBody>
          <a:bodyPr vert="horz" wrap="square" lIns="0" tIns="12700" rIns="0" bIns="0" rtlCol="0">
            <a:spAutoFit/>
          </a:bodyPr>
          <a:lstStyle/>
          <a:p>
            <a:pPr marL="299085" marR="5080" indent="-287020">
              <a:lnSpc>
                <a:spcPct val="130000"/>
              </a:lnSpc>
              <a:spcBef>
                <a:spcPts val="100"/>
              </a:spcBef>
              <a:buFont typeface="Wingdings"/>
              <a:buChar char=""/>
              <a:tabLst>
                <a:tab pos="299720" algn="l"/>
              </a:tabLst>
            </a:pPr>
            <a:r>
              <a:rPr sz="2100" dirty="0">
                <a:latin typeface="Arial"/>
                <a:cs typeface="Arial"/>
              </a:rPr>
              <a:t>If </a:t>
            </a:r>
            <a:r>
              <a:rPr sz="2100" spc="-5" dirty="0">
                <a:latin typeface="Arial"/>
                <a:cs typeface="Arial"/>
              </a:rPr>
              <a:t>an array has more than one dimension, </a:t>
            </a:r>
            <a:r>
              <a:rPr sz="2100" dirty="0">
                <a:latin typeface="Arial"/>
                <a:cs typeface="Arial"/>
              </a:rPr>
              <a:t>it </a:t>
            </a:r>
            <a:r>
              <a:rPr sz="2100" spc="-5" dirty="0">
                <a:latin typeface="Arial"/>
                <a:cs typeface="Arial"/>
              </a:rPr>
              <a:t>is possible </a:t>
            </a:r>
            <a:r>
              <a:rPr sz="2100" dirty="0">
                <a:latin typeface="Arial"/>
                <a:cs typeface="Arial"/>
              </a:rPr>
              <a:t>to </a:t>
            </a:r>
            <a:r>
              <a:rPr sz="2100" spc="-5" dirty="0">
                <a:latin typeface="Arial"/>
                <a:cs typeface="Arial"/>
              </a:rPr>
              <a:t>specify </a:t>
            </a:r>
            <a:r>
              <a:rPr sz="2100" dirty="0">
                <a:latin typeface="Arial"/>
                <a:cs typeface="Arial"/>
              </a:rPr>
              <a:t>the </a:t>
            </a:r>
            <a:r>
              <a:rPr sz="2100" spc="-5" dirty="0">
                <a:latin typeface="Arial"/>
                <a:cs typeface="Arial"/>
              </a:rPr>
              <a:t>axis along which  multiple arrays are concatenated. </a:t>
            </a:r>
            <a:r>
              <a:rPr sz="2100" dirty="0">
                <a:latin typeface="Arial"/>
                <a:cs typeface="Arial"/>
              </a:rPr>
              <a:t>By </a:t>
            </a:r>
            <a:r>
              <a:rPr sz="2100" spc="-5" dirty="0">
                <a:latin typeface="Arial"/>
                <a:cs typeface="Arial"/>
              </a:rPr>
              <a:t>default, </a:t>
            </a:r>
            <a:r>
              <a:rPr sz="2100" dirty="0">
                <a:latin typeface="Arial"/>
                <a:cs typeface="Arial"/>
              </a:rPr>
              <a:t>it </a:t>
            </a:r>
            <a:r>
              <a:rPr sz="2100" spc="-5" dirty="0">
                <a:latin typeface="Arial"/>
                <a:cs typeface="Arial"/>
              </a:rPr>
              <a:t>is along </a:t>
            </a:r>
            <a:r>
              <a:rPr sz="2100" dirty="0">
                <a:latin typeface="Arial"/>
                <a:cs typeface="Arial"/>
              </a:rPr>
              <a:t>the first</a:t>
            </a:r>
            <a:r>
              <a:rPr sz="2100" spc="-5" dirty="0">
                <a:latin typeface="Arial"/>
                <a:cs typeface="Arial"/>
              </a:rPr>
              <a:t> dimension.</a:t>
            </a:r>
            <a:endParaRPr sz="2100">
              <a:latin typeface="Arial"/>
              <a:cs typeface="Arial"/>
            </a:endParaRPr>
          </a:p>
        </p:txBody>
      </p:sp>
      <p:sp>
        <p:nvSpPr>
          <p:cNvPr id="5" name="object 5"/>
          <p:cNvSpPr/>
          <p:nvPr/>
        </p:nvSpPr>
        <p:spPr>
          <a:xfrm>
            <a:off x="4786757" y="2182367"/>
            <a:ext cx="7020051" cy="176021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742329" y="5207648"/>
            <a:ext cx="6906409" cy="157872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06561" y="87249"/>
            <a:ext cx="3785870" cy="696595"/>
          </a:xfrm>
          <a:prstGeom prst="rect">
            <a:avLst/>
          </a:prstGeom>
        </p:spPr>
        <p:txBody>
          <a:bodyPr vert="horz" wrap="square" lIns="0" tIns="12700" rIns="0" bIns="0" rtlCol="0">
            <a:spAutoFit/>
          </a:bodyPr>
          <a:lstStyle/>
          <a:p>
            <a:pPr marL="12700">
              <a:lnSpc>
                <a:spcPct val="100000"/>
              </a:lnSpc>
              <a:spcBef>
                <a:spcPts val="100"/>
              </a:spcBef>
            </a:pPr>
            <a:r>
              <a:rPr dirty="0"/>
              <a:t>N</a:t>
            </a:r>
            <a:r>
              <a:rPr spc="-5" dirty="0"/>
              <a:t>um</a:t>
            </a:r>
            <a:r>
              <a:rPr dirty="0"/>
              <a:t>P</a:t>
            </a:r>
            <a:r>
              <a:rPr spc="-5" dirty="0"/>
              <a:t>y(</a:t>
            </a:r>
            <a:r>
              <a:rPr dirty="0"/>
              <a:t>Array)</a:t>
            </a:r>
          </a:p>
        </p:txBody>
      </p:sp>
      <p:sp>
        <p:nvSpPr>
          <p:cNvPr id="3" name="object 3"/>
          <p:cNvSpPr txBox="1"/>
          <p:nvPr/>
        </p:nvSpPr>
        <p:spPr>
          <a:xfrm>
            <a:off x="288442" y="913748"/>
            <a:ext cx="10882630" cy="1153160"/>
          </a:xfrm>
          <a:prstGeom prst="rect">
            <a:avLst/>
          </a:prstGeom>
        </p:spPr>
        <p:txBody>
          <a:bodyPr vert="horz" wrap="square" lIns="0" tIns="193040" rIns="0" bIns="0" rtlCol="0">
            <a:spAutoFit/>
          </a:bodyPr>
          <a:lstStyle/>
          <a:p>
            <a:pPr marL="454659" indent="-441959">
              <a:lnSpc>
                <a:spcPct val="100000"/>
              </a:lnSpc>
              <a:spcBef>
                <a:spcPts val="1520"/>
              </a:spcBef>
              <a:buFont typeface="Wingdings"/>
              <a:buChar char=""/>
              <a:tabLst>
                <a:tab pos="454659" algn="l"/>
              </a:tabLst>
            </a:pPr>
            <a:r>
              <a:rPr sz="2800" b="1" spc="-10" dirty="0">
                <a:latin typeface="Arial"/>
                <a:cs typeface="Arial"/>
              </a:rPr>
              <a:t>ZEROS</a:t>
            </a:r>
            <a:endParaRPr sz="2800">
              <a:latin typeface="Arial"/>
              <a:cs typeface="Arial"/>
            </a:endParaRPr>
          </a:p>
          <a:p>
            <a:pPr marL="469900">
              <a:lnSpc>
                <a:spcPct val="100000"/>
              </a:lnSpc>
              <a:spcBef>
                <a:spcPts val="1220"/>
              </a:spcBef>
            </a:pPr>
            <a:r>
              <a:rPr sz="2400" spc="-5" dirty="0">
                <a:latin typeface="Arial"/>
                <a:cs typeface="Arial"/>
              </a:rPr>
              <a:t>The zeros tool </a:t>
            </a:r>
            <a:r>
              <a:rPr sz="2400" dirty="0">
                <a:latin typeface="Arial"/>
                <a:cs typeface="Arial"/>
              </a:rPr>
              <a:t>returns </a:t>
            </a:r>
            <a:r>
              <a:rPr sz="2400" spc="-5" dirty="0">
                <a:latin typeface="Arial"/>
                <a:cs typeface="Arial"/>
              </a:rPr>
              <a:t>a new array with a given shape and </a:t>
            </a:r>
            <a:r>
              <a:rPr sz="2400" dirty="0">
                <a:latin typeface="Arial"/>
                <a:cs typeface="Arial"/>
              </a:rPr>
              <a:t>type </a:t>
            </a:r>
            <a:r>
              <a:rPr sz="2400" spc="-5" dirty="0">
                <a:latin typeface="Arial"/>
                <a:cs typeface="Arial"/>
              </a:rPr>
              <a:t>filled with</a:t>
            </a:r>
            <a:r>
              <a:rPr sz="2400" spc="210" dirty="0">
                <a:latin typeface="Arial"/>
                <a:cs typeface="Arial"/>
              </a:rPr>
              <a:t> </a:t>
            </a:r>
            <a:r>
              <a:rPr sz="2400" dirty="0">
                <a:latin typeface="Arial"/>
                <a:cs typeface="Arial"/>
              </a:rPr>
              <a:t>0's.</a:t>
            </a:r>
            <a:endParaRPr sz="2400">
              <a:latin typeface="Arial"/>
              <a:cs typeface="Arial"/>
            </a:endParaRPr>
          </a:p>
        </p:txBody>
      </p:sp>
      <p:sp>
        <p:nvSpPr>
          <p:cNvPr id="4" name="object 4"/>
          <p:cNvSpPr txBox="1"/>
          <p:nvPr/>
        </p:nvSpPr>
        <p:spPr>
          <a:xfrm>
            <a:off x="288442" y="3560584"/>
            <a:ext cx="10798175" cy="1152525"/>
          </a:xfrm>
          <a:prstGeom prst="rect">
            <a:avLst/>
          </a:prstGeom>
        </p:spPr>
        <p:txBody>
          <a:bodyPr vert="horz" wrap="square" lIns="0" tIns="192405" rIns="0" bIns="0" rtlCol="0">
            <a:spAutoFit/>
          </a:bodyPr>
          <a:lstStyle/>
          <a:p>
            <a:pPr marL="454659" indent="-441959">
              <a:lnSpc>
                <a:spcPct val="100000"/>
              </a:lnSpc>
              <a:spcBef>
                <a:spcPts val="1515"/>
              </a:spcBef>
              <a:buFont typeface="Wingdings"/>
              <a:buChar char=""/>
              <a:tabLst>
                <a:tab pos="454659" algn="l"/>
              </a:tabLst>
            </a:pPr>
            <a:r>
              <a:rPr sz="2800" b="1" spc="-10" dirty="0">
                <a:latin typeface="Arial"/>
                <a:cs typeface="Arial"/>
              </a:rPr>
              <a:t>ONES</a:t>
            </a:r>
            <a:endParaRPr sz="2800">
              <a:latin typeface="Arial"/>
              <a:cs typeface="Arial"/>
            </a:endParaRPr>
          </a:p>
          <a:p>
            <a:pPr marL="469900">
              <a:lnSpc>
                <a:spcPct val="100000"/>
              </a:lnSpc>
              <a:spcBef>
                <a:spcPts val="1215"/>
              </a:spcBef>
            </a:pPr>
            <a:r>
              <a:rPr sz="2400" spc="-5" dirty="0">
                <a:latin typeface="Arial"/>
                <a:cs typeface="Arial"/>
              </a:rPr>
              <a:t>The ones tool returns a new array with a given shape and </a:t>
            </a:r>
            <a:r>
              <a:rPr sz="2400" dirty="0">
                <a:latin typeface="Arial"/>
                <a:cs typeface="Arial"/>
              </a:rPr>
              <a:t>type </a:t>
            </a:r>
            <a:r>
              <a:rPr sz="2400" spc="-5" dirty="0">
                <a:latin typeface="Arial"/>
                <a:cs typeface="Arial"/>
              </a:rPr>
              <a:t>filled with</a:t>
            </a:r>
            <a:r>
              <a:rPr sz="2400" spc="265" dirty="0">
                <a:latin typeface="Arial"/>
                <a:cs typeface="Arial"/>
              </a:rPr>
              <a:t> </a:t>
            </a:r>
            <a:r>
              <a:rPr sz="2400" spc="-5" dirty="0">
                <a:latin typeface="Arial"/>
                <a:cs typeface="Arial"/>
              </a:rPr>
              <a:t>1's.</a:t>
            </a:r>
            <a:endParaRPr sz="2400">
              <a:latin typeface="Arial"/>
              <a:cs typeface="Arial"/>
            </a:endParaRPr>
          </a:p>
        </p:txBody>
      </p:sp>
      <p:pic>
        <p:nvPicPr>
          <p:cNvPr id="7" name="Picture 6">
            <a:extLst>
              <a:ext uri="{FF2B5EF4-FFF2-40B4-BE49-F238E27FC236}">
                <a16:creationId xmlns:a16="http://schemas.microsoft.com/office/drawing/2014/main" id="{1F263E13-CDAE-4C56-8E51-3FE738D50237}"/>
              </a:ext>
            </a:extLst>
          </p:cNvPr>
          <p:cNvPicPr>
            <a:picLocks noChangeAspect="1"/>
          </p:cNvPicPr>
          <p:nvPr/>
        </p:nvPicPr>
        <p:blipFill>
          <a:blip r:embed="rId2"/>
          <a:stretch>
            <a:fillRect/>
          </a:stretch>
        </p:blipFill>
        <p:spPr>
          <a:xfrm>
            <a:off x="3200400" y="2169849"/>
            <a:ext cx="4486954" cy="1837148"/>
          </a:xfrm>
          <a:prstGeom prst="rect">
            <a:avLst/>
          </a:prstGeom>
        </p:spPr>
      </p:pic>
      <p:pic>
        <p:nvPicPr>
          <p:cNvPr id="8" name="Picture 7">
            <a:extLst>
              <a:ext uri="{FF2B5EF4-FFF2-40B4-BE49-F238E27FC236}">
                <a16:creationId xmlns:a16="http://schemas.microsoft.com/office/drawing/2014/main" id="{0C20E8EE-F979-40C8-AA9D-EFC64BAC2FB8}"/>
              </a:ext>
            </a:extLst>
          </p:cNvPr>
          <p:cNvPicPr>
            <a:picLocks noChangeAspect="1"/>
          </p:cNvPicPr>
          <p:nvPr/>
        </p:nvPicPr>
        <p:blipFill>
          <a:blip r:embed="rId3"/>
          <a:stretch>
            <a:fillRect/>
          </a:stretch>
        </p:blipFill>
        <p:spPr>
          <a:xfrm>
            <a:off x="3200400" y="4978061"/>
            <a:ext cx="4486954" cy="15751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192134">
              <a:lnSpc>
                <a:spcPct val="100000"/>
              </a:lnSpc>
              <a:spcBef>
                <a:spcPts val="100"/>
              </a:spcBef>
            </a:pPr>
            <a:r>
              <a:rPr dirty="0"/>
              <a:t>N</a:t>
            </a:r>
            <a:r>
              <a:rPr spc="-5" dirty="0"/>
              <a:t>um</a:t>
            </a:r>
            <a:r>
              <a:rPr dirty="0"/>
              <a:t>P</a:t>
            </a:r>
            <a:r>
              <a:rPr spc="-5" dirty="0"/>
              <a:t>y(</a:t>
            </a:r>
            <a:r>
              <a:rPr dirty="0"/>
              <a:t>Array)</a:t>
            </a:r>
          </a:p>
        </p:txBody>
      </p:sp>
      <p:sp>
        <p:nvSpPr>
          <p:cNvPr id="3" name="object 3"/>
          <p:cNvSpPr txBox="1"/>
          <p:nvPr/>
        </p:nvSpPr>
        <p:spPr>
          <a:xfrm>
            <a:off x="212852" y="1219200"/>
            <a:ext cx="11316335" cy="2042160"/>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800" b="1" spc="-5" dirty="0">
                <a:latin typeface="Arial"/>
                <a:cs typeface="Arial"/>
              </a:rPr>
              <a:t>IDENTITY</a:t>
            </a:r>
            <a:endParaRPr sz="2800" dirty="0">
              <a:latin typeface="Arial"/>
              <a:cs typeface="Arial"/>
            </a:endParaRPr>
          </a:p>
          <a:p>
            <a:pPr marL="469900">
              <a:lnSpc>
                <a:spcPct val="100000"/>
              </a:lnSpc>
              <a:spcBef>
                <a:spcPts val="1935"/>
              </a:spcBef>
            </a:pPr>
            <a:r>
              <a:rPr sz="2100" spc="-5" dirty="0">
                <a:latin typeface="Arial"/>
                <a:cs typeface="Arial"/>
              </a:rPr>
              <a:t>Returns </a:t>
            </a:r>
            <a:r>
              <a:rPr sz="2100" spc="-10" dirty="0">
                <a:latin typeface="Arial"/>
                <a:cs typeface="Arial"/>
              </a:rPr>
              <a:t>an </a:t>
            </a:r>
            <a:r>
              <a:rPr sz="2100" spc="-5" dirty="0">
                <a:latin typeface="Arial"/>
                <a:cs typeface="Arial"/>
              </a:rPr>
              <a:t>identity </a:t>
            </a:r>
            <a:r>
              <a:rPr sz="2100" spc="-35" dirty="0">
                <a:latin typeface="Arial"/>
                <a:cs typeface="Arial"/>
              </a:rPr>
              <a:t>array.</a:t>
            </a:r>
            <a:endParaRPr sz="2100" dirty="0">
              <a:latin typeface="Arial"/>
              <a:cs typeface="Arial"/>
            </a:endParaRPr>
          </a:p>
          <a:p>
            <a:pPr marL="927100">
              <a:lnSpc>
                <a:spcPct val="100000"/>
              </a:lnSpc>
              <a:spcBef>
                <a:spcPts val="1764"/>
              </a:spcBef>
            </a:pPr>
            <a:r>
              <a:rPr sz="2100" dirty="0">
                <a:latin typeface="Arial"/>
                <a:cs typeface="Arial"/>
              </a:rPr>
              <a:t>An </a:t>
            </a:r>
            <a:r>
              <a:rPr sz="2100" spc="-5" dirty="0">
                <a:latin typeface="Arial"/>
                <a:cs typeface="Arial"/>
              </a:rPr>
              <a:t>identity array </a:t>
            </a:r>
            <a:r>
              <a:rPr sz="2100" dirty="0">
                <a:latin typeface="Arial"/>
                <a:cs typeface="Arial"/>
              </a:rPr>
              <a:t>is a </a:t>
            </a:r>
            <a:r>
              <a:rPr sz="2100" spc="-5" dirty="0">
                <a:latin typeface="Arial"/>
                <a:cs typeface="Arial"/>
              </a:rPr>
              <a:t>square </a:t>
            </a:r>
            <a:r>
              <a:rPr sz="2100" dirty="0">
                <a:latin typeface="Arial"/>
                <a:cs typeface="Arial"/>
              </a:rPr>
              <a:t>matrix with all the main </a:t>
            </a:r>
            <a:r>
              <a:rPr sz="2100" spc="-5" dirty="0">
                <a:latin typeface="Arial"/>
                <a:cs typeface="Arial"/>
              </a:rPr>
              <a:t>diagonal elements </a:t>
            </a:r>
            <a:r>
              <a:rPr sz="2100" dirty="0">
                <a:latin typeface="Arial"/>
                <a:cs typeface="Arial"/>
              </a:rPr>
              <a:t>as 1 </a:t>
            </a:r>
            <a:r>
              <a:rPr sz="2100" spc="-5" dirty="0">
                <a:latin typeface="Arial"/>
                <a:cs typeface="Arial"/>
              </a:rPr>
              <a:t>and </a:t>
            </a:r>
            <a:r>
              <a:rPr sz="2100" dirty="0">
                <a:latin typeface="Arial"/>
                <a:cs typeface="Arial"/>
              </a:rPr>
              <a:t>the</a:t>
            </a:r>
            <a:r>
              <a:rPr sz="2100" spc="-75" dirty="0">
                <a:latin typeface="Arial"/>
                <a:cs typeface="Arial"/>
              </a:rPr>
              <a:t> </a:t>
            </a:r>
            <a:r>
              <a:rPr sz="2100" dirty="0">
                <a:latin typeface="Arial"/>
                <a:cs typeface="Arial"/>
              </a:rPr>
              <a:t>rest</a:t>
            </a:r>
          </a:p>
          <a:p>
            <a:pPr marL="927100">
              <a:lnSpc>
                <a:spcPct val="100000"/>
              </a:lnSpc>
              <a:spcBef>
                <a:spcPts val="1260"/>
              </a:spcBef>
            </a:pPr>
            <a:r>
              <a:rPr sz="2100" spc="-5" dirty="0">
                <a:latin typeface="Arial"/>
                <a:cs typeface="Arial"/>
              </a:rPr>
              <a:t>as 0 </a:t>
            </a:r>
            <a:r>
              <a:rPr sz="2100" dirty="0">
                <a:latin typeface="Arial"/>
                <a:cs typeface="Arial"/>
              </a:rPr>
              <a:t>. The </a:t>
            </a:r>
            <a:r>
              <a:rPr sz="2100" spc="-5" dirty="0">
                <a:latin typeface="Arial"/>
                <a:cs typeface="Arial"/>
              </a:rPr>
              <a:t>default </a:t>
            </a:r>
            <a:r>
              <a:rPr sz="2100" dirty="0">
                <a:latin typeface="Arial"/>
                <a:cs typeface="Arial"/>
              </a:rPr>
              <a:t>type of </a:t>
            </a:r>
            <a:r>
              <a:rPr sz="2100" spc="-5" dirty="0">
                <a:latin typeface="Arial"/>
                <a:cs typeface="Arial"/>
              </a:rPr>
              <a:t>elements is</a:t>
            </a:r>
            <a:r>
              <a:rPr sz="2100" spc="-65" dirty="0">
                <a:latin typeface="Arial"/>
                <a:cs typeface="Arial"/>
              </a:rPr>
              <a:t> </a:t>
            </a:r>
            <a:r>
              <a:rPr sz="2100" dirty="0">
                <a:latin typeface="Arial"/>
                <a:cs typeface="Arial"/>
              </a:rPr>
              <a:t>float.</a:t>
            </a:r>
          </a:p>
        </p:txBody>
      </p:sp>
      <p:sp>
        <p:nvSpPr>
          <p:cNvPr id="4" name="object 4"/>
          <p:cNvSpPr/>
          <p:nvPr/>
        </p:nvSpPr>
        <p:spPr>
          <a:xfrm>
            <a:off x="2018361" y="3583984"/>
            <a:ext cx="5502124" cy="296616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80430" y="100660"/>
            <a:ext cx="6612255" cy="697230"/>
          </a:xfrm>
          <a:prstGeom prst="rect">
            <a:avLst/>
          </a:prstGeom>
        </p:spPr>
        <p:txBody>
          <a:bodyPr vert="horz" wrap="square" lIns="0" tIns="13335" rIns="0" bIns="0" rtlCol="0">
            <a:spAutoFit/>
          </a:bodyPr>
          <a:lstStyle/>
          <a:p>
            <a:pPr marL="12700">
              <a:lnSpc>
                <a:spcPct val="100000"/>
              </a:lnSpc>
              <a:spcBef>
                <a:spcPts val="105"/>
              </a:spcBef>
            </a:pPr>
            <a:r>
              <a:rPr dirty="0"/>
              <a:t>N</a:t>
            </a:r>
            <a:r>
              <a:rPr spc="-5" dirty="0"/>
              <a:t>um</a:t>
            </a:r>
            <a:r>
              <a:rPr dirty="0"/>
              <a:t>P</a:t>
            </a:r>
            <a:r>
              <a:rPr spc="-5" dirty="0"/>
              <a:t>y(I</a:t>
            </a:r>
            <a:r>
              <a:rPr dirty="0"/>
              <a:t>ndex</a:t>
            </a:r>
            <a:r>
              <a:rPr spc="-15" dirty="0"/>
              <a:t>i</a:t>
            </a:r>
            <a:r>
              <a:rPr dirty="0"/>
              <a:t>n</a:t>
            </a:r>
            <a:r>
              <a:rPr spc="-10" dirty="0"/>
              <a:t>g</a:t>
            </a:r>
            <a:r>
              <a:rPr spc="-5" dirty="0"/>
              <a:t>/</a:t>
            </a:r>
            <a:r>
              <a:rPr dirty="0"/>
              <a:t>Slicin</a:t>
            </a:r>
            <a:r>
              <a:rPr spc="-15" dirty="0"/>
              <a:t>g</a:t>
            </a:r>
            <a:r>
              <a:rPr dirty="0"/>
              <a:t>)</a:t>
            </a:r>
          </a:p>
        </p:txBody>
      </p:sp>
      <p:sp>
        <p:nvSpPr>
          <p:cNvPr id="4" name="object 4"/>
          <p:cNvSpPr/>
          <p:nvPr/>
        </p:nvSpPr>
        <p:spPr>
          <a:xfrm>
            <a:off x="7261859" y="1479803"/>
            <a:ext cx="4733925" cy="1153795"/>
          </a:xfrm>
          <a:custGeom>
            <a:avLst/>
            <a:gdLst/>
            <a:ahLst/>
            <a:cxnLst/>
            <a:rect l="l" t="t" r="r" b="b"/>
            <a:pathLst>
              <a:path w="4733925" h="1153795">
                <a:moveTo>
                  <a:pt x="0" y="1153668"/>
                </a:moveTo>
                <a:lnTo>
                  <a:pt x="4733544" y="1153668"/>
                </a:lnTo>
                <a:lnTo>
                  <a:pt x="4733544" y="0"/>
                </a:lnTo>
                <a:lnTo>
                  <a:pt x="0" y="0"/>
                </a:lnTo>
                <a:lnTo>
                  <a:pt x="0" y="1153668"/>
                </a:lnTo>
                <a:close/>
              </a:path>
            </a:pathLst>
          </a:custGeom>
          <a:ln w="12192">
            <a:solidFill>
              <a:srgbClr val="2C89E7"/>
            </a:solidFill>
          </a:ln>
        </p:spPr>
        <p:txBody>
          <a:bodyPr wrap="square" lIns="0" tIns="0" rIns="0" bIns="0" rtlCol="0"/>
          <a:lstStyle/>
          <a:p>
            <a:endParaRPr/>
          </a:p>
        </p:txBody>
      </p:sp>
      <p:sp>
        <p:nvSpPr>
          <p:cNvPr id="5" name="object 5"/>
          <p:cNvSpPr/>
          <p:nvPr/>
        </p:nvSpPr>
        <p:spPr>
          <a:xfrm>
            <a:off x="7187183" y="1662683"/>
            <a:ext cx="4187952" cy="56997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187183" y="1967483"/>
            <a:ext cx="4293108" cy="56997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1138916" y="1967483"/>
            <a:ext cx="411479" cy="569976"/>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7340854" y="1731391"/>
            <a:ext cx="4048760" cy="635635"/>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a:cs typeface="Arial"/>
              </a:rPr>
              <a:t>Fetches elements from 2nd to 7th  position of single dimensional</a:t>
            </a:r>
            <a:r>
              <a:rPr sz="2000" spc="-100" dirty="0">
                <a:latin typeface="Arial"/>
                <a:cs typeface="Arial"/>
              </a:rPr>
              <a:t> </a:t>
            </a:r>
            <a:r>
              <a:rPr sz="2000" spc="-25" dirty="0">
                <a:latin typeface="Arial"/>
                <a:cs typeface="Arial"/>
              </a:rPr>
              <a:t>array.</a:t>
            </a:r>
            <a:endParaRPr sz="2000">
              <a:latin typeface="Arial"/>
              <a:cs typeface="Arial"/>
            </a:endParaRPr>
          </a:p>
        </p:txBody>
      </p:sp>
      <p:sp>
        <p:nvSpPr>
          <p:cNvPr id="10" name="object 10"/>
          <p:cNvSpPr/>
          <p:nvPr/>
        </p:nvSpPr>
        <p:spPr>
          <a:xfrm>
            <a:off x="7299959" y="3067811"/>
            <a:ext cx="4735195" cy="1152525"/>
          </a:xfrm>
          <a:custGeom>
            <a:avLst/>
            <a:gdLst/>
            <a:ahLst/>
            <a:cxnLst/>
            <a:rect l="l" t="t" r="r" b="b"/>
            <a:pathLst>
              <a:path w="4735195" h="1152525">
                <a:moveTo>
                  <a:pt x="0" y="1152144"/>
                </a:moveTo>
                <a:lnTo>
                  <a:pt x="4735067" y="1152144"/>
                </a:lnTo>
                <a:lnTo>
                  <a:pt x="4735067" y="0"/>
                </a:lnTo>
                <a:lnTo>
                  <a:pt x="0" y="0"/>
                </a:lnTo>
                <a:lnTo>
                  <a:pt x="0" y="1152144"/>
                </a:lnTo>
                <a:close/>
              </a:path>
            </a:pathLst>
          </a:custGeom>
          <a:ln w="12192">
            <a:solidFill>
              <a:srgbClr val="2C89E7"/>
            </a:solidFill>
          </a:ln>
        </p:spPr>
        <p:txBody>
          <a:bodyPr wrap="square" lIns="0" tIns="0" rIns="0" bIns="0" rtlCol="0"/>
          <a:lstStyle/>
          <a:p>
            <a:endParaRPr/>
          </a:p>
        </p:txBody>
      </p:sp>
      <p:sp>
        <p:nvSpPr>
          <p:cNvPr id="11" name="object 11"/>
          <p:cNvSpPr/>
          <p:nvPr/>
        </p:nvSpPr>
        <p:spPr>
          <a:xfrm>
            <a:off x="7226807" y="3250692"/>
            <a:ext cx="4107179" cy="569976"/>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7226807" y="3555491"/>
            <a:ext cx="2330196" cy="569976"/>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9215628" y="3555491"/>
            <a:ext cx="411479" cy="569976"/>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7380223" y="3319398"/>
            <a:ext cx="3721735" cy="635635"/>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a:cs typeface="Arial"/>
              </a:rPr>
              <a:t>Fetches last 2 elements of</a:t>
            </a:r>
            <a:r>
              <a:rPr sz="2000" spc="-150" dirty="0">
                <a:latin typeface="Arial"/>
                <a:cs typeface="Arial"/>
              </a:rPr>
              <a:t> </a:t>
            </a:r>
            <a:r>
              <a:rPr sz="2000" dirty="0">
                <a:latin typeface="Arial"/>
                <a:cs typeface="Arial"/>
              </a:rPr>
              <a:t>single  dimensional</a:t>
            </a:r>
            <a:r>
              <a:rPr sz="2000" spc="-30" dirty="0">
                <a:latin typeface="Arial"/>
                <a:cs typeface="Arial"/>
              </a:rPr>
              <a:t> </a:t>
            </a:r>
            <a:r>
              <a:rPr sz="2000" spc="-25" dirty="0">
                <a:latin typeface="Arial"/>
                <a:cs typeface="Arial"/>
              </a:rPr>
              <a:t>array.</a:t>
            </a:r>
            <a:endParaRPr sz="2000">
              <a:latin typeface="Arial"/>
              <a:cs typeface="Arial"/>
            </a:endParaRPr>
          </a:p>
        </p:txBody>
      </p:sp>
      <p:pic>
        <p:nvPicPr>
          <p:cNvPr id="16" name="Picture 15">
            <a:extLst>
              <a:ext uri="{FF2B5EF4-FFF2-40B4-BE49-F238E27FC236}">
                <a16:creationId xmlns:a16="http://schemas.microsoft.com/office/drawing/2014/main" id="{B7CC760F-CD49-4E46-A56A-AC59C6BFBC40}"/>
              </a:ext>
            </a:extLst>
          </p:cNvPr>
          <p:cNvPicPr>
            <a:picLocks noChangeAspect="1"/>
          </p:cNvPicPr>
          <p:nvPr/>
        </p:nvPicPr>
        <p:blipFill>
          <a:blip r:embed="rId8"/>
          <a:stretch>
            <a:fillRect/>
          </a:stretch>
        </p:blipFill>
        <p:spPr>
          <a:xfrm>
            <a:off x="403185" y="1152546"/>
            <a:ext cx="5294336" cy="5336244"/>
          </a:xfrm>
          <a:prstGeom prst="rect">
            <a:avLst/>
          </a:prstGeom>
        </p:spPr>
      </p:pic>
      <p:sp>
        <p:nvSpPr>
          <p:cNvPr id="18" name="object 15">
            <a:extLst>
              <a:ext uri="{FF2B5EF4-FFF2-40B4-BE49-F238E27FC236}">
                <a16:creationId xmlns:a16="http://schemas.microsoft.com/office/drawing/2014/main" id="{9516EBD0-A74F-4935-AB75-E5AE6CB0CD30}"/>
              </a:ext>
            </a:extLst>
          </p:cNvPr>
          <p:cNvSpPr/>
          <p:nvPr/>
        </p:nvSpPr>
        <p:spPr>
          <a:xfrm>
            <a:off x="2272664" y="3875535"/>
            <a:ext cx="5037455" cy="285750"/>
          </a:xfrm>
          <a:custGeom>
            <a:avLst/>
            <a:gdLst/>
            <a:ahLst/>
            <a:cxnLst/>
            <a:rect l="l" t="t" r="r" b="b"/>
            <a:pathLst>
              <a:path w="5037455" h="285750">
                <a:moveTo>
                  <a:pt x="4960626" y="31605"/>
                </a:moveTo>
                <a:lnTo>
                  <a:pt x="0" y="273050"/>
                </a:lnTo>
                <a:lnTo>
                  <a:pt x="507" y="285750"/>
                </a:lnTo>
                <a:lnTo>
                  <a:pt x="4961241" y="44306"/>
                </a:lnTo>
                <a:lnTo>
                  <a:pt x="4960626" y="31605"/>
                </a:lnTo>
                <a:close/>
              </a:path>
              <a:path w="5037455" h="285750">
                <a:moveTo>
                  <a:pt x="5029565" y="30987"/>
                </a:moveTo>
                <a:lnTo>
                  <a:pt x="4973320" y="30987"/>
                </a:lnTo>
                <a:lnTo>
                  <a:pt x="4973955" y="43687"/>
                </a:lnTo>
                <a:lnTo>
                  <a:pt x="4961241" y="44306"/>
                </a:lnTo>
                <a:lnTo>
                  <a:pt x="4962779" y="76072"/>
                </a:lnTo>
                <a:lnTo>
                  <a:pt x="5037074" y="34289"/>
                </a:lnTo>
                <a:lnTo>
                  <a:pt x="5029565" y="30987"/>
                </a:lnTo>
                <a:close/>
              </a:path>
              <a:path w="5037455" h="285750">
                <a:moveTo>
                  <a:pt x="4973320" y="30987"/>
                </a:moveTo>
                <a:lnTo>
                  <a:pt x="4960626" y="31605"/>
                </a:lnTo>
                <a:lnTo>
                  <a:pt x="4961241" y="44306"/>
                </a:lnTo>
                <a:lnTo>
                  <a:pt x="4973955" y="43687"/>
                </a:lnTo>
                <a:lnTo>
                  <a:pt x="4973320" y="30987"/>
                </a:lnTo>
                <a:close/>
              </a:path>
              <a:path w="5037455" h="285750">
                <a:moveTo>
                  <a:pt x="4959096" y="0"/>
                </a:moveTo>
                <a:lnTo>
                  <a:pt x="4960626" y="31605"/>
                </a:lnTo>
                <a:lnTo>
                  <a:pt x="4973320" y="30987"/>
                </a:lnTo>
                <a:lnTo>
                  <a:pt x="5029565" y="30987"/>
                </a:lnTo>
                <a:lnTo>
                  <a:pt x="4959096" y="0"/>
                </a:lnTo>
                <a:close/>
              </a:path>
            </a:pathLst>
          </a:custGeom>
          <a:solidFill>
            <a:srgbClr val="0066CC"/>
          </a:solidFill>
        </p:spPr>
        <p:txBody>
          <a:bodyPr wrap="square" lIns="0" tIns="0" rIns="0" bIns="0" rtlCol="0"/>
          <a:lstStyle/>
          <a:p>
            <a:endParaRPr b="1"/>
          </a:p>
        </p:txBody>
      </p:sp>
      <p:sp>
        <p:nvSpPr>
          <p:cNvPr id="19" name="object 15">
            <a:extLst>
              <a:ext uri="{FF2B5EF4-FFF2-40B4-BE49-F238E27FC236}">
                <a16:creationId xmlns:a16="http://schemas.microsoft.com/office/drawing/2014/main" id="{112AFDA9-BACA-4928-8D05-572FA0E3781E}"/>
              </a:ext>
            </a:extLst>
          </p:cNvPr>
          <p:cNvSpPr/>
          <p:nvPr/>
        </p:nvSpPr>
        <p:spPr>
          <a:xfrm>
            <a:off x="2149728" y="2232659"/>
            <a:ext cx="5037455" cy="615351"/>
          </a:xfrm>
          <a:custGeom>
            <a:avLst/>
            <a:gdLst/>
            <a:ahLst/>
            <a:cxnLst/>
            <a:rect l="l" t="t" r="r" b="b"/>
            <a:pathLst>
              <a:path w="5037455" h="285750">
                <a:moveTo>
                  <a:pt x="4960626" y="31605"/>
                </a:moveTo>
                <a:lnTo>
                  <a:pt x="0" y="273050"/>
                </a:lnTo>
                <a:lnTo>
                  <a:pt x="507" y="285750"/>
                </a:lnTo>
                <a:lnTo>
                  <a:pt x="4961241" y="44306"/>
                </a:lnTo>
                <a:lnTo>
                  <a:pt x="4960626" y="31605"/>
                </a:lnTo>
                <a:close/>
              </a:path>
              <a:path w="5037455" h="285750">
                <a:moveTo>
                  <a:pt x="5029565" y="30987"/>
                </a:moveTo>
                <a:lnTo>
                  <a:pt x="4973320" y="30987"/>
                </a:lnTo>
                <a:lnTo>
                  <a:pt x="4973955" y="43687"/>
                </a:lnTo>
                <a:lnTo>
                  <a:pt x="4961241" y="44306"/>
                </a:lnTo>
                <a:lnTo>
                  <a:pt x="4962779" y="76072"/>
                </a:lnTo>
                <a:lnTo>
                  <a:pt x="5037074" y="34289"/>
                </a:lnTo>
                <a:lnTo>
                  <a:pt x="5029565" y="30987"/>
                </a:lnTo>
                <a:close/>
              </a:path>
              <a:path w="5037455" h="285750">
                <a:moveTo>
                  <a:pt x="4973320" y="30987"/>
                </a:moveTo>
                <a:lnTo>
                  <a:pt x="4960626" y="31605"/>
                </a:lnTo>
                <a:lnTo>
                  <a:pt x="4961241" y="44306"/>
                </a:lnTo>
                <a:lnTo>
                  <a:pt x="4973955" y="43687"/>
                </a:lnTo>
                <a:lnTo>
                  <a:pt x="4973320" y="30987"/>
                </a:lnTo>
                <a:close/>
              </a:path>
              <a:path w="5037455" h="285750">
                <a:moveTo>
                  <a:pt x="4959096" y="0"/>
                </a:moveTo>
                <a:lnTo>
                  <a:pt x="4960626" y="31605"/>
                </a:lnTo>
                <a:lnTo>
                  <a:pt x="4973320" y="30987"/>
                </a:lnTo>
                <a:lnTo>
                  <a:pt x="5029565" y="30987"/>
                </a:lnTo>
                <a:lnTo>
                  <a:pt x="4959096" y="0"/>
                </a:lnTo>
                <a:close/>
              </a:path>
            </a:pathLst>
          </a:custGeom>
          <a:solidFill>
            <a:srgbClr val="0066CC"/>
          </a:solid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81954" y="65913"/>
            <a:ext cx="6612255" cy="696595"/>
          </a:xfrm>
          <a:prstGeom prst="rect">
            <a:avLst/>
          </a:prstGeom>
        </p:spPr>
        <p:txBody>
          <a:bodyPr vert="horz" wrap="square" lIns="0" tIns="12700" rIns="0" bIns="0" rtlCol="0">
            <a:spAutoFit/>
          </a:bodyPr>
          <a:lstStyle/>
          <a:p>
            <a:pPr marL="12700">
              <a:lnSpc>
                <a:spcPct val="100000"/>
              </a:lnSpc>
              <a:spcBef>
                <a:spcPts val="100"/>
              </a:spcBef>
            </a:pPr>
            <a:r>
              <a:rPr dirty="0"/>
              <a:t>N</a:t>
            </a:r>
            <a:r>
              <a:rPr spc="-5" dirty="0"/>
              <a:t>um</a:t>
            </a:r>
            <a:r>
              <a:rPr dirty="0"/>
              <a:t>P</a:t>
            </a:r>
            <a:r>
              <a:rPr spc="-5" dirty="0"/>
              <a:t>y(I</a:t>
            </a:r>
            <a:r>
              <a:rPr dirty="0"/>
              <a:t>ndexin</a:t>
            </a:r>
            <a:r>
              <a:rPr spc="-10" dirty="0"/>
              <a:t>g</a:t>
            </a:r>
            <a:r>
              <a:rPr spc="-5" dirty="0"/>
              <a:t>/</a:t>
            </a:r>
            <a:r>
              <a:rPr dirty="0"/>
              <a:t>Slicin</a:t>
            </a:r>
            <a:r>
              <a:rPr spc="-10" dirty="0"/>
              <a:t>g</a:t>
            </a:r>
            <a:r>
              <a:rPr dirty="0"/>
              <a:t>)</a:t>
            </a:r>
          </a:p>
        </p:txBody>
      </p:sp>
      <p:sp>
        <p:nvSpPr>
          <p:cNvPr id="3" name="object 3"/>
          <p:cNvSpPr/>
          <p:nvPr/>
        </p:nvSpPr>
        <p:spPr>
          <a:xfrm>
            <a:off x="609600" y="1257300"/>
            <a:ext cx="5062728" cy="268224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67429" y="4154140"/>
            <a:ext cx="9368335" cy="242039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60842" y="97027"/>
            <a:ext cx="3785870" cy="696595"/>
          </a:xfrm>
          <a:prstGeom prst="rect">
            <a:avLst/>
          </a:prstGeom>
        </p:spPr>
        <p:txBody>
          <a:bodyPr vert="horz" wrap="square" lIns="0" tIns="12700" rIns="0" bIns="0" rtlCol="0">
            <a:spAutoFit/>
          </a:bodyPr>
          <a:lstStyle/>
          <a:p>
            <a:pPr marL="12700">
              <a:lnSpc>
                <a:spcPct val="100000"/>
              </a:lnSpc>
              <a:spcBef>
                <a:spcPts val="100"/>
              </a:spcBef>
            </a:pPr>
            <a:r>
              <a:rPr dirty="0"/>
              <a:t>N</a:t>
            </a:r>
            <a:r>
              <a:rPr spc="-5" dirty="0"/>
              <a:t>um</a:t>
            </a:r>
            <a:r>
              <a:rPr dirty="0"/>
              <a:t>P</a:t>
            </a:r>
            <a:r>
              <a:rPr spc="-5" dirty="0"/>
              <a:t>y(</a:t>
            </a:r>
            <a:r>
              <a:rPr dirty="0"/>
              <a:t>Array)</a:t>
            </a:r>
          </a:p>
        </p:txBody>
      </p:sp>
      <p:sp>
        <p:nvSpPr>
          <p:cNvPr id="3" name="object 3"/>
          <p:cNvSpPr txBox="1"/>
          <p:nvPr/>
        </p:nvSpPr>
        <p:spPr>
          <a:xfrm>
            <a:off x="194259" y="1084529"/>
            <a:ext cx="11683365" cy="2717800"/>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800" b="1" spc="-15" dirty="0">
                <a:latin typeface="Arial"/>
                <a:cs typeface="Arial"/>
              </a:rPr>
              <a:t>EYE</a:t>
            </a:r>
            <a:endParaRPr sz="2800" dirty="0">
              <a:latin typeface="Arial"/>
              <a:cs typeface="Arial"/>
            </a:endParaRPr>
          </a:p>
          <a:p>
            <a:pPr marL="756285" lvl="1" indent="-287020">
              <a:lnSpc>
                <a:spcPct val="100000"/>
              </a:lnSpc>
              <a:spcBef>
                <a:spcPts val="2215"/>
              </a:spcBef>
              <a:buFont typeface="Wingdings"/>
              <a:buChar char=""/>
              <a:tabLst>
                <a:tab pos="756920" algn="l"/>
              </a:tabLst>
            </a:pPr>
            <a:r>
              <a:rPr sz="2100" spc="-5" dirty="0">
                <a:latin typeface="Arial"/>
                <a:cs typeface="Arial"/>
              </a:rPr>
              <a:t>Returns a 2-D array with 1's as </a:t>
            </a:r>
            <a:r>
              <a:rPr sz="2100" dirty="0">
                <a:latin typeface="Arial"/>
                <a:cs typeface="Arial"/>
              </a:rPr>
              <a:t>the </a:t>
            </a:r>
            <a:r>
              <a:rPr sz="2100" spc="-5" dirty="0">
                <a:latin typeface="Arial"/>
                <a:cs typeface="Arial"/>
              </a:rPr>
              <a:t>diagonal and 0's</a:t>
            </a:r>
            <a:r>
              <a:rPr sz="2100" spc="10" dirty="0">
                <a:latin typeface="Arial"/>
                <a:cs typeface="Arial"/>
              </a:rPr>
              <a:t> </a:t>
            </a:r>
            <a:r>
              <a:rPr sz="2100" spc="-5" dirty="0">
                <a:latin typeface="Arial"/>
                <a:cs typeface="Arial"/>
              </a:rPr>
              <a:t>elsewhere.</a:t>
            </a:r>
            <a:endParaRPr sz="2100" dirty="0">
              <a:latin typeface="Arial"/>
              <a:cs typeface="Arial"/>
            </a:endParaRPr>
          </a:p>
          <a:p>
            <a:pPr marL="756285" lvl="1" indent="-287020">
              <a:lnSpc>
                <a:spcPct val="100000"/>
              </a:lnSpc>
              <a:spcBef>
                <a:spcPts val="2020"/>
              </a:spcBef>
              <a:buFont typeface="Wingdings"/>
              <a:buChar char=""/>
              <a:tabLst>
                <a:tab pos="756920" algn="l"/>
              </a:tabLst>
            </a:pPr>
            <a:r>
              <a:rPr sz="2100" dirty="0">
                <a:latin typeface="Arial"/>
                <a:cs typeface="Arial"/>
              </a:rPr>
              <a:t>The </a:t>
            </a:r>
            <a:r>
              <a:rPr sz="2100" spc="-5" dirty="0">
                <a:latin typeface="Arial"/>
                <a:cs typeface="Arial"/>
              </a:rPr>
              <a:t>diagonal can be main, </a:t>
            </a:r>
            <a:r>
              <a:rPr sz="2100" spc="-10" dirty="0">
                <a:latin typeface="Arial"/>
                <a:cs typeface="Arial"/>
              </a:rPr>
              <a:t>upper </a:t>
            </a:r>
            <a:r>
              <a:rPr sz="2100" spc="-5" dirty="0">
                <a:latin typeface="Arial"/>
                <a:cs typeface="Arial"/>
              </a:rPr>
              <a:t>or lower depending on </a:t>
            </a:r>
            <a:r>
              <a:rPr sz="2100" dirty="0">
                <a:latin typeface="Arial"/>
                <a:cs typeface="Arial"/>
              </a:rPr>
              <a:t>the </a:t>
            </a:r>
            <a:r>
              <a:rPr sz="2100" spc="-5" dirty="0">
                <a:latin typeface="Arial"/>
                <a:cs typeface="Arial"/>
              </a:rPr>
              <a:t>optional parameter</a:t>
            </a:r>
            <a:r>
              <a:rPr sz="2100" spc="-25" dirty="0">
                <a:latin typeface="Arial"/>
                <a:cs typeface="Arial"/>
              </a:rPr>
              <a:t> </a:t>
            </a:r>
            <a:r>
              <a:rPr sz="2100" dirty="0">
                <a:latin typeface="Arial"/>
                <a:cs typeface="Arial"/>
              </a:rPr>
              <a:t>.</a:t>
            </a:r>
          </a:p>
          <a:p>
            <a:pPr marL="756285" marR="5080" lvl="1" indent="-287020">
              <a:lnSpc>
                <a:spcPct val="160000"/>
              </a:lnSpc>
              <a:spcBef>
                <a:spcPts val="505"/>
              </a:spcBef>
              <a:buFont typeface="Wingdings"/>
              <a:buChar char=""/>
              <a:tabLst>
                <a:tab pos="831850" algn="l"/>
                <a:tab pos="9239885" algn="l"/>
              </a:tabLst>
            </a:pPr>
            <a:r>
              <a:rPr dirty="0"/>
              <a:t>	</a:t>
            </a:r>
            <a:r>
              <a:rPr sz="2100" dirty="0">
                <a:latin typeface="Arial"/>
                <a:cs typeface="Arial"/>
              </a:rPr>
              <a:t>Positive k </a:t>
            </a:r>
            <a:r>
              <a:rPr sz="2100" spc="-5" dirty="0">
                <a:latin typeface="Arial"/>
                <a:cs typeface="Arial"/>
              </a:rPr>
              <a:t>is </a:t>
            </a:r>
            <a:r>
              <a:rPr sz="2100" dirty="0">
                <a:latin typeface="Arial"/>
                <a:cs typeface="Arial"/>
              </a:rPr>
              <a:t>for the </a:t>
            </a:r>
            <a:r>
              <a:rPr sz="2100" spc="-5" dirty="0">
                <a:latin typeface="Arial"/>
                <a:cs typeface="Arial"/>
              </a:rPr>
              <a:t>upper diagonal, a negative </a:t>
            </a:r>
            <a:r>
              <a:rPr sz="2100" dirty="0">
                <a:latin typeface="Arial"/>
                <a:cs typeface="Arial"/>
              </a:rPr>
              <a:t>k </a:t>
            </a:r>
            <a:r>
              <a:rPr sz="2100" spc="-5" dirty="0">
                <a:latin typeface="Arial"/>
                <a:cs typeface="Arial"/>
              </a:rPr>
              <a:t>is </a:t>
            </a:r>
            <a:r>
              <a:rPr sz="2100" dirty="0">
                <a:latin typeface="Arial"/>
                <a:cs typeface="Arial"/>
              </a:rPr>
              <a:t>for the </a:t>
            </a:r>
            <a:r>
              <a:rPr sz="2100" spc="-25" dirty="0">
                <a:latin typeface="Arial"/>
                <a:cs typeface="Arial"/>
              </a:rPr>
              <a:t>lower,</a:t>
            </a:r>
            <a:r>
              <a:rPr sz="2100" spc="55" dirty="0">
                <a:latin typeface="Arial"/>
                <a:cs typeface="Arial"/>
              </a:rPr>
              <a:t> </a:t>
            </a:r>
            <a:r>
              <a:rPr sz="2100" spc="-5" dirty="0">
                <a:latin typeface="Arial"/>
                <a:cs typeface="Arial"/>
              </a:rPr>
              <a:t>and</a:t>
            </a:r>
            <a:r>
              <a:rPr sz="2100" spc="10" dirty="0">
                <a:latin typeface="Arial"/>
                <a:cs typeface="Arial"/>
              </a:rPr>
              <a:t> </a:t>
            </a:r>
            <a:r>
              <a:rPr sz="2100" spc="-5" dirty="0">
                <a:latin typeface="Arial"/>
                <a:cs typeface="Arial"/>
              </a:rPr>
              <a:t>a	0k (default) is </a:t>
            </a:r>
            <a:r>
              <a:rPr sz="2100" dirty="0">
                <a:latin typeface="Arial"/>
                <a:cs typeface="Arial"/>
              </a:rPr>
              <a:t>for</a:t>
            </a:r>
            <a:r>
              <a:rPr sz="2100" spc="-40" dirty="0">
                <a:latin typeface="Arial"/>
                <a:cs typeface="Arial"/>
              </a:rPr>
              <a:t> </a:t>
            </a:r>
            <a:r>
              <a:rPr sz="2100" dirty="0">
                <a:latin typeface="Arial"/>
                <a:cs typeface="Arial"/>
              </a:rPr>
              <a:t>the  </a:t>
            </a:r>
            <a:r>
              <a:rPr sz="2100" spc="-5" dirty="0">
                <a:latin typeface="Arial"/>
                <a:cs typeface="Arial"/>
              </a:rPr>
              <a:t>main</a:t>
            </a:r>
            <a:r>
              <a:rPr sz="2100" spc="-20" dirty="0">
                <a:latin typeface="Arial"/>
                <a:cs typeface="Arial"/>
              </a:rPr>
              <a:t> </a:t>
            </a:r>
            <a:r>
              <a:rPr sz="2100" spc="-5" dirty="0">
                <a:latin typeface="Arial"/>
                <a:cs typeface="Arial"/>
              </a:rPr>
              <a:t>diagonal.</a:t>
            </a:r>
            <a:endParaRPr sz="2100" dirty="0">
              <a:latin typeface="Arial"/>
              <a:cs typeface="Arial"/>
            </a:endParaRPr>
          </a:p>
        </p:txBody>
      </p:sp>
      <p:sp>
        <p:nvSpPr>
          <p:cNvPr id="4" name="object 4"/>
          <p:cNvSpPr/>
          <p:nvPr/>
        </p:nvSpPr>
        <p:spPr>
          <a:xfrm>
            <a:off x="851170" y="4152900"/>
            <a:ext cx="4085711" cy="215016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824728" y="4222445"/>
            <a:ext cx="4556899" cy="201681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09226" y="109854"/>
            <a:ext cx="2194560" cy="756920"/>
          </a:xfrm>
          <a:prstGeom prst="rect">
            <a:avLst/>
          </a:prstGeom>
        </p:spPr>
        <p:txBody>
          <a:bodyPr vert="horz" wrap="square" lIns="0" tIns="12700" rIns="0" bIns="0" rtlCol="0">
            <a:spAutoFit/>
          </a:bodyPr>
          <a:lstStyle/>
          <a:p>
            <a:pPr marL="12700">
              <a:lnSpc>
                <a:spcPct val="100000"/>
              </a:lnSpc>
              <a:spcBef>
                <a:spcPts val="100"/>
              </a:spcBef>
            </a:pPr>
            <a:r>
              <a:rPr sz="4800" spc="-5" dirty="0"/>
              <a:t>Nu</a:t>
            </a:r>
            <a:r>
              <a:rPr sz="4800" spc="5" dirty="0"/>
              <a:t>m</a:t>
            </a:r>
            <a:r>
              <a:rPr sz="4800" dirty="0"/>
              <a:t>PY</a:t>
            </a:r>
            <a:endParaRPr sz="4800"/>
          </a:p>
        </p:txBody>
      </p:sp>
      <p:sp>
        <p:nvSpPr>
          <p:cNvPr id="3" name="object 3"/>
          <p:cNvSpPr txBox="1"/>
          <p:nvPr/>
        </p:nvSpPr>
        <p:spPr>
          <a:xfrm>
            <a:off x="208889" y="920902"/>
            <a:ext cx="11550015" cy="3890296"/>
          </a:xfrm>
          <a:prstGeom prst="rect">
            <a:avLst/>
          </a:prstGeom>
        </p:spPr>
        <p:txBody>
          <a:bodyPr vert="horz" wrap="square" lIns="0" tIns="12700" rIns="0" bIns="0" rtlCol="0">
            <a:spAutoFit/>
          </a:bodyPr>
          <a:lstStyle/>
          <a:p>
            <a:pPr marL="355600" marR="5080" indent="-342900">
              <a:lnSpc>
                <a:spcPct val="140000"/>
              </a:lnSpc>
              <a:spcBef>
                <a:spcPts val="100"/>
              </a:spcBef>
              <a:buFont typeface="Wingdings"/>
              <a:buChar char=""/>
              <a:tabLst>
                <a:tab pos="355600" algn="l"/>
              </a:tabLst>
            </a:pPr>
            <a:r>
              <a:rPr sz="2800" spc="-5" dirty="0">
                <a:latin typeface="Arial"/>
                <a:cs typeface="Arial"/>
              </a:rPr>
              <a:t>The </a:t>
            </a:r>
            <a:r>
              <a:rPr sz="2800" i="1" spc="-5" dirty="0">
                <a:latin typeface="Arial"/>
                <a:cs typeface="Arial"/>
              </a:rPr>
              <a:t>NumPy </a:t>
            </a:r>
            <a:r>
              <a:rPr sz="2800" spc="-5" dirty="0">
                <a:latin typeface="Arial"/>
                <a:cs typeface="Arial"/>
              </a:rPr>
              <a:t>(</a:t>
            </a:r>
            <a:r>
              <a:rPr sz="2800" b="1" spc="-5" dirty="0">
                <a:latin typeface="Arial"/>
                <a:cs typeface="Arial"/>
              </a:rPr>
              <a:t>Numeric </a:t>
            </a:r>
            <a:r>
              <a:rPr sz="2800" b="1" spc="-10" dirty="0">
                <a:latin typeface="Arial"/>
                <a:cs typeface="Arial"/>
              </a:rPr>
              <a:t>Python</a:t>
            </a:r>
            <a:r>
              <a:rPr sz="2800" spc="-10" dirty="0">
                <a:latin typeface="Arial"/>
                <a:cs typeface="Arial"/>
              </a:rPr>
              <a:t>) </a:t>
            </a:r>
            <a:r>
              <a:rPr sz="2800" spc="-5" dirty="0">
                <a:latin typeface="Arial"/>
                <a:cs typeface="Arial"/>
              </a:rPr>
              <a:t>package </a:t>
            </a:r>
            <a:r>
              <a:rPr sz="2800" dirty="0">
                <a:latin typeface="Arial"/>
                <a:cs typeface="Arial"/>
              </a:rPr>
              <a:t>required </a:t>
            </a:r>
            <a:r>
              <a:rPr sz="2800" spc="-5" dirty="0">
                <a:latin typeface="Arial"/>
                <a:cs typeface="Arial"/>
              </a:rPr>
              <a:t>for high </a:t>
            </a:r>
            <a:r>
              <a:rPr sz="2800" dirty="0">
                <a:latin typeface="Arial"/>
                <a:cs typeface="Arial"/>
              </a:rPr>
              <a:t>performance  </a:t>
            </a:r>
            <a:r>
              <a:rPr sz="2800" spc="-5" dirty="0">
                <a:latin typeface="Arial"/>
                <a:cs typeface="Arial"/>
              </a:rPr>
              <a:t>computing and </a:t>
            </a:r>
            <a:r>
              <a:rPr sz="2800" dirty="0">
                <a:latin typeface="Arial"/>
                <a:cs typeface="Arial"/>
              </a:rPr>
              <a:t>data</a:t>
            </a:r>
            <a:r>
              <a:rPr sz="2800" spc="25" dirty="0">
                <a:latin typeface="Arial"/>
                <a:cs typeface="Arial"/>
              </a:rPr>
              <a:t> </a:t>
            </a:r>
            <a:r>
              <a:rPr sz="2800" dirty="0">
                <a:latin typeface="Arial"/>
                <a:cs typeface="Arial"/>
              </a:rPr>
              <a:t>analysis.</a:t>
            </a:r>
          </a:p>
          <a:p>
            <a:pPr marL="355600" marR="22860" indent="-342900">
              <a:lnSpc>
                <a:spcPct val="140100"/>
              </a:lnSpc>
              <a:spcBef>
                <a:spcPts val="665"/>
              </a:spcBef>
              <a:buFont typeface="Wingdings"/>
              <a:buChar char=""/>
              <a:tabLst>
                <a:tab pos="355600" algn="l"/>
              </a:tabLst>
            </a:pPr>
            <a:r>
              <a:rPr sz="2800" dirty="0">
                <a:latin typeface="Arial"/>
                <a:cs typeface="Arial"/>
              </a:rPr>
              <a:t>Overcomes the problem </a:t>
            </a:r>
            <a:r>
              <a:rPr sz="2800" spc="-5" dirty="0">
                <a:latin typeface="Arial"/>
                <a:cs typeface="Arial"/>
              </a:rPr>
              <a:t>of </a:t>
            </a:r>
            <a:r>
              <a:rPr sz="2800" dirty="0">
                <a:latin typeface="Arial"/>
                <a:cs typeface="Arial"/>
              </a:rPr>
              <a:t>running slower algorithms </a:t>
            </a:r>
            <a:r>
              <a:rPr sz="2800" spc="-5" dirty="0">
                <a:latin typeface="Arial"/>
                <a:cs typeface="Arial"/>
              </a:rPr>
              <a:t>on </a:t>
            </a:r>
            <a:r>
              <a:rPr sz="2800" dirty="0">
                <a:latin typeface="Arial"/>
                <a:cs typeface="Arial"/>
              </a:rPr>
              <a:t>Python by  </a:t>
            </a:r>
            <a:r>
              <a:rPr sz="2800" spc="-5" dirty="0">
                <a:latin typeface="Arial"/>
                <a:cs typeface="Arial"/>
              </a:rPr>
              <a:t>using </a:t>
            </a:r>
            <a:r>
              <a:rPr sz="2800" b="1" spc="-5" dirty="0">
                <a:latin typeface="Arial"/>
                <a:cs typeface="Arial"/>
              </a:rPr>
              <a:t>multidimensional </a:t>
            </a:r>
            <a:r>
              <a:rPr sz="2800" b="1" spc="-10" dirty="0">
                <a:latin typeface="Arial"/>
                <a:cs typeface="Arial"/>
              </a:rPr>
              <a:t>arrays </a:t>
            </a:r>
            <a:r>
              <a:rPr sz="2800" b="1" spc="-5" dirty="0">
                <a:latin typeface="Arial"/>
                <a:cs typeface="Arial"/>
              </a:rPr>
              <a:t>and functions </a:t>
            </a:r>
            <a:r>
              <a:rPr sz="2800" dirty="0">
                <a:latin typeface="Arial"/>
                <a:cs typeface="Arial"/>
              </a:rPr>
              <a:t>that </a:t>
            </a:r>
            <a:r>
              <a:rPr sz="2800" spc="-5" dirty="0">
                <a:latin typeface="Arial"/>
                <a:cs typeface="Arial"/>
              </a:rPr>
              <a:t>operate on</a:t>
            </a:r>
            <a:r>
              <a:rPr sz="2800" spc="285" dirty="0">
                <a:latin typeface="Arial"/>
                <a:cs typeface="Arial"/>
              </a:rPr>
              <a:t> </a:t>
            </a:r>
            <a:r>
              <a:rPr sz="2800" dirty="0">
                <a:latin typeface="Arial"/>
                <a:cs typeface="Arial"/>
              </a:rPr>
              <a:t>arrays.</a:t>
            </a:r>
          </a:p>
          <a:p>
            <a:pPr marL="355600" indent="-342900">
              <a:lnSpc>
                <a:spcPct val="100000"/>
              </a:lnSpc>
              <a:spcBef>
                <a:spcPts val="2020"/>
              </a:spcBef>
              <a:buFont typeface="Wingdings"/>
              <a:buChar char=""/>
              <a:tabLst>
                <a:tab pos="355600" algn="l"/>
              </a:tabLst>
            </a:pPr>
            <a:r>
              <a:rPr sz="2800" spc="-5" dirty="0">
                <a:latin typeface="Arial"/>
                <a:cs typeface="Arial"/>
              </a:rPr>
              <a:t>Allows </a:t>
            </a:r>
            <a:r>
              <a:rPr sz="2800" dirty="0">
                <a:latin typeface="Arial"/>
                <a:cs typeface="Arial"/>
              </a:rPr>
              <a:t>concise </a:t>
            </a:r>
            <a:r>
              <a:rPr sz="2800" spc="-5" dirty="0">
                <a:latin typeface="Arial"/>
                <a:cs typeface="Arial"/>
              </a:rPr>
              <a:t>and </a:t>
            </a:r>
            <a:r>
              <a:rPr sz="2800" dirty="0">
                <a:latin typeface="Arial"/>
                <a:cs typeface="Arial"/>
              </a:rPr>
              <a:t>quick </a:t>
            </a:r>
            <a:r>
              <a:rPr sz="2800" spc="-5" dirty="0">
                <a:latin typeface="Arial"/>
                <a:cs typeface="Arial"/>
              </a:rPr>
              <a:t>computations by</a:t>
            </a:r>
            <a:r>
              <a:rPr sz="2800" spc="95" dirty="0">
                <a:latin typeface="Arial"/>
                <a:cs typeface="Arial"/>
              </a:rPr>
              <a:t> </a:t>
            </a:r>
            <a:r>
              <a:rPr sz="2800" b="1" spc="-25" dirty="0">
                <a:latin typeface="Arial"/>
                <a:cs typeface="Arial"/>
              </a:rPr>
              <a:t>VECTORIZATION</a:t>
            </a:r>
            <a:r>
              <a:rPr sz="2800" spc="-25" dirty="0">
                <a:latin typeface="Arial"/>
                <a:cs typeface="Arial"/>
              </a:rPr>
              <a:t>.</a:t>
            </a:r>
            <a:endParaRPr sz="2800" dirty="0">
              <a:latin typeface="Arial"/>
              <a:cs typeface="Arial"/>
            </a:endParaRPr>
          </a:p>
          <a:p>
            <a:pPr marL="355600" indent="-342900">
              <a:lnSpc>
                <a:spcPct val="100000"/>
              </a:lnSpc>
              <a:spcBef>
                <a:spcPts val="2014"/>
              </a:spcBef>
              <a:buFont typeface="Wingdings"/>
              <a:buChar char=""/>
              <a:tabLst>
                <a:tab pos="355600" algn="l"/>
              </a:tabLst>
            </a:pPr>
            <a:r>
              <a:rPr sz="2800" spc="-165" dirty="0">
                <a:latin typeface="Arial"/>
                <a:cs typeface="Arial"/>
              </a:rPr>
              <a:t>To </a:t>
            </a:r>
            <a:r>
              <a:rPr sz="2800" spc="-5" dirty="0">
                <a:latin typeface="Arial"/>
                <a:cs typeface="Arial"/>
              </a:rPr>
              <a:t>use NumPy module, we need to import </a:t>
            </a:r>
            <a:r>
              <a:rPr sz="2800" dirty="0">
                <a:latin typeface="Arial"/>
                <a:cs typeface="Arial"/>
              </a:rPr>
              <a:t>it</a:t>
            </a:r>
            <a:r>
              <a:rPr sz="2800" spc="260" dirty="0">
                <a:latin typeface="Arial"/>
                <a:cs typeface="Arial"/>
              </a:rPr>
              <a:t> </a:t>
            </a:r>
            <a:r>
              <a:rPr sz="2800" spc="5" dirty="0">
                <a:latin typeface="Arial"/>
                <a:cs typeface="Arial"/>
              </a:rPr>
              <a:t>using:</a:t>
            </a:r>
            <a:endParaRPr sz="2800" dirty="0">
              <a:latin typeface="Arial"/>
              <a:cs typeface="Arial"/>
            </a:endParaRPr>
          </a:p>
        </p:txBody>
      </p:sp>
      <p:sp>
        <p:nvSpPr>
          <p:cNvPr id="4" name="object 4"/>
          <p:cNvSpPr/>
          <p:nvPr/>
        </p:nvSpPr>
        <p:spPr>
          <a:xfrm>
            <a:off x="3733800" y="5181600"/>
            <a:ext cx="3810000" cy="11734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6445" y="88772"/>
            <a:ext cx="6218555" cy="696595"/>
          </a:xfrm>
          <a:prstGeom prst="rect">
            <a:avLst/>
          </a:prstGeom>
        </p:spPr>
        <p:txBody>
          <a:bodyPr vert="horz" wrap="square" lIns="0" tIns="12700" rIns="0" bIns="0" rtlCol="0">
            <a:spAutoFit/>
          </a:bodyPr>
          <a:lstStyle/>
          <a:p>
            <a:pPr marL="12700">
              <a:lnSpc>
                <a:spcPct val="100000"/>
              </a:lnSpc>
              <a:spcBef>
                <a:spcPts val="100"/>
              </a:spcBef>
            </a:pPr>
            <a:r>
              <a:rPr dirty="0"/>
              <a:t>NumPy(Linear</a:t>
            </a:r>
            <a:r>
              <a:rPr spc="-245" dirty="0"/>
              <a:t> </a:t>
            </a:r>
            <a:r>
              <a:rPr dirty="0"/>
              <a:t>Algebra)</a:t>
            </a:r>
          </a:p>
        </p:txBody>
      </p:sp>
      <p:sp>
        <p:nvSpPr>
          <p:cNvPr id="3" name="object 3"/>
          <p:cNvSpPr txBox="1"/>
          <p:nvPr/>
        </p:nvSpPr>
        <p:spPr>
          <a:xfrm>
            <a:off x="266801" y="1184605"/>
            <a:ext cx="11555730" cy="505714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spc="-5" dirty="0">
                <a:latin typeface="Arial"/>
                <a:cs typeface="Arial"/>
              </a:rPr>
              <a:t>The NumPy module also </a:t>
            </a:r>
            <a:r>
              <a:rPr sz="2400" dirty="0">
                <a:latin typeface="Arial"/>
                <a:cs typeface="Arial"/>
              </a:rPr>
              <a:t>comes </a:t>
            </a:r>
            <a:r>
              <a:rPr sz="2400" spc="-5" dirty="0">
                <a:latin typeface="Arial"/>
                <a:cs typeface="Arial"/>
              </a:rPr>
              <a:t>with </a:t>
            </a:r>
            <a:r>
              <a:rPr sz="2400" dirty="0">
                <a:latin typeface="Arial"/>
                <a:cs typeface="Arial"/>
              </a:rPr>
              <a:t>a </a:t>
            </a:r>
            <a:r>
              <a:rPr sz="2400" spc="-5" dirty="0">
                <a:latin typeface="Arial"/>
                <a:cs typeface="Arial"/>
              </a:rPr>
              <a:t>number </a:t>
            </a:r>
            <a:r>
              <a:rPr sz="2400" dirty="0">
                <a:latin typeface="Arial"/>
                <a:cs typeface="Arial"/>
              </a:rPr>
              <a:t>of </a:t>
            </a:r>
            <a:r>
              <a:rPr sz="2400" spc="-5" dirty="0">
                <a:latin typeface="Arial"/>
                <a:cs typeface="Arial"/>
              </a:rPr>
              <a:t>built-in routines </a:t>
            </a:r>
            <a:r>
              <a:rPr sz="2400" dirty="0">
                <a:latin typeface="Arial"/>
                <a:cs typeface="Arial"/>
              </a:rPr>
              <a:t>for </a:t>
            </a:r>
            <a:r>
              <a:rPr sz="2400" spc="-5" dirty="0">
                <a:latin typeface="Arial"/>
                <a:cs typeface="Arial"/>
              </a:rPr>
              <a:t>linear</a:t>
            </a:r>
            <a:r>
              <a:rPr sz="2400" spc="220" dirty="0">
                <a:latin typeface="Arial"/>
                <a:cs typeface="Arial"/>
              </a:rPr>
              <a:t> </a:t>
            </a:r>
            <a:r>
              <a:rPr sz="2400" spc="-5" dirty="0">
                <a:latin typeface="Arial"/>
                <a:cs typeface="Arial"/>
              </a:rPr>
              <a:t>algebra</a:t>
            </a:r>
            <a:endParaRPr sz="2400">
              <a:latin typeface="Arial"/>
              <a:cs typeface="Arial"/>
            </a:endParaRPr>
          </a:p>
          <a:p>
            <a:pPr marL="355600">
              <a:lnSpc>
                <a:spcPct val="100000"/>
              </a:lnSpc>
              <a:spcBef>
                <a:spcPts val="2305"/>
              </a:spcBef>
            </a:pPr>
            <a:r>
              <a:rPr sz="2400" spc="-5" dirty="0">
                <a:latin typeface="Arial"/>
                <a:cs typeface="Arial"/>
              </a:rPr>
              <a:t>calculations.</a:t>
            </a:r>
            <a:endParaRPr sz="2400">
              <a:latin typeface="Arial"/>
              <a:cs typeface="Arial"/>
            </a:endParaRPr>
          </a:p>
          <a:p>
            <a:pPr>
              <a:lnSpc>
                <a:spcPct val="100000"/>
              </a:lnSpc>
              <a:spcBef>
                <a:spcPts val="5"/>
              </a:spcBef>
            </a:pPr>
            <a:endParaRPr sz="2500">
              <a:latin typeface="Times New Roman"/>
              <a:cs typeface="Times New Roman"/>
            </a:endParaRPr>
          </a:p>
          <a:p>
            <a:pPr marL="355600" indent="-342900">
              <a:lnSpc>
                <a:spcPct val="100000"/>
              </a:lnSpc>
              <a:buFont typeface="Wingdings"/>
              <a:buChar char=""/>
              <a:tabLst>
                <a:tab pos="355600" algn="l"/>
              </a:tabLst>
            </a:pPr>
            <a:r>
              <a:rPr sz="2400" spc="-5" dirty="0">
                <a:latin typeface="Arial"/>
                <a:cs typeface="Arial"/>
              </a:rPr>
              <a:t>These can be found in </a:t>
            </a:r>
            <a:r>
              <a:rPr sz="2400" dirty="0">
                <a:latin typeface="Arial"/>
                <a:cs typeface="Arial"/>
              </a:rPr>
              <a:t>the sub-module</a:t>
            </a:r>
            <a:r>
              <a:rPr sz="2400" spc="35" dirty="0">
                <a:latin typeface="Arial"/>
                <a:cs typeface="Arial"/>
              </a:rPr>
              <a:t> </a:t>
            </a:r>
            <a:r>
              <a:rPr sz="2400" b="1" dirty="0">
                <a:latin typeface="Arial"/>
                <a:cs typeface="Arial"/>
              </a:rPr>
              <a:t>linalg</a:t>
            </a:r>
            <a:r>
              <a:rPr sz="2400" dirty="0">
                <a:latin typeface="Arial"/>
                <a:cs typeface="Arial"/>
              </a:rPr>
              <a:t>.</a:t>
            </a:r>
            <a:endParaRPr sz="2400">
              <a:latin typeface="Arial"/>
              <a:cs typeface="Arial"/>
            </a:endParaRPr>
          </a:p>
          <a:p>
            <a:pPr>
              <a:lnSpc>
                <a:spcPct val="100000"/>
              </a:lnSpc>
              <a:spcBef>
                <a:spcPts val="10"/>
              </a:spcBef>
              <a:buFont typeface="Wingdings"/>
              <a:buChar char=""/>
            </a:pPr>
            <a:endParaRPr sz="2500">
              <a:latin typeface="Times New Roman"/>
              <a:cs typeface="Times New Roman"/>
            </a:endParaRPr>
          </a:p>
          <a:p>
            <a:pPr marL="355600" indent="-342900">
              <a:lnSpc>
                <a:spcPct val="100000"/>
              </a:lnSpc>
              <a:buFont typeface="Wingdings"/>
              <a:buChar char=""/>
              <a:tabLst>
                <a:tab pos="355600" algn="l"/>
              </a:tabLst>
            </a:pPr>
            <a:r>
              <a:rPr sz="2400" spc="-5" dirty="0">
                <a:latin typeface="Arial"/>
                <a:cs typeface="Arial"/>
              </a:rPr>
              <a:t>Some </a:t>
            </a:r>
            <a:r>
              <a:rPr sz="2400" dirty="0">
                <a:latin typeface="Arial"/>
                <a:cs typeface="Arial"/>
              </a:rPr>
              <a:t>of the </a:t>
            </a:r>
            <a:r>
              <a:rPr sz="2400" spc="-5" dirty="0">
                <a:latin typeface="Arial"/>
                <a:cs typeface="Arial"/>
              </a:rPr>
              <a:t>built in routines</a:t>
            </a:r>
            <a:r>
              <a:rPr sz="2400" spc="15" dirty="0">
                <a:latin typeface="Arial"/>
                <a:cs typeface="Arial"/>
              </a:rPr>
              <a:t> </a:t>
            </a:r>
            <a:r>
              <a:rPr sz="2400" dirty="0">
                <a:latin typeface="Arial"/>
                <a:cs typeface="Arial"/>
              </a:rPr>
              <a:t>are:</a:t>
            </a:r>
            <a:endParaRPr sz="2400">
              <a:latin typeface="Arial"/>
              <a:cs typeface="Arial"/>
            </a:endParaRPr>
          </a:p>
          <a:p>
            <a:pPr>
              <a:lnSpc>
                <a:spcPct val="100000"/>
              </a:lnSpc>
              <a:spcBef>
                <a:spcPts val="5"/>
              </a:spcBef>
              <a:buFont typeface="Wingdings"/>
              <a:buChar char=""/>
            </a:pPr>
            <a:endParaRPr sz="2800">
              <a:latin typeface="Times New Roman"/>
              <a:cs typeface="Times New Roman"/>
            </a:endParaRPr>
          </a:p>
          <a:p>
            <a:pPr marL="914400" lvl="1" indent="-445134">
              <a:lnSpc>
                <a:spcPct val="100000"/>
              </a:lnSpc>
              <a:buSzPct val="75000"/>
              <a:buFont typeface="Wingdings"/>
              <a:buChar char=""/>
              <a:tabLst>
                <a:tab pos="914400" algn="l"/>
                <a:tab pos="915035" algn="l"/>
              </a:tabLst>
            </a:pPr>
            <a:r>
              <a:rPr sz="2800" b="1" spc="-5" dirty="0">
                <a:latin typeface="Arial"/>
                <a:cs typeface="Arial"/>
              </a:rPr>
              <a:t>linalg.det</a:t>
            </a:r>
            <a:endParaRPr sz="2800">
              <a:latin typeface="Arial"/>
              <a:cs typeface="Arial"/>
            </a:endParaRPr>
          </a:p>
          <a:p>
            <a:pPr lvl="1">
              <a:lnSpc>
                <a:spcPct val="100000"/>
              </a:lnSpc>
              <a:spcBef>
                <a:spcPts val="25"/>
              </a:spcBef>
              <a:buChar char=""/>
            </a:pPr>
            <a:endParaRPr sz="2900">
              <a:latin typeface="Times New Roman"/>
              <a:cs typeface="Times New Roman"/>
            </a:endParaRPr>
          </a:p>
          <a:p>
            <a:pPr marL="925194" lvl="1" indent="-455930">
              <a:lnSpc>
                <a:spcPct val="100000"/>
              </a:lnSpc>
              <a:buSzPct val="85714"/>
              <a:buFont typeface="Wingdings"/>
              <a:buChar char=""/>
              <a:tabLst>
                <a:tab pos="925194" algn="l"/>
                <a:tab pos="925830" algn="l"/>
              </a:tabLst>
            </a:pPr>
            <a:r>
              <a:rPr sz="2800" b="1" spc="-5" dirty="0">
                <a:latin typeface="Arial"/>
                <a:cs typeface="Arial"/>
              </a:rPr>
              <a:t>linalg.eiv</a:t>
            </a:r>
            <a:endParaRPr sz="2800">
              <a:latin typeface="Arial"/>
              <a:cs typeface="Arial"/>
            </a:endParaRPr>
          </a:p>
          <a:p>
            <a:pPr lvl="1">
              <a:lnSpc>
                <a:spcPct val="100000"/>
              </a:lnSpc>
              <a:spcBef>
                <a:spcPts val="25"/>
              </a:spcBef>
              <a:buChar char=""/>
            </a:pPr>
            <a:endParaRPr sz="2900">
              <a:latin typeface="Times New Roman"/>
              <a:cs typeface="Times New Roman"/>
            </a:endParaRPr>
          </a:p>
          <a:p>
            <a:pPr marL="885825" lvl="1" indent="-416559">
              <a:lnSpc>
                <a:spcPct val="100000"/>
              </a:lnSpc>
              <a:buFont typeface="Wingdings"/>
              <a:buChar char=""/>
              <a:tabLst>
                <a:tab pos="886460" algn="l"/>
              </a:tabLst>
            </a:pPr>
            <a:r>
              <a:rPr sz="2800" b="1" spc="-5" dirty="0">
                <a:latin typeface="Arial"/>
                <a:cs typeface="Arial"/>
              </a:rPr>
              <a:t>linalg.inv</a:t>
            </a:r>
            <a:endParaRPr sz="2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2517" y="65658"/>
            <a:ext cx="7395845" cy="696595"/>
          </a:xfrm>
          <a:prstGeom prst="rect">
            <a:avLst/>
          </a:prstGeom>
        </p:spPr>
        <p:txBody>
          <a:bodyPr vert="horz" wrap="square" lIns="0" tIns="12700" rIns="0" bIns="0" rtlCol="0">
            <a:spAutoFit/>
          </a:bodyPr>
          <a:lstStyle/>
          <a:p>
            <a:pPr marL="12700">
              <a:lnSpc>
                <a:spcPct val="100000"/>
              </a:lnSpc>
              <a:spcBef>
                <a:spcPts val="100"/>
              </a:spcBef>
            </a:pPr>
            <a:r>
              <a:rPr dirty="0"/>
              <a:t>NUMPY(LINEAR</a:t>
            </a:r>
            <a:r>
              <a:rPr spc="-245" dirty="0"/>
              <a:t> </a:t>
            </a:r>
            <a:r>
              <a:rPr dirty="0"/>
              <a:t>ALGEBRA)</a:t>
            </a:r>
          </a:p>
        </p:txBody>
      </p:sp>
      <p:sp>
        <p:nvSpPr>
          <p:cNvPr id="3" name="object 3"/>
          <p:cNvSpPr txBox="1"/>
          <p:nvPr/>
        </p:nvSpPr>
        <p:spPr>
          <a:xfrm>
            <a:off x="174752" y="1145285"/>
            <a:ext cx="7172325" cy="391160"/>
          </a:xfrm>
          <a:prstGeom prst="rect">
            <a:avLst/>
          </a:prstGeom>
        </p:spPr>
        <p:txBody>
          <a:bodyPr vert="horz" wrap="square" lIns="0" tIns="12700" rIns="0" bIns="0" rtlCol="0">
            <a:spAutoFit/>
          </a:bodyPr>
          <a:lstStyle/>
          <a:p>
            <a:pPr marL="439420" indent="-426720">
              <a:lnSpc>
                <a:spcPct val="100000"/>
              </a:lnSpc>
              <a:spcBef>
                <a:spcPts val="100"/>
              </a:spcBef>
              <a:buFont typeface="Wingdings"/>
              <a:buChar char=""/>
              <a:tabLst>
                <a:tab pos="438784" algn="l"/>
                <a:tab pos="439420" algn="l"/>
              </a:tabLst>
            </a:pPr>
            <a:r>
              <a:rPr sz="2400" b="1" dirty="0">
                <a:latin typeface="Arial"/>
                <a:cs typeface="Arial"/>
              </a:rPr>
              <a:t>linalg.det: </a:t>
            </a:r>
            <a:r>
              <a:rPr sz="2400" b="1" spc="-5" dirty="0">
                <a:latin typeface="Arial"/>
                <a:cs typeface="Arial"/>
              </a:rPr>
              <a:t>C</a:t>
            </a:r>
            <a:r>
              <a:rPr sz="2400" spc="-5" dirty="0">
                <a:latin typeface="Arial"/>
                <a:cs typeface="Arial"/>
              </a:rPr>
              <a:t>omputes </a:t>
            </a:r>
            <a:r>
              <a:rPr sz="2400" dirty="0">
                <a:latin typeface="Arial"/>
                <a:cs typeface="Arial"/>
              </a:rPr>
              <a:t>the </a:t>
            </a:r>
            <a:r>
              <a:rPr sz="2400" spc="-5" dirty="0">
                <a:latin typeface="Arial"/>
                <a:cs typeface="Arial"/>
              </a:rPr>
              <a:t>determinant </a:t>
            </a:r>
            <a:r>
              <a:rPr sz="2400" dirty="0">
                <a:latin typeface="Arial"/>
                <a:cs typeface="Arial"/>
              </a:rPr>
              <a:t>of </a:t>
            </a:r>
            <a:r>
              <a:rPr sz="2400" spc="-10" dirty="0">
                <a:latin typeface="Arial"/>
                <a:cs typeface="Arial"/>
              </a:rPr>
              <a:t>an </a:t>
            </a:r>
            <a:r>
              <a:rPr sz="2400" spc="-30" dirty="0">
                <a:latin typeface="Arial"/>
                <a:cs typeface="Arial"/>
              </a:rPr>
              <a:t>array.</a:t>
            </a:r>
            <a:endParaRPr sz="2400">
              <a:latin typeface="Arial"/>
              <a:cs typeface="Arial"/>
            </a:endParaRPr>
          </a:p>
        </p:txBody>
      </p:sp>
      <p:sp>
        <p:nvSpPr>
          <p:cNvPr id="4" name="object 4"/>
          <p:cNvSpPr txBox="1"/>
          <p:nvPr/>
        </p:nvSpPr>
        <p:spPr>
          <a:xfrm>
            <a:off x="174752" y="3120897"/>
            <a:ext cx="11191240" cy="39116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b="1" dirty="0">
                <a:latin typeface="Arial"/>
                <a:cs typeface="Arial"/>
              </a:rPr>
              <a:t>linalg.eig: </a:t>
            </a:r>
            <a:r>
              <a:rPr sz="2400" spc="-5" dirty="0">
                <a:latin typeface="Arial"/>
                <a:cs typeface="Arial"/>
              </a:rPr>
              <a:t>Computes </a:t>
            </a:r>
            <a:r>
              <a:rPr sz="2400" dirty="0">
                <a:latin typeface="Arial"/>
                <a:cs typeface="Arial"/>
              </a:rPr>
              <a:t>the </a:t>
            </a:r>
            <a:r>
              <a:rPr sz="2400" spc="-5" dirty="0">
                <a:latin typeface="Arial"/>
                <a:cs typeface="Arial"/>
              </a:rPr>
              <a:t>eigen values and right eigen </a:t>
            </a:r>
            <a:r>
              <a:rPr sz="2400" dirty="0">
                <a:latin typeface="Arial"/>
                <a:cs typeface="Arial"/>
              </a:rPr>
              <a:t>vectors of </a:t>
            </a:r>
            <a:r>
              <a:rPr sz="2400" spc="-5" dirty="0">
                <a:latin typeface="Arial"/>
                <a:cs typeface="Arial"/>
              </a:rPr>
              <a:t>a square</a:t>
            </a:r>
            <a:r>
              <a:rPr sz="2400" spc="90" dirty="0">
                <a:latin typeface="Arial"/>
                <a:cs typeface="Arial"/>
              </a:rPr>
              <a:t> </a:t>
            </a:r>
            <a:r>
              <a:rPr sz="2400" spc="-30" dirty="0">
                <a:latin typeface="Arial"/>
                <a:cs typeface="Arial"/>
              </a:rPr>
              <a:t>array.</a:t>
            </a:r>
            <a:endParaRPr sz="2400">
              <a:latin typeface="Arial"/>
              <a:cs typeface="Arial"/>
            </a:endParaRPr>
          </a:p>
        </p:txBody>
      </p:sp>
      <p:sp>
        <p:nvSpPr>
          <p:cNvPr id="5" name="object 5"/>
          <p:cNvSpPr/>
          <p:nvPr/>
        </p:nvSpPr>
        <p:spPr>
          <a:xfrm>
            <a:off x="2320471" y="1793264"/>
            <a:ext cx="3990822" cy="99335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352009" y="3832002"/>
            <a:ext cx="6044856" cy="271357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6192" y="74802"/>
            <a:ext cx="5991225" cy="696595"/>
          </a:xfrm>
          <a:prstGeom prst="rect">
            <a:avLst/>
          </a:prstGeom>
        </p:spPr>
        <p:txBody>
          <a:bodyPr vert="horz" wrap="square" lIns="0" tIns="12700" rIns="0" bIns="0" rtlCol="0">
            <a:spAutoFit/>
          </a:bodyPr>
          <a:lstStyle/>
          <a:p>
            <a:pPr marL="12700">
              <a:lnSpc>
                <a:spcPct val="100000"/>
              </a:lnSpc>
              <a:spcBef>
                <a:spcPts val="100"/>
              </a:spcBef>
            </a:pPr>
            <a:r>
              <a:rPr dirty="0"/>
              <a:t>Operations </a:t>
            </a:r>
            <a:r>
              <a:rPr spc="-5" dirty="0"/>
              <a:t>On</a:t>
            </a:r>
            <a:r>
              <a:rPr spc="-75" dirty="0"/>
              <a:t> </a:t>
            </a:r>
            <a:r>
              <a:rPr dirty="0"/>
              <a:t>NumPy</a:t>
            </a:r>
          </a:p>
        </p:txBody>
      </p:sp>
      <p:sp>
        <p:nvSpPr>
          <p:cNvPr id="3" name="object 3"/>
          <p:cNvSpPr/>
          <p:nvPr/>
        </p:nvSpPr>
        <p:spPr>
          <a:xfrm>
            <a:off x="6286500" y="4349496"/>
            <a:ext cx="4078521" cy="229971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19513" y="1495887"/>
            <a:ext cx="4271629" cy="471209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83208" y="2381504"/>
            <a:ext cx="4391025" cy="76200"/>
          </a:xfrm>
          <a:custGeom>
            <a:avLst/>
            <a:gdLst/>
            <a:ahLst/>
            <a:cxnLst/>
            <a:rect l="l" t="t" r="r" b="b"/>
            <a:pathLst>
              <a:path w="4391025" h="76200">
                <a:moveTo>
                  <a:pt x="4314803" y="44519"/>
                </a:moveTo>
                <a:lnTo>
                  <a:pt x="4314697" y="76200"/>
                </a:lnTo>
                <a:lnTo>
                  <a:pt x="4378689" y="44576"/>
                </a:lnTo>
                <a:lnTo>
                  <a:pt x="4327525" y="44576"/>
                </a:lnTo>
                <a:lnTo>
                  <a:pt x="4314803" y="44519"/>
                </a:lnTo>
                <a:close/>
              </a:path>
              <a:path w="4391025" h="76200">
                <a:moveTo>
                  <a:pt x="4314845" y="31820"/>
                </a:moveTo>
                <a:lnTo>
                  <a:pt x="4314803" y="44519"/>
                </a:lnTo>
                <a:lnTo>
                  <a:pt x="4327525" y="44576"/>
                </a:lnTo>
                <a:lnTo>
                  <a:pt x="4327525" y="31876"/>
                </a:lnTo>
                <a:lnTo>
                  <a:pt x="4314845" y="31820"/>
                </a:lnTo>
                <a:close/>
              </a:path>
              <a:path w="4391025" h="76200">
                <a:moveTo>
                  <a:pt x="4314952" y="0"/>
                </a:moveTo>
                <a:lnTo>
                  <a:pt x="4314845" y="31820"/>
                </a:lnTo>
                <a:lnTo>
                  <a:pt x="4327525" y="31876"/>
                </a:lnTo>
                <a:lnTo>
                  <a:pt x="4327525" y="44576"/>
                </a:lnTo>
                <a:lnTo>
                  <a:pt x="4378689" y="44576"/>
                </a:lnTo>
                <a:lnTo>
                  <a:pt x="4391025" y="38481"/>
                </a:lnTo>
                <a:lnTo>
                  <a:pt x="4314952" y="0"/>
                </a:lnTo>
                <a:close/>
              </a:path>
              <a:path w="4391025" h="76200">
                <a:moveTo>
                  <a:pt x="0" y="12446"/>
                </a:moveTo>
                <a:lnTo>
                  <a:pt x="0" y="25146"/>
                </a:lnTo>
                <a:lnTo>
                  <a:pt x="4314803" y="44519"/>
                </a:lnTo>
                <a:lnTo>
                  <a:pt x="4314845" y="31820"/>
                </a:lnTo>
                <a:lnTo>
                  <a:pt x="0" y="12446"/>
                </a:lnTo>
                <a:close/>
              </a:path>
            </a:pathLst>
          </a:custGeom>
          <a:solidFill>
            <a:srgbClr val="0066CC"/>
          </a:solidFill>
        </p:spPr>
        <p:txBody>
          <a:bodyPr wrap="square" lIns="0" tIns="0" rIns="0" bIns="0" rtlCol="0"/>
          <a:lstStyle/>
          <a:p>
            <a:endParaRPr/>
          </a:p>
        </p:txBody>
      </p:sp>
      <p:sp>
        <p:nvSpPr>
          <p:cNvPr id="6" name="object 6"/>
          <p:cNvSpPr/>
          <p:nvPr/>
        </p:nvSpPr>
        <p:spPr>
          <a:xfrm>
            <a:off x="6164612" y="1758787"/>
            <a:ext cx="4782230" cy="36142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408420" y="1985772"/>
            <a:ext cx="1537716" cy="789431"/>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577328" y="1985772"/>
            <a:ext cx="3240024" cy="789431"/>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932932" y="2412492"/>
            <a:ext cx="5359908" cy="789431"/>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5815584" y="2839211"/>
            <a:ext cx="5597652" cy="789432"/>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7656576" y="3265932"/>
            <a:ext cx="1815083" cy="789432"/>
          </a:xfrm>
          <a:prstGeom prst="rect">
            <a:avLst/>
          </a:prstGeom>
          <a:blipFill>
            <a:blip r:embed="rId9" cstate="print"/>
            <a:stretch>
              <a:fillRect/>
            </a:stretch>
          </a:blipFill>
        </p:spPr>
        <p:txBody>
          <a:bodyPr wrap="square" lIns="0" tIns="0" rIns="0" bIns="0" rtlCol="0"/>
          <a:lstStyle/>
          <a:p>
            <a:endParaRPr/>
          </a:p>
        </p:txBody>
      </p:sp>
      <p:sp>
        <p:nvSpPr>
          <p:cNvPr id="12" name="object 12"/>
          <p:cNvSpPr txBox="1"/>
          <p:nvPr/>
        </p:nvSpPr>
        <p:spPr>
          <a:xfrm>
            <a:off x="5708903" y="1331975"/>
            <a:ext cx="5695315" cy="2830195"/>
          </a:xfrm>
          <a:prstGeom prst="rect">
            <a:avLst/>
          </a:prstGeom>
          <a:ln w="12192">
            <a:solidFill>
              <a:srgbClr val="2C89E7"/>
            </a:solidFill>
          </a:ln>
        </p:spPr>
        <p:txBody>
          <a:bodyPr vert="horz" wrap="square" lIns="0" tIns="338455" rIns="0" bIns="0" rtlCol="0">
            <a:spAutoFit/>
          </a:bodyPr>
          <a:lstStyle/>
          <a:p>
            <a:pPr marL="334645" marR="328930" indent="-1905" algn="ctr">
              <a:lnSpc>
                <a:spcPct val="100000"/>
              </a:lnSpc>
              <a:spcBef>
                <a:spcPts val="2665"/>
              </a:spcBef>
            </a:pPr>
            <a:r>
              <a:rPr sz="2800" spc="-30" dirty="0">
                <a:latin typeface="Arial"/>
                <a:cs typeface="Arial"/>
              </a:rPr>
              <a:t>We </a:t>
            </a:r>
            <a:r>
              <a:rPr sz="2800" spc="-5" dirty="0">
                <a:latin typeface="Arial"/>
                <a:cs typeface="Arial"/>
              </a:rPr>
              <a:t>can </a:t>
            </a:r>
            <a:r>
              <a:rPr sz="2800" dirty="0">
                <a:latin typeface="Arial"/>
                <a:cs typeface="Arial"/>
              </a:rPr>
              <a:t>perform </a:t>
            </a:r>
            <a:r>
              <a:rPr sz="2800" spc="-5" dirty="0">
                <a:latin typeface="Arial"/>
                <a:cs typeface="Arial"/>
              </a:rPr>
              <a:t>operations on  numpy such as addition,  </a:t>
            </a:r>
            <a:r>
              <a:rPr sz="2800" dirty="0">
                <a:latin typeface="Arial"/>
                <a:cs typeface="Arial"/>
              </a:rPr>
              <a:t>subtraction , multiplication </a:t>
            </a:r>
            <a:r>
              <a:rPr sz="2800" spc="-5" dirty="0">
                <a:latin typeface="Arial"/>
                <a:cs typeface="Arial"/>
              </a:rPr>
              <a:t>and  even </a:t>
            </a:r>
            <a:r>
              <a:rPr sz="2800" dirty="0">
                <a:latin typeface="Arial"/>
                <a:cs typeface="Arial"/>
              </a:rPr>
              <a:t>dot </a:t>
            </a:r>
            <a:r>
              <a:rPr sz="2800" spc="-5" dirty="0">
                <a:latin typeface="Arial"/>
                <a:cs typeface="Arial"/>
              </a:rPr>
              <a:t>product of two or more  matrices</a:t>
            </a:r>
            <a:endParaRPr sz="2800">
              <a:latin typeface="Arial"/>
              <a:cs typeface="Arial"/>
            </a:endParaRPr>
          </a:p>
        </p:txBody>
      </p:sp>
      <p:sp>
        <p:nvSpPr>
          <p:cNvPr id="13" name="object 13"/>
          <p:cNvSpPr/>
          <p:nvPr/>
        </p:nvSpPr>
        <p:spPr>
          <a:xfrm>
            <a:off x="1327403" y="2519426"/>
            <a:ext cx="4382770" cy="1141730"/>
          </a:xfrm>
          <a:custGeom>
            <a:avLst/>
            <a:gdLst/>
            <a:ahLst/>
            <a:cxnLst/>
            <a:rect l="l" t="t" r="r" b="b"/>
            <a:pathLst>
              <a:path w="4382770" h="1141729">
                <a:moveTo>
                  <a:pt x="4306950" y="30702"/>
                </a:moveTo>
                <a:lnTo>
                  <a:pt x="0" y="1129538"/>
                </a:lnTo>
                <a:lnTo>
                  <a:pt x="3048" y="1141730"/>
                </a:lnTo>
                <a:lnTo>
                  <a:pt x="4310110" y="43024"/>
                </a:lnTo>
                <a:lnTo>
                  <a:pt x="4306950" y="30702"/>
                </a:lnTo>
                <a:close/>
              </a:path>
              <a:path w="4382770" h="1141729">
                <a:moveTo>
                  <a:pt x="4371388" y="27559"/>
                </a:moveTo>
                <a:lnTo>
                  <a:pt x="4319270" y="27559"/>
                </a:lnTo>
                <a:lnTo>
                  <a:pt x="4322445" y="39877"/>
                </a:lnTo>
                <a:lnTo>
                  <a:pt x="4310110" y="43024"/>
                </a:lnTo>
                <a:lnTo>
                  <a:pt x="4318000" y="73787"/>
                </a:lnTo>
                <a:lnTo>
                  <a:pt x="4371388" y="27559"/>
                </a:lnTo>
                <a:close/>
              </a:path>
              <a:path w="4382770" h="1141729">
                <a:moveTo>
                  <a:pt x="4319270" y="27559"/>
                </a:moveTo>
                <a:lnTo>
                  <a:pt x="4306950" y="30702"/>
                </a:lnTo>
                <a:lnTo>
                  <a:pt x="4310110" y="43024"/>
                </a:lnTo>
                <a:lnTo>
                  <a:pt x="4322445" y="39877"/>
                </a:lnTo>
                <a:lnTo>
                  <a:pt x="4319270" y="27559"/>
                </a:lnTo>
                <a:close/>
              </a:path>
              <a:path w="4382770" h="1141729">
                <a:moveTo>
                  <a:pt x="4299077" y="0"/>
                </a:moveTo>
                <a:lnTo>
                  <a:pt x="4306950" y="30702"/>
                </a:lnTo>
                <a:lnTo>
                  <a:pt x="4319270" y="27559"/>
                </a:lnTo>
                <a:lnTo>
                  <a:pt x="4371388" y="27559"/>
                </a:lnTo>
                <a:lnTo>
                  <a:pt x="4382389" y="18034"/>
                </a:lnTo>
                <a:lnTo>
                  <a:pt x="4299077" y="0"/>
                </a:lnTo>
                <a:close/>
              </a:path>
            </a:pathLst>
          </a:custGeom>
          <a:solidFill>
            <a:srgbClr val="0066CC"/>
          </a:solidFill>
        </p:spPr>
        <p:txBody>
          <a:bodyPr wrap="square" lIns="0" tIns="0" rIns="0" bIns="0" rtlCol="0"/>
          <a:lstStyle/>
          <a:p>
            <a:endParaRPr/>
          </a:p>
        </p:txBody>
      </p:sp>
      <p:sp>
        <p:nvSpPr>
          <p:cNvPr id="14" name="object 14"/>
          <p:cNvSpPr/>
          <p:nvPr/>
        </p:nvSpPr>
        <p:spPr>
          <a:xfrm>
            <a:off x="1522602" y="2662427"/>
            <a:ext cx="4166235" cy="2176780"/>
          </a:xfrm>
          <a:custGeom>
            <a:avLst/>
            <a:gdLst/>
            <a:ahLst/>
            <a:cxnLst/>
            <a:rect l="l" t="t" r="r" b="b"/>
            <a:pathLst>
              <a:path w="4166235" h="2176779">
                <a:moveTo>
                  <a:pt x="4095518" y="29631"/>
                </a:moveTo>
                <a:lnTo>
                  <a:pt x="0" y="2165477"/>
                </a:lnTo>
                <a:lnTo>
                  <a:pt x="5841" y="2176653"/>
                </a:lnTo>
                <a:lnTo>
                  <a:pt x="4101358" y="40808"/>
                </a:lnTo>
                <a:lnTo>
                  <a:pt x="4095518" y="29631"/>
                </a:lnTo>
                <a:close/>
              </a:path>
              <a:path w="4166235" h="2176779">
                <a:moveTo>
                  <a:pt x="4148792" y="23749"/>
                </a:moveTo>
                <a:lnTo>
                  <a:pt x="4106799" y="23749"/>
                </a:lnTo>
                <a:lnTo>
                  <a:pt x="4112641" y="34925"/>
                </a:lnTo>
                <a:lnTo>
                  <a:pt x="4101358" y="40808"/>
                </a:lnTo>
                <a:lnTo>
                  <a:pt x="4116070" y="68961"/>
                </a:lnTo>
                <a:lnTo>
                  <a:pt x="4148792" y="23749"/>
                </a:lnTo>
                <a:close/>
              </a:path>
              <a:path w="4166235" h="2176779">
                <a:moveTo>
                  <a:pt x="4106799" y="23749"/>
                </a:moveTo>
                <a:lnTo>
                  <a:pt x="4095518" y="29631"/>
                </a:lnTo>
                <a:lnTo>
                  <a:pt x="4101358" y="40808"/>
                </a:lnTo>
                <a:lnTo>
                  <a:pt x="4112641" y="34925"/>
                </a:lnTo>
                <a:lnTo>
                  <a:pt x="4106799" y="23749"/>
                </a:lnTo>
                <a:close/>
              </a:path>
              <a:path w="4166235" h="2176779">
                <a:moveTo>
                  <a:pt x="4165981" y="0"/>
                </a:moveTo>
                <a:lnTo>
                  <a:pt x="4080764" y="1397"/>
                </a:lnTo>
                <a:lnTo>
                  <a:pt x="4095518" y="29631"/>
                </a:lnTo>
                <a:lnTo>
                  <a:pt x="4106799" y="23749"/>
                </a:lnTo>
                <a:lnTo>
                  <a:pt x="4148792" y="23749"/>
                </a:lnTo>
                <a:lnTo>
                  <a:pt x="4165981" y="0"/>
                </a:lnTo>
                <a:close/>
              </a:path>
            </a:pathLst>
          </a:custGeom>
          <a:solidFill>
            <a:srgbClr val="0066CC"/>
          </a:solid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53709" y="97027"/>
            <a:ext cx="5991225" cy="696595"/>
          </a:xfrm>
          <a:prstGeom prst="rect">
            <a:avLst/>
          </a:prstGeom>
        </p:spPr>
        <p:txBody>
          <a:bodyPr vert="horz" wrap="square" lIns="0" tIns="12700" rIns="0" bIns="0" rtlCol="0">
            <a:spAutoFit/>
          </a:bodyPr>
          <a:lstStyle/>
          <a:p>
            <a:pPr marL="12700">
              <a:lnSpc>
                <a:spcPct val="100000"/>
              </a:lnSpc>
              <a:spcBef>
                <a:spcPts val="100"/>
              </a:spcBef>
            </a:pPr>
            <a:r>
              <a:rPr dirty="0"/>
              <a:t>Operations </a:t>
            </a:r>
            <a:r>
              <a:rPr spc="-5" dirty="0"/>
              <a:t>On</a:t>
            </a:r>
            <a:r>
              <a:rPr spc="-75" dirty="0"/>
              <a:t> </a:t>
            </a:r>
            <a:r>
              <a:rPr dirty="0"/>
              <a:t>NumPy</a:t>
            </a:r>
          </a:p>
        </p:txBody>
      </p:sp>
      <p:sp>
        <p:nvSpPr>
          <p:cNvPr id="3" name="object 3"/>
          <p:cNvSpPr/>
          <p:nvPr/>
        </p:nvSpPr>
        <p:spPr>
          <a:xfrm>
            <a:off x="99060" y="1819655"/>
            <a:ext cx="4748324" cy="44775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16558" y="2774950"/>
            <a:ext cx="5669915" cy="683260"/>
          </a:xfrm>
          <a:custGeom>
            <a:avLst/>
            <a:gdLst/>
            <a:ahLst/>
            <a:cxnLst/>
            <a:rect l="l" t="t" r="r" b="b"/>
            <a:pathLst>
              <a:path w="5669915" h="683260">
                <a:moveTo>
                  <a:pt x="5598033" y="607567"/>
                </a:moveTo>
                <a:lnTo>
                  <a:pt x="5594430" y="639145"/>
                </a:lnTo>
                <a:lnTo>
                  <a:pt x="5607049" y="640588"/>
                </a:lnTo>
                <a:lnTo>
                  <a:pt x="5605652" y="653161"/>
                </a:lnTo>
                <a:lnTo>
                  <a:pt x="5592831" y="653161"/>
                </a:lnTo>
                <a:lnTo>
                  <a:pt x="5589396" y="683260"/>
                </a:lnTo>
                <a:lnTo>
                  <a:pt x="5669407" y="654050"/>
                </a:lnTo>
                <a:lnTo>
                  <a:pt x="5668041" y="653161"/>
                </a:lnTo>
                <a:lnTo>
                  <a:pt x="5605652" y="653161"/>
                </a:lnTo>
                <a:lnTo>
                  <a:pt x="5592996" y="651714"/>
                </a:lnTo>
                <a:lnTo>
                  <a:pt x="5665821" y="651714"/>
                </a:lnTo>
                <a:lnTo>
                  <a:pt x="5598033" y="607567"/>
                </a:lnTo>
                <a:close/>
              </a:path>
              <a:path w="5669915" h="683260">
                <a:moveTo>
                  <a:pt x="5594430" y="639145"/>
                </a:moveTo>
                <a:lnTo>
                  <a:pt x="5592996" y="651714"/>
                </a:lnTo>
                <a:lnTo>
                  <a:pt x="5605652" y="653161"/>
                </a:lnTo>
                <a:lnTo>
                  <a:pt x="5607049" y="640588"/>
                </a:lnTo>
                <a:lnTo>
                  <a:pt x="5594430" y="639145"/>
                </a:lnTo>
                <a:close/>
              </a:path>
              <a:path w="5669915" h="683260">
                <a:moveTo>
                  <a:pt x="1523" y="0"/>
                </a:moveTo>
                <a:lnTo>
                  <a:pt x="0" y="12700"/>
                </a:lnTo>
                <a:lnTo>
                  <a:pt x="5592996" y="651714"/>
                </a:lnTo>
                <a:lnTo>
                  <a:pt x="5594430" y="639145"/>
                </a:lnTo>
                <a:lnTo>
                  <a:pt x="1523" y="0"/>
                </a:lnTo>
                <a:close/>
              </a:path>
            </a:pathLst>
          </a:custGeom>
          <a:solidFill>
            <a:srgbClr val="0066CC"/>
          </a:solidFill>
        </p:spPr>
        <p:txBody>
          <a:bodyPr wrap="square" lIns="0" tIns="0" rIns="0" bIns="0" rtlCol="0"/>
          <a:lstStyle/>
          <a:p>
            <a:endParaRPr/>
          </a:p>
        </p:txBody>
      </p:sp>
      <p:sp>
        <p:nvSpPr>
          <p:cNvPr id="5" name="object 5"/>
          <p:cNvSpPr/>
          <p:nvPr/>
        </p:nvSpPr>
        <p:spPr>
          <a:xfrm>
            <a:off x="7206995" y="2042160"/>
            <a:ext cx="4916805" cy="3284220"/>
          </a:xfrm>
          <a:custGeom>
            <a:avLst/>
            <a:gdLst/>
            <a:ahLst/>
            <a:cxnLst/>
            <a:rect l="l" t="t" r="r" b="b"/>
            <a:pathLst>
              <a:path w="4916805" h="3284220">
                <a:moveTo>
                  <a:pt x="0" y="3284220"/>
                </a:moveTo>
                <a:lnTo>
                  <a:pt x="4916424" y="3284220"/>
                </a:lnTo>
                <a:lnTo>
                  <a:pt x="4916424" y="0"/>
                </a:lnTo>
                <a:lnTo>
                  <a:pt x="0" y="0"/>
                </a:lnTo>
                <a:lnTo>
                  <a:pt x="0" y="3284220"/>
                </a:lnTo>
                <a:close/>
              </a:path>
            </a:pathLst>
          </a:custGeom>
          <a:ln w="12192">
            <a:solidFill>
              <a:srgbClr val="2C89E7"/>
            </a:solidFill>
          </a:ln>
        </p:spPr>
        <p:txBody>
          <a:bodyPr wrap="square" lIns="0" tIns="0" rIns="0" bIns="0" rtlCol="0"/>
          <a:lstStyle/>
          <a:p>
            <a:endParaRPr/>
          </a:p>
        </p:txBody>
      </p:sp>
      <p:sp>
        <p:nvSpPr>
          <p:cNvPr id="6" name="object 6"/>
          <p:cNvSpPr/>
          <p:nvPr/>
        </p:nvSpPr>
        <p:spPr>
          <a:xfrm>
            <a:off x="7115556" y="2241804"/>
            <a:ext cx="649224" cy="63093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444740" y="2211323"/>
            <a:ext cx="4064507" cy="67970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444740" y="2686811"/>
            <a:ext cx="2557272" cy="67970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9681971" y="2686811"/>
            <a:ext cx="1847087" cy="679703"/>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7115556" y="3192779"/>
            <a:ext cx="649224" cy="63093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444740" y="3162300"/>
            <a:ext cx="3675888" cy="679704"/>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7444740" y="3637788"/>
            <a:ext cx="3794759" cy="67970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7444740" y="4113276"/>
            <a:ext cx="3488436" cy="679704"/>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10613135" y="4113276"/>
            <a:ext cx="1557527" cy="679704"/>
          </a:xfrm>
          <a:prstGeom prst="rect">
            <a:avLst/>
          </a:prstGeom>
          <a:blipFill>
            <a:blip r:embed="rId10" cstate="print"/>
            <a:stretch>
              <a:fillRect/>
            </a:stretch>
          </a:blipFill>
        </p:spPr>
        <p:txBody>
          <a:bodyPr wrap="square" lIns="0" tIns="0" rIns="0" bIns="0" rtlCol="0"/>
          <a:lstStyle/>
          <a:p>
            <a:endParaRPr/>
          </a:p>
        </p:txBody>
      </p:sp>
      <p:sp>
        <p:nvSpPr>
          <p:cNvPr id="15" name="object 15"/>
          <p:cNvSpPr txBox="1"/>
          <p:nvPr/>
        </p:nvSpPr>
        <p:spPr>
          <a:xfrm>
            <a:off x="7287006" y="2187735"/>
            <a:ext cx="4688205" cy="2403475"/>
          </a:xfrm>
          <a:prstGeom prst="rect">
            <a:avLst/>
          </a:prstGeom>
        </p:spPr>
        <p:txBody>
          <a:bodyPr vert="horz" wrap="square" lIns="0" tIns="121920" rIns="0" bIns="0" rtlCol="0">
            <a:spAutoFit/>
          </a:bodyPr>
          <a:lstStyle/>
          <a:p>
            <a:pPr marL="355600" indent="-342900">
              <a:lnSpc>
                <a:spcPct val="100000"/>
              </a:lnSpc>
              <a:spcBef>
                <a:spcPts val="960"/>
              </a:spcBef>
              <a:buFont typeface="Wingdings"/>
              <a:buChar char=""/>
              <a:tabLst>
                <a:tab pos="355600" algn="l"/>
              </a:tabLst>
            </a:pPr>
            <a:r>
              <a:rPr sz="2400" spc="-135" dirty="0">
                <a:latin typeface="Arial"/>
                <a:cs typeface="Arial"/>
              </a:rPr>
              <a:t>To </a:t>
            </a:r>
            <a:r>
              <a:rPr sz="2400" spc="-5" dirty="0">
                <a:latin typeface="Arial"/>
                <a:cs typeface="Arial"/>
              </a:rPr>
              <a:t>transpose a matrix,</a:t>
            </a:r>
            <a:r>
              <a:rPr sz="2400" spc="130" dirty="0">
                <a:latin typeface="Arial"/>
                <a:cs typeface="Arial"/>
              </a:rPr>
              <a:t> </a:t>
            </a:r>
            <a:r>
              <a:rPr sz="2400" spc="-5" dirty="0">
                <a:latin typeface="Arial"/>
                <a:cs typeface="Arial"/>
              </a:rPr>
              <a:t>use</a:t>
            </a:r>
            <a:endParaRPr sz="2400">
              <a:latin typeface="Arial"/>
              <a:cs typeface="Arial"/>
            </a:endParaRPr>
          </a:p>
          <a:p>
            <a:pPr marL="355600">
              <a:lnSpc>
                <a:spcPct val="100000"/>
              </a:lnSpc>
              <a:spcBef>
                <a:spcPts val="865"/>
              </a:spcBef>
            </a:pPr>
            <a:r>
              <a:rPr sz="2400" b="1" dirty="0">
                <a:latin typeface="Arial"/>
                <a:cs typeface="Arial"/>
              </a:rPr>
              <a:t>matrix_name.T </a:t>
            </a:r>
            <a:r>
              <a:rPr sz="2400" spc="-5" dirty="0">
                <a:latin typeface="Arial"/>
                <a:cs typeface="Arial"/>
              </a:rPr>
              <a:t>operation </a:t>
            </a:r>
            <a:r>
              <a:rPr sz="2400" dirty="0">
                <a:latin typeface="Arial"/>
                <a:cs typeface="Arial"/>
              </a:rPr>
              <a:t>.</a:t>
            </a:r>
            <a:endParaRPr sz="2400">
              <a:latin typeface="Arial"/>
              <a:cs typeface="Arial"/>
            </a:endParaRPr>
          </a:p>
          <a:p>
            <a:pPr marL="355600" marR="5080" indent="-342900">
              <a:lnSpc>
                <a:spcPct val="130000"/>
              </a:lnSpc>
              <a:buFont typeface="Wingdings"/>
              <a:buChar char=""/>
              <a:tabLst>
                <a:tab pos="355600" algn="l"/>
              </a:tabLst>
            </a:pPr>
            <a:r>
              <a:rPr sz="2400" spc="-135" dirty="0">
                <a:latin typeface="Arial"/>
                <a:cs typeface="Arial"/>
              </a:rPr>
              <a:t>To </a:t>
            </a:r>
            <a:r>
              <a:rPr sz="2400" spc="-5" dirty="0">
                <a:latin typeface="Arial"/>
                <a:cs typeface="Arial"/>
              </a:rPr>
              <a:t>find what shape is </a:t>
            </a:r>
            <a:r>
              <a:rPr sz="2400" dirty="0">
                <a:latin typeface="Arial"/>
                <a:cs typeface="Arial"/>
              </a:rPr>
              <a:t>of  </a:t>
            </a:r>
            <a:r>
              <a:rPr sz="2400" spc="-5" dirty="0">
                <a:latin typeface="Arial"/>
                <a:cs typeface="Arial"/>
              </a:rPr>
              <a:t>transposed matrix is use  </a:t>
            </a:r>
            <a:r>
              <a:rPr sz="2400" b="1" spc="-15" dirty="0">
                <a:latin typeface="Arial"/>
                <a:cs typeface="Arial"/>
              </a:rPr>
              <a:t>matrix_name.T.shape </a:t>
            </a:r>
            <a:r>
              <a:rPr sz="2400" dirty="0">
                <a:latin typeface="Arial"/>
                <a:cs typeface="Arial"/>
              </a:rPr>
              <a:t>to find</a:t>
            </a:r>
            <a:r>
              <a:rPr sz="2400" spc="-85" dirty="0">
                <a:latin typeface="Arial"/>
                <a:cs typeface="Arial"/>
              </a:rPr>
              <a:t> </a:t>
            </a:r>
            <a:r>
              <a:rPr sz="2400" dirty="0">
                <a:latin typeface="Arial"/>
                <a:cs typeface="Arial"/>
              </a:rPr>
              <a:t>it.</a:t>
            </a:r>
            <a:endParaRPr sz="2400">
              <a:latin typeface="Arial"/>
              <a:cs typeface="Arial"/>
            </a:endParaRPr>
          </a:p>
        </p:txBody>
      </p:sp>
      <p:sp>
        <p:nvSpPr>
          <p:cNvPr id="16" name="object 16"/>
          <p:cNvSpPr/>
          <p:nvPr/>
        </p:nvSpPr>
        <p:spPr>
          <a:xfrm>
            <a:off x="2097785" y="3465829"/>
            <a:ext cx="5033645" cy="1903730"/>
          </a:xfrm>
          <a:custGeom>
            <a:avLst/>
            <a:gdLst/>
            <a:ahLst/>
            <a:cxnLst/>
            <a:rect l="l" t="t" r="r" b="b"/>
            <a:pathLst>
              <a:path w="5033645" h="1903729">
                <a:moveTo>
                  <a:pt x="4959853" y="29755"/>
                </a:moveTo>
                <a:lnTo>
                  <a:pt x="0" y="1891411"/>
                </a:lnTo>
                <a:lnTo>
                  <a:pt x="4571" y="1903349"/>
                </a:lnTo>
                <a:lnTo>
                  <a:pt x="4964289" y="41570"/>
                </a:lnTo>
                <a:lnTo>
                  <a:pt x="4959853" y="29755"/>
                </a:lnTo>
                <a:close/>
              </a:path>
              <a:path w="5033645" h="1903729">
                <a:moveTo>
                  <a:pt x="5018206" y="25273"/>
                </a:moveTo>
                <a:lnTo>
                  <a:pt x="4971795" y="25273"/>
                </a:lnTo>
                <a:lnTo>
                  <a:pt x="4976241" y="37084"/>
                </a:lnTo>
                <a:lnTo>
                  <a:pt x="4964289" y="41570"/>
                </a:lnTo>
                <a:lnTo>
                  <a:pt x="4975479" y="71374"/>
                </a:lnTo>
                <a:lnTo>
                  <a:pt x="5018206" y="25273"/>
                </a:lnTo>
                <a:close/>
              </a:path>
              <a:path w="5033645" h="1903729">
                <a:moveTo>
                  <a:pt x="4971795" y="25273"/>
                </a:moveTo>
                <a:lnTo>
                  <a:pt x="4959853" y="29755"/>
                </a:lnTo>
                <a:lnTo>
                  <a:pt x="4964289" y="41570"/>
                </a:lnTo>
                <a:lnTo>
                  <a:pt x="4976241" y="37084"/>
                </a:lnTo>
                <a:lnTo>
                  <a:pt x="4971795" y="25273"/>
                </a:lnTo>
                <a:close/>
              </a:path>
              <a:path w="5033645" h="1903729">
                <a:moveTo>
                  <a:pt x="4948682" y="0"/>
                </a:moveTo>
                <a:lnTo>
                  <a:pt x="4959853" y="29755"/>
                </a:lnTo>
                <a:lnTo>
                  <a:pt x="4971795" y="25273"/>
                </a:lnTo>
                <a:lnTo>
                  <a:pt x="5018206" y="25273"/>
                </a:lnTo>
                <a:lnTo>
                  <a:pt x="5033391" y="8890"/>
                </a:lnTo>
                <a:lnTo>
                  <a:pt x="4948682" y="0"/>
                </a:lnTo>
                <a:close/>
              </a:path>
            </a:pathLst>
          </a:custGeom>
          <a:solidFill>
            <a:srgbClr val="0066CC"/>
          </a:solidFill>
        </p:spPr>
        <p:txBody>
          <a:bodyPr wrap="square" lIns="0" tIns="0" rIns="0" bIns="0" rtlCol="0"/>
          <a:lstStyle/>
          <a:p>
            <a:endParaRPr/>
          </a:p>
        </p:txBody>
      </p:sp>
      <p:sp>
        <p:nvSpPr>
          <p:cNvPr id="17" name="object 17"/>
          <p:cNvSpPr txBox="1"/>
          <p:nvPr/>
        </p:nvSpPr>
        <p:spPr>
          <a:xfrm>
            <a:off x="325932" y="1094613"/>
            <a:ext cx="2286635"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Arial"/>
                <a:cs typeface="Arial"/>
              </a:rPr>
              <a:t>TRANPOSE</a:t>
            </a:r>
            <a:endParaRPr sz="3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9909" y="92786"/>
            <a:ext cx="5991225" cy="697230"/>
          </a:xfrm>
          <a:prstGeom prst="rect">
            <a:avLst/>
          </a:prstGeom>
        </p:spPr>
        <p:txBody>
          <a:bodyPr vert="horz" wrap="square" lIns="0" tIns="13335" rIns="0" bIns="0" rtlCol="0">
            <a:spAutoFit/>
          </a:bodyPr>
          <a:lstStyle/>
          <a:p>
            <a:pPr marL="12700">
              <a:lnSpc>
                <a:spcPct val="100000"/>
              </a:lnSpc>
              <a:spcBef>
                <a:spcPts val="105"/>
              </a:spcBef>
            </a:pPr>
            <a:r>
              <a:rPr dirty="0"/>
              <a:t>Operations On</a:t>
            </a:r>
            <a:r>
              <a:rPr spc="-90" dirty="0"/>
              <a:t> </a:t>
            </a:r>
            <a:r>
              <a:rPr dirty="0"/>
              <a:t>NumPy</a:t>
            </a:r>
          </a:p>
        </p:txBody>
      </p:sp>
      <p:sp>
        <p:nvSpPr>
          <p:cNvPr id="3" name="object 3"/>
          <p:cNvSpPr/>
          <p:nvPr/>
        </p:nvSpPr>
        <p:spPr>
          <a:xfrm>
            <a:off x="323088" y="1185672"/>
            <a:ext cx="6493764" cy="551078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50313" y="1851405"/>
            <a:ext cx="4971415" cy="550545"/>
          </a:xfrm>
          <a:custGeom>
            <a:avLst/>
            <a:gdLst/>
            <a:ahLst/>
            <a:cxnLst/>
            <a:rect l="l" t="t" r="r" b="b"/>
            <a:pathLst>
              <a:path w="4971415" h="550544">
                <a:moveTo>
                  <a:pt x="4899533" y="474345"/>
                </a:moveTo>
                <a:lnTo>
                  <a:pt x="4896253" y="505927"/>
                </a:lnTo>
                <a:lnTo>
                  <a:pt x="4908931" y="507238"/>
                </a:lnTo>
                <a:lnTo>
                  <a:pt x="4907661" y="519811"/>
                </a:lnTo>
                <a:lnTo>
                  <a:pt x="4894811" y="519811"/>
                </a:lnTo>
                <a:lnTo>
                  <a:pt x="4891659" y="550164"/>
                </a:lnTo>
                <a:lnTo>
                  <a:pt x="4971415" y="520065"/>
                </a:lnTo>
                <a:lnTo>
                  <a:pt x="4971015" y="519811"/>
                </a:lnTo>
                <a:lnTo>
                  <a:pt x="4907661" y="519811"/>
                </a:lnTo>
                <a:lnTo>
                  <a:pt x="4894947" y="518497"/>
                </a:lnTo>
                <a:lnTo>
                  <a:pt x="4968950" y="518497"/>
                </a:lnTo>
                <a:lnTo>
                  <a:pt x="4899533" y="474345"/>
                </a:lnTo>
                <a:close/>
              </a:path>
              <a:path w="4971415" h="550544">
                <a:moveTo>
                  <a:pt x="4896253" y="505927"/>
                </a:moveTo>
                <a:lnTo>
                  <a:pt x="4894947" y="518497"/>
                </a:lnTo>
                <a:lnTo>
                  <a:pt x="4907661" y="519811"/>
                </a:lnTo>
                <a:lnTo>
                  <a:pt x="4908931" y="507238"/>
                </a:lnTo>
                <a:lnTo>
                  <a:pt x="4896253" y="505927"/>
                </a:lnTo>
                <a:close/>
              </a:path>
              <a:path w="4971415" h="550544">
                <a:moveTo>
                  <a:pt x="1269" y="0"/>
                </a:moveTo>
                <a:lnTo>
                  <a:pt x="0" y="12700"/>
                </a:lnTo>
                <a:lnTo>
                  <a:pt x="4894947" y="518497"/>
                </a:lnTo>
                <a:lnTo>
                  <a:pt x="4896253" y="505927"/>
                </a:lnTo>
                <a:lnTo>
                  <a:pt x="1269" y="0"/>
                </a:lnTo>
                <a:close/>
              </a:path>
            </a:pathLst>
          </a:custGeom>
          <a:solidFill>
            <a:srgbClr val="0066CC"/>
          </a:solidFill>
        </p:spPr>
        <p:txBody>
          <a:bodyPr wrap="square" lIns="0" tIns="0" rIns="0" bIns="0" rtlCol="0"/>
          <a:lstStyle/>
          <a:p>
            <a:endParaRPr/>
          </a:p>
        </p:txBody>
      </p:sp>
      <p:sp>
        <p:nvSpPr>
          <p:cNvPr id="5" name="object 5"/>
          <p:cNvSpPr/>
          <p:nvPr/>
        </p:nvSpPr>
        <p:spPr>
          <a:xfrm>
            <a:off x="2265426" y="2681985"/>
            <a:ext cx="4984115" cy="640715"/>
          </a:xfrm>
          <a:custGeom>
            <a:avLst/>
            <a:gdLst/>
            <a:ahLst/>
            <a:cxnLst/>
            <a:rect l="l" t="t" r="r" b="b"/>
            <a:pathLst>
              <a:path w="4984115" h="640714">
                <a:moveTo>
                  <a:pt x="4907208" y="609206"/>
                </a:moveTo>
                <a:lnTo>
                  <a:pt x="4903343" y="640714"/>
                </a:lnTo>
                <a:lnTo>
                  <a:pt x="4983607" y="612139"/>
                </a:lnTo>
                <a:lnTo>
                  <a:pt x="4981496" y="610742"/>
                </a:lnTo>
                <a:lnTo>
                  <a:pt x="4919853" y="610742"/>
                </a:lnTo>
                <a:lnTo>
                  <a:pt x="4907208" y="609206"/>
                </a:lnTo>
                <a:close/>
              </a:path>
              <a:path w="4984115" h="640714">
                <a:moveTo>
                  <a:pt x="4908751" y="596634"/>
                </a:moveTo>
                <a:lnTo>
                  <a:pt x="4907208" y="609206"/>
                </a:lnTo>
                <a:lnTo>
                  <a:pt x="4919853" y="610742"/>
                </a:lnTo>
                <a:lnTo>
                  <a:pt x="4921377" y="598169"/>
                </a:lnTo>
                <a:lnTo>
                  <a:pt x="4908751" y="596634"/>
                </a:lnTo>
                <a:close/>
              </a:path>
              <a:path w="4984115" h="640714">
                <a:moveTo>
                  <a:pt x="4912614" y="565150"/>
                </a:moveTo>
                <a:lnTo>
                  <a:pt x="4908751" y="596634"/>
                </a:lnTo>
                <a:lnTo>
                  <a:pt x="4921377" y="598169"/>
                </a:lnTo>
                <a:lnTo>
                  <a:pt x="4919853" y="610742"/>
                </a:lnTo>
                <a:lnTo>
                  <a:pt x="4981496" y="610742"/>
                </a:lnTo>
                <a:lnTo>
                  <a:pt x="4912614" y="565150"/>
                </a:lnTo>
                <a:close/>
              </a:path>
              <a:path w="4984115" h="640714">
                <a:moveTo>
                  <a:pt x="1524" y="0"/>
                </a:moveTo>
                <a:lnTo>
                  <a:pt x="0" y="12700"/>
                </a:lnTo>
                <a:lnTo>
                  <a:pt x="4907208" y="609206"/>
                </a:lnTo>
                <a:lnTo>
                  <a:pt x="4908751" y="596634"/>
                </a:lnTo>
                <a:lnTo>
                  <a:pt x="1524" y="0"/>
                </a:lnTo>
                <a:close/>
              </a:path>
            </a:pathLst>
          </a:custGeom>
          <a:solidFill>
            <a:srgbClr val="0066CC"/>
          </a:solidFill>
        </p:spPr>
        <p:txBody>
          <a:bodyPr wrap="square" lIns="0" tIns="0" rIns="0" bIns="0" rtlCol="0"/>
          <a:lstStyle/>
          <a:p>
            <a:endParaRPr/>
          </a:p>
        </p:txBody>
      </p:sp>
      <p:sp>
        <p:nvSpPr>
          <p:cNvPr id="6" name="object 6"/>
          <p:cNvSpPr/>
          <p:nvPr/>
        </p:nvSpPr>
        <p:spPr>
          <a:xfrm>
            <a:off x="2869692" y="4668139"/>
            <a:ext cx="4391025" cy="76200"/>
          </a:xfrm>
          <a:custGeom>
            <a:avLst/>
            <a:gdLst/>
            <a:ahLst/>
            <a:cxnLst/>
            <a:rect l="l" t="t" r="r" b="b"/>
            <a:pathLst>
              <a:path w="4391025" h="76200">
                <a:moveTo>
                  <a:pt x="4378537" y="31750"/>
                </a:moveTo>
                <a:lnTo>
                  <a:pt x="4327525" y="31750"/>
                </a:lnTo>
                <a:lnTo>
                  <a:pt x="4327525" y="44450"/>
                </a:lnTo>
                <a:lnTo>
                  <a:pt x="4314825" y="44468"/>
                </a:lnTo>
                <a:lnTo>
                  <a:pt x="4314825" y="76200"/>
                </a:lnTo>
                <a:lnTo>
                  <a:pt x="4391025" y="37973"/>
                </a:lnTo>
                <a:lnTo>
                  <a:pt x="4378537" y="31750"/>
                </a:lnTo>
                <a:close/>
              </a:path>
              <a:path w="4391025" h="76200">
                <a:moveTo>
                  <a:pt x="4314825" y="31768"/>
                </a:moveTo>
                <a:lnTo>
                  <a:pt x="0" y="37973"/>
                </a:lnTo>
                <a:lnTo>
                  <a:pt x="0" y="50673"/>
                </a:lnTo>
                <a:lnTo>
                  <a:pt x="4314825" y="44468"/>
                </a:lnTo>
                <a:lnTo>
                  <a:pt x="4314825" y="31768"/>
                </a:lnTo>
                <a:close/>
              </a:path>
              <a:path w="4391025" h="76200">
                <a:moveTo>
                  <a:pt x="4327525" y="31750"/>
                </a:moveTo>
                <a:lnTo>
                  <a:pt x="4314825" y="31768"/>
                </a:lnTo>
                <a:lnTo>
                  <a:pt x="4314825" y="44468"/>
                </a:lnTo>
                <a:lnTo>
                  <a:pt x="4327525" y="44450"/>
                </a:lnTo>
                <a:lnTo>
                  <a:pt x="4327525" y="31750"/>
                </a:lnTo>
                <a:close/>
              </a:path>
              <a:path w="4391025" h="76200">
                <a:moveTo>
                  <a:pt x="4314825" y="0"/>
                </a:moveTo>
                <a:lnTo>
                  <a:pt x="4314825" y="31768"/>
                </a:lnTo>
                <a:lnTo>
                  <a:pt x="4378537" y="31750"/>
                </a:lnTo>
                <a:lnTo>
                  <a:pt x="4314825" y="0"/>
                </a:lnTo>
                <a:close/>
              </a:path>
            </a:pathLst>
          </a:custGeom>
          <a:solidFill>
            <a:srgbClr val="0066CC"/>
          </a:solidFill>
        </p:spPr>
        <p:txBody>
          <a:bodyPr wrap="square" lIns="0" tIns="0" rIns="0" bIns="0" rtlCol="0"/>
          <a:lstStyle/>
          <a:p>
            <a:endParaRPr/>
          </a:p>
        </p:txBody>
      </p:sp>
      <p:sp>
        <p:nvSpPr>
          <p:cNvPr id="7" name="object 7"/>
          <p:cNvSpPr/>
          <p:nvPr/>
        </p:nvSpPr>
        <p:spPr>
          <a:xfrm>
            <a:off x="2288920" y="6193282"/>
            <a:ext cx="4834890" cy="163830"/>
          </a:xfrm>
          <a:custGeom>
            <a:avLst/>
            <a:gdLst/>
            <a:ahLst/>
            <a:cxnLst/>
            <a:rect l="l" t="t" r="r" b="b"/>
            <a:pathLst>
              <a:path w="4834890" h="163829">
                <a:moveTo>
                  <a:pt x="4759071" y="87376"/>
                </a:moveTo>
                <a:lnTo>
                  <a:pt x="4758277" y="119112"/>
                </a:lnTo>
                <a:lnTo>
                  <a:pt x="4771008" y="119430"/>
                </a:lnTo>
                <a:lnTo>
                  <a:pt x="4770755" y="132130"/>
                </a:lnTo>
                <a:lnTo>
                  <a:pt x="4757951" y="132130"/>
                </a:lnTo>
                <a:lnTo>
                  <a:pt x="4757165" y="163550"/>
                </a:lnTo>
                <a:lnTo>
                  <a:pt x="4824218" y="132130"/>
                </a:lnTo>
                <a:lnTo>
                  <a:pt x="4770755" y="132130"/>
                </a:lnTo>
                <a:lnTo>
                  <a:pt x="4757959" y="131810"/>
                </a:lnTo>
                <a:lnTo>
                  <a:pt x="4824902" y="131810"/>
                </a:lnTo>
                <a:lnTo>
                  <a:pt x="4834382" y="127368"/>
                </a:lnTo>
                <a:lnTo>
                  <a:pt x="4759071" y="87376"/>
                </a:lnTo>
                <a:close/>
              </a:path>
              <a:path w="4834890" h="163829">
                <a:moveTo>
                  <a:pt x="4758277" y="119112"/>
                </a:moveTo>
                <a:lnTo>
                  <a:pt x="4757959" y="131810"/>
                </a:lnTo>
                <a:lnTo>
                  <a:pt x="4770755" y="132130"/>
                </a:lnTo>
                <a:lnTo>
                  <a:pt x="4771008" y="119430"/>
                </a:lnTo>
                <a:lnTo>
                  <a:pt x="4758277" y="119112"/>
                </a:lnTo>
                <a:close/>
              </a:path>
              <a:path w="4834890" h="163829">
                <a:moveTo>
                  <a:pt x="253" y="0"/>
                </a:moveTo>
                <a:lnTo>
                  <a:pt x="0" y="12700"/>
                </a:lnTo>
                <a:lnTo>
                  <a:pt x="4757959" y="131810"/>
                </a:lnTo>
                <a:lnTo>
                  <a:pt x="4758277" y="119112"/>
                </a:lnTo>
                <a:lnTo>
                  <a:pt x="253" y="0"/>
                </a:lnTo>
                <a:close/>
              </a:path>
            </a:pathLst>
          </a:custGeom>
          <a:solidFill>
            <a:srgbClr val="0066CC"/>
          </a:solidFill>
        </p:spPr>
        <p:txBody>
          <a:bodyPr wrap="square" lIns="0" tIns="0" rIns="0" bIns="0" rtlCol="0"/>
          <a:lstStyle/>
          <a:p>
            <a:endParaRPr/>
          </a:p>
        </p:txBody>
      </p:sp>
      <p:sp>
        <p:nvSpPr>
          <p:cNvPr id="8" name="object 8"/>
          <p:cNvSpPr/>
          <p:nvPr/>
        </p:nvSpPr>
        <p:spPr>
          <a:xfrm>
            <a:off x="7261859" y="1479803"/>
            <a:ext cx="4386580" cy="1153795"/>
          </a:xfrm>
          <a:custGeom>
            <a:avLst/>
            <a:gdLst/>
            <a:ahLst/>
            <a:cxnLst/>
            <a:rect l="l" t="t" r="r" b="b"/>
            <a:pathLst>
              <a:path w="4386580" h="1153795">
                <a:moveTo>
                  <a:pt x="0" y="1153668"/>
                </a:moveTo>
                <a:lnTo>
                  <a:pt x="4386072" y="1153668"/>
                </a:lnTo>
                <a:lnTo>
                  <a:pt x="4386072" y="0"/>
                </a:lnTo>
                <a:lnTo>
                  <a:pt x="0" y="0"/>
                </a:lnTo>
                <a:lnTo>
                  <a:pt x="0" y="1153668"/>
                </a:lnTo>
                <a:close/>
              </a:path>
            </a:pathLst>
          </a:custGeom>
          <a:ln w="12192">
            <a:solidFill>
              <a:srgbClr val="2C89E7"/>
            </a:solidFill>
          </a:ln>
        </p:spPr>
        <p:txBody>
          <a:bodyPr wrap="square" lIns="0" tIns="0" rIns="0" bIns="0" rtlCol="0"/>
          <a:lstStyle/>
          <a:p>
            <a:endParaRPr/>
          </a:p>
        </p:txBody>
      </p:sp>
      <p:sp>
        <p:nvSpPr>
          <p:cNvPr id="9" name="object 9"/>
          <p:cNvSpPr/>
          <p:nvPr/>
        </p:nvSpPr>
        <p:spPr>
          <a:xfrm>
            <a:off x="7187183" y="1662683"/>
            <a:ext cx="4366260" cy="56997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187183" y="1967483"/>
            <a:ext cx="1101852" cy="569976"/>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947659" y="1967483"/>
            <a:ext cx="1473707" cy="569976"/>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7340854" y="1731391"/>
            <a:ext cx="3980179" cy="635635"/>
          </a:xfrm>
          <a:prstGeom prst="rect">
            <a:avLst/>
          </a:prstGeom>
        </p:spPr>
        <p:txBody>
          <a:bodyPr vert="horz" wrap="square" lIns="0" tIns="13335" rIns="0" bIns="0" rtlCol="0">
            <a:spAutoFit/>
          </a:bodyPr>
          <a:lstStyle/>
          <a:p>
            <a:pPr marL="12700">
              <a:lnSpc>
                <a:spcPct val="100000"/>
              </a:lnSpc>
              <a:spcBef>
                <a:spcPts val="105"/>
              </a:spcBef>
            </a:pPr>
            <a:r>
              <a:rPr sz="2000" spc="-15" dirty="0">
                <a:latin typeface="Arial"/>
                <a:cs typeface="Arial"/>
              </a:rPr>
              <a:t>We </a:t>
            </a:r>
            <a:r>
              <a:rPr sz="2000" dirty="0">
                <a:latin typeface="Arial"/>
                <a:cs typeface="Arial"/>
              </a:rPr>
              <a:t>can find the sum of matrices</a:t>
            </a:r>
            <a:r>
              <a:rPr sz="2000" spc="-180" dirty="0">
                <a:latin typeface="Arial"/>
                <a:cs typeface="Arial"/>
              </a:rPr>
              <a:t> </a:t>
            </a:r>
            <a:r>
              <a:rPr sz="2000" dirty="0">
                <a:latin typeface="Arial"/>
                <a:cs typeface="Arial"/>
              </a:rPr>
              <a:t>by</a:t>
            </a:r>
          </a:p>
          <a:p>
            <a:pPr marL="12700">
              <a:lnSpc>
                <a:spcPct val="100000"/>
              </a:lnSpc>
            </a:pPr>
            <a:r>
              <a:rPr sz="2000" b="1" dirty="0">
                <a:latin typeface="Arial"/>
                <a:cs typeface="Arial"/>
              </a:rPr>
              <a:t>sum()</a:t>
            </a:r>
            <a:r>
              <a:rPr sz="2000" b="1" spc="-30" dirty="0">
                <a:latin typeface="Arial"/>
                <a:cs typeface="Arial"/>
              </a:rPr>
              <a:t> </a:t>
            </a:r>
            <a:r>
              <a:rPr sz="2000" dirty="0">
                <a:latin typeface="Arial"/>
                <a:cs typeface="Arial"/>
              </a:rPr>
              <a:t>operation.</a:t>
            </a:r>
          </a:p>
        </p:txBody>
      </p:sp>
      <p:sp>
        <p:nvSpPr>
          <p:cNvPr id="13" name="object 13"/>
          <p:cNvSpPr/>
          <p:nvPr/>
        </p:nvSpPr>
        <p:spPr>
          <a:xfrm>
            <a:off x="7261859" y="2878835"/>
            <a:ext cx="4386580" cy="1243965"/>
          </a:xfrm>
          <a:custGeom>
            <a:avLst/>
            <a:gdLst/>
            <a:ahLst/>
            <a:cxnLst/>
            <a:rect l="l" t="t" r="r" b="b"/>
            <a:pathLst>
              <a:path w="4386580" h="1243964">
                <a:moveTo>
                  <a:pt x="0" y="1243583"/>
                </a:moveTo>
                <a:lnTo>
                  <a:pt x="4386072" y="1243583"/>
                </a:lnTo>
                <a:lnTo>
                  <a:pt x="4386072" y="0"/>
                </a:lnTo>
                <a:lnTo>
                  <a:pt x="0" y="0"/>
                </a:lnTo>
                <a:lnTo>
                  <a:pt x="0" y="1243583"/>
                </a:lnTo>
                <a:close/>
              </a:path>
            </a:pathLst>
          </a:custGeom>
          <a:ln w="12192">
            <a:solidFill>
              <a:srgbClr val="2C89E7"/>
            </a:solidFill>
          </a:ln>
        </p:spPr>
        <p:txBody>
          <a:bodyPr wrap="square" lIns="0" tIns="0" rIns="0" bIns="0" rtlCol="0"/>
          <a:lstStyle/>
          <a:p>
            <a:endParaRPr/>
          </a:p>
        </p:txBody>
      </p:sp>
      <p:sp>
        <p:nvSpPr>
          <p:cNvPr id="14" name="object 14"/>
          <p:cNvSpPr/>
          <p:nvPr/>
        </p:nvSpPr>
        <p:spPr>
          <a:xfrm>
            <a:off x="7225283" y="3107435"/>
            <a:ext cx="4536948" cy="569976"/>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7249668" y="3412235"/>
            <a:ext cx="2540507" cy="569976"/>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9448800" y="3412235"/>
            <a:ext cx="1086611" cy="569976"/>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10194035" y="3412235"/>
            <a:ext cx="1473707" cy="569976"/>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7261859" y="4337303"/>
            <a:ext cx="4386580" cy="1297305"/>
          </a:xfrm>
          <a:custGeom>
            <a:avLst/>
            <a:gdLst/>
            <a:ahLst/>
            <a:cxnLst/>
            <a:rect l="l" t="t" r="r" b="b"/>
            <a:pathLst>
              <a:path w="4386580" h="1297304">
                <a:moveTo>
                  <a:pt x="0" y="1296924"/>
                </a:moveTo>
                <a:lnTo>
                  <a:pt x="4386072" y="1296924"/>
                </a:lnTo>
                <a:lnTo>
                  <a:pt x="4386072" y="0"/>
                </a:lnTo>
                <a:lnTo>
                  <a:pt x="0" y="0"/>
                </a:lnTo>
                <a:lnTo>
                  <a:pt x="0" y="1296924"/>
                </a:lnTo>
                <a:close/>
              </a:path>
            </a:pathLst>
          </a:custGeom>
          <a:ln w="12192">
            <a:solidFill>
              <a:srgbClr val="2C89E7"/>
            </a:solidFill>
          </a:ln>
        </p:spPr>
        <p:txBody>
          <a:bodyPr wrap="square" lIns="0" tIns="0" rIns="0" bIns="0" rtlCol="0"/>
          <a:lstStyle/>
          <a:p>
            <a:endParaRPr/>
          </a:p>
        </p:txBody>
      </p:sp>
      <p:sp>
        <p:nvSpPr>
          <p:cNvPr id="19" name="object 19"/>
          <p:cNvSpPr/>
          <p:nvPr/>
        </p:nvSpPr>
        <p:spPr>
          <a:xfrm>
            <a:off x="7188707" y="4287011"/>
            <a:ext cx="3817620" cy="569976"/>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7188707" y="4591811"/>
            <a:ext cx="2766059" cy="569976"/>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9613392" y="4591811"/>
            <a:ext cx="667511" cy="569976"/>
          </a:xfrm>
          <a:prstGeom prst="rect">
            <a:avLst/>
          </a:prstGeom>
          <a:blipFill>
            <a:blip r:embed="rId12" cstate="print"/>
            <a:stretch>
              <a:fillRect/>
            </a:stretch>
          </a:blipFill>
        </p:spPr>
        <p:txBody>
          <a:bodyPr wrap="square" lIns="0" tIns="0" rIns="0" bIns="0" rtlCol="0"/>
          <a:lstStyle/>
          <a:p>
            <a:endParaRPr/>
          </a:p>
        </p:txBody>
      </p:sp>
      <p:sp>
        <p:nvSpPr>
          <p:cNvPr id="22" name="object 22"/>
          <p:cNvSpPr/>
          <p:nvPr/>
        </p:nvSpPr>
        <p:spPr>
          <a:xfrm>
            <a:off x="9939528" y="4591811"/>
            <a:ext cx="483107" cy="569976"/>
          </a:xfrm>
          <a:prstGeom prst="rect">
            <a:avLst/>
          </a:prstGeom>
          <a:blipFill>
            <a:blip r:embed="rId13" cstate="print"/>
            <a:stretch>
              <a:fillRect/>
            </a:stretch>
          </a:blipFill>
        </p:spPr>
        <p:txBody>
          <a:bodyPr wrap="square" lIns="0" tIns="0" rIns="0" bIns="0" rtlCol="0"/>
          <a:lstStyle/>
          <a:p>
            <a:endParaRPr/>
          </a:p>
        </p:txBody>
      </p:sp>
      <p:sp>
        <p:nvSpPr>
          <p:cNvPr id="23" name="object 23"/>
          <p:cNvSpPr/>
          <p:nvPr/>
        </p:nvSpPr>
        <p:spPr>
          <a:xfrm>
            <a:off x="10081259" y="4591811"/>
            <a:ext cx="568451" cy="569976"/>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10375392" y="4591811"/>
            <a:ext cx="763524" cy="569976"/>
          </a:xfrm>
          <a:prstGeom prst="rect">
            <a:avLst/>
          </a:prstGeom>
          <a:blipFill>
            <a:blip r:embed="rId15" cstate="print"/>
            <a:stretch>
              <a:fillRect/>
            </a:stretch>
          </a:blipFill>
        </p:spPr>
        <p:txBody>
          <a:bodyPr wrap="square" lIns="0" tIns="0" rIns="0" bIns="0" rtlCol="0"/>
          <a:lstStyle/>
          <a:p>
            <a:endParaRPr/>
          </a:p>
        </p:txBody>
      </p:sp>
      <p:sp>
        <p:nvSpPr>
          <p:cNvPr id="25" name="object 25"/>
          <p:cNvSpPr/>
          <p:nvPr/>
        </p:nvSpPr>
        <p:spPr>
          <a:xfrm>
            <a:off x="7188707" y="4896611"/>
            <a:ext cx="4107179" cy="569976"/>
          </a:xfrm>
          <a:prstGeom prst="rect">
            <a:avLst/>
          </a:prstGeom>
          <a:blipFill>
            <a:blip r:embed="rId16" cstate="print"/>
            <a:stretch>
              <a:fillRect/>
            </a:stretch>
          </a:blipFill>
        </p:spPr>
        <p:txBody>
          <a:bodyPr wrap="square" lIns="0" tIns="0" rIns="0" bIns="0" rtlCol="0"/>
          <a:lstStyle/>
          <a:p>
            <a:endParaRPr/>
          </a:p>
        </p:txBody>
      </p:sp>
      <p:sp>
        <p:nvSpPr>
          <p:cNvPr id="26" name="object 26"/>
          <p:cNvSpPr/>
          <p:nvPr/>
        </p:nvSpPr>
        <p:spPr>
          <a:xfrm>
            <a:off x="7188707" y="5201411"/>
            <a:ext cx="1021079" cy="569976"/>
          </a:xfrm>
          <a:prstGeom prst="rect">
            <a:avLst/>
          </a:prstGeom>
          <a:blipFill>
            <a:blip r:embed="rId17" cstate="print"/>
            <a:stretch>
              <a:fillRect/>
            </a:stretch>
          </a:blipFill>
        </p:spPr>
        <p:txBody>
          <a:bodyPr wrap="square" lIns="0" tIns="0" rIns="0" bIns="0" rtlCol="0"/>
          <a:lstStyle/>
          <a:p>
            <a:endParaRPr/>
          </a:p>
        </p:txBody>
      </p:sp>
      <p:sp>
        <p:nvSpPr>
          <p:cNvPr id="27" name="object 27"/>
          <p:cNvSpPr/>
          <p:nvPr/>
        </p:nvSpPr>
        <p:spPr>
          <a:xfrm>
            <a:off x="7261859" y="5833871"/>
            <a:ext cx="4386580" cy="864235"/>
          </a:xfrm>
          <a:custGeom>
            <a:avLst/>
            <a:gdLst/>
            <a:ahLst/>
            <a:cxnLst/>
            <a:rect l="l" t="t" r="r" b="b"/>
            <a:pathLst>
              <a:path w="4386580" h="864234">
                <a:moveTo>
                  <a:pt x="0" y="864107"/>
                </a:moveTo>
                <a:lnTo>
                  <a:pt x="4386072" y="864107"/>
                </a:lnTo>
                <a:lnTo>
                  <a:pt x="4386072" y="0"/>
                </a:lnTo>
                <a:lnTo>
                  <a:pt x="0" y="0"/>
                </a:lnTo>
                <a:lnTo>
                  <a:pt x="0" y="864107"/>
                </a:lnTo>
                <a:close/>
              </a:path>
            </a:pathLst>
          </a:custGeom>
          <a:ln w="12191">
            <a:solidFill>
              <a:srgbClr val="2C89E7"/>
            </a:solidFill>
          </a:ln>
        </p:spPr>
        <p:txBody>
          <a:bodyPr wrap="square" lIns="0" tIns="0" rIns="0" bIns="0" rtlCol="0"/>
          <a:lstStyle/>
          <a:p>
            <a:endParaRPr/>
          </a:p>
        </p:txBody>
      </p:sp>
      <p:sp>
        <p:nvSpPr>
          <p:cNvPr id="28" name="object 28"/>
          <p:cNvSpPr/>
          <p:nvPr/>
        </p:nvSpPr>
        <p:spPr>
          <a:xfrm>
            <a:off x="7188707" y="5871971"/>
            <a:ext cx="4125467" cy="569976"/>
          </a:xfrm>
          <a:prstGeom prst="rect">
            <a:avLst/>
          </a:prstGeom>
          <a:blipFill>
            <a:blip r:embed="rId18" cstate="print"/>
            <a:stretch>
              <a:fillRect/>
            </a:stretch>
          </a:blipFill>
        </p:spPr>
        <p:txBody>
          <a:bodyPr wrap="square" lIns="0" tIns="0" rIns="0" bIns="0" rtlCol="0"/>
          <a:lstStyle/>
          <a:p>
            <a:endParaRPr/>
          </a:p>
        </p:txBody>
      </p:sp>
      <p:sp>
        <p:nvSpPr>
          <p:cNvPr id="29" name="object 29"/>
          <p:cNvSpPr/>
          <p:nvPr/>
        </p:nvSpPr>
        <p:spPr>
          <a:xfrm>
            <a:off x="7188707" y="6176770"/>
            <a:ext cx="1019555" cy="569976"/>
          </a:xfrm>
          <a:prstGeom prst="rect">
            <a:avLst/>
          </a:prstGeom>
          <a:blipFill>
            <a:blip r:embed="rId19" cstate="print"/>
            <a:stretch>
              <a:fillRect/>
            </a:stretch>
          </a:blipFill>
        </p:spPr>
        <p:txBody>
          <a:bodyPr wrap="square" lIns="0" tIns="0" rIns="0" bIns="0" rtlCol="0"/>
          <a:lstStyle/>
          <a:p>
            <a:endParaRPr/>
          </a:p>
        </p:txBody>
      </p:sp>
      <p:sp>
        <p:nvSpPr>
          <p:cNvPr id="30" name="object 30"/>
          <p:cNvSpPr/>
          <p:nvPr/>
        </p:nvSpPr>
        <p:spPr>
          <a:xfrm>
            <a:off x="7866888" y="6176770"/>
            <a:ext cx="1242059" cy="569976"/>
          </a:xfrm>
          <a:prstGeom prst="rect">
            <a:avLst/>
          </a:prstGeom>
          <a:blipFill>
            <a:blip r:embed="rId20" cstate="print"/>
            <a:stretch>
              <a:fillRect/>
            </a:stretch>
          </a:blipFill>
        </p:spPr>
        <p:txBody>
          <a:bodyPr wrap="square" lIns="0" tIns="0" rIns="0" bIns="0" rtlCol="0"/>
          <a:lstStyle/>
          <a:p>
            <a:endParaRPr/>
          </a:p>
        </p:txBody>
      </p:sp>
      <p:sp>
        <p:nvSpPr>
          <p:cNvPr id="31" name="object 31"/>
          <p:cNvSpPr/>
          <p:nvPr/>
        </p:nvSpPr>
        <p:spPr>
          <a:xfrm>
            <a:off x="8767571" y="6176770"/>
            <a:ext cx="1473707" cy="569976"/>
          </a:xfrm>
          <a:prstGeom prst="rect">
            <a:avLst/>
          </a:prstGeom>
          <a:blipFill>
            <a:blip r:embed="rId21" cstate="print"/>
            <a:stretch>
              <a:fillRect/>
            </a:stretch>
          </a:blipFill>
        </p:spPr>
        <p:txBody>
          <a:bodyPr wrap="square" lIns="0" tIns="0" rIns="0" bIns="0" rtlCol="0"/>
          <a:lstStyle/>
          <a:p>
            <a:endParaRPr/>
          </a:p>
        </p:txBody>
      </p:sp>
      <p:sp>
        <p:nvSpPr>
          <p:cNvPr id="32" name="object 32"/>
          <p:cNvSpPr txBox="1"/>
          <p:nvPr/>
        </p:nvSpPr>
        <p:spPr>
          <a:xfrm>
            <a:off x="7341489" y="3176397"/>
            <a:ext cx="4187825" cy="3401695"/>
          </a:xfrm>
          <a:prstGeom prst="rect">
            <a:avLst/>
          </a:prstGeom>
        </p:spPr>
        <p:txBody>
          <a:bodyPr vert="horz" wrap="square" lIns="0" tIns="13335" rIns="0" bIns="0" rtlCol="0">
            <a:spAutoFit/>
          </a:bodyPr>
          <a:lstStyle/>
          <a:p>
            <a:pPr marL="74295" marR="5080" indent="-24765">
              <a:lnSpc>
                <a:spcPct val="100000"/>
              </a:lnSpc>
              <a:spcBef>
                <a:spcPts val="105"/>
              </a:spcBef>
            </a:pPr>
            <a:r>
              <a:rPr sz="2000" spc="-15" dirty="0">
                <a:latin typeface="Arial"/>
                <a:cs typeface="Arial"/>
              </a:rPr>
              <a:t>We </a:t>
            </a:r>
            <a:r>
              <a:rPr sz="2000" dirty="0">
                <a:latin typeface="Arial"/>
                <a:cs typeface="Arial"/>
              </a:rPr>
              <a:t>can find the maximum number</a:t>
            </a:r>
            <a:r>
              <a:rPr sz="2000" spc="-175" dirty="0">
                <a:latin typeface="Arial"/>
                <a:cs typeface="Arial"/>
              </a:rPr>
              <a:t> </a:t>
            </a:r>
            <a:r>
              <a:rPr sz="2000" dirty="0">
                <a:latin typeface="Arial"/>
                <a:cs typeface="Arial"/>
              </a:rPr>
              <a:t>in  the matrix by using </a:t>
            </a:r>
            <a:r>
              <a:rPr sz="2000" b="1" dirty="0">
                <a:latin typeface="Arial"/>
                <a:cs typeface="Arial"/>
              </a:rPr>
              <a:t>max()</a:t>
            </a:r>
            <a:r>
              <a:rPr sz="2000" b="1" spc="-135" dirty="0">
                <a:latin typeface="Arial"/>
                <a:cs typeface="Arial"/>
              </a:rPr>
              <a:t> </a:t>
            </a:r>
            <a:r>
              <a:rPr sz="2000" dirty="0">
                <a:latin typeface="Arial"/>
                <a:cs typeface="Arial"/>
              </a:rPr>
              <a:t>operation.</a:t>
            </a:r>
            <a:endParaRPr sz="2000">
              <a:latin typeface="Arial"/>
              <a:cs typeface="Arial"/>
            </a:endParaRPr>
          </a:p>
          <a:p>
            <a:pPr>
              <a:lnSpc>
                <a:spcPct val="100000"/>
              </a:lnSpc>
            </a:pPr>
            <a:endParaRPr sz="2200">
              <a:latin typeface="Times New Roman"/>
              <a:cs typeface="Times New Roman"/>
            </a:endParaRPr>
          </a:p>
          <a:p>
            <a:pPr marL="12700" marR="471805">
              <a:lnSpc>
                <a:spcPct val="100000"/>
              </a:lnSpc>
              <a:spcBef>
                <a:spcPts val="1960"/>
              </a:spcBef>
            </a:pPr>
            <a:r>
              <a:rPr sz="2000" spc="-15" dirty="0">
                <a:latin typeface="Arial"/>
                <a:cs typeface="Arial"/>
              </a:rPr>
              <a:t>We </a:t>
            </a:r>
            <a:r>
              <a:rPr sz="2000" dirty="0">
                <a:latin typeface="Arial"/>
                <a:cs typeface="Arial"/>
              </a:rPr>
              <a:t>can find the position of the  element in the matrix where the  maximum or minimum value is</a:t>
            </a:r>
            <a:r>
              <a:rPr sz="2000" spc="-135" dirty="0">
                <a:latin typeface="Arial"/>
                <a:cs typeface="Arial"/>
              </a:rPr>
              <a:t> </a:t>
            </a:r>
            <a:r>
              <a:rPr sz="2000" dirty="0">
                <a:latin typeface="Arial"/>
                <a:cs typeface="Arial"/>
              </a:rPr>
              <a:t>in  place.</a:t>
            </a:r>
            <a:endParaRPr sz="2000">
              <a:latin typeface="Arial"/>
              <a:cs typeface="Arial"/>
            </a:endParaRPr>
          </a:p>
          <a:p>
            <a:pPr>
              <a:lnSpc>
                <a:spcPct val="100000"/>
              </a:lnSpc>
              <a:spcBef>
                <a:spcPts val="5"/>
              </a:spcBef>
            </a:pPr>
            <a:endParaRPr sz="2500">
              <a:latin typeface="Times New Roman"/>
              <a:cs typeface="Times New Roman"/>
            </a:endParaRPr>
          </a:p>
          <a:p>
            <a:pPr marL="12700" marR="450215">
              <a:lnSpc>
                <a:spcPct val="100000"/>
              </a:lnSpc>
              <a:spcBef>
                <a:spcPts val="5"/>
              </a:spcBef>
            </a:pPr>
            <a:r>
              <a:rPr sz="2000" spc="-15" dirty="0">
                <a:latin typeface="Arial"/>
                <a:cs typeface="Arial"/>
              </a:rPr>
              <a:t>We </a:t>
            </a:r>
            <a:r>
              <a:rPr sz="2000" dirty="0">
                <a:latin typeface="Arial"/>
                <a:cs typeface="Arial"/>
              </a:rPr>
              <a:t>can find the mean of a</a:t>
            </a:r>
            <a:r>
              <a:rPr sz="2000" spc="-160" dirty="0">
                <a:latin typeface="Arial"/>
                <a:cs typeface="Arial"/>
              </a:rPr>
              <a:t> </a:t>
            </a:r>
            <a:r>
              <a:rPr sz="2000" dirty="0">
                <a:latin typeface="Arial"/>
                <a:cs typeface="Arial"/>
              </a:rPr>
              <a:t>matrix  using </a:t>
            </a:r>
            <a:r>
              <a:rPr sz="2000" b="1" dirty="0">
                <a:latin typeface="Arial"/>
                <a:cs typeface="Arial"/>
              </a:rPr>
              <a:t>mean()</a:t>
            </a:r>
            <a:r>
              <a:rPr sz="2000" b="1" spc="-55" dirty="0">
                <a:latin typeface="Arial"/>
                <a:cs typeface="Arial"/>
              </a:rPr>
              <a:t> </a:t>
            </a:r>
            <a:r>
              <a:rPr sz="2000" dirty="0">
                <a:latin typeface="Arial"/>
                <a:cs typeface="Arial"/>
              </a:rPr>
              <a:t>operation.</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2015" y="152400"/>
            <a:ext cx="10928985" cy="696595"/>
          </a:xfrm>
          <a:prstGeom prst="rect">
            <a:avLst/>
          </a:prstGeom>
        </p:spPr>
        <p:txBody>
          <a:bodyPr vert="horz" wrap="square" lIns="0" tIns="12700" rIns="0" bIns="0" rtlCol="0">
            <a:spAutoFit/>
          </a:bodyPr>
          <a:lstStyle/>
          <a:p>
            <a:pPr marL="12700">
              <a:lnSpc>
                <a:spcPct val="100000"/>
              </a:lnSpc>
              <a:spcBef>
                <a:spcPts val="100"/>
              </a:spcBef>
            </a:pPr>
            <a:r>
              <a:rPr dirty="0"/>
              <a:t>Advantages of using NumPy with</a:t>
            </a:r>
            <a:r>
              <a:rPr spc="-75" dirty="0"/>
              <a:t> </a:t>
            </a:r>
            <a:r>
              <a:rPr dirty="0"/>
              <a:t>Python</a:t>
            </a:r>
          </a:p>
        </p:txBody>
      </p:sp>
      <p:sp>
        <p:nvSpPr>
          <p:cNvPr id="3" name="object 3"/>
          <p:cNvSpPr txBox="1"/>
          <p:nvPr/>
        </p:nvSpPr>
        <p:spPr>
          <a:xfrm>
            <a:off x="153111" y="1351026"/>
            <a:ext cx="11600815" cy="4978799"/>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spc="-5" dirty="0">
                <a:latin typeface="Arial" panose="020B0604020202020204" pitchFamily="34" charset="0"/>
                <a:cs typeface="Arial" panose="020B0604020202020204" pitchFamily="34" charset="0"/>
              </a:rPr>
              <a:t>Array oriented</a:t>
            </a:r>
            <a:r>
              <a:rPr sz="2400" spc="1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computing</a:t>
            </a:r>
            <a:endParaRPr sz="2400" dirty="0">
              <a:latin typeface="Arial" panose="020B0604020202020204" pitchFamily="34" charset="0"/>
              <a:cs typeface="Arial" panose="020B0604020202020204" pitchFamily="34" charset="0"/>
            </a:endParaRPr>
          </a:p>
          <a:p>
            <a:pPr>
              <a:lnSpc>
                <a:spcPct val="100000"/>
              </a:lnSpc>
              <a:spcBef>
                <a:spcPts val="5"/>
              </a:spcBef>
              <a:buFont typeface="Wingdings"/>
              <a:buChar char=""/>
            </a:pPr>
            <a:endParaRPr sz="2750" dirty="0">
              <a:latin typeface="Arial" panose="020B0604020202020204" pitchFamily="34" charset="0"/>
              <a:cs typeface="Arial" panose="020B0604020202020204" pitchFamily="34" charset="0"/>
            </a:endParaRPr>
          </a:p>
          <a:p>
            <a:pPr marL="355600" indent="-342900">
              <a:lnSpc>
                <a:spcPct val="100000"/>
              </a:lnSpc>
              <a:buFont typeface="Wingdings"/>
              <a:buChar char=""/>
              <a:tabLst>
                <a:tab pos="355600" algn="l"/>
              </a:tabLst>
            </a:pPr>
            <a:r>
              <a:rPr sz="2400" spc="-10" dirty="0">
                <a:latin typeface="Arial" panose="020B0604020202020204" pitchFamily="34" charset="0"/>
                <a:cs typeface="Arial" panose="020B0604020202020204" pitchFamily="34" charset="0"/>
              </a:rPr>
              <a:t>Efficiently </a:t>
            </a:r>
            <a:r>
              <a:rPr sz="2400" spc="-5" dirty="0">
                <a:latin typeface="Arial" panose="020B0604020202020204" pitchFamily="34" charset="0"/>
                <a:cs typeface="Arial" panose="020B0604020202020204" pitchFamily="34" charset="0"/>
              </a:rPr>
              <a:t>implemented multi-dimensional</a:t>
            </a:r>
            <a:r>
              <a:rPr sz="2400" spc="10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arrays</a:t>
            </a:r>
            <a:endParaRPr sz="2400" dirty="0">
              <a:latin typeface="Arial" panose="020B0604020202020204" pitchFamily="34" charset="0"/>
              <a:cs typeface="Arial" panose="020B0604020202020204" pitchFamily="34" charset="0"/>
            </a:endParaRPr>
          </a:p>
          <a:p>
            <a:pPr>
              <a:lnSpc>
                <a:spcPct val="100000"/>
              </a:lnSpc>
              <a:spcBef>
                <a:spcPts val="5"/>
              </a:spcBef>
              <a:buFont typeface="Wingdings"/>
              <a:buChar char=""/>
            </a:pPr>
            <a:endParaRPr sz="2750" dirty="0">
              <a:latin typeface="Arial" panose="020B0604020202020204" pitchFamily="34" charset="0"/>
              <a:cs typeface="Arial" panose="020B0604020202020204" pitchFamily="34" charset="0"/>
            </a:endParaRPr>
          </a:p>
          <a:p>
            <a:pPr marL="355600" indent="-342900">
              <a:lnSpc>
                <a:spcPct val="100000"/>
              </a:lnSpc>
              <a:buFont typeface="Wingdings"/>
              <a:buChar char=""/>
              <a:tabLst>
                <a:tab pos="355600" algn="l"/>
              </a:tabLst>
            </a:pPr>
            <a:r>
              <a:rPr sz="2400" spc="-5" dirty="0">
                <a:latin typeface="Arial" panose="020B0604020202020204" pitchFamily="34" charset="0"/>
                <a:cs typeface="Arial" panose="020B0604020202020204" pitchFamily="34" charset="0"/>
              </a:rPr>
              <a:t>Designed </a:t>
            </a:r>
            <a:r>
              <a:rPr sz="2400" dirty="0">
                <a:latin typeface="Arial" panose="020B0604020202020204" pitchFamily="34" charset="0"/>
                <a:cs typeface="Arial" panose="020B0604020202020204" pitchFamily="34" charset="0"/>
              </a:rPr>
              <a:t>for </a:t>
            </a:r>
            <a:r>
              <a:rPr sz="2400" spc="-5" dirty="0">
                <a:latin typeface="Arial" panose="020B0604020202020204" pitchFamily="34" charset="0"/>
                <a:cs typeface="Arial" panose="020B0604020202020204" pitchFamily="34" charset="0"/>
              </a:rPr>
              <a:t>scientific</a:t>
            </a:r>
            <a:r>
              <a:rPr sz="2400" spc="6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computation</a:t>
            </a:r>
            <a:endParaRPr sz="2400" dirty="0">
              <a:latin typeface="Arial" panose="020B0604020202020204" pitchFamily="34" charset="0"/>
              <a:cs typeface="Arial" panose="020B0604020202020204" pitchFamily="34" charset="0"/>
            </a:endParaRPr>
          </a:p>
          <a:p>
            <a:pPr marL="355600" marR="5080" indent="-342900">
              <a:lnSpc>
                <a:spcPct val="190100"/>
              </a:lnSpc>
              <a:spcBef>
                <a:spcPts val="575"/>
              </a:spcBef>
              <a:buFont typeface="Wingdings"/>
              <a:buChar char=""/>
              <a:tabLst>
                <a:tab pos="355600" algn="l"/>
              </a:tabLst>
            </a:pPr>
            <a:r>
              <a:rPr sz="2400" spc="-5" dirty="0">
                <a:latin typeface="Arial" panose="020B0604020202020204" pitchFamily="34" charset="0"/>
                <a:cs typeface="Arial" panose="020B0604020202020204" pitchFamily="34" charset="0"/>
              </a:rPr>
              <a:t>Standard mathematical functions </a:t>
            </a:r>
            <a:r>
              <a:rPr sz="2400" dirty="0">
                <a:latin typeface="Arial" panose="020B0604020202020204" pitchFamily="34" charset="0"/>
                <a:cs typeface="Arial" panose="020B0604020202020204" pitchFamily="34" charset="0"/>
              </a:rPr>
              <a:t>for fast </a:t>
            </a:r>
            <a:r>
              <a:rPr sz="2400" spc="-5" dirty="0">
                <a:latin typeface="Arial" panose="020B0604020202020204" pitchFamily="34" charset="0"/>
                <a:cs typeface="Arial" panose="020B0604020202020204" pitchFamily="34" charset="0"/>
              </a:rPr>
              <a:t>operations on entire </a:t>
            </a:r>
            <a:r>
              <a:rPr sz="2400" dirty="0">
                <a:latin typeface="Arial" panose="020B0604020202020204" pitchFamily="34" charset="0"/>
                <a:cs typeface="Arial" panose="020B0604020202020204" pitchFamily="34" charset="0"/>
              </a:rPr>
              <a:t>arrays of </a:t>
            </a:r>
            <a:r>
              <a:rPr sz="2400" spc="-5" dirty="0">
                <a:latin typeface="Arial" panose="020B0604020202020204" pitchFamily="34" charset="0"/>
                <a:cs typeface="Arial" panose="020B0604020202020204" pitchFamily="34" charset="0"/>
              </a:rPr>
              <a:t>data</a:t>
            </a:r>
            <a:r>
              <a:rPr lang="en-US" sz="2400" spc="-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without</a:t>
            </a:r>
            <a:r>
              <a:rPr lang="en-US" sz="2400" spc="-5" dirty="0">
                <a:latin typeface="Arial" panose="020B0604020202020204" pitchFamily="34" charset="0"/>
                <a:cs typeface="Arial" panose="020B0604020202020204" pitchFamily="34" charset="0"/>
              </a:rPr>
              <a:t>  having </a:t>
            </a:r>
            <a:r>
              <a:rPr lang="en-US" sz="2400" dirty="0">
                <a:latin typeface="Arial" panose="020B0604020202020204" pitchFamily="34" charset="0"/>
                <a:cs typeface="Arial" panose="020B0604020202020204" pitchFamily="34" charset="0"/>
              </a:rPr>
              <a:t>to </a:t>
            </a:r>
            <a:r>
              <a:rPr lang="en-US" sz="2400" spc="-5" dirty="0">
                <a:latin typeface="Arial" panose="020B0604020202020204" pitchFamily="34" charset="0"/>
                <a:cs typeface="Arial" panose="020B0604020202020204" pitchFamily="34" charset="0"/>
              </a:rPr>
              <a:t>write</a:t>
            </a:r>
            <a:r>
              <a:rPr lang="en-US" sz="2400" spc="30" dirty="0">
                <a:latin typeface="Arial" panose="020B0604020202020204" pitchFamily="34" charset="0"/>
                <a:cs typeface="Arial" panose="020B0604020202020204" pitchFamily="34" charset="0"/>
              </a:rPr>
              <a:t> </a:t>
            </a:r>
            <a:r>
              <a:rPr lang="en-US" sz="2400" spc="-5" dirty="0">
                <a:latin typeface="Arial" panose="020B0604020202020204" pitchFamily="34" charset="0"/>
                <a:cs typeface="Arial" panose="020B0604020202020204" pitchFamily="34" charset="0"/>
              </a:rPr>
              <a:t>loops</a:t>
            </a:r>
            <a:endParaRPr lang="en-US" sz="2750" dirty="0">
              <a:latin typeface="Arial" panose="020B0604020202020204" pitchFamily="34" charset="0"/>
              <a:cs typeface="Arial" panose="020B0604020202020204" pitchFamily="34" charset="0"/>
            </a:endParaRPr>
          </a:p>
          <a:p>
            <a:pPr marL="355600" indent="-342900">
              <a:lnSpc>
                <a:spcPct val="100000"/>
              </a:lnSpc>
              <a:buFont typeface="Wingdings"/>
              <a:buChar char=""/>
              <a:tabLst>
                <a:tab pos="355600" algn="l"/>
              </a:tabLst>
            </a:pPr>
            <a:r>
              <a:rPr sz="2400" spc="-60" dirty="0">
                <a:latin typeface="Arial" panose="020B0604020202020204" pitchFamily="34" charset="0"/>
                <a:cs typeface="Arial" panose="020B0604020202020204" pitchFamily="34" charset="0"/>
              </a:rPr>
              <a:t>Tools </a:t>
            </a:r>
            <a:r>
              <a:rPr sz="2400" dirty="0">
                <a:latin typeface="Arial" panose="020B0604020202020204" pitchFamily="34" charset="0"/>
                <a:cs typeface="Arial" panose="020B0604020202020204" pitchFamily="34" charset="0"/>
              </a:rPr>
              <a:t>for </a:t>
            </a:r>
            <a:r>
              <a:rPr sz="2400" spc="-5" dirty="0">
                <a:latin typeface="Arial" panose="020B0604020202020204" pitchFamily="34" charset="0"/>
                <a:cs typeface="Arial" panose="020B0604020202020204" pitchFamily="34" charset="0"/>
              </a:rPr>
              <a:t>reading </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writing array data </a:t>
            </a:r>
            <a:r>
              <a:rPr sz="2400" dirty="0">
                <a:latin typeface="Arial" panose="020B0604020202020204" pitchFamily="34" charset="0"/>
                <a:cs typeface="Arial" panose="020B0604020202020204" pitchFamily="34" charset="0"/>
              </a:rPr>
              <a:t>to </a:t>
            </a:r>
            <a:r>
              <a:rPr sz="2400" spc="-5" dirty="0">
                <a:latin typeface="Arial" panose="020B0604020202020204" pitchFamily="34" charset="0"/>
                <a:cs typeface="Arial" panose="020B0604020202020204" pitchFamily="34" charset="0"/>
              </a:rPr>
              <a:t>disk and working with </a:t>
            </a:r>
            <a:r>
              <a:rPr sz="2400" dirty="0">
                <a:latin typeface="Arial" panose="020B0604020202020204" pitchFamily="34" charset="0"/>
                <a:cs typeface="Arial" panose="020B0604020202020204" pitchFamily="34" charset="0"/>
              </a:rPr>
              <a:t>memory-mapped</a:t>
            </a:r>
            <a:r>
              <a:rPr sz="2400" spc="24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files</a:t>
            </a:r>
            <a:endParaRPr sz="2400" dirty="0">
              <a:latin typeface="Arial" panose="020B0604020202020204" pitchFamily="34" charset="0"/>
              <a:cs typeface="Arial" panose="020B0604020202020204" pitchFamily="34" charset="0"/>
            </a:endParaRPr>
          </a:p>
          <a:p>
            <a:pPr>
              <a:lnSpc>
                <a:spcPct val="100000"/>
              </a:lnSpc>
              <a:spcBef>
                <a:spcPts val="10"/>
              </a:spcBef>
              <a:buFont typeface="Wingdings"/>
              <a:buChar char=""/>
            </a:pPr>
            <a:endParaRPr sz="2750" dirty="0">
              <a:latin typeface="Arial" panose="020B0604020202020204" pitchFamily="34" charset="0"/>
              <a:cs typeface="Arial" panose="020B0604020202020204" pitchFamily="34" charset="0"/>
            </a:endParaRPr>
          </a:p>
          <a:p>
            <a:pPr marL="355600" indent="-342900">
              <a:lnSpc>
                <a:spcPct val="100000"/>
              </a:lnSpc>
              <a:buFont typeface="Wingdings"/>
              <a:buChar char=""/>
              <a:tabLst>
                <a:tab pos="355600" algn="l"/>
              </a:tabLst>
            </a:pPr>
            <a:r>
              <a:rPr sz="2400" spc="-5" dirty="0">
                <a:latin typeface="Arial" panose="020B0604020202020204" pitchFamily="34" charset="0"/>
                <a:cs typeface="Arial" panose="020B0604020202020204" pitchFamily="34" charset="0"/>
              </a:rPr>
              <a:t>Linear algebra, random number generation, and Fourier </a:t>
            </a:r>
            <a:r>
              <a:rPr sz="2400" dirty="0">
                <a:latin typeface="Arial" panose="020B0604020202020204" pitchFamily="34" charset="0"/>
                <a:cs typeface="Arial" panose="020B0604020202020204" pitchFamily="34" charset="0"/>
              </a:rPr>
              <a:t>transform</a:t>
            </a:r>
            <a:r>
              <a:rPr sz="2400" spc="16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capabilitie</a:t>
            </a:r>
            <a:r>
              <a:rPr lang="en-US" sz="2400" spc="-5" dirty="0">
                <a:latin typeface="Arial" panose="020B0604020202020204" pitchFamily="34" charset="0"/>
                <a:cs typeface="Arial" panose="020B0604020202020204" pitchFamily="34" charset="0"/>
              </a:rPr>
              <a:t>s</a:t>
            </a:r>
          </a:p>
          <a:p>
            <a:pPr marL="12700">
              <a:lnSpc>
                <a:spcPct val="100000"/>
              </a:lnSpc>
              <a:tabLst>
                <a:tab pos="355600" algn="l"/>
              </a:tabLst>
            </a:pP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6081" y="98806"/>
            <a:ext cx="3785870" cy="696595"/>
          </a:xfrm>
          <a:prstGeom prst="rect">
            <a:avLst/>
          </a:prstGeom>
        </p:spPr>
        <p:txBody>
          <a:bodyPr vert="horz" wrap="square" lIns="0" tIns="12700" rIns="0" bIns="0" rtlCol="0">
            <a:spAutoFit/>
          </a:bodyPr>
          <a:lstStyle/>
          <a:p>
            <a:pPr marL="12700">
              <a:lnSpc>
                <a:spcPct val="100000"/>
              </a:lnSpc>
              <a:spcBef>
                <a:spcPts val="100"/>
              </a:spcBef>
            </a:pPr>
            <a:r>
              <a:rPr dirty="0"/>
              <a:t>N</a:t>
            </a:r>
            <a:r>
              <a:rPr spc="-5" dirty="0"/>
              <a:t>um</a:t>
            </a:r>
            <a:r>
              <a:rPr dirty="0"/>
              <a:t>P</a:t>
            </a:r>
            <a:r>
              <a:rPr spc="-5" dirty="0"/>
              <a:t>y(</a:t>
            </a:r>
            <a:r>
              <a:rPr dirty="0"/>
              <a:t>Array)</a:t>
            </a:r>
          </a:p>
        </p:txBody>
      </p:sp>
      <p:sp>
        <p:nvSpPr>
          <p:cNvPr id="3" name="object 3"/>
          <p:cNvSpPr txBox="1"/>
          <p:nvPr/>
        </p:nvSpPr>
        <p:spPr>
          <a:xfrm>
            <a:off x="250952" y="1172717"/>
            <a:ext cx="10704195" cy="236664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i="1" spc="-10" dirty="0">
                <a:latin typeface="Arial"/>
                <a:cs typeface="Arial"/>
              </a:rPr>
              <a:t>NumPy </a:t>
            </a:r>
            <a:r>
              <a:rPr sz="2400" spc="-5" dirty="0">
                <a:latin typeface="Arial"/>
                <a:cs typeface="Arial"/>
              </a:rPr>
              <a:t>array is a grid </a:t>
            </a:r>
            <a:r>
              <a:rPr sz="2400" dirty="0">
                <a:latin typeface="Arial"/>
                <a:cs typeface="Arial"/>
              </a:rPr>
              <a:t>of</a:t>
            </a:r>
            <a:r>
              <a:rPr sz="2400" spc="50" dirty="0">
                <a:latin typeface="Arial"/>
                <a:cs typeface="Arial"/>
              </a:rPr>
              <a:t> </a:t>
            </a:r>
            <a:r>
              <a:rPr sz="2400" spc="-5" dirty="0">
                <a:latin typeface="Arial"/>
                <a:cs typeface="Arial"/>
              </a:rPr>
              <a:t>values.</a:t>
            </a:r>
            <a:endParaRPr sz="2400" dirty="0">
              <a:latin typeface="Arial"/>
              <a:cs typeface="Arial"/>
            </a:endParaRPr>
          </a:p>
          <a:p>
            <a:pPr marL="355600" indent="-342900">
              <a:lnSpc>
                <a:spcPct val="100000"/>
              </a:lnSpc>
              <a:spcBef>
                <a:spcPts val="2300"/>
              </a:spcBef>
              <a:buFont typeface="Wingdings"/>
              <a:buChar char=""/>
              <a:tabLst>
                <a:tab pos="355600" algn="l"/>
              </a:tabLst>
            </a:pPr>
            <a:r>
              <a:rPr sz="2400" spc="-5" dirty="0">
                <a:latin typeface="Arial"/>
                <a:cs typeface="Arial"/>
              </a:rPr>
              <a:t>Similar </a:t>
            </a:r>
            <a:r>
              <a:rPr sz="2400" dirty="0">
                <a:latin typeface="Arial"/>
                <a:cs typeface="Arial"/>
              </a:rPr>
              <a:t>to </a:t>
            </a:r>
            <a:r>
              <a:rPr sz="2400" spc="-5" dirty="0">
                <a:latin typeface="Arial"/>
                <a:cs typeface="Arial"/>
              </a:rPr>
              <a:t>lists, except </a:t>
            </a:r>
            <a:r>
              <a:rPr sz="2400" dirty="0">
                <a:latin typeface="Arial"/>
                <a:cs typeface="Arial"/>
              </a:rPr>
              <a:t>that </a:t>
            </a:r>
            <a:r>
              <a:rPr sz="2400" spc="-5" dirty="0">
                <a:latin typeface="Arial"/>
                <a:cs typeface="Arial"/>
              </a:rPr>
              <a:t>every element </a:t>
            </a:r>
            <a:r>
              <a:rPr sz="2400" dirty="0">
                <a:latin typeface="Arial"/>
                <a:cs typeface="Arial"/>
              </a:rPr>
              <a:t>of an array must </a:t>
            </a:r>
            <a:r>
              <a:rPr sz="2400" spc="-5" dirty="0">
                <a:latin typeface="Arial"/>
                <a:cs typeface="Arial"/>
              </a:rPr>
              <a:t>be </a:t>
            </a:r>
            <a:r>
              <a:rPr sz="2400" dirty="0">
                <a:latin typeface="Arial"/>
                <a:cs typeface="Arial"/>
              </a:rPr>
              <a:t>the same</a:t>
            </a:r>
            <a:r>
              <a:rPr sz="2400" spc="55" dirty="0">
                <a:latin typeface="Arial"/>
                <a:cs typeface="Arial"/>
              </a:rPr>
              <a:t> </a:t>
            </a:r>
            <a:r>
              <a:rPr sz="2400" dirty="0">
                <a:latin typeface="Arial"/>
                <a:cs typeface="Arial"/>
              </a:rPr>
              <a:t>type.</a:t>
            </a:r>
          </a:p>
          <a:p>
            <a:pPr marL="355600" indent="-342900">
              <a:lnSpc>
                <a:spcPct val="100000"/>
              </a:lnSpc>
              <a:spcBef>
                <a:spcPts val="2310"/>
              </a:spcBef>
              <a:buFont typeface="Wingdings"/>
              <a:buChar char=""/>
              <a:tabLst>
                <a:tab pos="355600" algn="l"/>
              </a:tabLst>
            </a:pPr>
            <a:r>
              <a:rPr sz="2400" spc="-5" dirty="0">
                <a:latin typeface="Arial"/>
                <a:cs typeface="Arial"/>
              </a:rPr>
              <a:t>Alias </a:t>
            </a:r>
            <a:r>
              <a:rPr sz="2400" dirty="0">
                <a:latin typeface="Arial"/>
                <a:cs typeface="Arial"/>
              </a:rPr>
              <a:t>for </a:t>
            </a:r>
            <a:r>
              <a:rPr sz="2400" spc="-5" dirty="0">
                <a:latin typeface="Arial"/>
                <a:cs typeface="Arial"/>
              </a:rPr>
              <a:t>NumPy library is</a:t>
            </a:r>
            <a:r>
              <a:rPr sz="2400" spc="45" dirty="0">
                <a:latin typeface="Arial"/>
                <a:cs typeface="Arial"/>
              </a:rPr>
              <a:t> </a:t>
            </a:r>
            <a:r>
              <a:rPr sz="2400" dirty="0">
                <a:latin typeface="Arial"/>
                <a:cs typeface="Arial"/>
              </a:rPr>
              <a:t>np.</a:t>
            </a:r>
          </a:p>
          <a:p>
            <a:pPr marL="355600" indent="-342900">
              <a:lnSpc>
                <a:spcPct val="100000"/>
              </a:lnSpc>
              <a:spcBef>
                <a:spcPts val="2305"/>
              </a:spcBef>
              <a:buFont typeface="Wingdings"/>
              <a:buChar char=""/>
              <a:tabLst>
                <a:tab pos="355600" algn="l"/>
              </a:tabLst>
            </a:pPr>
            <a:r>
              <a:rPr sz="2400" b="1" spc="-5" dirty="0">
                <a:latin typeface="Arial"/>
                <a:cs typeface="Arial"/>
              </a:rPr>
              <a:t>np.array() </a:t>
            </a:r>
            <a:r>
              <a:rPr sz="2400" spc="-5" dirty="0">
                <a:latin typeface="Arial"/>
                <a:cs typeface="Arial"/>
              </a:rPr>
              <a:t>is used </a:t>
            </a:r>
            <a:r>
              <a:rPr sz="2400" dirty="0">
                <a:latin typeface="Arial"/>
                <a:cs typeface="Arial"/>
              </a:rPr>
              <a:t>to convert </a:t>
            </a:r>
            <a:r>
              <a:rPr sz="2400" spc="-5" dirty="0">
                <a:latin typeface="Arial"/>
                <a:cs typeface="Arial"/>
              </a:rPr>
              <a:t>a list into a NumPy</a:t>
            </a:r>
            <a:r>
              <a:rPr sz="2400" spc="65" dirty="0">
                <a:latin typeface="Arial"/>
                <a:cs typeface="Arial"/>
              </a:rPr>
              <a:t> </a:t>
            </a:r>
            <a:r>
              <a:rPr sz="2400" spc="-35" dirty="0">
                <a:latin typeface="Arial"/>
                <a:cs typeface="Arial"/>
              </a:rPr>
              <a:t>array.</a:t>
            </a:r>
            <a:endParaRPr sz="2400" dirty="0">
              <a:latin typeface="Arial"/>
              <a:cs typeface="Arial"/>
            </a:endParaRPr>
          </a:p>
        </p:txBody>
      </p:sp>
      <p:sp>
        <p:nvSpPr>
          <p:cNvPr id="4" name="object 4"/>
          <p:cNvSpPr/>
          <p:nvPr/>
        </p:nvSpPr>
        <p:spPr>
          <a:xfrm>
            <a:off x="614172" y="3648455"/>
            <a:ext cx="3593220" cy="279349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044294" y="3713421"/>
            <a:ext cx="4386830" cy="272852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59318" y="71069"/>
            <a:ext cx="3785870" cy="697230"/>
          </a:xfrm>
          <a:prstGeom prst="rect">
            <a:avLst/>
          </a:prstGeom>
        </p:spPr>
        <p:txBody>
          <a:bodyPr vert="horz" wrap="square" lIns="0" tIns="13335" rIns="0" bIns="0" rtlCol="0">
            <a:spAutoFit/>
          </a:bodyPr>
          <a:lstStyle/>
          <a:p>
            <a:pPr marL="12700">
              <a:lnSpc>
                <a:spcPct val="100000"/>
              </a:lnSpc>
              <a:spcBef>
                <a:spcPts val="105"/>
              </a:spcBef>
            </a:pPr>
            <a:r>
              <a:rPr spc="-5" dirty="0"/>
              <a:t>Num</a:t>
            </a:r>
            <a:r>
              <a:rPr dirty="0"/>
              <a:t>P</a:t>
            </a:r>
            <a:r>
              <a:rPr spc="-5" dirty="0"/>
              <a:t>y(</a:t>
            </a:r>
            <a:r>
              <a:rPr dirty="0"/>
              <a:t>Arra</a:t>
            </a:r>
            <a:r>
              <a:rPr spc="-5" dirty="0"/>
              <a:t>y</a:t>
            </a:r>
            <a:r>
              <a:rPr dirty="0"/>
              <a:t>)</a:t>
            </a:r>
          </a:p>
        </p:txBody>
      </p:sp>
      <p:sp>
        <p:nvSpPr>
          <p:cNvPr id="3" name="object 3"/>
          <p:cNvSpPr txBox="1"/>
          <p:nvPr/>
        </p:nvSpPr>
        <p:spPr>
          <a:xfrm>
            <a:off x="247599" y="959849"/>
            <a:ext cx="11332210" cy="1784985"/>
          </a:xfrm>
          <a:prstGeom prst="rect">
            <a:avLst/>
          </a:prstGeom>
        </p:spPr>
        <p:txBody>
          <a:bodyPr vert="horz" wrap="square" lIns="0" tIns="99060" rIns="0" bIns="0" rtlCol="0">
            <a:spAutoFit/>
          </a:bodyPr>
          <a:lstStyle/>
          <a:p>
            <a:pPr marL="355600" indent="-342900">
              <a:lnSpc>
                <a:spcPct val="100000"/>
              </a:lnSpc>
              <a:spcBef>
                <a:spcPts val="780"/>
              </a:spcBef>
              <a:buFont typeface="Wingdings"/>
              <a:buChar char=""/>
              <a:tabLst>
                <a:tab pos="355600" algn="l"/>
              </a:tabLst>
            </a:pPr>
            <a:r>
              <a:rPr sz="2800" b="1" spc="-5" dirty="0">
                <a:latin typeface="Arial"/>
                <a:cs typeface="Arial"/>
              </a:rPr>
              <a:t>SHAPE</a:t>
            </a:r>
            <a:endParaRPr sz="2800" dirty="0">
              <a:latin typeface="Arial"/>
              <a:cs typeface="Arial"/>
            </a:endParaRPr>
          </a:p>
          <a:p>
            <a:pPr marL="469900">
              <a:lnSpc>
                <a:spcPct val="100000"/>
              </a:lnSpc>
              <a:spcBef>
                <a:spcPts val="595"/>
              </a:spcBef>
            </a:pPr>
            <a:r>
              <a:rPr sz="2400" spc="-5" dirty="0">
                <a:latin typeface="Arial"/>
                <a:cs typeface="Arial"/>
              </a:rPr>
              <a:t>Shape function gives </a:t>
            </a:r>
            <a:r>
              <a:rPr sz="2400" dirty="0">
                <a:latin typeface="Arial"/>
                <a:cs typeface="Arial"/>
              </a:rPr>
              <a:t>a </a:t>
            </a:r>
            <a:r>
              <a:rPr sz="2400" spc="-5" dirty="0">
                <a:latin typeface="Arial"/>
                <a:cs typeface="Arial"/>
              </a:rPr>
              <a:t>tuple </a:t>
            </a:r>
            <a:r>
              <a:rPr sz="2400" dirty="0">
                <a:latin typeface="Arial"/>
                <a:cs typeface="Arial"/>
              </a:rPr>
              <a:t>of array </a:t>
            </a:r>
            <a:r>
              <a:rPr sz="2400" spc="-5" dirty="0">
                <a:latin typeface="Arial"/>
                <a:cs typeface="Arial"/>
              </a:rPr>
              <a:t>dimensions and </a:t>
            </a:r>
            <a:r>
              <a:rPr sz="2400" dirty="0">
                <a:latin typeface="Arial"/>
                <a:cs typeface="Arial"/>
              </a:rPr>
              <a:t>can be used to </a:t>
            </a:r>
            <a:r>
              <a:rPr sz="2400" spc="-5" dirty="0">
                <a:latin typeface="Arial"/>
                <a:cs typeface="Arial"/>
              </a:rPr>
              <a:t>change</a:t>
            </a:r>
            <a:r>
              <a:rPr sz="2400" spc="105" dirty="0">
                <a:latin typeface="Arial"/>
                <a:cs typeface="Arial"/>
              </a:rPr>
              <a:t> </a:t>
            </a:r>
            <a:r>
              <a:rPr sz="2400" dirty="0">
                <a:latin typeface="Arial"/>
                <a:cs typeface="Arial"/>
              </a:rPr>
              <a:t>the</a:t>
            </a:r>
          </a:p>
          <a:p>
            <a:pPr marL="469900">
              <a:lnSpc>
                <a:spcPct val="100000"/>
              </a:lnSpc>
            </a:pPr>
            <a:r>
              <a:rPr sz="2400" spc="-5" dirty="0">
                <a:latin typeface="Arial"/>
                <a:cs typeface="Arial"/>
              </a:rPr>
              <a:t>dimensions </a:t>
            </a:r>
            <a:r>
              <a:rPr sz="2400" dirty="0">
                <a:latin typeface="Arial"/>
                <a:cs typeface="Arial"/>
              </a:rPr>
              <a:t>of </a:t>
            </a:r>
            <a:r>
              <a:rPr sz="2400" spc="-10" dirty="0">
                <a:latin typeface="Arial"/>
                <a:cs typeface="Arial"/>
              </a:rPr>
              <a:t>an</a:t>
            </a:r>
            <a:r>
              <a:rPr sz="2400" spc="35" dirty="0">
                <a:latin typeface="Arial"/>
                <a:cs typeface="Arial"/>
              </a:rPr>
              <a:t> </a:t>
            </a:r>
            <a:r>
              <a:rPr sz="2400" spc="-30" dirty="0">
                <a:latin typeface="Arial"/>
                <a:cs typeface="Arial"/>
              </a:rPr>
              <a:t>array.</a:t>
            </a:r>
            <a:endParaRPr sz="2400" dirty="0">
              <a:latin typeface="Arial"/>
              <a:cs typeface="Arial"/>
            </a:endParaRPr>
          </a:p>
          <a:p>
            <a:pPr marL="439420" indent="-426720">
              <a:lnSpc>
                <a:spcPct val="100000"/>
              </a:lnSpc>
              <a:spcBef>
                <a:spcPts val="575"/>
              </a:spcBef>
              <a:buFont typeface="Wingdings"/>
              <a:buChar char=""/>
              <a:tabLst>
                <a:tab pos="438784" algn="l"/>
                <a:tab pos="439420" algn="l"/>
              </a:tabLst>
            </a:pPr>
            <a:r>
              <a:rPr sz="2400" spc="-5" dirty="0">
                <a:latin typeface="Arial"/>
                <a:cs typeface="Arial"/>
              </a:rPr>
              <a:t>Using shape </a:t>
            </a:r>
            <a:r>
              <a:rPr sz="2400" dirty="0">
                <a:latin typeface="Arial"/>
                <a:cs typeface="Arial"/>
              </a:rPr>
              <a:t>to get </a:t>
            </a:r>
            <a:r>
              <a:rPr sz="2400" spc="-5" dirty="0">
                <a:latin typeface="Arial"/>
                <a:cs typeface="Arial"/>
              </a:rPr>
              <a:t>array</a:t>
            </a:r>
            <a:r>
              <a:rPr sz="2400" spc="50" dirty="0">
                <a:latin typeface="Arial"/>
                <a:cs typeface="Arial"/>
              </a:rPr>
              <a:t> </a:t>
            </a:r>
            <a:r>
              <a:rPr sz="2400" spc="-5" dirty="0">
                <a:latin typeface="Arial"/>
                <a:cs typeface="Arial"/>
              </a:rPr>
              <a:t>dimensions</a:t>
            </a:r>
            <a:endParaRPr sz="2400" dirty="0">
              <a:latin typeface="Arial"/>
              <a:cs typeface="Arial"/>
            </a:endParaRPr>
          </a:p>
        </p:txBody>
      </p:sp>
      <p:sp>
        <p:nvSpPr>
          <p:cNvPr id="4" name="object 4"/>
          <p:cNvSpPr txBox="1"/>
          <p:nvPr/>
        </p:nvSpPr>
        <p:spPr>
          <a:xfrm>
            <a:off x="247599" y="4548073"/>
            <a:ext cx="5984875" cy="391795"/>
          </a:xfrm>
          <a:prstGeom prst="rect">
            <a:avLst/>
          </a:prstGeom>
        </p:spPr>
        <p:txBody>
          <a:bodyPr vert="horz" wrap="square" lIns="0" tIns="12700" rIns="0" bIns="0" rtlCol="0">
            <a:spAutoFit/>
          </a:bodyPr>
          <a:lstStyle/>
          <a:p>
            <a:pPr marL="439420" indent="-426720">
              <a:lnSpc>
                <a:spcPct val="100000"/>
              </a:lnSpc>
              <a:spcBef>
                <a:spcPts val="100"/>
              </a:spcBef>
              <a:buFont typeface="Wingdings"/>
              <a:buChar char=""/>
              <a:tabLst>
                <a:tab pos="438784" algn="l"/>
                <a:tab pos="439420" algn="l"/>
              </a:tabLst>
            </a:pPr>
            <a:r>
              <a:rPr sz="2400" spc="-5" dirty="0">
                <a:latin typeface="Arial"/>
                <a:cs typeface="Arial"/>
              </a:rPr>
              <a:t>Using </a:t>
            </a:r>
            <a:r>
              <a:rPr sz="2400" dirty="0">
                <a:latin typeface="Arial"/>
                <a:cs typeface="Arial"/>
              </a:rPr>
              <a:t>shape to </a:t>
            </a:r>
            <a:r>
              <a:rPr sz="2400" spc="-5" dirty="0">
                <a:latin typeface="Arial"/>
                <a:cs typeface="Arial"/>
              </a:rPr>
              <a:t>change </a:t>
            </a:r>
            <a:r>
              <a:rPr sz="2400" dirty="0">
                <a:latin typeface="Arial"/>
                <a:cs typeface="Arial"/>
              </a:rPr>
              <a:t>array</a:t>
            </a:r>
            <a:r>
              <a:rPr sz="2400" spc="65" dirty="0">
                <a:latin typeface="Arial"/>
                <a:cs typeface="Arial"/>
              </a:rPr>
              <a:t> </a:t>
            </a:r>
            <a:r>
              <a:rPr sz="2400" spc="-5" dirty="0">
                <a:latin typeface="Arial"/>
                <a:cs typeface="Arial"/>
              </a:rPr>
              <a:t>dimensions</a:t>
            </a:r>
            <a:endParaRPr sz="2400">
              <a:latin typeface="Arial"/>
              <a:cs typeface="Arial"/>
            </a:endParaRPr>
          </a:p>
        </p:txBody>
      </p:sp>
      <p:sp>
        <p:nvSpPr>
          <p:cNvPr id="5" name="object 5"/>
          <p:cNvSpPr/>
          <p:nvPr/>
        </p:nvSpPr>
        <p:spPr>
          <a:xfrm>
            <a:off x="2341141" y="2734055"/>
            <a:ext cx="6694733" cy="18160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317292" y="4993579"/>
            <a:ext cx="6364738" cy="185222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59318" y="71069"/>
            <a:ext cx="3785870" cy="697230"/>
          </a:xfrm>
          <a:prstGeom prst="rect">
            <a:avLst/>
          </a:prstGeom>
        </p:spPr>
        <p:txBody>
          <a:bodyPr vert="horz" wrap="square" lIns="0" tIns="13335" rIns="0" bIns="0" rtlCol="0">
            <a:spAutoFit/>
          </a:bodyPr>
          <a:lstStyle/>
          <a:p>
            <a:pPr marL="12700">
              <a:lnSpc>
                <a:spcPct val="100000"/>
              </a:lnSpc>
              <a:spcBef>
                <a:spcPts val="105"/>
              </a:spcBef>
            </a:pPr>
            <a:r>
              <a:rPr spc="-5" dirty="0"/>
              <a:t>Num</a:t>
            </a:r>
            <a:r>
              <a:rPr dirty="0"/>
              <a:t>P</a:t>
            </a:r>
            <a:r>
              <a:rPr spc="-5" dirty="0"/>
              <a:t>y(</a:t>
            </a:r>
            <a:r>
              <a:rPr dirty="0"/>
              <a:t>Arra</a:t>
            </a:r>
            <a:r>
              <a:rPr spc="-5" dirty="0"/>
              <a:t>y</a:t>
            </a:r>
            <a:r>
              <a:rPr dirty="0"/>
              <a:t>)</a:t>
            </a:r>
          </a:p>
        </p:txBody>
      </p:sp>
      <p:sp>
        <p:nvSpPr>
          <p:cNvPr id="3" name="object 3"/>
          <p:cNvSpPr txBox="1"/>
          <p:nvPr/>
        </p:nvSpPr>
        <p:spPr>
          <a:xfrm>
            <a:off x="247599" y="959849"/>
            <a:ext cx="11332210" cy="2249334"/>
          </a:xfrm>
          <a:prstGeom prst="rect">
            <a:avLst/>
          </a:prstGeom>
        </p:spPr>
        <p:txBody>
          <a:bodyPr vert="horz" wrap="square" lIns="0" tIns="99060" rIns="0" bIns="0" rtlCol="0">
            <a:spAutoFit/>
          </a:bodyPr>
          <a:lstStyle/>
          <a:p>
            <a:pPr marL="355600" indent="-342900">
              <a:lnSpc>
                <a:spcPct val="100000"/>
              </a:lnSpc>
              <a:spcBef>
                <a:spcPts val="780"/>
              </a:spcBef>
              <a:buFont typeface="Wingdings"/>
              <a:buChar char=""/>
              <a:tabLst>
                <a:tab pos="355600" algn="l"/>
              </a:tabLst>
            </a:pPr>
            <a:r>
              <a:rPr lang="en-US" sz="2800" b="1" spc="-5" dirty="0">
                <a:latin typeface="Arial" panose="020B0604020202020204" pitchFamily="34" charset="0"/>
                <a:cs typeface="Arial" panose="020B0604020202020204" pitchFamily="34" charset="0"/>
              </a:rPr>
              <a:t>COPY</a:t>
            </a:r>
          </a:p>
          <a:p>
            <a:pPr marL="12700">
              <a:lnSpc>
                <a:spcPct val="100000"/>
              </a:lnSpc>
              <a:spcBef>
                <a:spcPts val="780"/>
              </a:spcBef>
              <a:tabLst>
                <a:tab pos="355600" algn="l"/>
              </a:tabLst>
            </a:pPr>
            <a:endParaRPr sz="2800" dirty="0">
              <a:latin typeface="Arial" panose="020B0604020202020204" pitchFamily="34" charset="0"/>
              <a:cs typeface="Arial" panose="020B0604020202020204" pitchFamily="34" charset="0"/>
            </a:endParaRPr>
          </a:p>
          <a:p>
            <a:pPr marL="439420" indent="-426720">
              <a:lnSpc>
                <a:spcPct val="100000"/>
              </a:lnSpc>
              <a:spcBef>
                <a:spcPts val="575"/>
              </a:spcBef>
              <a:buFont typeface="Wingdings"/>
              <a:buChar char=""/>
              <a:tabLst>
                <a:tab pos="438784" algn="l"/>
                <a:tab pos="439420" algn="l"/>
              </a:tabLst>
            </a:pPr>
            <a:r>
              <a:rPr lang="en-US" sz="2400" dirty="0">
                <a:latin typeface="Arial" panose="020B0604020202020204" pitchFamily="34" charset="0"/>
                <a:cs typeface="Arial" panose="020B0604020202020204" pitchFamily="34" charset="0"/>
              </a:rPr>
              <a:t>The copy </a:t>
            </a:r>
            <a:r>
              <a:rPr lang="en-US" sz="2400" i="1" dirty="0">
                <a:latin typeface="Arial" panose="020B0604020202020204" pitchFamily="34" charset="0"/>
                <a:cs typeface="Arial" panose="020B0604020202020204" pitchFamily="34" charset="0"/>
              </a:rPr>
              <a:t>owns</a:t>
            </a:r>
            <a:r>
              <a:rPr lang="en-US" sz="2400" dirty="0">
                <a:latin typeface="Arial" panose="020B0604020202020204" pitchFamily="34" charset="0"/>
                <a:cs typeface="Arial" panose="020B0604020202020204" pitchFamily="34" charset="0"/>
              </a:rPr>
              <a:t> the data and any changes made to the copy will not affect original array, and any changes made to the original array will not affect the copy.</a:t>
            </a:r>
          </a:p>
        </p:txBody>
      </p:sp>
      <p:pic>
        <p:nvPicPr>
          <p:cNvPr id="7" name="Picture 6">
            <a:extLst>
              <a:ext uri="{FF2B5EF4-FFF2-40B4-BE49-F238E27FC236}">
                <a16:creationId xmlns:a16="http://schemas.microsoft.com/office/drawing/2014/main" id="{60C75B48-230C-40A1-A7C1-D8870ABD99B6}"/>
              </a:ext>
            </a:extLst>
          </p:cNvPr>
          <p:cNvPicPr>
            <a:picLocks noChangeAspect="1"/>
          </p:cNvPicPr>
          <p:nvPr/>
        </p:nvPicPr>
        <p:blipFill>
          <a:blip r:embed="rId2"/>
          <a:stretch>
            <a:fillRect/>
          </a:stretch>
        </p:blipFill>
        <p:spPr>
          <a:xfrm>
            <a:off x="685800" y="3615993"/>
            <a:ext cx="5181600" cy="2099007"/>
          </a:xfrm>
          <a:prstGeom prst="rect">
            <a:avLst/>
          </a:prstGeom>
        </p:spPr>
      </p:pic>
      <p:pic>
        <p:nvPicPr>
          <p:cNvPr id="9" name="Picture 8">
            <a:extLst>
              <a:ext uri="{FF2B5EF4-FFF2-40B4-BE49-F238E27FC236}">
                <a16:creationId xmlns:a16="http://schemas.microsoft.com/office/drawing/2014/main" id="{7990B96B-C8A7-4ADD-82AD-09E4916445BA}"/>
              </a:ext>
            </a:extLst>
          </p:cNvPr>
          <p:cNvPicPr>
            <a:picLocks noChangeAspect="1"/>
          </p:cNvPicPr>
          <p:nvPr/>
        </p:nvPicPr>
        <p:blipFill>
          <a:blip r:embed="rId3"/>
          <a:stretch>
            <a:fillRect/>
          </a:stretch>
        </p:blipFill>
        <p:spPr>
          <a:xfrm>
            <a:off x="6849618" y="3429000"/>
            <a:ext cx="4504182" cy="2667000"/>
          </a:xfrm>
          <a:prstGeom prst="rect">
            <a:avLst/>
          </a:prstGeom>
        </p:spPr>
      </p:pic>
    </p:spTree>
    <p:extLst>
      <p:ext uri="{BB962C8B-B14F-4D97-AF65-F5344CB8AC3E}">
        <p14:creationId xmlns:p14="http://schemas.microsoft.com/office/powerpoint/2010/main" val="3943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59318" y="71069"/>
            <a:ext cx="3785870" cy="697230"/>
          </a:xfrm>
          <a:prstGeom prst="rect">
            <a:avLst/>
          </a:prstGeom>
        </p:spPr>
        <p:txBody>
          <a:bodyPr vert="horz" wrap="square" lIns="0" tIns="13335" rIns="0" bIns="0" rtlCol="0">
            <a:spAutoFit/>
          </a:bodyPr>
          <a:lstStyle/>
          <a:p>
            <a:pPr marL="12700">
              <a:lnSpc>
                <a:spcPct val="100000"/>
              </a:lnSpc>
              <a:spcBef>
                <a:spcPts val="105"/>
              </a:spcBef>
            </a:pPr>
            <a:r>
              <a:rPr spc="-5" dirty="0"/>
              <a:t>Num</a:t>
            </a:r>
            <a:r>
              <a:rPr dirty="0"/>
              <a:t>P</a:t>
            </a:r>
            <a:r>
              <a:rPr spc="-5" dirty="0"/>
              <a:t>y(</a:t>
            </a:r>
            <a:r>
              <a:rPr dirty="0"/>
              <a:t>Arra</a:t>
            </a:r>
            <a:r>
              <a:rPr spc="-5" dirty="0"/>
              <a:t>y</a:t>
            </a:r>
            <a:r>
              <a:rPr dirty="0"/>
              <a:t>)</a:t>
            </a:r>
          </a:p>
        </p:txBody>
      </p:sp>
      <p:sp>
        <p:nvSpPr>
          <p:cNvPr id="3" name="object 3"/>
          <p:cNvSpPr txBox="1"/>
          <p:nvPr/>
        </p:nvSpPr>
        <p:spPr>
          <a:xfrm>
            <a:off x="247599" y="959849"/>
            <a:ext cx="11332210" cy="1880002"/>
          </a:xfrm>
          <a:prstGeom prst="rect">
            <a:avLst/>
          </a:prstGeom>
        </p:spPr>
        <p:txBody>
          <a:bodyPr vert="horz" wrap="square" lIns="0" tIns="99060" rIns="0" bIns="0" rtlCol="0">
            <a:spAutoFit/>
          </a:bodyPr>
          <a:lstStyle/>
          <a:p>
            <a:pPr marL="355600" indent="-342900">
              <a:lnSpc>
                <a:spcPct val="100000"/>
              </a:lnSpc>
              <a:spcBef>
                <a:spcPts val="780"/>
              </a:spcBef>
              <a:buFont typeface="Wingdings"/>
              <a:buChar char=""/>
              <a:tabLst>
                <a:tab pos="355600" algn="l"/>
              </a:tabLst>
            </a:pPr>
            <a:r>
              <a:rPr lang="en-US" sz="2800" b="1" spc="-5" dirty="0">
                <a:latin typeface="Arial" panose="020B0604020202020204" pitchFamily="34" charset="0"/>
                <a:cs typeface="Arial" panose="020B0604020202020204" pitchFamily="34" charset="0"/>
              </a:rPr>
              <a:t>ITERATION</a:t>
            </a:r>
          </a:p>
          <a:p>
            <a:pPr marL="12700">
              <a:lnSpc>
                <a:spcPct val="100000"/>
              </a:lnSpc>
              <a:spcBef>
                <a:spcPts val="780"/>
              </a:spcBef>
              <a:tabLst>
                <a:tab pos="355600" algn="l"/>
              </a:tabLst>
            </a:pPr>
            <a:endParaRPr lang="en-US" sz="2800" dirty="0">
              <a:latin typeface="Arial" panose="020B0604020202020204" pitchFamily="34" charset="0"/>
              <a:cs typeface="Arial" panose="020B0604020202020204" pitchFamily="34" charset="0"/>
            </a:endParaRPr>
          </a:p>
          <a:p>
            <a:pPr marL="439420" indent="-426720">
              <a:lnSpc>
                <a:spcPct val="100000"/>
              </a:lnSpc>
              <a:spcBef>
                <a:spcPts val="575"/>
              </a:spcBef>
              <a:buFont typeface="Wingdings"/>
              <a:buChar char=""/>
              <a:tabLst>
                <a:tab pos="438784" algn="l"/>
                <a:tab pos="439420" algn="l"/>
              </a:tabLst>
            </a:pPr>
            <a:r>
              <a:rPr lang="en-US" sz="2400" dirty="0">
                <a:latin typeface="Arial" panose="020B0604020202020204" pitchFamily="34" charset="0"/>
                <a:cs typeface="Arial" panose="020B0604020202020204" pitchFamily="34" charset="0"/>
              </a:rPr>
              <a:t>As we deal with multi-dimensional arrays in NumPy, we can do this using basic for loop of python</a:t>
            </a:r>
            <a:endParaRPr lang="en-US" sz="32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C9DEE030-6445-4495-B197-6857E74DC71D}"/>
              </a:ext>
            </a:extLst>
          </p:cNvPr>
          <p:cNvPicPr>
            <a:picLocks noChangeAspect="1"/>
          </p:cNvPicPr>
          <p:nvPr/>
        </p:nvPicPr>
        <p:blipFill>
          <a:blip r:embed="rId2"/>
          <a:stretch>
            <a:fillRect/>
          </a:stretch>
        </p:blipFill>
        <p:spPr>
          <a:xfrm>
            <a:off x="609600" y="3276599"/>
            <a:ext cx="5198637" cy="2621552"/>
          </a:xfrm>
          <a:prstGeom prst="rect">
            <a:avLst/>
          </a:prstGeom>
        </p:spPr>
      </p:pic>
      <p:pic>
        <p:nvPicPr>
          <p:cNvPr id="11" name="Picture 10">
            <a:extLst>
              <a:ext uri="{FF2B5EF4-FFF2-40B4-BE49-F238E27FC236}">
                <a16:creationId xmlns:a16="http://schemas.microsoft.com/office/drawing/2014/main" id="{F206C569-4F71-45B6-A5E8-93CC71A2986D}"/>
              </a:ext>
            </a:extLst>
          </p:cNvPr>
          <p:cNvPicPr>
            <a:picLocks noChangeAspect="1"/>
          </p:cNvPicPr>
          <p:nvPr/>
        </p:nvPicPr>
        <p:blipFill>
          <a:blip r:embed="rId3"/>
          <a:stretch>
            <a:fillRect/>
          </a:stretch>
        </p:blipFill>
        <p:spPr>
          <a:xfrm>
            <a:off x="6115341" y="3276599"/>
            <a:ext cx="4781259" cy="3276875"/>
          </a:xfrm>
          <a:prstGeom prst="rect">
            <a:avLst/>
          </a:prstGeom>
        </p:spPr>
      </p:pic>
    </p:spTree>
    <p:extLst>
      <p:ext uri="{BB962C8B-B14F-4D97-AF65-F5344CB8AC3E}">
        <p14:creationId xmlns:p14="http://schemas.microsoft.com/office/powerpoint/2010/main" val="84877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59318" y="71069"/>
            <a:ext cx="3785870" cy="697230"/>
          </a:xfrm>
          <a:prstGeom prst="rect">
            <a:avLst/>
          </a:prstGeom>
        </p:spPr>
        <p:txBody>
          <a:bodyPr vert="horz" wrap="square" lIns="0" tIns="13335" rIns="0" bIns="0" rtlCol="0">
            <a:spAutoFit/>
          </a:bodyPr>
          <a:lstStyle/>
          <a:p>
            <a:pPr marL="12700">
              <a:lnSpc>
                <a:spcPct val="100000"/>
              </a:lnSpc>
              <a:spcBef>
                <a:spcPts val="105"/>
              </a:spcBef>
            </a:pPr>
            <a:r>
              <a:rPr spc="-5" dirty="0"/>
              <a:t>Num</a:t>
            </a:r>
            <a:r>
              <a:rPr dirty="0"/>
              <a:t>P</a:t>
            </a:r>
            <a:r>
              <a:rPr spc="-5" dirty="0"/>
              <a:t>y(</a:t>
            </a:r>
            <a:r>
              <a:rPr dirty="0"/>
              <a:t>Arra</a:t>
            </a:r>
            <a:r>
              <a:rPr spc="-5" dirty="0"/>
              <a:t>y</a:t>
            </a:r>
            <a:r>
              <a:rPr dirty="0"/>
              <a:t>)</a:t>
            </a:r>
          </a:p>
        </p:txBody>
      </p:sp>
      <p:sp>
        <p:nvSpPr>
          <p:cNvPr id="3" name="object 3"/>
          <p:cNvSpPr txBox="1"/>
          <p:nvPr/>
        </p:nvSpPr>
        <p:spPr>
          <a:xfrm>
            <a:off x="247599" y="959849"/>
            <a:ext cx="11332210" cy="1880002"/>
          </a:xfrm>
          <a:prstGeom prst="rect">
            <a:avLst/>
          </a:prstGeom>
        </p:spPr>
        <p:txBody>
          <a:bodyPr vert="horz" wrap="square" lIns="0" tIns="99060" rIns="0" bIns="0" rtlCol="0">
            <a:spAutoFit/>
          </a:bodyPr>
          <a:lstStyle/>
          <a:p>
            <a:pPr marL="355600" indent="-342900">
              <a:lnSpc>
                <a:spcPct val="100000"/>
              </a:lnSpc>
              <a:spcBef>
                <a:spcPts val="780"/>
              </a:spcBef>
              <a:buFont typeface="Wingdings"/>
              <a:buChar char=""/>
              <a:tabLst>
                <a:tab pos="355600" algn="l"/>
              </a:tabLst>
            </a:pPr>
            <a:r>
              <a:rPr lang="en-US" sz="2800" b="1" spc="-5" dirty="0">
                <a:latin typeface="Arial" panose="020B0604020202020204" pitchFamily="34" charset="0"/>
                <a:cs typeface="Arial" panose="020B0604020202020204" pitchFamily="34" charset="0"/>
              </a:rPr>
              <a:t>STACK</a:t>
            </a:r>
          </a:p>
          <a:p>
            <a:pPr marL="12700">
              <a:lnSpc>
                <a:spcPct val="100000"/>
              </a:lnSpc>
              <a:spcBef>
                <a:spcPts val="780"/>
              </a:spcBef>
              <a:tabLst>
                <a:tab pos="355600" algn="l"/>
              </a:tabLst>
            </a:pPr>
            <a:endParaRPr lang="en-US" sz="2800" dirty="0">
              <a:latin typeface="Arial" panose="020B0604020202020204" pitchFamily="34" charset="0"/>
              <a:cs typeface="Arial" panose="020B0604020202020204" pitchFamily="34" charset="0"/>
            </a:endParaRPr>
          </a:p>
          <a:p>
            <a:pPr marL="439420" indent="-426720">
              <a:lnSpc>
                <a:spcPct val="100000"/>
              </a:lnSpc>
              <a:spcBef>
                <a:spcPts val="575"/>
              </a:spcBef>
              <a:buFont typeface="Wingdings"/>
              <a:buChar char=""/>
              <a:tabLst>
                <a:tab pos="438784" algn="l"/>
                <a:tab pos="439420" algn="l"/>
              </a:tabLst>
            </a:pPr>
            <a:r>
              <a:rPr lang="en-US" sz="2400" dirty="0">
                <a:latin typeface="Arial" panose="020B0604020202020204" pitchFamily="34" charset="0"/>
                <a:cs typeface="Arial" panose="020B0604020202020204" pitchFamily="34" charset="0"/>
              </a:rPr>
              <a:t>Stacking is same as concatenation, the only difference is that stacking is done along a new axis.</a:t>
            </a:r>
            <a:endParaRPr lang="en-US"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3C0DA3E-5C5B-493F-8615-8470636D6A79}"/>
              </a:ext>
            </a:extLst>
          </p:cNvPr>
          <p:cNvPicPr>
            <a:picLocks noChangeAspect="1"/>
          </p:cNvPicPr>
          <p:nvPr/>
        </p:nvPicPr>
        <p:blipFill>
          <a:blip r:embed="rId2"/>
          <a:stretch>
            <a:fillRect/>
          </a:stretch>
        </p:blipFill>
        <p:spPr>
          <a:xfrm>
            <a:off x="1981200" y="3200400"/>
            <a:ext cx="5410200" cy="3283882"/>
          </a:xfrm>
          <a:prstGeom prst="rect">
            <a:avLst/>
          </a:prstGeom>
        </p:spPr>
      </p:pic>
    </p:spTree>
    <p:extLst>
      <p:ext uri="{BB962C8B-B14F-4D97-AF65-F5344CB8AC3E}">
        <p14:creationId xmlns:p14="http://schemas.microsoft.com/office/powerpoint/2010/main" val="306170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59318" y="71069"/>
            <a:ext cx="3785870" cy="697230"/>
          </a:xfrm>
          <a:prstGeom prst="rect">
            <a:avLst/>
          </a:prstGeom>
        </p:spPr>
        <p:txBody>
          <a:bodyPr vert="horz" wrap="square" lIns="0" tIns="13335" rIns="0" bIns="0" rtlCol="0">
            <a:spAutoFit/>
          </a:bodyPr>
          <a:lstStyle/>
          <a:p>
            <a:pPr marL="12700">
              <a:lnSpc>
                <a:spcPct val="100000"/>
              </a:lnSpc>
              <a:spcBef>
                <a:spcPts val="105"/>
              </a:spcBef>
            </a:pPr>
            <a:r>
              <a:rPr spc="-5" dirty="0"/>
              <a:t>Num</a:t>
            </a:r>
            <a:r>
              <a:rPr dirty="0"/>
              <a:t>P</a:t>
            </a:r>
            <a:r>
              <a:rPr spc="-5" dirty="0"/>
              <a:t>y(</a:t>
            </a:r>
            <a:r>
              <a:rPr dirty="0"/>
              <a:t>Arra</a:t>
            </a:r>
            <a:r>
              <a:rPr spc="-5" dirty="0"/>
              <a:t>y</a:t>
            </a:r>
            <a:r>
              <a:rPr dirty="0"/>
              <a:t>)</a:t>
            </a:r>
          </a:p>
        </p:txBody>
      </p:sp>
      <p:sp>
        <p:nvSpPr>
          <p:cNvPr id="3" name="object 3"/>
          <p:cNvSpPr txBox="1"/>
          <p:nvPr/>
        </p:nvSpPr>
        <p:spPr>
          <a:xfrm>
            <a:off x="228600" y="914400"/>
            <a:ext cx="11332210" cy="1905650"/>
          </a:xfrm>
          <a:prstGeom prst="rect">
            <a:avLst/>
          </a:prstGeom>
        </p:spPr>
        <p:txBody>
          <a:bodyPr vert="horz" wrap="square" lIns="0" tIns="99060" rIns="0" bIns="0" rtlCol="0">
            <a:spAutoFit/>
          </a:bodyPr>
          <a:lstStyle/>
          <a:p>
            <a:pPr marL="355600" indent="-342900">
              <a:lnSpc>
                <a:spcPct val="100000"/>
              </a:lnSpc>
              <a:spcBef>
                <a:spcPts val="780"/>
              </a:spcBef>
              <a:buFont typeface="Wingdings"/>
              <a:buChar char=""/>
              <a:tabLst>
                <a:tab pos="355600" algn="l"/>
              </a:tabLst>
            </a:pPr>
            <a:r>
              <a:rPr lang="en-US" sz="2800" b="1" spc="-5" dirty="0">
                <a:latin typeface="Arial"/>
                <a:cs typeface="Arial"/>
              </a:rPr>
              <a:t>FILTER</a:t>
            </a:r>
          </a:p>
          <a:p>
            <a:pPr marL="355600" indent="-342900">
              <a:lnSpc>
                <a:spcPct val="100000"/>
              </a:lnSpc>
              <a:spcBef>
                <a:spcPts val="780"/>
              </a:spcBef>
              <a:buFont typeface="Wingdings"/>
              <a:buChar char=""/>
              <a:tabLst>
                <a:tab pos="355600" algn="l"/>
              </a:tabLst>
            </a:pPr>
            <a:endParaRPr lang="en-US" sz="2800" b="1" spc="-5" dirty="0">
              <a:latin typeface="Arial"/>
              <a:cs typeface="Arial"/>
            </a:endParaRPr>
          </a:p>
          <a:p>
            <a:pPr marL="355600" indent="-342900">
              <a:lnSpc>
                <a:spcPct val="100000"/>
              </a:lnSpc>
              <a:spcBef>
                <a:spcPts val="780"/>
              </a:spcBef>
              <a:buFont typeface="Wingdings"/>
              <a:buChar char=""/>
              <a:tabLst>
                <a:tab pos="355600" algn="l"/>
              </a:tabLst>
            </a:pPr>
            <a:r>
              <a:rPr lang="en-US" sz="2400" spc="-5" dirty="0">
                <a:latin typeface="Arial"/>
                <a:cs typeface="Arial"/>
              </a:rPr>
              <a:t>If the value at an index is True that element is contained in the filtered array, if the value at that index is False that element is excluded from the filtered array.</a:t>
            </a:r>
          </a:p>
        </p:txBody>
      </p:sp>
      <p:pic>
        <p:nvPicPr>
          <p:cNvPr id="5" name="Picture 4">
            <a:extLst>
              <a:ext uri="{FF2B5EF4-FFF2-40B4-BE49-F238E27FC236}">
                <a16:creationId xmlns:a16="http://schemas.microsoft.com/office/drawing/2014/main" id="{09B60754-D24C-4F8B-AA8B-741F43E31DCA}"/>
              </a:ext>
            </a:extLst>
          </p:cNvPr>
          <p:cNvPicPr>
            <a:picLocks noChangeAspect="1"/>
          </p:cNvPicPr>
          <p:nvPr/>
        </p:nvPicPr>
        <p:blipFill>
          <a:blip r:embed="rId2"/>
          <a:stretch>
            <a:fillRect/>
          </a:stretch>
        </p:blipFill>
        <p:spPr>
          <a:xfrm>
            <a:off x="685800" y="3421966"/>
            <a:ext cx="4191000" cy="2674034"/>
          </a:xfrm>
          <a:prstGeom prst="rect">
            <a:avLst/>
          </a:prstGeom>
        </p:spPr>
      </p:pic>
      <p:pic>
        <p:nvPicPr>
          <p:cNvPr id="6" name="Picture 5">
            <a:extLst>
              <a:ext uri="{FF2B5EF4-FFF2-40B4-BE49-F238E27FC236}">
                <a16:creationId xmlns:a16="http://schemas.microsoft.com/office/drawing/2014/main" id="{F5D9BC5F-9551-4256-A929-EC10E2DF9CCF}"/>
              </a:ext>
            </a:extLst>
          </p:cNvPr>
          <p:cNvPicPr>
            <a:picLocks noChangeAspect="1"/>
          </p:cNvPicPr>
          <p:nvPr/>
        </p:nvPicPr>
        <p:blipFill>
          <a:blip r:embed="rId3"/>
          <a:stretch>
            <a:fillRect/>
          </a:stretch>
        </p:blipFill>
        <p:spPr>
          <a:xfrm>
            <a:off x="6096000" y="3421966"/>
            <a:ext cx="4648200" cy="2825642"/>
          </a:xfrm>
          <a:prstGeom prst="rect">
            <a:avLst/>
          </a:prstGeom>
        </p:spPr>
      </p:pic>
    </p:spTree>
    <p:extLst>
      <p:ext uri="{BB962C8B-B14F-4D97-AF65-F5344CB8AC3E}">
        <p14:creationId xmlns:p14="http://schemas.microsoft.com/office/powerpoint/2010/main" val="731104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908</Words>
  <Application>Microsoft Office PowerPoint</Application>
  <PresentationFormat>Widescreen</PresentationFormat>
  <Paragraphs>119</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NumPy in Python</vt:lpstr>
      <vt:lpstr>NumPY</vt:lpstr>
      <vt:lpstr>Advantages of using NumPy with Python</vt:lpstr>
      <vt:lpstr>NumPy(Array)</vt:lpstr>
      <vt:lpstr>NumPy(Array)</vt:lpstr>
      <vt:lpstr>NumPy(Array)</vt:lpstr>
      <vt:lpstr>NumPy(Array)</vt:lpstr>
      <vt:lpstr>NumPy(Array)</vt:lpstr>
      <vt:lpstr>NumPy(Array)</vt:lpstr>
      <vt:lpstr>NumPy(Array)</vt:lpstr>
      <vt:lpstr>NumPy(Array)</vt:lpstr>
      <vt:lpstr>NumPy(Array)</vt:lpstr>
      <vt:lpstr>NumPy(Array)</vt:lpstr>
      <vt:lpstr>NumPy(Array)</vt:lpstr>
      <vt:lpstr>NumPy(Array)</vt:lpstr>
      <vt:lpstr>NumPy(Array)</vt:lpstr>
      <vt:lpstr>NumPy(Indexing/Slicing)</vt:lpstr>
      <vt:lpstr>NumPy(Indexing/Slicing)</vt:lpstr>
      <vt:lpstr>NumPy(Array)</vt:lpstr>
      <vt:lpstr>NumPy(Linear Algebra)</vt:lpstr>
      <vt:lpstr>NUMPY(LINEAR ALGEBRA)</vt:lpstr>
      <vt:lpstr>Operations On NumPy</vt:lpstr>
      <vt:lpstr>Operations On NumPy</vt:lpstr>
      <vt:lpstr>Operations On NumPy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Nandan</dc:creator>
  <cp:lastModifiedBy>Nandan</cp:lastModifiedBy>
  <cp:revision>15</cp:revision>
  <dcterms:created xsi:type="dcterms:W3CDTF">2020-04-19T16:47:38Z</dcterms:created>
  <dcterms:modified xsi:type="dcterms:W3CDTF">2020-04-20T15:08:25Z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2017-11-06T00:00:00Z</vt:filetime>
  </property>
  <property fmtid="{D5CDD505-2E9C-101B-9397-08002B2CF9AE}" pid="3" name="Creator">
    <vt:lpwstr>Microsoft® PowerPoint® 2013</vt:lpwstr>
  </property>
  <property fmtid="{D5CDD505-2E9C-101B-9397-08002B2CF9AE}" pid="4" name="LastSaved">
    <vt:filetime>2020-04-19T00:00:00Z</vt:filetime>
  </property>
</Properties>
</file>