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613546"/>
            <a:ext cx="4775075" cy="1630907"/>
          </a:xfrm>
        </p:spPr>
        <p:txBody>
          <a:bodyPr>
            <a:noAutofit/>
          </a:bodyPr>
          <a:lstStyle/>
          <a:p>
            <a:r>
              <a:rPr lang="en-US" sz="4500" b="1" dirty="0"/>
              <a:t>Analysis of Research in Healthcare Data Analytics</a:t>
            </a:r>
            <a:endParaRPr lang="en-US" sz="45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873A-1425-48CE-A4FF-743399FC6054}"/>
              </a:ext>
            </a:extLst>
          </p:cNvPr>
          <p:cNvSpPr>
            <a:spLocks noGrp="1"/>
          </p:cNvSpPr>
          <p:nvPr>
            <p:ph type="title"/>
          </p:nvPr>
        </p:nvSpPr>
        <p:spPr>
          <a:xfrm>
            <a:off x="1066800" y="642594"/>
            <a:ext cx="10058400" cy="722380"/>
          </a:xfrm>
        </p:spPr>
        <p:txBody>
          <a:bodyPr/>
          <a:lstStyle/>
          <a:p>
            <a:r>
              <a:rPr lang="en-US" b="1" dirty="0"/>
              <a:t>RESULT</a:t>
            </a:r>
          </a:p>
        </p:txBody>
      </p:sp>
      <p:sp>
        <p:nvSpPr>
          <p:cNvPr id="3" name="Content Placeholder 2">
            <a:extLst>
              <a:ext uri="{FF2B5EF4-FFF2-40B4-BE49-F238E27FC236}">
                <a16:creationId xmlns:a16="http://schemas.microsoft.com/office/drawing/2014/main" id="{ADB1F780-7E97-42E8-8B76-F40CECC8F049}"/>
              </a:ext>
            </a:extLst>
          </p:cNvPr>
          <p:cNvSpPr>
            <a:spLocks noGrp="1"/>
          </p:cNvSpPr>
          <p:nvPr>
            <p:ph idx="1"/>
          </p:nvPr>
        </p:nvSpPr>
        <p:spPr>
          <a:xfrm>
            <a:off x="1066800" y="1504188"/>
            <a:ext cx="10058400" cy="3849624"/>
          </a:xfrm>
        </p:spPr>
        <p:txBody>
          <a:bodyPr>
            <a:normAutofit/>
          </a:bodyPr>
          <a:lstStyle/>
          <a:p>
            <a:r>
              <a:rPr lang="en-US" sz="1800" b="1" u="sng" dirty="0"/>
              <a:t>Fields of Publication:</a:t>
            </a:r>
          </a:p>
          <a:p>
            <a:r>
              <a:rPr lang="en-US" dirty="0"/>
              <a:t>Found Information Systems with 43 papers and Healthcare with 31 papers as most active communities in the research related to the healthcare analytics topic, however 7 papers were published related to the healthcare analytics in Computer Science.</a:t>
            </a:r>
            <a:endParaRPr lang="en-US" sz="1800" u="sng" dirty="0"/>
          </a:p>
        </p:txBody>
      </p:sp>
      <p:pic>
        <p:nvPicPr>
          <p:cNvPr id="4" name="Picture 3">
            <a:extLst>
              <a:ext uri="{FF2B5EF4-FFF2-40B4-BE49-F238E27FC236}">
                <a16:creationId xmlns:a16="http://schemas.microsoft.com/office/drawing/2014/main" id="{49B8ACA7-2DEF-4D84-B412-A03226744D32}"/>
              </a:ext>
            </a:extLst>
          </p:cNvPr>
          <p:cNvPicPr>
            <a:picLocks noChangeAspect="1"/>
          </p:cNvPicPr>
          <p:nvPr/>
        </p:nvPicPr>
        <p:blipFill>
          <a:blip r:embed="rId2"/>
          <a:stretch>
            <a:fillRect/>
          </a:stretch>
        </p:blipFill>
        <p:spPr>
          <a:xfrm>
            <a:off x="3044480" y="2809461"/>
            <a:ext cx="5993504" cy="3405945"/>
          </a:xfrm>
          <a:prstGeom prst="rect">
            <a:avLst/>
          </a:prstGeom>
        </p:spPr>
      </p:pic>
    </p:spTree>
    <p:extLst>
      <p:ext uri="{BB962C8B-B14F-4D97-AF65-F5344CB8AC3E}">
        <p14:creationId xmlns:p14="http://schemas.microsoft.com/office/powerpoint/2010/main" val="388682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96C2-A59A-4E0C-85EA-B6372482DA80}"/>
              </a:ext>
            </a:extLst>
          </p:cNvPr>
          <p:cNvSpPr>
            <a:spLocks noGrp="1"/>
          </p:cNvSpPr>
          <p:nvPr>
            <p:ph type="title"/>
          </p:nvPr>
        </p:nvSpPr>
        <p:spPr>
          <a:xfrm>
            <a:off x="1066800" y="523326"/>
            <a:ext cx="10058400" cy="748884"/>
          </a:xfrm>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F7C217FF-FC6C-4C0D-ABBC-A32EF4A23BF5}"/>
              </a:ext>
            </a:extLst>
          </p:cNvPr>
          <p:cNvSpPr>
            <a:spLocks noGrp="1"/>
          </p:cNvSpPr>
          <p:nvPr>
            <p:ph idx="1"/>
          </p:nvPr>
        </p:nvSpPr>
        <p:spPr>
          <a:xfrm>
            <a:off x="828261" y="1504188"/>
            <a:ext cx="10058400" cy="3849624"/>
          </a:xfrm>
        </p:spPr>
        <p:txBody>
          <a:bodyPr>
            <a:normAutofit/>
          </a:bodyPr>
          <a:lstStyle/>
          <a:p>
            <a:r>
              <a:rPr lang="en-US" sz="1800" b="1" u="sng" dirty="0"/>
              <a:t>Application Areas:</a:t>
            </a:r>
          </a:p>
          <a:p>
            <a:r>
              <a:rPr lang="en-US" dirty="0"/>
              <a:t>This paper found that healthcare analytics papers has focused on six main areas: </a:t>
            </a:r>
          </a:p>
          <a:p>
            <a:r>
              <a:rPr lang="en-US" dirty="0"/>
              <a:t>(a) healthcare decision making </a:t>
            </a:r>
          </a:p>
          <a:p>
            <a:r>
              <a:rPr lang="en-US" dirty="0"/>
              <a:t>(b) predictions of diseases &amp; patient sickness preventions </a:t>
            </a:r>
          </a:p>
          <a:p>
            <a:r>
              <a:rPr lang="en-US" dirty="0"/>
              <a:t>(c) clinical delivery </a:t>
            </a:r>
          </a:p>
          <a:p>
            <a:r>
              <a:rPr lang="en-US" dirty="0"/>
              <a:t>(d) clinical operations, performance monitoring &amp; reporting </a:t>
            </a:r>
          </a:p>
          <a:p>
            <a:r>
              <a:rPr lang="en-US" dirty="0"/>
              <a:t>(e) Improved diagnoses, treatment and results and finally </a:t>
            </a:r>
          </a:p>
          <a:p>
            <a:r>
              <a:rPr lang="en-US" dirty="0"/>
              <a:t>(f) Healthcare information exchange.</a:t>
            </a:r>
            <a:endParaRPr lang="en-US" sz="1800" u="sng" dirty="0"/>
          </a:p>
        </p:txBody>
      </p:sp>
      <p:pic>
        <p:nvPicPr>
          <p:cNvPr id="6" name="Picture 5">
            <a:extLst>
              <a:ext uri="{FF2B5EF4-FFF2-40B4-BE49-F238E27FC236}">
                <a16:creationId xmlns:a16="http://schemas.microsoft.com/office/drawing/2014/main" id="{52ECA8CD-F449-40FD-8E2F-C250F5E9AA7A}"/>
              </a:ext>
            </a:extLst>
          </p:cNvPr>
          <p:cNvPicPr>
            <a:picLocks noChangeAspect="1"/>
          </p:cNvPicPr>
          <p:nvPr/>
        </p:nvPicPr>
        <p:blipFill>
          <a:blip r:embed="rId2"/>
          <a:stretch>
            <a:fillRect/>
          </a:stretch>
        </p:blipFill>
        <p:spPr>
          <a:xfrm>
            <a:off x="6626088" y="2756453"/>
            <a:ext cx="5022574" cy="3286538"/>
          </a:xfrm>
          <a:prstGeom prst="rect">
            <a:avLst/>
          </a:prstGeom>
        </p:spPr>
      </p:pic>
    </p:spTree>
    <p:extLst>
      <p:ext uri="{BB962C8B-B14F-4D97-AF65-F5344CB8AC3E}">
        <p14:creationId xmlns:p14="http://schemas.microsoft.com/office/powerpoint/2010/main" val="387258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4DAD-45DA-4C00-8383-44944F56ADE4}"/>
              </a:ext>
            </a:extLst>
          </p:cNvPr>
          <p:cNvSpPr>
            <a:spLocks noGrp="1"/>
          </p:cNvSpPr>
          <p:nvPr>
            <p:ph type="title"/>
          </p:nvPr>
        </p:nvSpPr>
        <p:spPr>
          <a:xfrm>
            <a:off x="1066800" y="642594"/>
            <a:ext cx="10058400" cy="536849"/>
          </a:xfrm>
        </p:spPr>
        <p:txBody>
          <a:bodyPr>
            <a:normAutofit fontScale="90000"/>
          </a:bodyPr>
          <a:lstStyle/>
          <a:p>
            <a:r>
              <a:rPr lang="en-US" b="1" dirty="0"/>
              <a:t>RESULT</a:t>
            </a:r>
          </a:p>
        </p:txBody>
      </p:sp>
      <p:sp>
        <p:nvSpPr>
          <p:cNvPr id="3" name="Content Placeholder 2">
            <a:extLst>
              <a:ext uri="{FF2B5EF4-FFF2-40B4-BE49-F238E27FC236}">
                <a16:creationId xmlns:a16="http://schemas.microsoft.com/office/drawing/2014/main" id="{ACB53FB9-54BE-4D7C-AC54-418F74853A45}"/>
              </a:ext>
            </a:extLst>
          </p:cNvPr>
          <p:cNvSpPr>
            <a:spLocks noGrp="1"/>
          </p:cNvSpPr>
          <p:nvPr>
            <p:ph idx="1"/>
          </p:nvPr>
        </p:nvSpPr>
        <p:spPr>
          <a:xfrm>
            <a:off x="1066800" y="1179442"/>
            <a:ext cx="10058400" cy="5035963"/>
          </a:xfrm>
        </p:spPr>
        <p:txBody>
          <a:bodyPr>
            <a:normAutofit/>
          </a:bodyPr>
          <a:lstStyle/>
          <a:p>
            <a:pPr marL="0" indent="0">
              <a:buNone/>
            </a:pPr>
            <a:r>
              <a:rPr lang="en-US" sz="1800" b="1" u="sng" dirty="0"/>
              <a:t>Healthcare Data Analytics Platforms and Tools:</a:t>
            </a:r>
          </a:p>
          <a:p>
            <a:r>
              <a:rPr lang="en-US" dirty="0"/>
              <a:t>Advanced Data Visualization (ADV)</a:t>
            </a:r>
          </a:p>
          <a:p>
            <a:r>
              <a:rPr lang="en-US" dirty="0"/>
              <a:t>Presto</a:t>
            </a:r>
          </a:p>
          <a:p>
            <a:r>
              <a:rPr lang="en-US" dirty="0"/>
              <a:t>Hive</a:t>
            </a:r>
          </a:p>
          <a:p>
            <a:r>
              <a:rPr lang="en-US" dirty="0"/>
              <a:t>Vertica</a:t>
            </a:r>
          </a:p>
          <a:p>
            <a:r>
              <a:rPr lang="en-US" dirty="0"/>
              <a:t>Key Point Indicator(KPI)</a:t>
            </a:r>
          </a:p>
          <a:p>
            <a:r>
              <a:rPr lang="en-US" dirty="0"/>
              <a:t>Online Analytics Processing</a:t>
            </a:r>
          </a:p>
          <a:p>
            <a:r>
              <a:rPr lang="en-US" dirty="0"/>
              <a:t>Online Transaction Processing</a:t>
            </a:r>
          </a:p>
          <a:p>
            <a:r>
              <a:rPr lang="en-US" dirty="0"/>
              <a:t>Hadoop Distributed File System</a:t>
            </a:r>
          </a:p>
          <a:p>
            <a:r>
              <a:rPr lang="en-US" dirty="0"/>
              <a:t>Casandra File system</a:t>
            </a:r>
          </a:p>
          <a:p>
            <a:r>
              <a:rPr lang="en-US" dirty="0"/>
              <a:t>Map Reducing System</a:t>
            </a:r>
          </a:p>
          <a:p>
            <a:r>
              <a:rPr lang="en-US" dirty="0"/>
              <a:t>Text mining</a:t>
            </a:r>
          </a:p>
          <a:p>
            <a:r>
              <a:rPr lang="en-US" dirty="0"/>
              <a:t>Cloud computing</a:t>
            </a:r>
          </a:p>
          <a:p>
            <a:endParaRPr lang="en-US" u="sng" dirty="0"/>
          </a:p>
        </p:txBody>
      </p:sp>
      <p:pic>
        <p:nvPicPr>
          <p:cNvPr id="1026" name="Picture 2" descr="Icon Software #158611 - Free Icons Library">
            <a:extLst>
              <a:ext uri="{FF2B5EF4-FFF2-40B4-BE49-F238E27FC236}">
                <a16:creationId xmlns:a16="http://schemas.microsoft.com/office/drawing/2014/main" id="{B67B982E-B437-4BDB-A6E0-E8E2A98F0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075" y="907636"/>
            <a:ext cx="2143125" cy="1968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lyze, Business, Data, Graph, Reportin #1295534 - PNG Images - PNGio">
            <a:extLst>
              <a:ext uri="{FF2B5EF4-FFF2-40B4-BE49-F238E27FC236}">
                <a16:creationId xmlns:a16="http://schemas.microsoft.com/office/drawing/2014/main" id="{E7E3455E-A6CC-4317-8B49-0E29A677D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182" y="18601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Best eCommerce Marketing Automation Software Tools | Yieldify">
            <a:extLst>
              <a:ext uri="{FF2B5EF4-FFF2-40B4-BE49-F238E27FC236}">
                <a16:creationId xmlns:a16="http://schemas.microsoft.com/office/drawing/2014/main" id="{B64B48B6-B342-40D6-92B4-0F9CC9F06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074" y="400326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1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474F-AC6D-4137-83D0-9F4E5E2C8A38}"/>
              </a:ext>
            </a:extLst>
          </p:cNvPr>
          <p:cNvSpPr>
            <a:spLocks noGrp="1"/>
          </p:cNvSpPr>
          <p:nvPr>
            <p:ph type="title"/>
          </p:nvPr>
        </p:nvSpPr>
        <p:spPr>
          <a:xfrm>
            <a:off x="1066800" y="642594"/>
            <a:ext cx="10058400" cy="497093"/>
          </a:xfrm>
        </p:spPr>
        <p:txBody>
          <a:bodyPr>
            <a:normAutofit fontScale="90000"/>
          </a:bodyPr>
          <a:lstStyle/>
          <a:p>
            <a:r>
              <a:rPr lang="en-US" b="1" dirty="0"/>
              <a:t>RESULT</a:t>
            </a:r>
          </a:p>
        </p:txBody>
      </p:sp>
      <p:sp>
        <p:nvSpPr>
          <p:cNvPr id="3" name="Content Placeholder 2">
            <a:extLst>
              <a:ext uri="{FF2B5EF4-FFF2-40B4-BE49-F238E27FC236}">
                <a16:creationId xmlns:a16="http://schemas.microsoft.com/office/drawing/2014/main" id="{BA24A7DE-7989-4018-9860-F9313ADF3350}"/>
              </a:ext>
            </a:extLst>
          </p:cNvPr>
          <p:cNvSpPr>
            <a:spLocks noGrp="1"/>
          </p:cNvSpPr>
          <p:nvPr>
            <p:ph idx="1"/>
          </p:nvPr>
        </p:nvSpPr>
        <p:spPr>
          <a:xfrm>
            <a:off x="1066800" y="1139687"/>
            <a:ext cx="10058400" cy="2093843"/>
          </a:xfrm>
        </p:spPr>
        <p:txBody>
          <a:bodyPr/>
          <a:lstStyle/>
          <a:p>
            <a:pPr marL="0" indent="0">
              <a:buNone/>
            </a:pPr>
            <a:r>
              <a:rPr lang="en-US" sz="1800" b="1" dirty="0"/>
              <a:t>Research Approaches:</a:t>
            </a:r>
            <a:endParaRPr lang="en-US" sz="1800" dirty="0"/>
          </a:p>
          <a:p>
            <a:r>
              <a:rPr lang="en-US" dirty="0"/>
              <a:t>Out of 81 studies included in this systematic review, 50 studies have adopted qualitative research approach, 19 studies used quantitative methods, and finally 12 studies used a mixture between qualitative and quantitative research approaches.</a:t>
            </a:r>
          </a:p>
          <a:p>
            <a:r>
              <a:rPr lang="en-US" dirty="0"/>
              <a:t>Below figure shows that the qualitative research has focused more by understanding the individual behavior between patients and doctors in order to improve results.</a:t>
            </a:r>
          </a:p>
          <a:p>
            <a:endParaRPr lang="en-US" dirty="0"/>
          </a:p>
        </p:txBody>
      </p:sp>
      <p:pic>
        <p:nvPicPr>
          <p:cNvPr id="4" name="Picture 3">
            <a:extLst>
              <a:ext uri="{FF2B5EF4-FFF2-40B4-BE49-F238E27FC236}">
                <a16:creationId xmlns:a16="http://schemas.microsoft.com/office/drawing/2014/main" id="{7DD15EB0-EE96-4FB8-8EAE-85BF0984E97A}"/>
              </a:ext>
            </a:extLst>
          </p:cNvPr>
          <p:cNvPicPr>
            <a:picLocks noChangeAspect="1"/>
          </p:cNvPicPr>
          <p:nvPr/>
        </p:nvPicPr>
        <p:blipFill>
          <a:blip r:embed="rId2"/>
          <a:stretch>
            <a:fillRect/>
          </a:stretch>
        </p:blipFill>
        <p:spPr>
          <a:xfrm>
            <a:off x="3458817" y="3043581"/>
            <a:ext cx="4731026" cy="3171825"/>
          </a:xfrm>
          <a:prstGeom prst="rect">
            <a:avLst/>
          </a:prstGeom>
        </p:spPr>
      </p:pic>
    </p:spTree>
    <p:extLst>
      <p:ext uri="{BB962C8B-B14F-4D97-AF65-F5344CB8AC3E}">
        <p14:creationId xmlns:p14="http://schemas.microsoft.com/office/powerpoint/2010/main" val="10671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C0A5-1572-4096-94A6-5E8D7CC956B9}"/>
              </a:ext>
            </a:extLst>
          </p:cNvPr>
          <p:cNvSpPr>
            <a:spLocks noGrp="1"/>
          </p:cNvSpPr>
          <p:nvPr>
            <p:ph type="title"/>
          </p:nvPr>
        </p:nvSpPr>
        <p:spPr>
          <a:xfrm>
            <a:off x="1066800" y="642594"/>
            <a:ext cx="10058400" cy="629615"/>
          </a:xfrm>
        </p:spPr>
        <p:txBody>
          <a:bodyPr>
            <a:normAutofit fontScale="90000"/>
          </a:bodyPr>
          <a:lstStyle/>
          <a:p>
            <a:r>
              <a:rPr lang="en-US" b="1" dirty="0"/>
              <a:t>RESULT</a:t>
            </a:r>
          </a:p>
        </p:txBody>
      </p:sp>
      <p:sp>
        <p:nvSpPr>
          <p:cNvPr id="3" name="Content Placeholder 2">
            <a:extLst>
              <a:ext uri="{FF2B5EF4-FFF2-40B4-BE49-F238E27FC236}">
                <a16:creationId xmlns:a16="http://schemas.microsoft.com/office/drawing/2014/main" id="{8405A91D-AEE5-4EE0-8AB5-FC48BA8264C2}"/>
              </a:ext>
            </a:extLst>
          </p:cNvPr>
          <p:cNvSpPr>
            <a:spLocks noGrp="1"/>
          </p:cNvSpPr>
          <p:nvPr>
            <p:ph idx="1"/>
          </p:nvPr>
        </p:nvSpPr>
        <p:spPr>
          <a:xfrm>
            <a:off x="1066800" y="1272209"/>
            <a:ext cx="10058400" cy="3849624"/>
          </a:xfrm>
        </p:spPr>
        <p:txBody>
          <a:bodyPr>
            <a:normAutofit/>
          </a:bodyPr>
          <a:lstStyle/>
          <a:p>
            <a:r>
              <a:rPr lang="en-US" sz="1800" b="1" dirty="0"/>
              <a:t>Online Databases:</a:t>
            </a:r>
          </a:p>
          <a:p>
            <a:r>
              <a:rPr lang="en-US" sz="1700" dirty="0"/>
              <a:t>This literature review has found a total number of 81 papers were considered highly relevant to the healthcare analytics after studying of seven databases, whereas 25 articles were repeated in different databases.</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774C340A-95D6-4CC0-9335-4209ABFF79A1}"/>
              </a:ext>
            </a:extLst>
          </p:cNvPr>
          <p:cNvPicPr>
            <a:picLocks noChangeAspect="1"/>
          </p:cNvPicPr>
          <p:nvPr/>
        </p:nvPicPr>
        <p:blipFill>
          <a:blip r:embed="rId2"/>
          <a:stretch>
            <a:fillRect/>
          </a:stretch>
        </p:blipFill>
        <p:spPr>
          <a:xfrm>
            <a:off x="3294200" y="2756452"/>
            <a:ext cx="5531748" cy="3458953"/>
          </a:xfrm>
          <a:prstGeom prst="rect">
            <a:avLst/>
          </a:prstGeom>
        </p:spPr>
      </p:pic>
    </p:spTree>
    <p:extLst>
      <p:ext uri="{BB962C8B-B14F-4D97-AF65-F5344CB8AC3E}">
        <p14:creationId xmlns:p14="http://schemas.microsoft.com/office/powerpoint/2010/main" val="259774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37D0-5637-4BE1-BD23-1613C0F8FAAE}"/>
              </a:ext>
            </a:extLst>
          </p:cNvPr>
          <p:cNvSpPr>
            <a:spLocks noGrp="1"/>
          </p:cNvSpPr>
          <p:nvPr>
            <p:ph type="title"/>
          </p:nvPr>
        </p:nvSpPr>
        <p:spPr>
          <a:xfrm>
            <a:off x="1066800" y="642594"/>
            <a:ext cx="10058400" cy="656119"/>
          </a:xfrm>
        </p:spPr>
        <p:txBody>
          <a:bodyPr/>
          <a:lstStyle/>
          <a:p>
            <a:r>
              <a:rPr lang="en-US" b="1" dirty="0"/>
              <a:t>RESULT</a:t>
            </a:r>
          </a:p>
        </p:txBody>
      </p:sp>
      <p:sp>
        <p:nvSpPr>
          <p:cNvPr id="3" name="Content Placeholder 2">
            <a:extLst>
              <a:ext uri="{FF2B5EF4-FFF2-40B4-BE49-F238E27FC236}">
                <a16:creationId xmlns:a16="http://schemas.microsoft.com/office/drawing/2014/main" id="{2D0E9E71-E606-4F3A-943F-BCC90D3515F6}"/>
              </a:ext>
            </a:extLst>
          </p:cNvPr>
          <p:cNvSpPr>
            <a:spLocks noGrp="1"/>
          </p:cNvSpPr>
          <p:nvPr>
            <p:ph idx="1"/>
          </p:nvPr>
        </p:nvSpPr>
        <p:spPr>
          <a:xfrm>
            <a:off x="1066800" y="1298713"/>
            <a:ext cx="10058400" cy="3849624"/>
          </a:xfrm>
        </p:spPr>
        <p:txBody>
          <a:bodyPr>
            <a:normAutofit/>
          </a:bodyPr>
          <a:lstStyle/>
          <a:p>
            <a:pPr marL="0" indent="0">
              <a:buNone/>
            </a:pPr>
            <a:r>
              <a:rPr lang="en-US" sz="1800" b="1" dirty="0"/>
              <a:t>Geographic distribution:</a:t>
            </a:r>
          </a:p>
          <a:p>
            <a:r>
              <a:rPr lang="en-US" dirty="0"/>
              <a:t>Most of healthcare data analytics has been conducted in the United States and Europe, however there were some studies in Canada and very little in Asia.</a:t>
            </a:r>
          </a:p>
          <a:p>
            <a:r>
              <a:rPr lang="en-US" dirty="0"/>
              <a:t>From the figure shows the distribution of research approaches in different areas. As we can see that United States and Canada have got kind of attention for both quantitative and qualitative studies. however in Europe qualitative studies have more attention than quantitative studies</a:t>
            </a:r>
          </a:p>
          <a:p>
            <a:endParaRPr lang="en-US" dirty="0"/>
          </a:p>
        </p:txBody>
      </p:sp>
      <p:pic>
        <p:nvPicPr>
          <p:cNvPr id="4" name="Picture 3">
            <a:extLst>
              <a:ext uri="{FF2B5EF4-FFF2-40B4-BE49-F238E27FC236}">
                <a16:creationId xmlns:a16="http://schemas.microsoft.com/office/drawing/2014/main" id="{31A266FC-CA2D-4D8C-A177-EE2D4C405F1C}"/>
              </a:ext>
            </a:extLst>
          </p:cNvPr>
          <p:cNvPicPr>
            <a:picLocks noChangeAspect="1"/>
          </p:cNvPicPr>
          <p:nvPr/>
        </p:nvPicPr>
        <p:blipFill>
          <a:blip r:embed="rId2"/>
          <a:stretch>
            <a:fillRect/>
          </a:stretch>
        </p:blipFill>
        <p:spPr>
          <a:xfrm>
            <a:off x="1955316" y="3233530"/>
            <a:ext cx="7724775" cy="3117643"/>
          </a:xfrm>
          <a:prstGeom prst="rect">
            <a:avLst/>
          </a:prstGeom>
        </p:spPr>
      </p:pic>
    </p:spTree>
    <p:extLst>
      <p:ext uri="{BB962C8B-B14F-4D97-AF65-F5344CB8AC3E}">
        <p14:creationId xmlns:p14="http://schemas.microsoft.com/office/powerpoint/2010/main" val="68776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Thank You Ppt Inspiration Master Slide | PowerPoint Presentation ...">
            <a:extLst>
              <a:ext uri="{FF2B5EF4-FFF2-40B4-BE49-F238E27FC236}">
                <a16:creationId xmlns:a16="http://schemas.microsoft.com/office/drawing/2014/main" id="{FD145D63-2406-4667-9434-07DFB0F47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22" y="1226274"/>
            <a:ext cx="6506817" cy="433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AB04-87D9-4DFE-BF95-6F7F292BBAD6}"/>
              </a:ext>
            </a:extLst>
          </p:cNvPr>
          <p:cNvSpPr>
            <a:spLocks noGrp="1"/>
          </p:cNvSpPr>
          <p:nvPr>
            <p:ph type="title"/>
          </p:nvPr>
        </p:nvSpPr>
        <p:spPr>
          <a:xfrm>
            <a:off x="1066800" y="503583"/>
            <a:ext cx="10058400" cy="857416"/>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05E43F8B-E8D1-4ABB-BA86-D27467632145}"/>
              </a:ext>
            </a:extLst>
          </p:cNvPr>
          <p:cNvSpPr>
            <a:spLocks noGrp="1"/>
          </p:cNvSpPr>
          <p:nvPr>
            <p:ph idx="1"/>
          </p:nvPr>
        </p:nvSpPr>
        <p:spPr>
          <a:xfrm>
            <a:off x="1066800" y="1360998"/>
            <a:ext cx="10058400" cy="4993419"/>
          </a:xfrm>
        </p:spPr>
        <p:txBody>
          <a:bodyPr>
            <a:normAutofit/>
          </a:bodyPr>
          <a:lstStyle/>
          <a:p>
            <a:r>
              <a:rPr lang="en-US" dirty="0"/>
              <a:t>Today’s healthcare industries are moving from volume-based business into value-based business, which requires an overwork from doctors and nurses to be more productive and efficient.</a:t>
            </a:r>
          </a:p>
          <a:p>
            <a:r>
              <a:rPr lang="en-US" dirty="0"/>
              <a:t>Over the last few years, healthcare data has become more complex for the reason that large amount of data are being available lately, along with the rapid change of technologies and mobile applications and new diseases have discovered.</a:t>
            </a:r>
          </a:p>
          <a:p>
            <a:r>
              <a:rPr lang="en-US" dirty="0"/>
              <a:t>This paper aims to proof that healthcare data analytics techniques are not efficient enough and suitable anymore these days in order to manage big data issue and improve healthcare data analytics due to the rapid growth and evolution of technology.</a:t>
            </a:r>
          </a:p>
          <a:p>
            <a:r>
              <a:rPr lang="en-US" dirty="0"/>
              <a:t>In order to meet our goals, the proposed study is going to discuss critically weaknesses, disadvantages, problems and gaps of traditional healthcare data analytics techniques in order to manage healthcare big data.</a:t>
            </a:r>
          </a:p>
          <a:p>
            <a:r>
              <a:rPr lang="en-US" dirty="0"/>
              <a:t>The proposed technique is recommended rather than offered, since it will facilitate and enhance healthcare practice, by enabling systems to use data and analyze it efficiently and smoothly, because it will fill the gaps of previous techniques used in the hospitals, handle big data issue and avoid data loss, which will lead to improve care, assist diseases prediction and prevention systems and reduce cost.</a:t>
            </a:r>
          </a:p>
          <a:p>
            <a:r>
              <a:rPr lang="en-US" dirty="0"/>
              <a:t>By sure Doctors and nurses will be benefited by using a proposed technique which reduce time and efforts.</a:t>
            </a:r>
          </a:p>
        </p:txBody>
      </p:sp>
    </p:spTree>
    <p:extLst>
      <p:ext uri="{BB962C8B-B14F-4D97-AF65-F5344CB8AC3E}">
        <p14:creationId xmlns:p14="http://schemas.microsoft.com/office/powerpoint/2010/main" val="11342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E517-E6C2-4D7A-B436-780B77A4AD72}"/>
              </a:ext>
            </a:extLst>
          </p:cNvPr>
          <p:cNvSpPr>
            <a:spLocks noGrp="1"/>
          </p:cNvSpPr>
          <p:nvPr>
            <p:ph type="title"/>
          </p:nvPr>
        </p:nvSpPr>
        <p:spPr>
          <a:xfrm>
            <a:off x="1066800" y="642594"/>
            <a:ext cx="10058400" cy="695876"/>
          </a:xfrm>
        </p:spPr>
        <p:txBody>
          <a:bodyPr/>
          <a:lstStyle/>
          <a:p>
            <a:r>
              <a:rPr lang="en-US" b="1" dirty="0"/>
              <a:t>Healthcare Analytics &amp; Data Mining</a:t>
            </a:r>
            <a:endParaRPr lang="en-US" dirty="0"/>
          </a:p>
        </p:txBody>
      </p:sp>
      <p:sp>
        <p:nvSpPr>
          <p:cNvPr id="3" name="Content Placeholder 2">
            <a:extLst>
              <a:ext uri="{FF2B5EF4-FFF2-40B4-BE49-F238E27FC236}">
                <a16:creationId xmlns:a16="http://schemas.microsoft.com/office/drawing/2014/main" id="{36B549B1-A7F4-4E68-A2DB-495F498990B3}"/>
              </a:ext>
            </a:extLst>
          </p:cNvPr>
          <p:cNvSpPr>
            <a:spLocks noGrp="1"/>
          </p:cNvSpPr>
          <p:nvPr>
            <p:ph idx="1"/>
          </p:nvPr>
        </p:nvSpPr>
        <p:spPr>
          <a:xfrm>
            <a:off x="1066800" y="1550503"/>
            <a:ext cx="10058400" cy="4147931"/>
          </a:xfrm>
        </p:spPr>
        <p:txBody>
          <a:bodyPr>
            <a:noAutofit/>
          </a:bodyPr>
          <a:lstStyle/>
          <a:p>
            <a:r>
              <a:rPr lang="en-US" sz="1800" dirty="0"/>
              <a:t>Data Mining is described as a process by which data is gathered, analyzed and stored in order to produce useful and high quality information and knowledge.</a:t>
            </a:r>
          </a:p>
          <a:p>
            <a:r>
              <a:rPr lang="en-US" sz="1800" dirty="0"/>
              <a:t>This term also includes the way of how this data is gathered, filtering and preparation of the data for use and finally the processing of data to support data analytics and predictive modelling</a:t>
            </a:r>
          </a:p>
          <a:p>
            <a:endParaRPr lang="en-US" sz="1800" dirty="0"/>
          </a:p>
          <a:p>
            <a:pPr marL="0" indent="0">
              <a:buNone/>
            </a:pPr>
            <a:r>
              <a:rPr lang="en-US" sz="1800" b="1" dirty="0"/>
              <a:t>Data collection:</a:t>
            </a:r>
          </a:p>
          <a:p>
            <a:r>
              <a:rPr lang="en-US" sz="1800" dirty="0"/>
              <a:t>The first stage of data mining is the process of gathering and collecting data.</a:t>
            </a:r>
          </a:p>
          <a:p>
            <a:r>
              <a:rPr lang="en-US" sz="1800" dirty="0"/>
              <a:t>However, even before gathering the data, ideas and plans should be assumed to decide which data should be gathered in order to collect specific data as desired and use it efficiently</a:t>
            </a:r>
          </a:p>
        </p:txBody>
      </p:sp>
    </p:spTree>
    <p:extLst>
      <p:ext uri="{BB962C8B-B14F-4D97-AF65-F5344CB8AC3E}">
        <p14:creationId xmlns:p14="http://schemas.microsoft.com/office/powerpoint/2010/main" val="32157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D51D-9811-4D16-AB6A-3CE13B0E258C}"/>
              </a:ext>
            </a:extLst>
          </p:cNvPr>
          <p:cNvSpPr>
            <a:spLocks noGrp="1"/>
          </p:cNvSpPr>
          <p:nvPr>
            <p:ph type="title"/>
          </p:nvPr>
        </p:nvSpPr>
        <p:spPr>
          <a:xfrm>
            <a:off x="1066800" y="642594"/>
            <a:ext cx="10058400" cy="642867"/>
          </a:xfrm>
        </p:spPr>
        <p:txBody>
          <a:bodyPr/>
          <a:lstStyle/>
          <a:p>
            <a:r>
              <a:rPr lang="en-US" b="1" dirty="0"/>
              <a:t>Healthcare Sectors &amp; Big Data Analytics</a:t>
            </a:r>
            <a:endParaRPr lang="en-US" dirty="0"/>
          </a:p>
        </p:txBody>
      </p:sp>
      <p:sp>
        <p:nvSpPr>
          <p:cNvPr id="3" name="Content Placeholder 2">
            <a:extLst>
              <a:ext uri="{FF2B5EF4-FFF2-40B4-BE49-F238E27FC236}">
                <a16:creationId xmlns:a16="http://schemas.microsoft.com/office/drawing/2014/main" id="{7A53DDB3-7E91-4E97-BF50-514E55DD0711}"/>
              </a:ext>
            </a:extLst>
          </p:cNvPr>
          <p:cNvSpPr>
            <a:spLocks noGrp="1"/>
          </p:cNvSpPr>
          <p:nvPr>
            <p:ph idx="1"/>
          </p:nvPr>
        </p:nvSpPr>
        <p:spPr>
          <a:xfrm>
            <a:off x="1066800" y="1504188"/>
            <a:ext cx="10058400" cy="3849624"/>
          </a:xfrm>
        </p:spPr>
        <p:txBody>
          <a:bodyPr>
            <a:normAutofit fontScale="92500" lnSpcReduction="10000"/>
          </a:bodyPr>
          <a:lstStyle/>
          <a:p>
            <a:r>
              <a:rPr lang="en-US" sz="2200" b="1" u="sng" dirty="0"/>
              <a:t>Big data storage and management</a:t>
            </a:r>
          </a:p>
          <a:p>
            <a:pPr marL="0" indent="0">
              <a:buNone/>
            </a:pPr>
            <a:endParaRPr lang="en-US" sz="1800" b="1" u="sng" dirty="0"/>
          </a:p>
          <a:p>
            <a:r>
              <a:rPr lang="en-US" sz="1800" dirty="0"/>
              <a:t>One of the most important elements in dealing with and managing data is to know where and how this data will be stored once when it is collected.</a:t>
            </a:r>
          </a:p>
          <a:p>
            <a:r>
              <a:rPr lang="en-US" sz="1800" dirty="0"/>
              <a:t>There are many numbers of data sources now and that a huge amount of data has become available, so this growth of data will absolutely require an agile database which can deal with the data logically and through data synchronization in order to adapt to the rapid data evolution.</a:t>
            </a:r>
          </a:p>
          <a:p>
            <a:r>
              <a:rPr lang="en-US" sz="1800" dirty="0"/>
              <a:t>On the other hand databases only manage server memory data, therefore eliminating the option of managing other storage devices such as: disk and compact drivers.</a:t>
            </a:r>
          </a:p>
          <a:p>
            <a:r>
              <a:rPr lang="en-US" sz="1800" dirty="0"/>
              <a:t>Accordingly, this will reduce the efficiency of database performance and real time response during the time.</a:t>
            </a:r>
          </a:p>
        </p:txBody>
      </p:sp>
    </p:spTree>
    <p:extLst>
      <p:ext uri="{BB962C8B-B14F-4D97-AF65-F5344CB8AC3E}">
        <p14:creationId xmlns:p14="http://schemas.microsoft.com/office/powerpoint/2010/main" val="21267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DFA4-A333-4849-BF52-FFF8D917AE9D}"/>
              </a:ext>
            </a:extLst>
          </p:cNvPr>
          <p:cNvSpPr>
            <a:spLocks noGrp="1"/>
          </p:cNvSpPr>
          <p:nvPr>
            <p:ph type="title"/>
          </p:nvPr>
        </p:nvSpPr>
        <p:spPr>
          <a:xfrm>
            <a:off x="1066800" y="483705"/>
            <a:ext cx="10058400" cy="669371"/>
          </a:xfrm>
        </p:spPr>
        <p:txBody>
          <a:bodyPr/>
          <a:lstStyle/>
          <a:p>
            <a:r>
              <a:rPr lang="en-US" b="1" dirty="0"/>
              <a:t>Healthcare Sectors &amp; Big Data Analytics</a:t>
            </a:r>
            <a:endParaRPr lang="en-US" dirty="0"/>
          </a:p>
        </p:txBody>
      </p:sp>
      <p:sp>
        <p:nvSpPr>
          <p:cNvPr id="3" name="Content Placeholder 2">
            <a:extLst>
              <a:ext uri="{FF2B5EF4-FFF2-40B4-BE49-F238E27FC236}">
                <a16:creationId xmlns:a16="http://schemas.microsoft.com/office/drawing/2014/main" id="{F64E0188-08FA-4187-9B51-751B114582EF}"/>
              </a:ext>
            </a:extLst>
          </p:cNvPr>
          <p:cNvSpPr>
            <a:spLocks noGrp="1"/>
          </p:cNvSpPr>
          <p:nvPr>
            <p:ph idx="1"/>
          </p:nvPr>
        </p:nvSpPr>
        <p:spPr>
          <a:xfrm>
            <a:off x="1066800" y="1311964"/>
            <a:ext cx="10058400" cy="5062331"/>
          </a:xfrm>
        </p:spPr>
        <p:txBody>
          <a:bodyPr>
            <a:normAutofit/>
          </a:bodyPr>
          <a:lstStyle/>
          <a:p>
            <a:pPr marL="0" indent="0">
              <a:buNone/>
            </a:pPr>
            <a:r>
              <a:rPr lang="en-US" sz="2000" b="1" u="sng" dirty="0"/>
              <a:t>Patients Role in Healthcare Analytics</a:t>
            </a:r>
          </a:p>
          <a:p>
            <a:r>
              <a:rPr lang="en-US" dirty="0"/>
              <a:t>This can improve healthcare analytics through understanding the small and personal data, as well as educate themselves in how to collaborate with the healthcare data analytics to reach a high level of efficiency and accuracy.</a:t>
            </a:r>
          </a:p>
          <a:p>
            <a:r>
              <a:rPr lang="en-US" dirty="0"/>
              <a:t>to perform good data analytics, first of all we should teach individuals how to understand and realize the importance of dealing with such data.</a:t>
            </a:r>
          </a:p>
          <a:p>
            <a:r>
              <a:rPr lang="en-US" dirty="0"/>
              <a:t>Patients can share some information with other patients, so they increase their knowledge, background and awareness in the healthcare analytics sectors regarding their conditions.</a:t>
            </a:r>
          </a:p>
          <a:p>
            <a:pPr marL="0" indent="0">
              <a:buNone/>
            </a:pPr>
            <a:r>
              <a:rPr lang="en-US" sz="1800" b="1" u="sng" dirty="0"/>
              <a:t>Connectivity between Healthcare Analytics System and Individuals (Medical Staff and Patients):</a:t>
            </a:r>
          </a:p>
          <a:p>
            <a:r>
              <a:rPr lang="en-US" dirty="0"/>
              <a:t>Connectivity approaches generate thoughts and ideas from connected networks of minds and leverages prior experiences with the utilization of technologies in our everyday life.</a:t>
            </a:r>
          </a:p>
          <a:p>
            <a:r>
              <a:rPr lang="en-US" dirty="0"/>
              <a:t>it is also regards how much individuals are attached to and familiar with medical care systems and their personal skills such as ability to learn and adopt such systems in their life, as different people have different attitudes and reasons for not accepting such technologies</a:t>
            </a:r>
            <a:endParaRPr lang="en-US" sz="1800" u="sng" dirty="0"/>
          </a:p>
        </p:txBody>
      </p:sp>
    </p:spTree>
    <p:extLst>
      <p:ext uri="{BB962C8B-B14F-4D97-AF65-F5344CB8AC3E}">
        <p14:creationId xmlns:p14="http://schemas.microsoft.com/office/powerpoint/2010/main" val="10179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E082-E11D-45FD-BBF2-31D639DF879F}"/>
              </a:ext>
            </a:extLst>
          </p:cNvPr>
          <p:cNvSpPr>
            <a:spLocks noGrp="1"/>
          </p:cNvSpPr>
          <p:nvPr>
            <p:ph type="title"/>
          </p:nvPr>
        </p:nvSpPr>
        <p:spPr>
          <a:xfrm>
            <a:off x="1066800" y="510072"/>
            <a:ext cx="10058400" cy="563354"/>
          </a:xfrm>
        </p:spPr>
        <p:txBody>
          <a:bodyPr>
            <a:normAutofit fontScale="90000"/>
          </a:bodyPr>
          <a:lstStyle/>
          <a:p>
            <a:r>
              <a:rPr lang="en-US" b="1" dirty="0"/>
              <a:t>Healthcare Sectors &amp; Big Data Analytics</a:t>
            </a:r>
            <a:endParaRPr lang="en-US" dirty="0"/>
          </a:p>
        </p:txBody>
      </p:sp>
      <p:sp>
        <p:nvSpPr>
          <p:cNvPr id="3" name="Content Placeholder 2">
            <a:extLst>
              <a:ext uri="{FF2B5EF4-FFF2-40B4-BE49-F238E27FC236}">
                <a16:creationId xmlns:a16="http://schemas.microsoft.com/office/drawing/2014/main" id="{C03FE477-6A65-4772-8DB1-14035DF2BBDD}"/>
              </a:ext>
            </a:extLst>
          </p:cNvPr>
          <p:cNvSpPr>
            <a:spLocks noGrp="1"/>
          </p:cNvSpPr>
          <p:nvPr>
            <p:ph idx="1"/>
          </p:nvPr>
        </p:nvSpPr>
        <p:spPr>
          <a:xfrm>
            <a:off x="1066800" y="1281484"/>
            <a:ext cx="10058400" cy="5066443"/>
          </a:xfrm>
        </p:spPr>
        <p:txBody>
          <a:bodyPr>
            <a:normAutofit/>
          </a:bodyPr>
          <a:lstStyle/>
          <a:p>
            <a:pPr marL="0" indent="0">
              <a:buNone/>
            </a:pPr>
            <a:r>
              <a:rPr lang="en-US" sz="1800" b="1" u="sng" dirty="0"/>
              <a:t>Healthcare Predictions and Decision Support System (DSS):</a:t>
            </a:r>
          </a:p>
          <a:p>
            <a:r>
              <a:rPr lang="en-US" dirty="0"/>
              <a:t>Healthcare prediction is another data analytics method focusing on reducing future medical costs. Predictive technique uses patient medical history to evaluate all the potential health risks and predict a future medical treatment in advance.</a:t>
            </a:r>
          </a:p>
          <a:p>
            <a:pPr marL="0" indent="0">
              <a:buNone/>
            </a:pPr>
            <a:r>
              <a:rPr lang="en-US" sz="1800" b="1" u="sng" dirty="0"/>
              <a:t>Role of Predictive Analytics in Medical Healthcare:</a:t>
            </a:r>
          </a:p>
          <a:p>
            <a:r>
              <a:rPr lang="en-US" dirty="0"/>
              <a:t>Predictive analytics supports healthcare sectors to achieve a high level of effective overall care and preventive care,</a:t>
            </a:r>
          </a:p>
          <a:p>
            <a:r>
              <a:rPr lang="en-US" dirty="0"/>
              <a:t>As predictive systems’ results allow treatments and actions to be taken when all the risks are recognized in early stages, which aids for minimizing costs.</a:t>
            </a:r>
          </a:p>
          <a:p>
            <a:r>
              <a:rPr lang="en-US" dirty="0"/>
              <a:t>The technology era has added significant value to the healthcare decision support system.</a:t>
            </a:r>
          </a:p>
          <a:p>
            <a:pPr marL="0" indent="0">
              <a:buNone/>
            </a:pPr>
            <a:r>
              <a:rPr lang="en-US" sz="1800" b="1" u="sng" dirty="0"/>
              <a:t>Financial Factors in Healthcare Predictive Analytics:</a:t>
            </a:r>
          </a:p>
          <a:p>
            <a:r>
              <a:rPr lang="en-US" dirty="0"/>
              <a:t>Because of cost, information is one of the main aspects that have a big effect on the cost of healthcare predictive analytics.</a:t>
            </a:r>
          </a:p>
          <a:p>
            <a:r>
              <a:rPr lang="en-US" dirty="0"/>
              <a:t>Medical care systems have focused on increasing healthcare analytics performance as well as minimizing the cost by simplify unstructured clinical record and reducing irregular information.</a:t>
            </a:r>
            <a:endParaRPr lang="en-US" sz="1800" u="sng" dirty="0"/>
          </a:p>
        </p:txBody>
      </p:sp>
    </p:spTree>
    <p:extLst>
      <p:ext uri="{BB962C8B-B14F-4D97-AF65-F5344CB8AC3E}">
        <p14:creationId xmlns:p14="http://schemas.microsoft.com/office/powerpoint/2010/main" val="206984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B22A-2D13-4B5D-A20D-D8A4CB4F70FB}"/>
              </a:ext>
            </a:extLst>
          </p:cNvPr>
          <p:cNvSpPr>
            <a:spLocks noGrp="1"/>
          </p:cNvSpPr>
          <p:nvPr>
            <p:ph type="title"/>
          </p:nvPr>
        </p:nvSpPr>
        <p:spPr>
          <a:xfrm>
            <a:off x="1066800" y="430696"/>
            <a:ext cx="10058400" cy="775389"/>
          </a:xfrm>
        </p:spPr>
        <p:txBody>
          <a:bodyPr/>
          <a:lstStyle/>
          <a:p>
            <a:r>
              <a:rPr lang="en-US" b="1" dirty="0"/>
              <a:t>METHOD</a:t>
            </a:r>
          </a:p>
        </p:txBody>
      </p:sp>
      <p:sp>
        <p:nvSpPr>
          <p:cNvPr id="3" name="Content Placeholder 2">
            <a:extLst>
              <a:ext uri="{FF2B5EF4-FFF2-40B4-BE49-F238E27FC236}">
                <a16:creationId xmlns:a16="http://schemas.microsoft.com/office/drawing/2014/main" id="{0D3907B9-8349-4F60-A668-3A45283D81CB}"/>
              </a:ext>
            </a:extLst>
          </p:cNvPr>
          <p:cNvSpPr>
            <a:spLocks noGrp="1"/>
          </p:cNvSpPr>
          <p:nvPr>
            <p:ph idx="1"/>
          </p:nvPr>
        </p:nvSpPr>
        <p:spPr>
          <a:xfrm>
            <a:off x="1066800" y="1206085"/>
            <a:ext cx="10058400" cy="3917329"/>
          </a:xfrm>
        </p:spPr>
        <p:txBody>
          <a:bodyPr/>
          <a:lstStyle/>
          <a:p>
            <a:pPr marL="0" indent="0">
              <a:buNone/>
            </a:pPr>
            <a:r>
              <a:rPr lang="en-US" sz="1800" b="1" dirty="0"/>
              <a:t>Method has followed three steps:</a:t>
            </a:r>
          </a:p>
          <a:p>
            <a:pPr marL="0" indent="0">
              <a:buNone/>
            </a:pPr>
            <a:r>
              <a:rPr lang="en-US" dirty="0"/>
              <a:t>1) searching for initial and related studies, </a:t>
            </a:r>
          </a:p>
          <a:p>
            <a:pPr marL="0" indent="0">
              <a:buNone/>
            </a:pPr>
            <a:r>
              <a:rPr lang="en-US" dirty="0"/>
              <a:t>2) Relevance appraisal</a:t>
            </a:r>
          </a:p>
          <a:p>
            <a:pPr marL="0" indent="0">
              <a:buNone/>
            </a:pPr>
            <a:r>
              <a:rPr lang="en-US" dirty="0"/>
              <a:t>3)evaluation and extracting data. </a:t>
            </a:r>
          </a:p>
          <a:p>
            <a:r>
              <a:rPr lang="en-US" dirty="0"/>
              <a:t> The first step in order to find the articles was to specify and identify main keywords, This study has found that most relevant keywords to “healthcare analytics” and “data mining” used with technology to support medical information systems.</a:t>
            </a:r>
          </a:p>
          <a:p>
            <a:endParaRPr lang="en-US" dirty="0"/>
          </a:p>
        </p:txBody>
      </p:sp>
      <p:pic>
        <p:nvPicPr>
          <p:cNvPr id="4" name="Picture 3">
            <a:extLst>
              <a:ext uri="{FF2B5EF4-FFF2-40B4-BE49-F238E27FC236}">
                <a16:creationId xmlns:a16="http://schemas.microsoft.com/office/drawing/2014/main" id="{BF3FD05D-416D-4658-9881-E4B3EF48CA8D}"/>
              </a:ext>
            </a:extLst>
          </p:cNvPr>
          <p:cNvPicPr>
            <a:picLocks noChangeAspect="1"/>
          </p:cNvPicPr>
          <p:nvPr/>
        </p:nvPicPr>
        <p:blipFill>
          <a:blip r:embed="rId2"/>
          <a:stretch>
            <a:fillRect/>
          </a:stretch>
        </p:blipFill>
        <p:spPr>
          <a:xfrm>
            <a:off x="2084525" y="3763617"/>
            <a:ext cx="7572375" cy="2663687"/>
          </a:xfrm>
          <a:prstGeom prst="rect">
            <a:avLst/>
          </a:prstGeom>
        </p:spPr>
      </p:pic>
    </p:spTree>
    <p:extLst>
      <p:ext uri="{BB962C8B-B14F-4D97-AF65-F5344CB8AC3E}">
        <p14:creationId xmlns:p14="http://schemas.microsoft.com/office/powerpoint/2010/main" val="139690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84A3-40B4-438B-A48D-0D4EE9F35829}"/>
              </a:ext>
            </a:extLst>
          </p:cNvPr>
          <p:cNvSpPr>
            <a:spLocks noGrp="1"/>
          </p:cNvSpPr>
          <p:nvPr>
            <p:ph type="title"/>
          </p:nvPr>
        </p:nvSpPr>
        <p:spPr>
          <a:xfrm>
            <a:off x="1066800" y="642594"/>
            <a:ext cx="10058400" cy="457336"/>
          </a:xfrm>
        </p:spPr>
        <p:txBody>
          <a:bodyPr>
            <a:normAutofit fontScale="90000"/>
          </a:bodyPr>
          <a:lstStyle/>
          <a:p>
            <a:r>
              <a:rPr lang="en-US" b="1" dirty="0"/>
              <a:t>METHOD</a:t>
            </a:r>
          </a:p>
        </p:txBody>
      </p:sp>
      <p:sp>
        <p:nvSpPr>
          <p:cNvPr id="3" name="Content Placeholder 2">
            <a:extLst>
              <a:ext uri="{FF2B5EF4-FFF2-40B4-BE49-F238E27FC236}">
                <a16:creationId xmlns:a16="http://schemas.microsoft.com/office/drawing/2014/main" id="{5FB78004-4F39-4C77-BBA7-1875F51CEF29}"/>
              </a:ext>
            </a:extLst>
          </p:cNvPr>
          <p:cNvSpPr>
            <a:spLocks noGrp="1"/>
          </p:cNvSpPr>
          <p:nvPr>
            <p:ph idx="1"/>
          </p:nvPr>
        </p:nvSpPr>
        <p:spPr>
          <a:xfrm>
            <a:off x="1066800" y="1201972"/>
            <a:ext cx="10058400" cy="3849624"/>
          </a:xfrm>
        </p:spPr>
        <p:txBody>
          <a:bodyPr/>
          <a:lstStyle/>
          <a:p>
            <a:r>
              <a:rPr lang="en-US" dirty="0"/>
              <a:t>Once the keywords were identified, 7 online databases were searched to find the initial list of the studies. In the search, titles, keywords, abstract and full text were considered and the search was limited to studies published since 2010.</a:t>
            </a:r>
          </a:p>
          <a:p>
            <a:r>
              <a:rPr lang="en-US" dirty="0"/>
              <a:t>Relevance and related papers step was completed by filtering relevant papers from the initial papers list and eliminating undesired ones, by filtering papers first based on titles, abstracts and finally full texts.</a:t>
            </a:r>
          </a:p>
          <a:p>
            <a:pPr marL="0" indent="0">
              <a:buNone/>
            </a:pPr>
            <a:endParaRPr lang="en-US" dirty="0"/>
          </a:p>
        </p:txBody>
      </p:sp>
      <p:pic>
        <p:nvPicPr>
          <p:cNvPr id="4" name="Picture 3">
            <a:extLst>
              <a:ext uri="{FF2B5EF4-FFF2-40B4-BE49-F238E27FC236}">
                <a16:creationId xmlns:a16="http://schemas.microsoft.com/office/drawing/2014/main" id="{BA475A46-D947-43FF-B10E-79B5B80E19E1}"/>
              </a:ext>
            </a:extLst>
          </p:cNvPr>
          <p:cNvPicPr>
            <a:picLocks noChangeAspect="1"/>
          </p:cNvPicPr>
          <p:nvPr/>
        </p:nvPicPr>
        <p:blipFill>
          <a:blip r:embed="rId2"/>
          <a:stretch>
            <a:fillRect/>
          </a:stretch>
        </p:blipFill>
        <p:spPr>
          <a:xfrm>
            <a:off x="1921565" y="2782957"/>
            <a:ext cx="7871791" cy="3591339"/>
          </a:xfrm>
          <a:prstGeom prst="rect">
            <a:avLst/>
          </a:prstGeom>
        </p:spPr>
      </p:pic>
    </p:spTree>
    <p:extLst>
      <p:ext uri="{BB962C8B-B14F-4D97-AF65-F5344CB8AC3E}">
        <p14:creationId xmlns:p14="http://schemas.microsoft.com/office/powerpoint/2010/main" val="7502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332B-7A56-4E85-9ED9-36372549D1CF}"/>
              </a:ext>
            </a:extLst>
          </p:cNvPr>
          <p:cNvSpPr>
            <a:spLocks noGrp="1"/>
          </p:cNvSpPr>
          <p:nvPr>
            <p:ph type="title"/>
          </p:nvPr>
        </p:nvSpPr>
        <p:spPr>
          <a:xfrm>
            <a:off x="1066800" y="483570"/>
            <a:ext cx="10058400" cy="854902"/>
          </a:xfrm>
        </p:spPr>
        <p:txBody>
          <a:bodyPr/>
          <a:lstStyle/>
          <a:p>
            <a:r>
              <a:rPr lang="en-US" b="1" dirty="0"/>
              <a:t>METHOD</a:t>
            </a:r>
            <a:endParaRPr lang="en-US" dirty="0"/>
          </a:p>
        </p:txBody>
      </p:sp>
      <p:sp>
        <p:nvSpPr>
          <p:cNvPr id="3" name="Content Placeholder 2">
            <a:extLst>
              <a:ext uri="{FF2B5EF4-FFF2-40B4-BE49-F238E27FC236}">
                <a16:creationId xmlns:a16="http://schemas.microsoft.com/office/drawing/2014/main" id="{9EC7CC5A-9B5F-4FBA-A92A-F70CD60C2FB1}"/>
              </a:ext>
            </a:extLst>
          </p:cNvPr>
          <p:cNvSpPr>
            <a:spLocks noGrp="1"/>
          </p:cNvSpPr>
          <p:nvPr>
            <p:ph idx="1"/>
          </p:nvPr>
        </p:nvSpPr>
        <p:spPr>
          <a:xfrm>
            <a:off x="1066800" y="1166191"/>
            <a:ext cx="10058400" cy="4982818"/>
          </a:xfrm>
        </p:spPr>
        <p:txBody>
          <a:bodyPr>
            <a:normAutofit fontScale="92500" lnSpcReduction="20000"/>
          </a:bodyPr>
          <a:lstStyle/>
          <a:p>
            <a:pPr marL="0" indent="0">
              <a:buNone/>
            </a:pPr>
            <a:r>
              <a:rPr lang="en-US" sz="1800" b="1" dirty="0"/>
              <a:t>Main factors in Eliminating articles or papers such as:</a:t>
            </a:r>
          </a:p>
          <a:p>
            <a:r>
              <a:rPr lang="en-US" dirty="0"/>
              <a:t>• Did not focus on utilizing technologies in order to improve healthcare analytics.</a:t>
            </a:r>
          </a:p>
          <a:p>
            <a:r>
              <a:rPr lang="en-US" dirty="0"/>
              <a:t>• Did not provide any applicable methods and experimental evidence.</a:t>
            </a:r>
          </a:p>
          <a:p>
            <a:r>
              <a:rPr lang="en-US" dirty="0"/>
              <a:t>• Were in different languages not English.</a:t>
            </a:r>
          </a:p>
          <a:p>
            <a:r>
              <a:rPr lang="en-US" dirty="0"/>
              <a:t>• Were not relevant enough and kind of old, which cannot be applied in these days.</a:t>
            </a:r>
          </a:p>
          <a:p>
            <a:r>
              <a:rPr lang="en-US" dirty="0"/>
              <a:t>• Were not available anymore.</a:t>
            </a:r>
          </a:p>
          <a:p>
            <a:pPr marL="0" indent="0">
              <a:buNone/>
            </a:pPr>
            <a:r>
              <a:rPr lang="en-US" dirty="0"/>
              <a:t>Finally, </a:t>
            </a:r>
            <a:r>
              <a:rPr lang="en-US" sz="1900" b="1" dirty="0"/>
              <a:t>Extracting</a:t>
            </a:r>
            <a:r>
              <a:rPr lang="en-US" dirty="0"/>
              <a:t> and </a:t>
            </a:r>
            <a:r>
              <a:rPr lang="en-US" sz="1900" b="1" dirty="0"/>
              <a:t>Analysis</a:t>
            </a:r>
            <a:r>
              <a:rPr lang="en-US" dirty="0"/>
              <a:t> of data step comes after specifying and identifying related papers, so from</a:t>
            </a:r>
          </a:p>
          <a:p>
            <a:pPr marL="0" indent="0">
              <a:buNone/>
            </a:pPr>
            <a:r>
              <a:rPr lang="en-US" dirty="0"/>
              <a:t>1) The year of publications</a:t>
            </a:r>
          </a:p>
          <a:p>
            <a:pPr marL="0" indent="0">
              <a:buNone/>
            </a:pPr>
            <a:r>
              <a:rPr lang="en-US" dirty="0"/>
              <a:t>2) methods and tools have been used professionals</a:t>
            </a:r>
          </a:p>
          <a:p>
            <a:pPr marL="0" indent="0">
              <a:buNone/>
            </a:pPr>
            <a:r>
              <a:rPr lang="en-US" dirty="0"/>
              <a:t>3) investigate if these tools and methods are still useful now a days or not</a:t>
            </a:r>
          </a:p>
          <a:p>
            <a:pPr marL="0" indent="0">
              <a:buNone/>
            </a:pPr>
            <a:r>
              <a:rPr lang="en-US" dirty="0"/>
              <a:t>4) what kind of problems that have been solved using these tools </a:t>
            </a:r>
          </a:p>
          <a:p>
            <a:pPr marL="0" indent="0">
              <a:buNone/>
            </a:pPr>
            <a:r>
              <a:rPr lang="en-US" dirty="0"/>
              <a:t>5) role of patients’ in order to assist healthcare analytics and improve medical care decision process</a:t>
            </a:r>
          </a:p>
          <a:p>
            <a:pPr marL="0" indent="0">
              <a:buNone/>
            </a:pPr>
            <a:r>
              <a:rPr lang="en-US" dirty="0"/>
              <a:t>6) application areas</a:t>
            </a:r>
          </a:p>
          <a:p>
            <a:pPr marL="0" indent="0">
              <a:buNone/>
            </a:pPr>
            <a:r>
              <a:rPr lang="en-US" dirty="0"/>
              <a:t>7) research approaches and</a:t>
            </a:r>
          </a:p>
          <a:p>
            <a:pPr marL="0" indent="0">
              <a:buNone/>
            </a:pPr>
            <a:r>
              <a:rPr lang="en-US" dirty="0"/>
              <a:t>8) Data availability and geographical area of data gathering.</a:t>
            </a:r>
          </a:p>
        </p:txBody>
      </p:sp>
    </p:spTree>
    <p:extLst>
      <p:ext uri="{BB962C8B-B14F-4D97-AF65-F5344CB8AC3E}">
        <p14:creationId xmlns:p14="http://schemas.microsoft.com/office/powerpoint/2010/main" val="804804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{04155967-2DE9-4E34-9378-C4F2951072DA}tf78438558</Template>
  <TotalTime>0</TotalTime>
  <Words>1516</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Garamond</vt:lpstr>
      <vt:lpstr>SavonVTI</vt:lpstr>
      <vt:lpstr>Analysis of Research in Healthcare Data Analytics</vt:lpstr>
      <vt:lpstr>INTRODUCTION</vt:lpstr>
      <vt:lpstr>Healthcare Analytics &amp; Data Mining</vt:lpstr>
      <vt:lpstr>Healthcare Sectors &amp; Big Data Analytics</vt:lpstr>
      <vt:lpstr>Healthcare Sectors &amp; Big Data Analytics</vt:lpstr>
      <vt:lpstr>Healthcare Sectors &amp; Big Data Analytics</vt:lpstr>
      <vt:lpstr>METHOD</vt:lpstr>
      <vt:lpstr>METHOD</vt:lpstr>
      <vt:lpstr>METHOD</vt:lpstr>
      <vt:lpstr>RESULT</vt:lpstr>
      <vt:lpstr>RESULT</vt:lpstr>
      <vt:lpstr>RESULT</vt:lpstr>
      <vt:lpstr>RESULT</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2020-06-19T11:55:49Z</dcterms:created>
  <dcterms:modified xsi:type="dcterms:W3CDTF">2020-06-19T14:23:45Z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