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4" r:id="rId7"/>
    <p:sldId id="260" r:id="rId8"/>
    <p:sldId id="263"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F1DA8-00E4-1E5C-E87C-455E199F28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54A07E-1F44-D788-852E-84DE6B3692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33677F-CBCA-6A77-B8CA-9AB6105E3AB4}"/>
              </a:ext>
            </a:extLst>
          </p:cNvPr>
          <p:cNvSpPr>
            <a:spLocks noGrp="1"/>
          </p:cNvSpPr>
          <p:nvPr>
            <p:ph type="dt" sz="half" idx="10"/>
          </p:nvPr>
        </p:nvSpPr>
        <p:spPr/>
        <p:txBody>
          <a:bodyPr/>
          <a:lstStyle/>
          <a:p>
            <a:fld id="{CA726902-C9E4-4528-881D-05D6345DB623}" type="datetimeFigureOut">
              <a:rPr lang="en-US" smtClean="0"/>
              <a:t>11/19/2024</a:t>
            </a:fld>
            <a:endParaRPr lang="en-US"/>
          </a:p>
        </p:txBody>
      </p:sp>
      <p:sp>
        <p:nvSpPr>
          <p:cNvPr id="5" name="Footer Placeholder 4">
            <a:extLst>
              <a:ext uri="{FF2B5EF4-FFF2-40B4-BE49-F238E27FC236}">
                <a16:creationId xmlns:a16="http://schemas.microsoft.com/office/drawing/2014/main" id="{4F81F6A9-8677-6868-1859-74A3BE704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71DBA-719B-D40A-202E-96D6140884A9}"/>
              </a:ext>
            </a:extLst>
          </p:cNvPr>
          <p:cNvSpPr>
            <a:spLocks noGrp="1"/>
          </p:cNvSpPr>
          <p:nvPr>
            <p:ph type="sldNum" sz="quarter" idx="12"/>
          </p:nvPr>
        </p:nvSpPr>
        <p:spPr/>
        <p:txBody>
          <a:bodyPr/>
          <a:lstStyle/>
          <a:p>
            <a:fld id="{60FFDF29-298E-4A1A-9783-CA3C9C5424C4}" type="slidenum">
              <a:rPr lang="en-US" smtClean="0"/>
              <a:t>‹#›</a:t>
            </a:fld>
            <a:endParaRPr lang="en-US"/>
          </a:p>
        </p:txBody>
      </p:sp>
    </p:spTree>
    <p:extLst>
      <p:ext uri="{BB962C8B-B14F-4D97-AF65-F5344CB8AC3E}">
        <p14:creationId xmlns:p14="http://schemas.microsoft.com/office/powerpoint/2010/main" val="1082985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E183-D759-A2BD-61B5-08ECFCD2CB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BA71D4-5D3A-F8A5-2624-EC10AF2BB6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C8A06-BE4F-D470-B5FD-E5E551BFDAFB}"/>
              </a:ext>
            </a:extLst>
          </p:cNvPr>
          <p:cNvSpPr>
            <a:spLocks noGrp="1"/>
          </p:cNvSpPr>
          <p:nvPr>
            <p:ph type="dt" sz="half" idx="10"/>
          </p:nvPr>
        </p:nvSpPr>
        <p:spPr/>
        <p:txBody>
          <a:bodyPr/>
          <a:lstStyle/>
          <a:p>
            <a:fld id="{CA726902-C9E4-4528-881D-05D6345DB623}" type="datetimeFigureOut">
              <a:rPr lang="en-US" smtClean="0"/>
              <a:t>11/19/2024</a:t>
            </a:fld>
            <a:endParaRPr lang="en-US"/>
          </a:p>
        </p:txBody>
      </p:sp>
      <p:sp>
        <p:nvSpPr>
          <p:cNvPr id="5" name="Footer Placeholder 4">
            <a:extLst>
              <a:ext uri="{FF2B5EF4-FFF2-40B4-BE49-F238E27FC236}">
                <a16:creationId xmlns:a16="http://schemas.microsoft.com/office/drawing/2014/main" id="{382BEF8C-4284-EB45-0541-C2F66CB57F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32B5D-D6CD-2D63-C5C8-B4DAD286D1FB}"/>
              </a:ext>
            </a:extLst>
          </p:cNvPr>
          <p:cNvSpPr>
            <a:spLocks noGrp="1"/>
          </p:cNvSpPr>
          <p:nvPr>
            <p:ph type="sldNum" sz="quarter" idx="12"/>
          </p:nvPr>
        </p:nvSpPr>
        <p:spPr/>
        <p:txBody>
          <a:bodyPr/>
          <a:lstStyle/>
          <a:p>
            <a:fld id="{60FFDF29-298E-4A1A-9783-CA3C9C5424C4}" type="slidenum">
              <a:rPr lang="en-US" smtClean="0"/>
              <a:t>‹#›</a:t>
            </a:fld>
            <a:endParaRPr lang="en-US"/>
          </a:p>
        </p:txBody>
      </p:sp>
    </p:spTree>
    <p:extLst>
      <p:ext uri="{BB962C8B-B14F-4D97-AF65-F5344CB8AC3E}">
        <p14:creationId xmlns:p14="http://schemas.microsoft.com/office/powerpoint/2010/main" val="3949625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948338-649C-AECE-C2C2-460CCEB0E3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8696C2-8A5D-EE39-B990-BD57FE64DF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770A9-CAE0-6004-9E78-AFA00AD942B0}"/>
              </a:ext>
            </a:extLst>
          </p:cNvPr>
          <p:cNvSpPr>
            <a:spLocks noGrp="1"/>
          </p:cNvSpPr>
          <p:nvPr>
            <p:ph type="dt" sz="half" idx="10"/>
          </p:nvPr>
        </p:nvSpPr>
        <p:spPr/>
        <p:txBody>
          <a:bodyPr/>
          <a:lstStyle/>
          <a:p>
            <a:fld id="{CA726902-C9E4-4528-881D-05D6345DB623}" type="datetimeFigureOut">
              <a:rPr lang="en-US" smtClean="0"/>
              <a:t>11/19/2024</a:t>
            </a:fld>
            <a:endParaRPr lang="en-US"/>
          </a:p>
        </p:txBody>
      </p:sp>
      <p:sp>
        <p:nvSpPr>
          <p:cNvPr id="5" name="Footer Placeholder 4">
            <a:extLst>
              <a:ext uri="{FF2B5EF4-FFF2-40B4-BE49-F238E27FC236}">
                <a16:creationId xmlns:a16="http://schemas.microsoft.com/office/drawing/2014/main" id="{34E97337-E62C-F08D-8701-E296F50630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97BB3-A9CA-478F-9F4A-1164B719EF6F}"/>
              </a:ext>
            </a:extLst>
          </p:cNvPr>
          <p:cNvSpPr>
            <a:spLocks noGrp="1"/>
          </p:cNvSpPr>
          <p:nvPr>
            <p:ph type="sldNum" sz="quarter" idx="12"/>
          </p:nvPr>
        </p:nvSpPr>
        <p:spPr/>
        <p:txBody>
          <a:bodyPr/>
          <a:lstStyle/>
          <a:p>
            <a:fld id="{60FFDF29-298E-4A1A-9783-CA3C9C5424C4}" type="slidenum">
              <a:rPr lang="en-US" smtClean="0"/>
              <a:t>‹#›</a:t>
            </a:fld>
            <a:endParaRPr lang="en-US"/>
          </a:p>
        </p:txBody>
      </p:sp>
    </p:spTree>
    <p:extLst>
      <p:ext uri="{BB962C8B-B14F-4D97-AF65-F5344CB8AC3E}">
        <p14:creationId xmlns:p14="http://schemas.microsoft.com/office/powerpoint/2010/main" val="377440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DE16-9F3B-7140-A2EF-F99AF2DF52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888ECB-0DD6-CA37-6CB1-5EECA66402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CC65F-EE7F-F7EC-06E4-1D717FE3F7A7}"/>
              </a:ext>
            </a:extLst>
          </p:cNvPr>
          <p:cNvSpPr>
            <a:spLocks noGrp="1"/>
          </p:cNvSpPr>
          <p:nvPr>
            <p:ph type="dt" sz="half" idx="10"/>
          </p:nvPr>
        </p:nvSpPr>
        <p:spPr/>
        <p:txBody>
          <a:bodyPr/>
          <a:lstStyle/>
          <a:p>
            <a:fld id="{CA726902-C9E4-4528-881D-05D6345DB623}" type="datetimeFigureOut">
              <a:rPr lang="en-US" smtClean="0"/>
              <a:t>11/19/2024</a:t>
            </a:fld>
            <a:endParaRPr lang="en-US"/>
          </a:p>
        </p:txBody>
      </p:sp>
      <p:sp>
        <p:nvSpPr>
          <p:cNvPr id="5" name="Footer Placeholder 4">
            <a:extLst>
              <a:ext uri="{FF2B5EF4-FFF2-40B4-BE49-F238E27FC236}">
                <a16:creationId xmlns:a16="http://schemas.microsoft.com/office/drawing/2014/main" id="{4AD652EF-9707-12BF-C7B8-B93BB5C8D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92B54-F1C1-D663-B37D-ADFA555D1B62}"/>
              </a:ext>
            </a:extLst>
          </p:cNvPr>
          <p:cNvSpPr>
            <a:spLocks noGrp="1"/>
          </p:cNvSpPr>
          <p:nvPr>
            <p:ph type="sldNum" sz="quarter" idx="12"/>
          </p:nvPr>
        </p:nvSpPr>
        <p:spPr/>
        <p:txBody>
          <a:bodyPr/>
          <a:lstStyle/>
          <a:p>
            <a:fld id="{60FFDF29-298E-4A1A-9783-CA3C9C5424C4}" type="slidenum">
              <a:rPr lang="en-US" smtClean="0"/>
              <a:t>‹#›</a:t>
            </a:fld>
            <a:endParaRPr lang="en-US"/>
          </a:p>
        </p:txBody>
      </p:sp>
    </p:spTree>
    <p:extLst>
      <p:ext uri="{BB962C8B-B14F-4D97-AF65-F5344CB8AC3E}">
        <p14:creationId xmlns:p14="http://schemas.microsoft.com/office/powerpoint/2010/main" val="125007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25A3-CBEE-9CD2-C0F3-94B0DC364F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2FCE5E-FC6F-C7C3-6D9C-56E4441FDB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673EB9-527A-A75B-EB09-CF02E22DBB56}"/>
              </a:ext>
            </a:extLst>
          </p:cNvPr>
          <p:cNvSpPr>
            <a:spLocks noGrp="1"/>
          </p:cNvSpPr>
          <p:nvPr>
            <p:ph type="dt" sz="half" idx="10"/>
          </p:nvPr>
        </p:nvSpPr>
        <p:spPr/>
        <p:txBody>
          <a:bodyPr/>
          <a:lstStyle/>
          <a:p>
            <a:fld id="{CA726902-C9E4-4528-881D-05D6345DB623}" type="datetimeFigureOut">
              <a:rPr lang="en-US" smtClean="0"/>
              <a:t>11/19/2024</a:t>
            </a:fld>
            <a:endParaRPr lang="en-US"/>
          </a:p>
        </p:txBody>
      </p:sp>
      <p:sp>
        <p:nvSpPr>
          <p:cNvPr id="5" name="Footer Placeholder 4">
            <a:extLst>
              <a:ext uri="{FF2B5EF4-FFF2-40B4-BE49-F238E27FC236}">
                <a16:creationId xmlns:a16="http://schemas.microsoft.com/office/drawing/2014/main" id="{37B33BEA-5E8C-1693-B84D-0719F25E06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73A24-C485-9051-5CFB-C2522718B025}"/>
              </a:ext>
            </a:extLst>
          </p:cNvPr>
          <p:cNvSpPr>
            <a:spLocks noGrp="1"/>
          </p:cNvSpPr>
          <p:nvPr>
            <p:ph type="sldNum" sz="quarter" idx="12"/>
          </p:nvPr>
        </p:nvSpPr>
        <p:spPr/>
        <p:txBody>
          <a:bodyPr/>
          <a:lstStyle/>
          <a:p>
            <a:fld id="{60FFDF29-298E-4A1A-9783-CA3C9C5424C4}" type="slidenum">
              <a:rPr lang="en-US" smtClean="0"/>
              <a:t>‹#›</a:t>
            </a:fld>
            <a:endParaRPr lang="en-US"/>
          </a:p>
        </p:txBody>
      </p:sp>
    </p:spTree>
    <p:extLst>
      <p:ext uri="{BB962C8B-B14F-4D97-AF65-F5344CB8AC3E}">
        <p14:creationId xmlns:p14="http://schemas.microsoft.com/office/powerpoint/2010/main" val="3591123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4614-15B9-2CDD-F1E5-D729FF859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1BEB1-642B-AD4F-01A0-B67233A2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A0CF3F-3084-62E6-3A86-98CC68C780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17DAC5-A36F-E23F-B0ED-A6D815207341}"/>
              </a:ext>
            </a:extLst>
          </p:cNvPr>
          <p:cNvSpPr>
            <a:spLocks noGrp="1"/>
          </p:cNvSpPr>
          <p:nvPr>
            <p:ph type="dt" sz="half" idx="10"/>
          </p:nvPr>
        </p:nvSpPr>
        <p:spPr/>
        <p:txBody>
          <a:bodyPr/>
          <a:lstStyle/>
          <a:p>
            <a:fld id="{CA726902-C9E4-4528-881D-05D6345DB623}" type="datetimeFigureOut">
              <a:rPr lang="en-US" smtClean="0"/>
              <a:t>11/19/2024</a:t>
            </a:fld>
            <a:endParaRPr lang="en-US"/>
          </a:p>
        </p:txBody>
      </p:sp>
      <p:sp>
        <p:nvSpPr>
          <p:cNvPr id="6" name="Footer Placeholder 5">
            <a:extLst>
              <a:ext uri="{FF2B5EF4-FFF2-40B4-BE49-F238E27FC236}">
                <a16:creationId xmlns:a16="http://schemas.microsoft.com/office/drawing/2014/main" id="{7C5B3097-C73B-4D11-0C90-DA8788A5C5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DF6713-62B0-EF8F-1EB4-A3FE3AD7753A}"/>
              </a:ext>
            </a:extLst>
          </p:cNvPr>
          <p:cNvSpPr>
            <a:spLocks noGrp="1"/>
          </p:cNvSpPr>
          <p:nvPr>
            <p:ph type="sldNum" sz="quarter" idx="12"/>
          </p:nvPr>
        </p:nvSpPr>
        <p:spPr/>
        <p:txBody>
          <a:bodyPr/>
          <a:lstStyle/>
          <a:p>
            <a:fld id="{60FFDF29-298E-4A1A-9783-CA3C9C5424C4}" type="slidenum">
              <a:rPr lang="en-US" smtClean="0"/>
              <a:t>‹#›</a:t>
            </a:fld>
            <a:endParaRPr lang="en-US"/>
          </a:p>
        </p:txBody>
      </p:sp>
    </p:spTree>
    <p:extLst>
      <p:ext uri="{BB962C8B-B14F-4D97-AF65-F5344CB8AC3E}">
        <p14:creationId xmlns:p14="http://schemas.microsoft.com/office/powerpoint/2010/main" val="3680310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B0B7-418F-8B75-5830-EE8B641C1F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ED2AFE-8B30-F49A-1566-6878827137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80E642-B3F3-963F-888F-88081EB907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58F495-C472-6E22-436D-166DE76566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BC2A21-0EA4-4DFC-3194-E2140F593B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04A7D9-489E-B86F-867F-DFB4E1B5BBC5}"/>
              </a:ext>
            </a:extLst>
          </p:cNvPr>
          <p:cNvSpPr>
            <a:spLocks noGrp="1"/>
          </p:cNvSpPr>
          <p:nvPr>
            <p:ph type="dt" sz="half" idx="10"/>
          </p:nvPr>
        </p:nvSpPr>
        <p:spPr/>
        <p:txBody>
          <a:bodyPr/>
          <a:lstStyle/>
          <a:p>
            <a:fld id="{CA726902-C9E4-4528-881D-05D6345DB623}" type="datetimeFigureOut">
              <a:rPr lang="en-US" smtClean="0"/>
              <a:t>11/19/2024</a:t>
            </a:fld>
            <a:endParaRPr lang="en-US"/>
          </a:p>
        </p:txBody>
      </p:sp>
      <p:sp>
        <p:nvSpPr>
          <p:cNvPr id="8" name="Footer Placeholder 7">
            <a:extLst>
              <a:ext uri="{FF2B5EF4-FFF2-40B4-BE49-F238E27FC236}">
                <a16:creationId xmlns:a16="http://schemas.microsoft.com/office/drawing/2014/main" id="{23916455-8B04-7D09-4A5E-F1F95BD630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A52EBE-372C-46C3-5864-A284C8ABFE25}"/>
              </a:ext>
            </a:extLst>
          </p:cNvPr>
          <p:cNvSpPr>
            <a:spLocks noGrp="1"/>
          </p:cNvSpPr>
          <p:nvPr>
            <p:ph type="sldNum" sz="quarter" idx="12"/>
          </p:nvPr>
        </p:nvSpPr>
        <p:spPr/>
        <p:txBody>
          <a:bodyPr/>
          <a:lstStyle/>
          <a:p>
            <a:fld id="{60FFDF29-298E-4A1A-9783-CA3C9C5424C4}" type="slidenum">
              <a:rPr lang="en-US" smtClean="0"/>
              <a:t>‹#›</a:t>
            </a:fld>
            <a:endParaRPr lang="en-US"/>
          </a:p>
        </p:txBody>
      </p:sp>
    </p:spTree>
    <p:extLst>
      <p:ext uri="{BB962C8B-B14F-4D97-AF65-F5344CB8AC3E}">
        <p14:creationId xmlns:p14="http://schemas.microsoft.com/office/powerpoint/2010/main" val="392827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8DEEA-EDB0-B3CF-68A6-549B69B14D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3CE51E-4446-8094-27D0-AF467ABD0C3D}"/>
              </a:ext>
            </a:extLst>
          </p:cNvPr>
          <p:cNvSpPr>
            <a:spLocks noGrp="1"/>
          </p:cNvSpPr>
          <p:nvPr>
            <p:ph type="dt" sz="half" idx="10"/>
          </p:nvPr>
        </p:nvSpPr>
        <p:spPr/>
        <p:txBody>
          <a:bodyPr/>
          <a:lstStyle/>
          <a:p>
            <a:fld id="{CA726902-C9E4-4528-881D-05D6345DB623}" type="datetimeFigureOut">
              <a:rPr lang="en-US" smtClean="0"/>
              <a:t>11/19/2024</a:t>
            </a:fld>
            <a:endParaRPr lang="en-US"/>
          </a:p>
        </p:txBody>
      </p:sp>
      <p:sp>
        <p:nvSpPr>
          <p:cNvPr id="4" name="Footer Placeholder 3">
            <a:extLst>
              <a:ext uri="{FF2B5EF4-FFF2-40B4-BE49-F238E27FC236}">
                <a16:creationId xmlns:a16="http://schemas.microsoft.com/office/drawing/2014/main" id="{F542F405-85AF-F023-D8FB-D371DCE3FD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13B0F8-A63B-5230-3DFD-F0BB0E1D4718}"/>
              </a:ext>
            </a:extLst>
          </p:cNvPr>
          <p:cNvSpPr>
            <a:spLocks noGrp="1"/>
          </p:cNvSpPr>
          <p:nvPr>
            <p:ph type="sldNum" sz="quarter" idx="12"/>
          </p:nvPr>
        </p:nvSpPr>
        <p:spPr/>
        <p:txBody>
          <a:bodyPr/>
          <a:lstStyle/>
          <a:p>
            <a:fld id="{60FFDF29-298E-4A1A-9783-CA3C9C5424C4}" type="slidenum">
              <a:rPr lang="en-US" smtClean="0"/>
              <a:t>‹#›</a:t>
            </a:fld>
            <a:endParaRPr lang="en-US"/>
          </a:p>
        </p:txBody>
      </p:sp>
    </p:spTree>
    <p:extLst>
      <p:ext uri="{BB962C8B-B14F-4D97-AF65-F5344CB8AC3E}">
        <p14:creationId xmlns:p14="http://schemas.microsoft.com/office/powerpoint/2010/main" val="1085291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1A5D0E-9F29-8BAA-FFFA-AFD634D95618}"/>
              </a:ext>
            </a:extLst>
          </p:cNvPr>
          <p:cNvSpPr>
            <a:spLocks noGrp="1"/>
          </p:cNvSpPr>
          <p:nvPr>
            <p:ph type="dt" sz="half" idx="10"/>
          </p:nvPr>
        </p:nvSpPr>
        <p:spPr/>
        <p:txBody>
          <a:bodyPr/>
          <a:lstStyle/>
          <a:p>
            <a:fld id="{CA726902-C9E4-4528-881D-05D6345DB623}" type="datetimeFigureOut">
              <a:rPr lang="en-US" smtClean="0"/>
              <a:t>11/19/2024</a:t>
            </a:fld>
            <a:endParaRPr lang="en-US"/>
          </a:p>
        </p:txBody>
      </p:sp>
      <p:sp>
        <p:nvSpPr>
          <p:cNvPr id="3" name="Footer Placeholder 2">
            <a:extLst>
              <a:ext uri="{FF2B5EF4-FFF2-40B4-BE49-F238E27FC236}">
                <a16:creationId xmlns:a16="http://schemas.microsoft.com/office/drawing/2014/main" id="{F60F784A-07B5-0B38-3F16-1A688B389B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8A9BBA-B241-6CAD-B0A9-594B3516F2D8}"/>
              </a:ext>
            </a:extLst>
          </p:cNvPr>
          <p:cNvSpPr>
            <a:spLocks noGrp="1"/>
          </p:cNvSpPr>
          <p:nvPr>
            <p:ph type="sldNum" sz="quarter" idx="12"/>
          </p:nvPr>
        </p:nvSpPr>
        <p:spPr/>
        <p:txBody>
          <a:bodyPr/>
          <a:lstStyle/>
          <a:p>
            <a:fld id="{60FFDF29-298E-4A1A-9783-CA3C9C5424C4}" type="slidenum">
              <a:rPr lang="en-US" smtClean="0"/>
              <a:t>‹#›</a:t>
            </a:fld>
            <a:endParaRPr lang="en-US"/>
          </a:p>
        </p:txBody>
      </p:sp>
    </p:spTree>
    <p:extLst>
      <p:ext uri="{BB962C8B-B14F-4D97-AF65-F5344CB8AC3E}">
        <p14:creationId xmlns:p14="http://schemas.microsoft.com/office/powerpoint/2010/main" val="1992116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A51F-7E26-38A7-73A0-DE33A73B4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FEA58B-CBB0-2B3F-5994-2739EE5E0F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F5B7F9-D8B1-4DDF-50D6-E0747A903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7FDB61-43C8-83D7-F8A6-58A8483D6E7C}"/>
              </a:ext>
            </a:extLst>
          </p:cNvPr>
          <p:cNvSpPr>
            <a:spLocks noGrp="1"/>
          </p:cNvSpPr>
          <p:nvPr>
            <p:ph type="dt" sz="half" idx="10"/>
          </p:nvPr>
        </p:nvSpPr>
        <p:spPr/>
        <p:txBody>
          <a:bodyPr/>
          <a:lstStyle/>
          <a:p>
            <a:fld id="{CA726902-C9E4-4528-881D-05D6345DB623}" type="datetimeFigureOut">
              <a:rPr lang="en-US" smtClean="0"/>
              <a:t>11/19/2024</a:t>
            </a:fld>
            <a:endParaRPr lang="en-US"/>
          </a:p>
        </p:txBody>
      </p:sp>
      <p:sp>
        <p:nvSpPr>
          <p:cNvPr id="6" name="Footer Placeholder 5">
            <a:extLst>
              <a:ext uri="{FF2B5EF4-FFF2-40B4-BE49-F238E27FC236}">
                <a16:creationId xmlns:a16="http://schemas.microsoft.com/office/drawing/2014/main" id="{656AFA20-0344-D50E-A4F2-97EA29C9D0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F6BDF2-F4E9-40FE-D27A-272909043B54}"/>
              </a:ext>
            </a:extLst>
          </p:cNvPr>
          <p:cNvSpPr>
            <a:spLocks noGrp="1"/>
          </p:cNvSpPr>
          <p:nvPr>
            <p:ph type="sldNum" sz="quarter" idx="12"/>
          </p:nvPr>
        </p:nvSpPr>
        <p:spPr/>
        <p:txBody>
          <a:bodyPr/>
          <a:lstStyle/>
          <a:p>
            <a:fld id="{60FFDF29-298E-4A1A-9783-CA3C9C5424C4}" type="slidenum">
              <a:rPr lang="en-US" smtClean="0"/>
              <a:t>‹#›</a:t>
            </a:fld>
            <a:endParaRPr lang="en-US"/>
          </a:p>
        </p:txBody>
      </p:sp>
    </p:spTree>
    <p:extLst>
      <p:ext uri="{BB962C8B-B14F-4D97-AF65-F5344CB8AC3E}">
        <p14:creationId xmlns:p14="http://schemas.microsoft.com/office/powerpoint/2010/main" val="3646482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40171-C3C0-1BED-CBFB-B0590AAAFE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D1BA92-92C3-ED4A-F72F-0AE041757F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615E90-C637-7185-A0B3-60584975C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974C6-AD10-A935-9E1A-824630A13F63}"/>
              </a:ext>
            </a:extLst>
          </p:cNvPr>
          <p:cNvSpPr>
            <a:spLocks noGrp="1"/>
          </p:cNvSpPr>
          <p:nvPr>
            <p:ph type="dt" sz="half" idx="10"/>
          </p:nvPr>
        </p:nvSpPr>
        <p:spPr/>
        <p:txBody>
          <a:bodyPr/>
          <a:lstStyle/>
          <a:p>
            <a:fld id="{CA726902-C9E4-4528-881D-05D6345DB623}" type="datetimeFigureOut">
              <a:rPr lang="en-US" smtClean="0"/>
              <a:t>11/19/2024</a:t>
            </a:fld>
            <a:endParaRPr lang="en-US"/>
          </a:p>
        </p:txBody>
      </p:sp>
      <p:sp>
        <p:nvSpPr>
          <p:cNvPr id="6" name="Footer Placeholder 5">
            <a:extLst>
              <a:ext uri="{FF2B5EF4-FFF2-40B4-BE49-F238E27FC236}">
                <a16:creationId xmlns:a16="http://schemas.microsoft.com/office/drawing/2014/main" id="{F4D78D7B-BE68-3B9D-0B14-B941EA6B7E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F03F0C-AB2F-FBF4-F47A-C04BAB8789F9}"/>
              </a:ext>
            </a:extLst>
          </p:cNvPr>
          <p:cNvSpPr>
            <a:spLocks noGrp="1"/>
          </p:cNvSpPr>
          <p:nvPr>
            <p:ph type="sldNum" sz="quarter" idx="12"/>
          </p:nvPr>
        </p:nvSpPr>
        <p:spPr/>
        <p:txBody>
          <a:bodyPr/>
          <a:lstStyle/>
          <a:p>
            <a:fld id="{60FFDF29-298E-4A1A-9783-CA3C9C5424C4}" type="slidenum">
              <a:rPr lang="en-US" smtClean="0"/>
              <a:t>‹#›</a:t>
            </a:fld>
            <a:endParaRPr lang="en-US"/>
          </a:p>
        </p:txBody>
      </p:sp>
    </p:spTree>
    <p:extLst>
      <p:ext uri="{BB962C8B-B14F-4D97-AF65-F5344CB8AC3E}">
        <p14:creationId xmlns:p14="http://schemas.microsoft.com/office/powerpoint/2010/main" val="314056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CB46C3-141E-65E5-6F50-785D183583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873930-5BD7-2E38-A06A-3FFCCADD97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5929AF-AFB2-27FB-5E4F-B32AA9A70B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26902-C9E4-4528-881D-05D6345DB623}" type="datetimeFigureOut">
              <a:rPr lang="en-US" smtClean="0"/>
              <a:t>11/19/2024</a:t>
            </a:fld>
            <a:endParaRPr lang="en-US"/>
          </a:p>
        </p:txBody>
      </p:sp>
      <p:sp>
        <p:nvSpPr>
          <p:cNvPr id="5" name="Footer Placeholder 4">
            <a:extLst>
              <a:ext uri="{FF2B5EF4-FFF2-40B4-BE49-F238E27FC236}">
                <a16:creationId xmlns:a16="http://schemas.microsoft.com/office/drawing/2014/main" id="{32271A96-1D54-A0F2-EEAE-5C7B47A5E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46E408-64C7-DE8C-7E41-5986E2499B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FDF29-298E-4A1A-9783-CA3C9C5424C4}" type="slidenum">
              <a:rPr lang="en-US" smtClean="0"/>
              <a:t>‹#›</a:t>
            </a:fld>
            <a:endParaRPr lang="en-US"/>
          </a:p>
        </p:txBody>
      </p:sp>
    </p:spTree>
    <p:extLst>
      <p:ext uri="{BB962C8B-B14F-4D97-AF65-F5344CB8AC3E}">
        <p14:creationId xmlns:p14="http://schemas.microsoft.com/office/powerpoint/2010/main" val="2217026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hyperlink" Target="https://www.mtctutorials.com/transparent-stuffs/download-free-subscribe-like-dislike-save-share-buttons-png-with-bell-icon/"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hyperlink" Target="https://www.mtctutorials.com/transparent-stuffs/download-free-subscribe-like-dislike-save-share-buttons-png-with-bell-icon/"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hyperlink" Target="mailto:toukir@iit.du.ac.bd"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hyperlink" Target="https://www.mtctutorials.com/transparent-stuffs/download-free-subscribe-like-dislike-save-share-buttons-png-with-bell-icon/"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hyperlink" Target="https://www.baeldung.com/java-patterns-singleton-cons" TargetMode="Externa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hyperlink" Target="https://testing.googleblog.com/2008/08/by-miko-hevery-so-you-join-new-project.html" TargetMode="External"/><Relationship Id="rId5" Type="http://schemas.openxmlformats.org/officeDocument/2006/relationships/hyperlink" Target="https://www.mtctutorials.com/transparent-stuffs/download-free-subscribe-like-dislike-save-share-buttons-png-with-bell-icon/"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hyperlink" Target="https://www.mtctutorials.com/transparent-stuffs/download-free-subscribe-like-dislike-save-share-buttons-png-with-bell-icon/"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hyperlink" Target="https://www.mtctutorials.com/transparent-stuffs/download-free-subscribe-like-dislike-save-share-buttons-png-with-bell-icon/"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hyperlink" Target="https://www.mtctutorials.com/transparent-stuffs/download-free-subscribe-like-dislike-save-share-buttons-png-with-bell-icon/"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hyperlink" Target="https://www.mtctutorials.com/transparent-stuffs/download-free-subscribe-like-dislike-save-share-buttons-png-with-bell-icon/"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BB9AA7-B8FA-78C8-F3EA-FA1DB78EAD09}"/>
              </a:ext>
            </a:extLst>
          </p:cNvPr>
          <p:cNvSpPr>
            <a:spLocks noGrp="1"/>
          </p:cNvSpPr>
          <p:nvPr>
            <p:ph type="title"/>
          </p:nvPr>
        </p:nvSpPr>
        <p:spPr>
          <a:xfrm>
            <a:off x="839788" y="365125"/>
            <a:ext cx="10515600" cy="661817"/>
          </a:xfrm>
        </p:spPr>
        <p:txBody>
          <a:bodyPr>
            <a:normAutofit fontScale="90000"/>
          </a:bodyPr>
          <a:lstStyle/>
          <a:p>
            <a:pPr algn="ctr"/>
            <a:r>
              <a:rPr lang="en-US" dirty="0">
                <a:latin typeface="Arial Rounded MT Bold" panose="020F0704030504030204" pitchFamily="34" charset="0"/>
              </a:rPr>
              <a:t>Abstract Factory</a:t>
            </a:r>
          </a:p>
        </p:txBody>
      </p:sp>
      <p:sp>
        <p:nvSpPr>
          <p:cNvPr id="5" name="Text Placeholder 4">
            <a:extLst>
              <a:ext uri="{FF2B5EF4-FFF2-40B4-BE49-F238E27FC236}">
                <a16:creationId xmlns:a16="http://schemas.microsoft.com/office/drawing/2014/main" id="{C8952EC3-88F9-56FB-A3C7-CE8E8E8FB917}"/>
              </a:ext>
            </a:extLst>
          </p:cNvPr>
          <p:cNvSpPr>
            <a:spLocks noGrp="1"/>
          </p:cNvSpPr>
          <p:nvPr>
            <p:ph type="body" idx="1"/>
          </p:nvPr>
        </p:nvSpPr>
        <p:spPr>
          <a:xfrm>
            <a:off x="839788" y="1026943"/>
            <a:ext cx="5157787" cy="365760"/>
          </a:xfrm>
        </p:spPr>
        <p:txBody>
          <a:bodyPr>
            <a:normAutofit fontScale="92500" lnSpcReduction="10000"/>
          </a:bodyPr>
          <a:lstStyle/>
          <a:p>
            <a:pPr algn="ctr"/>
            <a:r>
              <a:rPr lang="en-US" u="sng" dirty="0">
                <a:latin typeface="Arial Rounded MT Bold" panose="020F0704030504030204" pitchFamily="34" charset="0"/>
              </a:rPr>
              <a:t>Pros</a:t>
            </a:r>
          </a:p>
        </p:txBody>
      </p:sp>
      <p:sp>
        <p:nvSpPr>
          <p:cNvPr id="6" name="Content Placeholder 5">
            <a:extLst>
              <a:ext uri="{FF2B5EF4-FFF2-40B4-BE49-F238E27FC236}">
                <a16:creationId xmlns:a16="http://schemas.microsoft.com/office/drawing/2014/main" id="{842E61E4-5DE9-C275-FD19-B8C94E14AD3D}"/>
              </a:ext>
            </a:extLst>
          </p:cNvPr>
          <p:cNvSpPr>
            <a:spLocks noGrp="1"/>
          </p:cNvSpPr>
          <p:nvPr>
            <p:ph sz="half" idx="2"/>
          </p:nvPr>
        </p:nvSpPr>
        <p:spPr>
          <a:xfrm>
            <a:off x="839788" y="1519311"/>
            <a:ext cx="5157787" cy="4670352"/>
          </a:xfrm>
        </p:spPr>
        <p:txBody>
          <a:bodyPr>
            <a:normAutofit fontScale="92500" lnSpcReduction="10000"/>
          </a:bodyPr>
          <a:lstStyle/>
          <a:p>
            <a:pPr algn="just">
              <a:buBlip>
                <a:blip r:embed="rId2">
                  <a:extLst>
                    <a:ext uri="{96DAC541-7B7A-43D3-8B79-37D633B846F1}">
                      <asvg:svgBlip xmlns:asvg="http://schemas.microsoft.com/office/drawing/2016/SVG/main" r:embed="rId3"/>
                    </a:ext>
                  </a:extLst>
                </a:blip>
              </a:buBlip>
            </a:pPr>
            <a:r>
              <a:rPr lang="en-US" dirty="0"/>
              <a:t>You can be sure that the products you’re getting from a factory are compatible with each other.</a:t>
            </a:r>
          </a:p>
          <a:p>
            <a:pPr algn="just">
              <a:buBlip>
                <a:blip r:embed="rId2">
                  <a:extLst>
                    <a:ext uri="{96DAC541-7B7A-43D3-8B79-37D633B846F1}">
                      <asvg:svgBlip xmlns:asvg="http://schemas.microsoft.com/office/drawing/2016/SVG/main" r:embed="rId3"/>
                    </a:ext>
                  </a:extLst>
                </a:blip>
              </a:buBlip>
            </a:pPr>
            <a:r>
              <a:rPr lang="en-US" dirty="0"/>
              <a:t>You avoid tight coupling between concrete products and client code.</a:t>
            </a:r>
          </a:p>
          <a:p>
            <a:pPr algn="just">
              <a:buBlip>
                <a:blip r:embed="rId2">
                  <a:extLst>
                    <a:ext uri="{96DAC541-7B7A-43D3-8B79-37D633B846F1}">
                      <asvg:svgBlip xmlns:asvg="http://schemas.microsoft.com/office/drawing/2016/SVG/main" r:embed="rId3"/>
                    </a:ext>
                  </a:extLst>
                </a:blip>
              </a:buBlip>
            </a:pPr>
            <a:r>
              <a:rPr lang="en-US" i="1" dirty="0"/>
              <a:t>Single Responsibility Principle</a:t>
            </a:r>
            <a:r>
              <a:rPr lang="en-US" dirty="0"/>
              <a:t>. You can extract the product creation code into one place, making the code easier to support.</a:t>
            </a:r>
          </a:p>
          <a:p>
            <a:pPr algn="just">
              <a:buBlip>
                <a:blip r:embed="rId2">
                  <a:extLst>
                    <a:ext uri="{96DAC541-7B7A-43D3-8B79-37D633B846F1}">
                      <asvg:svgBlip xmlns:asvg="http://schemas.microsoft.com/office/drawing/2016/SVG/main" r:embed="rId3"/>
                    </a:ext>
                  </a:extLst>
                </a:blip>
              </a:buBlip>
            </a:pPr>
            <a:r>
              <a:rPr lang="en-US" i="1" dirty="0"/>
              <a:t>Open/Closed Principle</a:t>
            </a:r>
            <a:r>
              <a:rPr lang="en-US" dirty="0"/>
              <a:t>. You can introduce new variants of products without breaking existing client code.</a:t>
            </a:r>
          </a:p>
        </p:txBody>
      </p:sp>
      <p:sp>
        <p:nvSpPr>
          <p:cNvPr id="7" name="Text Placeholder 6">
            <a:extLst>
              <a:ext uri="{FF2B5EF4-FFF2-40B4-BE49-F238E27FC236}">
                <a16:creationId xmlns:a16="http://schemas.microsoft.com/office/drawing/2014/main" id="{75EBC4D1-61D1-E683-CE43-B86041A85A70}"/>
              </a:ext>
            </a:extLst>
          </p:cNvPr>
          <p:cNvSpPr>
            <a:spLocks noGrp="1"/>
          </p:cNvSpPr>
          <p:nvPr>
            <p:ph type="body" sz="quarter" idx="3"/>
          </p:nvPr>
        </p:nvSpPr>
        <p:spPr>
          <a:xfrm>
            <a:off x="6172200" y="1026943"/>
            <a:ext cx="5183188" cy="365760"/>
          </a:xfrm>
        </p:spPr>
        <p:txBody>
          <a:bodyPr>
            <a:normAutofit fontScale="92500" lnSpcReduction="10000"/>
          </a:bodyPr>
          <a:lstStyle/>
          <a:p>
            <a:pPr algn="ctr"/>
            <a:r>
              <a:rPr lang="en-US" u="sng" dirty="0">
                <a:latin typeface="Arial Rounded MT Bold" panose="020F0704030504030204" pitchFamily="34" charset="0"/>
              </a:rPr>
              <a:t>Cons</a:t>
            </a:r>
          </a:p>
        </p:txBody>
      </p:sp>
      <p:sp>
        <p:nvSpPr>
          <p:cNvPr id="8" name="Content Placeholder 7">
            <a:extLst>
              <a:ext uri="{FF2B5EF4-FFF2-40B4-BE49-F238E27FC236}">
                <a16:creationId xmlns:a16="http://schemas.microsoft.com/office/drawing/2014/main" id="{1BD119DD-C77F-35FB-B6E1-51CD18B3958A}"/>
              </a:ext>
            </a:extLst>
          </p:cNvPr>
          <p:cNvSpPr>
            <a:spLocks noGrp="1"/>
          </p:cNvSpPr>
          <p:nvPr>
            <p:ph sz="quarter" idx="4"/>
          </p:nvPr>
        </p:nvSpPr>
        <p:spPr>
          <a:xfrm>
            <a:off x="6172200" y="1519311"/>
            <a:ext cx="5183188" cy="4670352"/>
          </a:xfrm>
          <a:noFill/>
        </p:spPr>
        <p:txBody>
          <a:bodyPr>
            <a:normAutofit fontScale="92500" lnSpcReduction="10000"/>
          </a:bodyPr>
          <a:lstStyle/>
          <a:p>
            <a:pPr algn="just">
              <a:buBlip>
                <a:blip r:embed="rId4">
                  <a:extLst>
                    <a:ext uri="{837473B0-CC2E-450A-ABE3-18F120FF3D39}">
                      <a1611:picAttrSrcUrl xmlns:a1611="http://schemas.microsoft.com/office/drawing/2016/11/main" r:id="rId5"/>
                    </a:ext>
                  </a:extLst>
                </a:blip>
              </a:buBlip>
            </a:pPr>
            <a:r>
              <a:rPr lang="en-US" dirty="0"/>
              <a:t> The code may become more complicated than it should be, since a lot of new interfaces and classes are introduced along with the pattern.</a:t>
            </a:r>
          </a:p>
          <a:p>
            <a:pPr algn="just">
              <a:buBlip>
                <a:blip r:embed="rId4">
                  <a:extLst>
                    <a:ext uri="{837473B0-CC2E-450A-ABE3-18F120FF3D39}">
                      <a1611:picAttrSrcUrl xmlns:a1611="http://schemas.microsoft.com/office/drawing/2016/11/main" r:id="rId5"/>
                    </a:ext>
                  </a:extLst>
                </a:blip>
              </a:buBlip>
            </a:pPr>
            <a:r>
              <a:rPr lang="en-US" dirty="0"/>
              <a:t>Supporting new kinds of products requires extending the factory interface, which involves changing the Abstract Factory class and all of its subclasses.</a:t>
            </a:r>
          </a:p>
        </p:txBody>
      </p:sp>
    </p:spTree>
    <p:extLst>
      <p:ext uri="{BB962C8B-B14F-4D97-AF65-F5344CB8AC3E}">
        <p14:creationId xmlns:p14="http://schemas.microsoft.com/office/powerpoint/2010/main" val="25858226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Effect transition="in" filter="fade">
                                      <p:cBhvr>
                                        <p:cTn id="35" dur="1000"/>
                                        <p:tgtEl>
                                          <p:spTgt spid="8">
                                            <p:txEl>
                                              <p:pRg st="0" end="0"/>
                                            </p:txEl>
                                          </p:spTgt>
                                        </p:tgtEl>
                                      </p:cBhvr>
                                    </p:animEffect>
                                    <p:anim calcmode="lin" valueType="num">
                                      <p:cBhvr>
                                        <p:cTn id="3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Effect transition="in" filter="fade">
                                      <p:cBhvr>
                                        <p:cTn id="42" dur="1000"/>
                                        <p:tgtEl>
                                          <p:spTgt spid="8">
                                            <p:txEl>
                                              <p:pRg st="1" end="1"/>
                                            </p:txEl>
                                          </p:spTgt>
                                        </p:tgtEl>
                                      </p:cBhvr>
                                    </p:animEffect>
                                    <p:anim calcmode="lin" valueType="num">
                                      <p:cBhvr>
                                        <p:cTn id="4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17898-F9E3-6323-5F43-057D5F2B04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B9F5498-A333-5B3F-410E-2C8C5FA084FC}"/>
              </a:ext>
            </a:extLst>
          </p:cNvPr>
          <p:cNvSpPr>
            <a:spLocks noGrp="1"/>
          </p:cNvSpPr>
          <p:nvPr>
            <p:ph type="title"/>
          </p:nvPr>
        </p:nvSpPr>
        <p:spPr>
          <a:xfrm>
            <a:off x="839788" y="365125"/>
            <a:ext cx="10515600" cy="661817"/>
          </a:xfrm>
        </p:spPr>
        <p:txBody>
          <a:bodyPr>
            <a:normAutofit fontScale="90000"/>
          </a:bodyPr>
          <a:lstStyle/>
          <a:p>
            <a:pPr algn="ctr"/>
            <a:r>
              <a:rPr lang="en-US" dirty="0">
                <a:latin typeface="Arial Rounded MT Bold" panose="020F0704030504030204" pitchFamily="34" charset="0"/>
              </a:rPr>
              <a:t>Proxy</a:t>
            </a:r>
          </a:p>
        </p:txBody>
      </p:sp>
      <p:sp>
        <p:nvSpPr>
          <p:cNvPr id="5" name="Text Placeholder 4">
            <a:extLst>
              <a:ext uri="{FF2B5EF4-FFF2-40B4-BE49-F238E27FC236}">
                <a16:creationId xmlns:a16="http://schemas.microsoft.com/office/drawing/2014/main" id="{BAEEC50F-DE33-516D-521E-2BB27A5F166A}"/>
              </a:ext>
            </a:extLst>
          </p:cNvPr>
          <p:cNvSpPr>
            <a:spLocks noGrp="1"/>
          </p:cNvSpPr>
          <p:nvPr>
            <p:ph type="body" idx="1"/>
          </p:nvPr>
        </p:nvSpPr>
        <p:spPr>
          <a:xfrm>
            <a:off x="839788" y="1026943"/>
            <a:ext cx="5157787" cy="365760"/>
          </a:xfrm>
        </p:spPr>
        <p:txBody>
          <a:bodyPr>
            <a:normAutofit fontScale="92500" lnSpcReduction="10000"/>
          </a:bodyPr>
          <a:lstStyle/>
          <a:p>
            <a:pPr algn="ctr"/>
            <a:r>
              <a:rPr lang="en-US" u="sng" dirty="0">
                <a:latin typeface="Arial Rounded MT Bold" panose="020F0704030504030204" pitchFamily="34" charset="0"/>
              </a:rPr>
              <a:t>Pros</a:t>
            </a:r>
          </a:p>
        </p:txBody>
      </p:sp>
      <p:sp>
        <p:nvSpPr>
          <p:cNvPr id="6" name="Content Placeholder 5">
            <a:extLst>
              <a:ext uri="{FF2B5EF4-FFF2-40B4-BE49-F238E27FC236}">
                <a16:creationId xmlns:a16="http://schemas.microsoft.com/office/drawing/2014/main" id="{61632FD2-99B4-357B-2837-29628C2C091D}"/>
              </a:ext>
            </a:extLst>
          </p:cNvPr>
          <p:cNvSpPr>
            <a:spLocks noGrp="1"/>
          </p:cNvSpPr>
          <p:nvPr>
            <p:ph sz="half" idx="2"/>
          </p:nvPr>
        </p:nvSpPr>
        <p:spPr>
          <a:xfrm>
            <a:off x="839788" y="1519311"/>
            <a:ext cx="5157787" cy="4670352"/>
          </a:xfrm>
        </p:spPr>
        <p:txBody>
          <a:bodyPr>
            <a:normAutofit lnSpcReduction="10000"/>
          </a:bodyPr>
          <a:lstStyle/>
          <a:p>
            <a:pPr algn="just">
              <a:buBlip>
                <a:blip r:embed="rId2">
                  <a:extLst>
                    <a:ext uri="{96DAC541-7B7A-43D3-8B79-37D633B846F1}">
                      <asvg:svgBlip xmlns:asvg="http://schemas.microsoft.com/office/drawing/2016/SVG/main" r:embed="rId3"/>
                    </a:ext>
                  </a:extLst>
                </a:blip>
              </a:buBlip>
            </a:pPr>
            <a:r>
              <a:rPr lang="en-US" dirty="0"/>
              <a:t>You can control the service object without clients knowing about it.</a:t>
            </a:r>
          </a:p>
          <a:p>
            <a:pPr algn="just">
              <a:buBlip>
                <a:blip r:embed="rId2">
                  <a:extLst>
                    <a:ext uri="{96DAC541-7B7A-43D3-8B79-37D633B846F1}">
                      <asvg:svgBlip xmlns:asvg="http://schemas.microsoft.com/office/drawing/2016/SVG/main" r:embed="rId3"/>
                    </a:ext>
                  </a:extLst>
                </a:blip>
              </a:buBlip>
            </a:pPr>
            <a:r>
              <a:rPr lang="en-US" dirty="0"/>
              <a:t>You can manage the lifecycle of the service object when clients don’t care about it.</a:t>
            </a:r>
          </a:p>
          <a:p>
            <a:pPr algn="just">
              <a:buBlip>
                <a:blip r:embed="rId2">
                  <a:extLst>
                    <a:ext uri="{96DAC541-7B7A-43D3-8B79-37D633B846F1}">
                      <asvg:svgBlip xmlns:asvg="http://schemas.microsoft.com/office/drawing/2016/SVG/main" r:embed="rId3"/>
                    </a:ext>
                  </a:extLst>
                </a:blip>
              </a:buBlip>
            </a:pPr>
            <a:r>
              <a:rPr lang="en-US" dirty="0"/>
              <a:t>The proxy works even if the service object isn’t ready or is not available.</a:t>
            </a:r>
          </a:p>
          <a:p>
            <a:pPr algn="just">
              <a:buBlip>
                <a:blip r:embed="rId2">
                  <a:extLst>
                    <a:ext uri="{96DAC541-7B7A-43D3-8B79-37D633B846F1}">
                      <asvg:svgBlip xmlns:asvg="http://schemas.microsoft.com/office/drawing/2016/SVG/main" r:embed="rId3"/>
                    </a:ext>
                  </a:extLst>
                </a:blip>
              </a:buBlip>
            </a:pPr>
            <a:r>
              <a:rPr lang="en-US" dirty="0"/>
              <a:t> </a:t>
            </a:r>
            <a:r>
              <a:rPr lang="en-US" i="1" dirty="0"/>
              <a:t>Open/Closed Principle</a:t>
            </a:r>
            <a:r>
              <a:rPr lang="en-US" dirty="0"/>
              <a:t>. You can introduce new proxies without changing the service or clients.</a:t>
            </a:r>
          </a:p>
        </p:txBody>
      </p:sp>
      <p:sp>
        <p:nvSpPr>
          <p:cNvPr id="7" name="Text Placeholder 6">
            <a:extLst>
              <a:ext uri="{FF2B5EF4-FFF2-40B4-BE49-F238E27FC236}">
                <a16:creationId xmlns:a16="http://schemas.microsoft.com/office/drawing/2014/main" id="{64402AE8-E88C-8D66-31F7-4523A1F697D0}"/>
              </a:ext>
            </a:extLst>
          </p:cNvPr>
          <p:cNvSpPr>
            <a:spLocks noGrp="1"/>
          </p:cNvSpPr>
          <p:nvPr>
            <p:ph type="body" sz="quarter" idx="3"/>
          </p:nvPr>
        </p:nvSpPr>
        <p:spPr>
          <a:xfrm>
            <a:off x="6172200" y="1026943"/>
            <a:ext cx="5183188" cy="365760"/>
          </a:xfrm>
        </p:spPr>
        <p:txBody>
          <a:bodyPr>
            <a:normAutofit fontScale="92500" lnSpcReduction="10000"/>
          </a:bodyPr>
          <a:lstStyle/>
          <a:p>
            <a:pPr algn="ctr"/>
            <a:r>
              <a:rPr lang="en-US" u="sng" dirty="0">
                <a:latin typeface="Arial Rounded MT Bold" panose="020F0704030504030204" pitchFamily="34" charset="0"/>
              </a:rPr>
              <a:t>Cons</a:t>
            </a:r>
          </a:p>
        </p:txBody>
      </p:sp>
      <p:sp>
        <p:nvSpPr>
          <p:cNvPr id="8" name="Content Placeholder 7">
            <a:extLst>
              <a:ext uri="{FF2B5EF4-FFF2-40B4-BE49-F238E27FC236}">
                <a16:creationId xmlns:a16="http://schemas.microsoft.com/office/drawing/2014/main" id="{0E616927-983C-532F-7AE7-06BF26A20304}"/>
              </a:ext>
            </a:extLst>
          </p:cNvPr>
          <p:cNvSpPr>
            <a:spLocks noGrp="1"/>
          </p:cNvSpPr>
          <p:nvPr>
            <p:ph sz="quarter" idx="4"/>
          </p:nvPr>
        </p:nvSpPr>
        <p:spPr>
          <a:xfrm>
            <a:off x="6172200" y="1519311"/>
            <a:ext cx="5183188" cy="4670352"/>
          </a:xfrm>
        </p:spPr>
        <p:txBody>
          <a:bodyPr>
            <a:normAutofit lnSpcReduction="10000"/>
          </a:bodyPr>
          <a:lstStyle/>
          <a:p>
            <a:pPr algn="just">
              <a:buBlip>
                <a:blip r:embed="rId4">
                  <a:extLst>
                    <a:ext uri="{837473B0-CC2E-450A-ABE3-18F120FF3D39}">
                      <a1611:picAttrSrcUrl xmlns:a1611="http://schemas.microsoft.com/office/drawing/2016/11/main" r:id="rId5"/>
                    </a:ext>
                  </a:extLst>
                </a:blip>
              </a:buBlip>
            </a:pPr>
            <a:r>
              <a:rPr lang="en-US" dirty="0"/>
              <a:t>The code may become more complicated since you need to introduce a lot of new classes.</a:t>
            </a:r>
          </a:p>
          <a:p>
            <a:pPr algn="just">
              <a:buBlip>
                <a:blip r:embed="rId4">
                  <a:extLst>
                    <a:ext uri="{837473B0-CC2E-450A-ABE3-18F120FF3D39}">
                      <a1611:picAttrSrcUrl xmlns:a1611="http://schemas.microsoft.com/office/drawing/2016/11/main" r:id="rId5"/>
                    </a:ext>
                  </a:extLst>
                </a:blip>
              </a:buBlip>
            </a:pPr>
            <a:r>
              <a:rPr lang="en-US" dirty="0"/>
              <a:t> The response from the service might get delayed.</a:t>
            </a:r>
          </a:p>
        </p:txBody>
      </p:sp>
    </p:spTree>
    <p:extLst>
      <p:ext uri="{BB962C8B-B14F-4D97-AF65-F5344CB8AC3E}">
        <p14:creationId xmlns:p14="http://schemas.microsoft.com/office/powerpoint/2010/main" val="8204241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Effect transition="in" filter="fade">
                                      <p:cBhvr>
                                        <p:cTn id="35" dur="1000"/>
                                        <p:tgtEl>
                                          <p:spTgt spid="8">
                                            <p:txEl>
                                              <p:pRg st="0" end="0"/>
                                            </p:txEl>
                                          </p:spTgt>
                                        </p:tgtEl>
                                      </p:cBhvr>
                                    </p:animEffect>
                                    <p:anim calcmode="lin" valueType="num">
                                      <p:cBhvr>
                                        <p:cTn id="3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Effect transition="in" filter="fade">
                                      <p:cBhvr>
                                        <p:cTn id="42" dur="1000"/>
                                        <p:tgtEl>
                                          <p:spTgt spid="8">
                                            <p:txEl>
                                              <p:pRg st="1" end="1"/>
                                            </p:txEl>
                                          </p:spTgt>
                                        </p:tgtEl>
                                      </p:cBhvr>
                                    </p:animEffect>
                                    <p:anim calcmode="lin" valueType="num">
                                      <p:cBhvr>
                                        <p:cTn id="4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4A67-CE33-F5DA-D14C-5B5BFF033039}"/>
              </a:ext>
            </a:extLst>
          </p:cNvPr>
          <p:cNvSpPr>
            <a:spLocks noGrp="1"/>
          </p:cNvSpPr>
          <p:nvPr>
            <p:ph type="ctrTitle"/>
          </p:nvPr>
        </p:nvSpPr>
        <p:spPr/>
        <p:txBody>
          <a:bodyPr anchor="ctr"/>
          <a:lstStyle/>
          <a:p>
            <a:r>
              <a:rPr lang="en-US" dirty="0"/>
              <a:t>Design Patterns</a:t>
            </a:r>
          </a:p>
        </p:txBody>
      </p:sp>
      <p:sp>
        <p:nvSpPr>
          <p:cNvPr id="3" name="Subtitle 2">
            <a:extLst>
              <a:ext uri="{FF2B5EF4-FFF2-40B4-BE49-F238E27FC236}">
                <a16:creationId xmlns:a16="http://schemas.microsoft.com/office/drawing/2014/main" id="{F9CF1A10-A38E-3492-76C4-8A2FE03CC47E}"/>
              </a:ext>
            </a:extLst>
          </p:cNvPr>
          <p:cNvSpPr>
            <a:spLocks noGrp="1"/>
          </p:cNvSpPr>
          <p:nvPr>
            <p:ph type="subTitle" idx="1"/>
          </p:nvPr>
        </p:nvSpPr>
        <p:spPr>
          <a:xfrm>
            <a:off x="1524000" y="3602038"/>
            <a:ext cx="9144000" cy="2264190"/>
          </a:xfrm>
        </p:spPr>
        <p:txBody>
          <a:bodyPr>
            <a:normAutofit/>
          </a:bodyPr>
          <a:lstStyle/>
          <a:p>
            <a:pPr>
              <a:spcBef>
                <a:spcPts val="0"/>
              </a:spcBef>
            </a:pPr>
            <a:r>
              <a:rPr lang="en-US" sz="2800" dirty="0"/>
              <a:t>Toukir Ahammed</a:t>
            </a:r>
          </a:p>
          <a:p>
            <a:pPr>
              <a:spcBef>
                <a:spcPts val="0"/>
              </a:spcBef>
            </a:pPr>
            <a:r>
              <a:rPr lang="en-US" dirty="0"/>
              <a:t>Lecturer</a:t>
            </a:r>
          </a:p>
          <a:p>
            <a:pPr>
              <a:spcBef>
                <a:spcPts val="0"/>
              </a:spcBef>
            </a:pPr>
            <a:r>
              <a:rPr lang="en-US" dirty="0"/>
              <a:t>Institute of Information Technology (IIT)</a:t>
            </a:r>
          </a:p>
          <a:p>
            <a:pPr>
              <a:spcBef>
                <a:spcPts val="0"/>
              </a:spcBef>
            </a:pPr>
            <a:r>
              <a:rPr lang="en-US" dirty="0"/>
              <a:t>University of Dhaka</a:t>
            </a:r>
          </a:p>
          <a:p>
            <a:pPr>
              <a:spcBef>
                <a:spcPts val="0"/>
              </a:spcBef>
            </a:pPr>
            <a:r>
              <a:rPr lang="en-US" dirty="0"/>
              <a:t>Email: </a:t>
            </a:r>
            <a:r>
              <a:rPr lang="en-US" dirty="0">
                <a:hlinkClick r:id="rId2"/>
              </a:rPr>
              <a:t>toukir@iit.du.ac.bd</a:t>
            </a:r>
            <a:r>
              <a:rPr lang="en-US" dirty="0"/>
              <a:t> </a:t>
            </a:r>
            <a:endParaRPr lang="en-US" sz="2800" dirty="0"/>
          </a:p>
        </p:txBody>
      </p:sp>
    </p:spTree>
    <p:extLst>
      <p:ext uri="{BB962C8B-B14F-4D97-AF65-F5344CB8AC3E}">
        <p14:creationId xmlns:p14="http://schemas.microsoft.com/office/powerpoint/2010/main" val="225138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76462-7357-A29A-965D-660154E67BF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2302171-EDCC-54D5-C3C6-55247E0A1D3E}"/>
              </a:ext>
            </a:extLst>
          </p:cNvPr>
          <p:cNvSpPr>
            <a:spLocks noGrp="1"/>
          </p:cNvSpPr>
          <p:nvPr>
            <p:ph type="title"/>
          </p:nvPr>
        </p:nvSpPr>
        <p:spPr>
          <a:xfrm>
            <a:off x="839788" y="365125"/>
            <a:ext cx="10515600" cy="661817"/>
          </a:xfrm>
        </p:spPr>
        <p:txBody>
          <a:bodyPr>
            <a:normAutofit fontScale="90000"/>
          </a:bodyPr>
          <a:lstStyle/>
          <a:p>
            <a:pPr algn="ctr"/>
            <a:r>
              <a:rPr lang="en-US" dirty="0">
                <a:latin typeface="Arial Rounded MT Bold" panose="020F0704030504030204" pitchFamily="34" charset="0"/>
              </a:rPr>
              <a:t>Factory</a:t>
            </a:r>
          </a:p>
        </p:txBody>
      </p:sp>
      <p:sp>
        <p:nvSpPr>
          <p:cNvPr id="5" name="Text Placeholder 4">
            <a:extLst>
              <a:ext uri="{FF2B5EF4-FFF2-40B4-BE49-F238E27FC236}">
                <a16:creationId xmlns:a16="http://schemas.microsoft.com/office/drawing/2014/main" id="{FAA48779-30A0-5442-BA5F-FE9E6094B43B}"/>
              </a:ext>
            </a:extLst>
          </p:cNvPr>
          <p:cNvSpPr>
            <a:spLocks noGrp="1"/>
          </p:cNvSpPr>
          <p:nvPr>
            <p:ph type="body" idx="1"/>
          </p:nvPr>
        </p:nvSpPr>
        <p:spPr>
          <a:xfrm>
            <a:off x="839788" y="1026943"/>
            <a:ext cx="5157787" cy="365760"/>
          </a:xfrm>
        </p:spPr>
        <p:txBody>
          <a:bodyPr>
            <a:normAutofit fontScale="92500" lnSpcReduction="10000"/>
          </a:bodyPr>
          <a:lstStyle/>
          <a:p>
            <a:pPr algn="ctr"/>
            <a:r>
              <a:rPr lang="en-US" u="sng" dirty="0">
                <a:latin typeface="Arial Rounded MT Bold" panose="020F0704030504030204" pitchFamily="34" charset="0"/>
              </a:rPr>
              <a:t>Pros</a:t>
            </a:r>
          </a:p>
        </p:txBody>
      </p:sp>
      <p:sp>
        <p:nvSpPr>
          <p:cNvPr id="6" name="Content Placeholder 5">
            <a:extLst>
              <a:ext uri="{FF2B5EF4-FFF2-40B4-BE49-F238E27FC236}">
                <a16:creationId xmlns:a16="http://schemas.microsoft.com/office/drawing/2014/main" id="{51521359-1C6D-0ED5-690E-2251B54999B8}"/>
              </a:ext>
            </a:extLst>
          </p:cNvPr>
          <p:cNvSpPr>
            <a:spLocks noGrp="1"/>
          </p:cNvSpPr>
          <p:nvPr>
            <p:ph sz="half" idx="2"/>
          </p:nvPr>
        </p:nvSpPr>
        <p:spPr>
          <a:xfrm>
            <a:off x="839788" y="1519311"/>
            <a:ext cx="5157787" cy="4670352"/>
          </a:xfrm>
        </p:spPr>
        <p:txBody>
          <a:bodyPr>
            <a:normAutofit fontScale="92500"/>
          </a:bodyPr>
          <a:lstStyle/>
          <a:p>
            <a:pPr algn="just">
              <a:buBlip>
                <a:blip r:embed="rId2">
                  <a:extLst>
                    <a:ext uri="{96DAC541-7B7A-43D3-8B79-37D633B846F1}">
                      <asvg:svgBlip xmlns:asvg="http://schemas.microsoft.com/office/drawing/2016/SVG/main" r:embed="rId3"/>
                    </a:ext>
                  </a:extLst>
                </a:blip>
              </a:buBlip>
            </a:pPr>
            <a:r>
              <a:rPr lang="en-US" dirty="0"/>
              <a:t>You avoid tight coupling between the creator and the concrete products.</a:t>
            </a:r>
          </a:p>
          <a:p>
            <a:pPr algn="just">
              <a:buBlip>
                <a:blip r:embed="rId2">
                  <a:extLst>
                    <a:ext uri="{96DAC541-7B7A-43D3-8B79-37D633B846F1}">
                      <asvg:svgBlip xmlns:asvg="http://schemas.microsoft.com/office/drawing/2016/SVG/main" r:embed="rId3"/>
                    </a:ext>
                  </a:extLst>
                </a:blip>
              </a:buBlip>
            </a:pPr>
            <a:r>
              <a:rPr lang="en-US" i="1" dirty="0"/>
              <a:t>Single Responsibility Principle</a:t>
            </a:r>
            <a:r>
              <a:rPr lang="en-US" dirty="0"/>
              <a:t>. You can move the product creation code into one place in the program, making the code easier to support.</a:t>
            </a:r>
          </a:p>
          <a:p>
            <a:pPr algn="just">
              <a:buBlip>
                <a:blip r:embed="rId2">
                  <a:extLst>
                    <a:ext uri="{96DAC541-7B7A-43D3-8B79-37D633B846F1}">
                      <asvg:svgBlip xmlns:asvg="http://schemas.microsoft.com/office/drawing/2016/SVG/main" r:embed="rId3"/>
                    </a:ext>
                  </a:extLst>
                </a:blip>
              </a:buBlip>
            </a:pPr>
            <a:r>
              <a:rPr lang="en-US" i="1" dirty="0"/>
              <a:t>Open/Closed Principle</a:t>
            </a:r>
            <a:r>
              <a:rPr lang="en-US" dirty="0"/>
              <a:t>. You can introduce new types of products into the program without breaking existing client code.</a:t>
            </a:r>
          </a:p>
        </p:txBody>
      </p:sp>
      <p:sp>
        <p:nvSpPr>
          <p:cNvPr id="7" name="Text Placeholder 6">
            <a:extLst>
              <a:ext uri="{FF2B5EF4-FFF2-40B4-BE49-F238E27FC236}">
                <a16:creationId xmlns:a16="http://schemas.microsoft.com/office/drawing/2014/main" id="{E674D172-F257-057C-2BC3-BC65ADD8898D}"/>
              </a:ext>
            </a:extLst>
          </p:cNvPr>
          <p:cNvSpPr>
            <a:spLocks noGrp="1"/>
          </p:cNvSpPr>
          <p:nvPr>
            <p:ph type="body" sz="quarter" idx="3"/>
          </p:nvPr>
        </p:nvSpPr>
        <p:spPr>
          <a:xfrm>
            <a:off x="6172200" y="1026943"/>
            <a:ext cx="5183188" cy="365760"/>
          </a:xfrm>
        </p:spPr>
        <p:txBody>
          <a:bodyPr>
            <a:normAutofit fontScale="92500" lnSpcReduction="10000"/>
          </a:bodyPr>
          <a:lstStyle/>
          <a:p>
            <a:pPr algn="ctr"/>
            <a:r>
              <a:rPr lang="en-US" u="sng" dirty="0">
                <a:latin typeface="Arial Rounded MT Bold" panose="020F0704030504030204" pitchFamily="34" charset="0"/>
              </a:rPr>
              <a:t>Cons</a:t>
            </a:r>
          </a:p>
        </p:txBody>
      </p:sp>
      <p:sp>
        <p:nvSpPr>
          <p:cNvPr id="8" name="Content Placeholder 7">
            <a:extLst>
              <a:ext uri="{FF2B5EF4-FFF2-40B4-BE49-F238E27FC236}">
                <a16:creationId xmlns:a16="http://schemas.microsoft.com/office/drawing/2014/main" id="{464A409E-3194-2C42-24EF-BFA59E56C230}"/>
              </a:ext>
            </a:extLst>
          </p:cNvPr>
          <p:cNvSpPr>
            <a:spLocks noGrp="1"/>
          </p:cNvSpPr>
          <p:nvPr>
            <p:ph sz="quarter" idx="4"/>
          </p:nvPr>
        </p:nvSpPr>
        <p:spPr>
          <a:xfrm>
            <a:off x="6172200" y="1519311"/>
            <a:ext cx="5183188" cy="4670352"/>
          </a:xfrm>
        </p:spPr>
        <p:txBody>
          <a:bodyPr>
            <a:normAutofit fontScale="92500"/>
          </a:bodyPr>
          <a:lstStyle/>
          <a:p>
            <a:pPr algn="just">
              <a:buBlip>
                <a:blip r:embed="rId4">
                  <a:extLst>
                    <a:ext uri="{837473B0-CC2E-450A-ABE3-18F120FF3D39}">
                      <a1611:picAttrSrcUrl xmlns:a1611="http://schemas.microsoft.com/office/drawing/2016/11/main" r:id="rId5"/>
                    </a:ext>
                  </a:extLst>
                </a:blip>
              </a:buBlip>
            </a:pPr>
            <a:r>
              <a:rPr lang="en-US" dirty="0"/>
              <a:t> The code may become more complicated since you need to introduce a lot of new subclasses to implement the pattern.</a:t>
            </a:r>
          </a:p>
          <a:p>
            <a:pPr algn="just">
              <a:buBlip>
                <a:blip r:embed="rId4">
                  <a:extLst>
                    <a:ext uri="{837473B0-CC2E-450A-ABE3-18F120FF3D39}">
                      <a1611:picAttrSrcUrl xmlns:a1611="http://schemas.microsoft.com/office/drawing/2016/11/main" r:id="rId5"/>
                    </a:ext>
                  </a:extLst>
                </a:blip>
              </a:buBlip>
            </a:pPr>
            <a:r>
              <a:rPr lang="en-US" dirty="0"/>
              <a:t>Clients might have to subclass the Creator class just to create a particular Concrete Product object</a:t>
            </a:r>
          </a:p>
          <a:p>
            <a:pPr algn="just">
              <a:buBlip>
                <a:blip r:embed="rId4">
                  <a:extLst>
                    <a:ext uri="{837473B0-CC2E-450A-ABE3-18F120FF3D39}">
                      <a1611:picAttrSrcUrl xmlns:a1611="http://schemas.microsoft.com/office/drawing/2016/11/main" r:id="rId5"/>
                    </a:ext>
                  </a:extLst>
                </a:blip>
              </a:buBlip>
            </a:pPr>
            <a:r>
              <a:rPr lang="en-US" dirty="0"/>
              <a:t>The best case scenario is when you’re introducing the pattern into an existing hierarchy of creator classes.</a:t>
            </a:r>
          </a:p>
        </p:txBody>
      </p:sp>
    </p:spTree>
    <p:extLst>
      <p:ext uri="{BB962C8B-B14F-4D97-AF65-F5344CB8AC3E}">
        <p14:creationId xmlns:p14="http://schemas.microsoft.com/office/powerpoint/2010/main" val="38401531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1000"/>
                                        <p:tgtEl>
                                          <p:spTgt spid="8">
                                            <p:txEl>
                                              <p:pRg st="0" end="0"/>
                                            </p:txEl>
                                          </p:spTgt>
                                        </p:tgtEl>
                                      </p:cBhvr>
                                    </p:animEffect>
                                    <p:anim calcmode="lin" valueType="num">
                                      <p:cBhvr>
                                        <p:cTn id="29"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fade">
                                      <p:cBhvr>
                                        <p:cTn id="35" dur="1000"/>
                                        <p:tgtEl>
                                          <p:spTgt spid="8">
                                            <p:txEl>
                                              <p:pRg st="1" end="1"/>
                                            </p:txEl>
                                          </p:spTgt>
                                        </p:tgtEl>
                                      </p:cBhvr>
                                    </p:animEffect>
                                    <p:anim calcmode="lin" valueType="num">
                                      <p:cBhvr>
                                        <p:cTn id="36"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Effect transition="in" filter="fade">
                                      <p:cBhvr>
                                        <p:cTn id="42" dur="1000"/>
                                        <p:tgtEl>
                                          <p:spTgt spid="8">
                                            <p:txEl>
                                              <p:pRg st="2" end="2"/>
                                            </p:txEl>
                                          </p:spTgt>
                                        </p:tgtEl>
                                      </p:cBhvr>
                                    </p:animEffect>
                                    <p:anim calcmode="lin" valueType="num">
                                      <p:cBhvr>
                                        <p:cTn id="4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734A9-130F-DCBE-4125-C8A946C844B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EAC38FC-89A7-B425-845E-FE1CB49CD41D}"/>
              </a:ext>
            </a:extLst>
          </p:cNvPr>
          <p:cNvSpPr>
            <a:spLocks noGrp="1"/>
          </p:cNvSpPr>
          <p:nvPr>
            <p:ph type="title"/>
          </p:nvPr>
        </p:nvSpPr>
        <p:spPr>
          <a:xfrm>
            <a:off x="839788" y="365125"/>
            <a:ext cx="10515600" cy="661817"/>
          </a:xfrm>
        </p:spPr>
        <p:txBody>
          <a:bodyPr>
            <a:normAutofit fontScale="90000"/>
          </a:bodyPr>
          <a:lstStyle/>
          <a:p>
            <a:pPr algn="ctr"/>
            <a:r>
              <a:rPr lang="en-US" dirty="0">
                <a:latin typeface="Arial Rounded MT Bold" panose="020F0704030504030204" pitchFamily="34" charset="0"/>
              </a:rPr>
              <a:t>Singleton</a:t>
            </a:r>
          </a:p>
        </p:txBody>
      </p:sp>
      <p:sp>
        <p:nvSpPr>
          <p:cNvPr id="5" name="Text Placeholder 4">
            <a:extLst>
              <a:ext uri="{FF2B5EF4-FFF2-40B4-BE49-F238E27FC236}">
                <a16:creationId xmlns:a16="http://schemas.microsoft.com/office/drawing/2014/main" id="{28A5EBCC-8C12-304B-7FE8-30AC9FE6D627}"/>
              </a:ext>
            </a:extLst>
          </p:cNvPr>
          <p:cNvSpPr>
            <a:spLocks noGrp="1"/>
          </p:cNvSpPr>
          <p:nvPr>
            <p:ph type="body" idx="1"/>
          </p:nvPr>
        </p:nvSpPr>
        <p:spPr>
          <a:xfrm>
            <a:off x="839788" y="1026943"/>
            <a:ext cx="5157787" cy="365760"/>
          </a:xfrm>
        </p:spPr>
        <p:txBody>
          <a:bodyPr>
            <a:normAutofit fontScale="92500" lnSpcReduction="10000"/>
          </a:bodyPr>
          <a:lstStyle/>
          <a:p>
            <a:pPr algn="ctr"/>
            <a:r>
              <a:rPr lang="en-US" u="sng" dirty="0">
                <a:latin typeface="Arial Rounded MT Bold" panose="020F0704030504030204" pitchFamily="34" charset="0"/>
              </a:rPr>
              <a:t>Pros</a:t>
            </a:r>
          </a:p>
        </p:txBody>
      </p:sp>
      <p:sp>
        <p:nvSpPr>
          <p:cNvPr id="6" name="Content Placeholder 5">
            <a:extLst>
              <a:ext uri="{FF2B5EF4-FFF2-40B4-BE49-F238E27FC236}">
                <a16:creationId xmlns:a16="http://schemas.microsoft.com/office/drawing/2014/main" id="{88FDF3D6-A79A-19A2-BA98-CFDC372E4E62}"/>
              </a:ext>
            </a:extLst>
          </p:cNvPr>
          <p:cNvSpPr>
            <a:spLocks noGrp="1"/>
          </p:cNvSpPr>
          <p:nvPr>
            <p:ph sz="half" idx="2"/>
          </p:nvPr>
        </p:nvSpPr>
        <p:spPr>
          <a:xfrm>
            <a:off x="839788" y="1519311"/>
            <a:ext cx="5157787" cy="4670352"/>
          </a:xfrm>
        </p:spPr>
        <p:txBody>
          <a:bodyPr>
            <a:normAutofit fontScale="70000" lnSpcReduction="20000"/>
          </a:bodyPr>
          <a:lstStyle/>
          <a:p>
            <a:pPr algn="just">
              <a:buBlip>
                <a:blip r:embed="rId2">
                  <a:extLst>
                    <a:ext uri="{96DAC541-7B7A-43D3-8B79-37D633B846F1}">
                      <asvg:svgBlip xmlns:asvg="http://schemas.microsoft.com/office/drawing/2016/SVG/main" r:embed="rId3"/>
                    </a:ext>
                  </a:extLst>
                </a:blip>
              </a:buBlip>
            </a:pPr>
            <a:r>
              <a:rPr lang="en-US" dirty="0"/>
              <a:t>You can be sure that a class has only a single instance.</a:t>
            </a:r>
          </a:p>
          <a:p>
            <a:pPr algn="just">
              <a:buBlip>
                <a:blip r:embed="rId2">
                  <a:extLst>
                    <a:ext uri="{96DAC541-7B7A-43D3-8B79-37D633B846F1}">
                      <asvg:svgBlip xmlns:asvg="http://schemas.microsoft.com/office/drawing/2016/SVG/main" r:embed="rId3"/>
                    </a:ext>
                  </a:extLst>
                </a:blip>
              </a:buBlip>
            </a:pPr>
            <a:r>
              <a:rPr lang="en-US" dirty="0"/>
              <a:t>You gain a global access point to that instance.</a:t>
            </a:r>
          </a:p>
          <a:p>
            <a:pPr algn="just">
              <a:buBlip>
                <a:blip r:embed="rId2">
                  <a:extLst>
                    <a:ext uri="{96DAC541-7B7A-43D3-8B79-37D633B846F1}">
                      <asvg:svgBlip xmlns:asvg="http://schemas.microsoft.com/office/drawing/2016/SVG/main" r:embed="rId3"/>
                    </a:ext>
                  </a:extLst>
                </a:blip>
              </a:buBlip>
            </a:pPr>
            <a:r>
              <a:rPr lang="en-US" dirty="0"/>
              <a:t>The singleton object is initialized only when it’s requested for the first time.</a:t>
            </a:r>
          </a:p>
          <a:p>
            <a:pPr algn="just">
              <a:buBlip>
                <a:blip r:embed="rId2">
                  <a:extLst>
                    <a:ext uri="{96DAC541-7B7A-43D3-8B79-37D633B846F1}">
                      <asvg:svgBlip xmlns:asvg="http://schemas.microsoft.com/office/drawing/2016/SVG/main" r:embed="rId3"/>
                    </a:ext>
                  </a:extLst>
                </a:blip>
              </a:buBlip>
            </a:pPr>
            <a:r>
              <a:rPr lang="en-US" dirty="0"/>
              <a:t>Controlled access to sole instance</a:t>
            </a:r>
          </a:p>
          <a:p>
            <a:pPr algn="just">
              <a:buBlip>
                <a:blip r:embed="rId2">
                  <a:extLst>
                    <a:ext uri="{96DAC541-7B7A-43D3-8B79-37D633B846F1}">
                      <asvg:svgBlip xmlns:asvg="http://schemas.microsoft.com/office/drawing/2016/SVG/main" r:embed="rId3"/>
                    </a:ext>
                  </a:extLst>
                </a:blip>
              </a:buBlip>
            </a:pPr>
            <a:r>
              <a:rPr lang="en-US" dirty="0"/>
              <a:t>Permits a variable number of instances.</a:t>
            </a:r>
          </a:p>
          <a:p>
            <a:pPr algn="just">
              <a:buBlip>
                <a:blip r:embed="rId2">
                  <a:extLst>
                    <a:ext uri="{96DAC541-7B7A-43D3-8B79-37D633B846F1}">
                      <asvg:svgBlip xmlns:asvg="http://schemas.microsoft.com/office/drawing/2016/SVG/main" r:embed="rId3"/>
                    </a:ext>
                  </a:extLst>
                </a:blip>
              </a:buBlip>
            </a:pPr>
            <a:endParaRPr lang="en-US" dirty="0"/>
          </a:p>
        </p:txBody>
      </p:sp>
      <p:sp>
        <p:nvSpPr>
          <p:cNvPr id="7" name="Text Placeholder 6">
            <a:extLst>
              <a:ext uri="{FF2B5EF4-FFF2-40B4-BE49-F238E27FC236}">
                <a16:creationId xmlns:a16="http://schemas.microsoft.com/office/drawing/2014/main" id="{73F235CD-ACB8-181D-CFC7-1C723420261F}"/>
              </a:ext>
            </a:extLst>
          </p:cNvPr>
          <p:cNvSpPr>
            <a:spLocks noGrp="1"/>
          </p:cNvSpPr>
          <p:nvPr>
            <p:ph type="body" sz="quarter" idx="3"/>
          </p:nvPr>
        </p:nvSpPr>
        <p:spPr>
          <a:xfrm>
            <a:off x="6172200" y="1026943"/>
            <a:ext cx="5183188" cy="365760"/>
          </a:xfrm>
        </p:spPr>
        <p:txBody>
          <a:bodyPr>
            <a:normAutofit fontScale="92500" lnSpcReduction="10000"/>
          </a:bodyPr>
          <a:lstStyle/>
          <a:p>
            <a:pPr algn="ctr"/>
            <a:r>
              <a:rPr lang="en-US" u="sng" dirty="0">
                <a:latin typeface="Arial Rounded MT Bold" panose="020F0704030504030204" pitchFamily="34" charset="0"/>
              </a:rPr>
              <a:t>Cons</a:t>
            </a:r>
          </a:p>
        </p:txBody>
      </p:sp>
      <p:sp>
        <p:nvSpPr>
          <p:cNvPr id="8" name="Content Placeholder 7">
            <a:extLst>
              <a:ext uri="{FF2B5EF4-FFF2-40B4-BE49-F238E27FC236}">
                <a16:creationId xmlns:a16="http://schemas.microsoft.com/office/drawing/2014/main" id="{37340E6F-DCE9-FB50-B2CA-81F2206AB5D4}"/>
              </a:ext>
            </a:extLst>
          </p:cNvPr>
          <p:cNvSpPr>
            <a:spLocks noGrp="1"/>
          </p:cNvSpPr>
          <p:nvPr>
            <p:ph sz="quarter" idx="4"/>
          </p:nvPr>
        </p:nvSpPr>
        <p:spPr>
          <a:xfrm>
            <a:off x="6172200" y="1519311"/>
            <a:ext cx="5183188" cy="4670352"/>
          </a:xfrm>
        </p:spPr>
        <p:txBody>
          <a:bodyPr>
            <a:normAutofit fontScale="70000" lnSpcReduction="20000"/>
          </a:bodyPr>
          <a:lstStyle/>
          <a:p>
            <a:pPr algn="just">
              <a:buBlip>
                <a:blip r:embed="rId4">
                  <a:extLst>
                    <a:ext uri="{837473B0-CC2E-450A-ABE3-18F120FF3D39}">
                      <a1611:picAttrSrcUrl xmlns:a1611="http://schemas.microsoft.com/office/drawing/2016/11/main" r:id="rId5"/>
                    </a:ext>
                  </a:extLst>
                </a:blip>
              </a:buBlip>
            </a:pPr>
            <a:r>
              <a:rPr lang="en-US" dirty="0"/>
              <a:t>Violates the Single Responsibility Principle. The pattern solves two problems at the time.</a:t>
            </a:r>
          </a:p>
          <a:p>
            <a:pPr algn="just">
              <a:buBlip>
                <a:blip r:embed="rId4">
                  <a:extLst>
                    <a:ext uri="{837473B0-CC2E-450A-ABE3-18F120FF3D39}">
                      <a1611:picAttrSrcUrl xmlns:a1611="http://schemas.microsoft.com/office/drawing/2016/11/main" r:id="rId5"/>
                    </a:ext>
                  </a:extLst>
                </a:blip>
              </a:buBlip>
            </a:pPr>
            <a:r>
              <a:rPr lang="en-US" dirty="0"/>
              <a:t>The Singleton pattern can mask bad design, for instance, when the components of the program know too much about each other.</a:t>
            </a:r>
          </a:p>
          <a:p>
            <a:pPr algn="just">
              <a:buBlip>
                <a:blip r:embed="rId4">
                  <a:extLst>
                    <a:ext uri="{837473B0-CC2E-450A-ABE3-18F120FF3D39}">
                      <a1611:picAttrSrcUrl xmlns:a1611="http://schemas.microsoft.com/office/drawing/2016/11/main" r:id="rId5"/>
                    </a:ext>
                  </a:extLst>
                </a:blip>
              </a:buBlip>
            </a:pPr>
            <a:r>
              <a:rPr lang="en-US" dirty="0"/>
              <a:t>The pattern requires special treatment in a multithreaded environment so that multiple threads won’t create a singleton object several times.</a:t>
            </a:r>
          </a:p>
          <a:p>
            <a:pPr algn="just">
              <a:buBlip>
                <a:blip r:embed="rId4">
                  <a:extLst>
                    <a:ext uri="{837473B0-CC2E-450A-ABE3-18F120FF3D39}">
                      <a1611:picAttrSrcUrl xmlns:a1611="http://schemas.microsoft.com/office/drawing/2016/11/main" r:id="rId5"/>
                    </a:ext>
                  </a:extLst>
                </a:blip>
              </a:buBlip>
            </a:pPr>
            <a:r>
              <a:rPr lang="en-US" dirty="0"/>
              <a:t> It may be difficult to unit test the client code of the Singleton because many test frameworks rely on inheritance when producing mock objects. Since the constructor of the singleton class is private and overriding static methods is impossible in most languages, you will need to think of a creative way to mock the singleton. Or just don’t write the tests. Or don’t use the Singleton pattern.</a:t>
            </a:r>
          </a:p>
        </p:txBody>
      </p:sp>
      <p:sp>
        <p:nvSpPr>
          <p:cNvPr id="3" name="TextBox 2">
            <a:extLst>
              <a:ext uri="{FF2B5EF4-FFF2-40B4-BE49-F238E27FC236}">
                <a16:creationId xmlns:a16="http://schemas.microsoft.com/office/drawing/2014/main" id="{6FDDA548-1124-888E-888A-0B89D27395E0}"/>
              </a:ext>
            </a:extLst>
          </p:cNvPr>
          <p:cNvSpPr txBox="1"/>
          <p:nvPr/>
        </p:nvSpPr>
        <p:spPr>
          <a:xfrm>
            <a:off x="6377353" y="6189541"/>
            <a:ext cx="3289494" cy="338554"/>
          </a:xfrm>
          <a:prstGeom prst="rect">
            <a:avLst/>
          </a:prstGeom>
          <a:noFill/>
        </p:spPr>
        <p:txBody>
          <a:bodyPr wrap="square">
            <a:spAutoFit/>
          </a:bodyPr>
          <a:lstStyle/>
          <a:p>
            <a:r>
              <a:rPr lang="en-US" sz="1600" dirty="0">
                <a:hlinkClick r:id="rId6"/>
              </a:rPr>
              <a:t>Singletons are Pathological Liars</a:t>
            </a:r>
            <a:r>
              <a:rPr lang="en-US" sz="1600" dirty="0"/>
              <a:t> </a:t>
            </a:r>
          </a:p>
        </p:txBody>
      </p:sp>
      <p:sp>
        <p:nvSpPr>
          <p:cNvPr id="10" name="TextBox 9">
            <a:extLst>
              <a:ext uri="{FF2B5EF4-FFF2-40B4-BE49-F238E27FC236}">
                <a16:creationId xmlns:a16="http://schemas.microsoft.com/office/drawing/2014/main" id="{743F36CE-5651-8361-4141-ECE0F071872E}"/>
              </a:ext>
            </a:extLst>
          </p:cNvPr>
          <p:cNvSpPr txBox="1"/>
          <p:nvPr/>
        </p:nvSpPr>
        <p:spPr>
          <a:xfrm>
            <a:off x="9666847" y="6189541"/>
            <a:ext cx="2808850" cy="338554"/>
          </a:xfrm>
          <a:prstGeom prst="rect">
            <a:avLst/>
          </a:prstGeom>
          <a:noFill/>
        </p:spPr>
        <p:txBody>
          <a:bodyPr wrap="square">
            <a:spAutoFit/>
          </a:bodyPr>
          <a:lstStyle/>
          <a:p>
            <a:r>
              <a:rPr lang="en-US" sz="1600" dirty="0">
                <a:hlinkClick r:id="rId7"/>
              </a:rPr>
              <a:t>Drawbacks of the Singleton</a:t>
            </a:r>
            <a:r>
              <a:rPr lang="en-US" sz="1600" dirty="0"/>
              <a:t> </a:t>
            </a:r>
          </a:p>
        </p:txBody>
      </p:sp>
    </p:spTree>
    <p:extLst>
      <p:ext uri="{BB962C8B-B14F-4D97-AF65-F5344CB8AC3E}">
        <p14:creationId xmlns:p14="http://schemas.microsoft.com/office/powerpoint/2010/main" val="34587944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fade">
                                      <p:cBhvr>
                                        <p:cTn id="42" dur="1000"/>
                                        <p:tgtEl>
                                          <p:spTgt spid="8">
                                            <p:txEl>
                                              <p:pRg st="0" end="0"/>
                                            </p:txEl>
                                          </p:spTgt>
                                        </p:tgtEl>
                                      </p:cBhvr>
                                    </p:animEffect>
                                    <p:anim calcmode="lin" valueType="num">
                                      <p:cBhvr>
                                        <p:cTn id="4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Effect transition="in" filter="fade">
                                      <p:cBhvr>
                                        <p:cTn id="49" dur="1000"/>
                                        <p:tgtEl>
                                          <p:spTgt spid="8">
                                            <p:txEl>
                                              <p:pRg st="1" end="1"/>
                                            </p:txEl>
                                          </p:spTgt>
                                        </p:tgtEl>
                                      </p:cBhvr>
                                    </p:animEffect>
                                    <p:anim calcmode="lin" valueType="num">
                                      <p:cBhvr>
                                        <p:cTn id="50"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
                                            <p:txEl>
                                              <p:pRg st="2" end="2"/>
                                            </p:txEl>
                                          </p:spTgt>
                                        </p:tgtEl>
                                        <p:attrNameLst>
                                          <p:attrName>style.visibility</p:attrName>
                                        </p:attrNameLst>
                                      </p:cBhvr>
                                      <p:to>
                                        <p:strVal val="visible"/>
                                      </p:to>
                                    </p:set>
                                    <p:animEffect transition="in" filter="fade">
                                      <p:cBhvr>
                                        <p:cTn id="56" dur="1000"/>
                                        <p:tgtEl>
                                          <p:spTgt spid="8">
                                            <p:txEl>
                                              <p:pRg st="2" end="2"/>
                                            </p:txEl>
                                          </p:spTgt>
                                        </p:tgtEl>
                                      </p:cBhvr>
                                    </p:animEffect>
                                    <p:anim calcmode="lin" valueType="num">
                                      <p:cBhvr>
                                        <p:cTn id="57"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8">
                                            <p:txEl>
                                              <p:pRg st="3" end="3"/>
                                            </p:txEl>
                                          </p:spTgt>
                                        </p:tgtEl>
                                        <p:attrNameLst>
                                          <p:attrName>style.visibility</p:attrName>
                                        </p:attrNameLst>
                                      </p:cBhvr>
                                      <p:to>
                                        <p:strVal val="visible"/>
                                      </p:to>
                                    </p:set>
                                    <p:animEffect transition="in" filter="fade">
                                      <p:cBhvr>
                                        <p:cTn id="63" dur="1000"/>
                                        <p:tgtEl>
                                          <p:spTgt spid="8">
                                            <p:txEl>
                                              <p:pRg st="3" end="3"/>
                                            </p:txEl>
                                          </p:spTgt>
                                        </p:tgtEl>
                                      </p:cBhvr>
                                    </p:animEffect>
                                    <p:anim calcmode="lin" valueType="num">
                                      <p:cBhvr>
                                        <p:cTn id="64"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65"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3"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98587-3DF4-3E4E-EB67-81F2857A404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786BBFC-5A16-EF1D-A774-F6A7FD87A58B}"/>
              </a:ext>
            </a:extLst>
          </p:cNvPr>
          <p:cNvSpPr>
            <a:spLocks noGrp="1"/>
          </p:cNvSpPr>
          <p:nvPr>
            <p:ph type="title"/>
          </p:nvPr>
        </p:nvSpPr>
        <p:spPr>
          <a:xfrm>
            <a:off x="839788" y="365125"/>
            <a:ext cx="10515600" cy="661817"/>
          </a:xfrm>
        </p:spPr>
        <p:txBody>
          <a:bodyPr>
            <a:normAutofit fontScale="90000"/>
          </a:bodyPr>
          <a:lstStyle/>
          <a:p>
            <a:pPr algn="ctr"/>
            <a:r>
              <a:rPr lang="en-US" dirty="0">
                <a:latin typeface="Arial Rounded MT Bold" panose="020F0704030504030204" pitchFamily="34" charset="0"/>
              </a:rPr>
              <a:t>Prototype</a:t>
            </a:r>
          </a:p>
        </p:txBody>
      </p:sp>
      <p:sp>
        <p:nvSpPr>
          <p:cNvPr id="5" name="Text Placeholder 4">
            <a:extLst>
              <a:ext uri="{FF2B5EF4-FFF2-40B4-BE49-F238E27FC236}">
                <a16:creationId xmlns:a16="http://schemas.microsoft.com/office/drawing/2014/main" id="{3385C52B-D8C5-F603-2E84-20436CAB0F1D}"/>
              </a:ext>
            </a:extLst>
          </p:cNvPr>
          <p:cNvSpPr>
            <a:spLocks noGrp="1"/>
          </p:cNvSpPr>
          <p:nvPr>
            <p:ph type="body" idx="1"/>
          </p:nvPr>
        </p:nvSpPr>
        <p:spPr>
          <a:xfrm>
            <a:off x="839788" y="1026943"/>
            <a:ext cx="5157787" cy="365760"/>
          </a:xfrm>
        </p:spPr>
        <p:txBody>
          <a:bodyPr>
            <a:normAutofit fontScale="92500" lnSpcReduction="10000"/>
          </a:bodyPr>
          <a:lstStyle/>
          <a:p>
            <a:pPr algn="ctr"/>
            <a:r>
              <a:rPr lang="en-US" u="sng" dirty="0">
                <a:latin typeface="Arial Rounded MT Bold" panose="020F0704030504030204" pitchFamily="34" charset="0"/>
              </a:rPr>
              <a:t>Pros</a:t>
            </a:r>
          </a:p>
        </p:txBody>
      </p:sp>
      <p:sp>
        <p:nvSpPr>
          <p:cNvPr id="6" name="Content Placeholder 5">
            <a:extLst>
              <a:ext uri="{FF2B5EF4-FFF2-40B4-BE49-F238E27FC236}">
                <a16:creationId xmlns:a16="http://schemas.microsoft.com/office/drawing/2014/main" id="{157E0DD8-8B79-37F1-4B72-C5259AD0CEBD}"/>
              </a:ext>
            </a:extLst>
          </p:cNvPr>
          <p:cNvSpPr>
            <a:spLocks noGrp="1"/>
          </p:cNvSpPr>
          <p:nvPr>
            <p:ph sz="half" idx="2"/>
          </p:nvPr>
        </p:nvSpPr>
        <p:spPr>
          <a:xfrm>
            <a:off x="839788" y="1519311"/>
            <a:ext cx="5157787" cy="4670352"/>
          </a:xfrm>
        </p:spPr>
        <p:txBody>
          <a:bodyPr>
            <a:normAutofit lnSpcReduction="10000"/>
          </a:bodyPr>
          <a:lstStyle/>
          <a:p>
            <a:pPr algn="just">
              <a:buBlip>
                <a:blip r:embed="rId2">
                  <a:extLst>
                    <a:ext uri="{96DAC541-7B7A-43D3-8B79-37D633B846F1}">
                      <asvg:svgBlip xmlns:asvg="http://schemas.microsoft.com/office/drawing/2016/SVG/main" r:embed="rId3"/>
                    </a:ext>
                  </a:extLst>
                </a:blip>
              </a:buBlip>
            </a:pPr>
            <a:r>
              <a:rPr lang="en-US" dirty="0"/>
              <a:t>You can clone objects without coupling to their concrete classes.</a:t>
            </a:r>
          </a:p>
          <a:p>
            <a:pPr algn="just">
              <a:buBlip>
                <a:blip r:embed="rId2">
                  <a:extLst>
                    <a:ext uri="{96DAC541-7B7A-43D3-8B79-37D633B846F1}">
                      <asvg:svgBlip xmlns:asvg="http://schemas.microsoft.com/office/drawing/2016/SVG/main" r:embed="rId3"/>
                    </a:ext>
                  </a:extLst>
                </a:blip>
              </a:buBlip>
            </a:pPr>
            <a:r>
              <a:rPr lang="en-US" dirty="0"/>
              <a:t>You can get rid of repeated initialization code in favor of cloning pre-built prototypes.</a:t>
            </a:r>
          </a:p>
          <a:p>
            <a:pPr algn="just">
              <a:buBlip>
                <a:blip r:embed="rId2">
                  <a:extLst>
                    <a:ext uri="{96DAC541-7B7A-43D3-8B79-37D633B846F1}">
                      <asvg:svgBlip xmlns:asvg="http://schemas.microsoft.com/office/drawing/2016/SVG/main" r:embed="rId3"/>
                    </a:ext>
                  </a:extLst>
                </a:blip>
              </a:buBlip>
            </a:pPr>
            <a:r>
              <a:rPr lang="en-US" dirty="0"/>
              <a:t>You can produce complex objects more conveniently.</a:t>
            </a:r>
          </a:p>
          <a:p>
            <a:pPr algn="just">
              <a:buBlip>
                <a:blip r:embed="rId2">
                  <a:extLst>
                    <a:ext uri="{96DAC541-7B7A-43D3-8B79-37D633B846F1}">
                      <asvg:svgBlip xmlns:asvg="http://schemas.microsoft.com/office/drawing/2016/SVG/main" r:embed="rId3"/>
                    </a:ext>
                  </a:extLst>
                </a:blip>
              </a:buBlip>
            </a:pPr>
            <a:r>
              <a:rPr lang="en-US" dirty="0"/>
              <a:t>You get an alternative to inheritance when dealing with configuration presets for complex objects.</a:t>
            </a:r>
          </a:p>
        </p:txBody>
      </p:sp>
      <p:sp>
        <p:nvSpPr>
          <p:cNvPr id="7" name="Text Placeholder 6">
            <a:extLst>
              <a:ext uri="{FF2B5EF4-FFF2-40B4-BE49-F238E27FC236}">
                <a16:creationId xmlns:a16="http://schemas.microsoft.com/office/drawing/2014/main" id="{19550B6B-1249-4025-E3A5-D6D27E2A90F9}"/>
              </a:ext>
            </a:extLst>
          </p:cNvPr>
          <p:cNvSpPr>
            <a:spLocks noGrp="1"/>
          </p:cNvSpPr>
          <p:nvPr>
            <p:ph type="body" sz="quarter" idx="3"/>
          </p:nvPr>
        </p:nvSpPr>
        <p:spPr>
          <a:xfrm>
            <a:off x="6172200" y="1026943"/>
            <a:ext cx="5183188" cy="365760"/>
          </a:xfrm>
        </p:spPr>
        <p:txBody>
          <a:bodyPr>
            <a:normAutofit fontScale="92500" lnSpcReduction="10000"/>
          </a:bodyPr>
          <a:lstStyle/>
          <a:p>
            <a:pPr algn="ctr"/>
            <a:r>
              <a:rPr lang="en-US" u="sng" dirty="0">
                <a:latin typeface="Arial Rounded MT Bold" panose="020F0704030504030204" pitchFamily="34" charset="0"/>
              </a:rPr>
              <a:t>Cons</a:t>
            </a:r>
          </a:p>
        </p:txBody>
      </p:sp>
      <p:sp>
        <p:nvSpPr>
          <p:cNvPr id="8" name="Content Placeholder 7">
            <a:extLst>
              <a:ext uri="{FF2B5EF4-FFF2-40B4-BE49-F238E27FC236}">
                <a16:creationId xmlns:a16="http://schemas.microsoft.com/office/drawing/2014/main" id="{BF3A04D2-D71B-892C-2CCE-EE5EB4882C69}"/>
              </a:ext>
            </a:extLst>
          </p:cNvPr>
          <p:cNvSpPr>
            <a:spLocks noGrp="1"/>
          </p:cNvSpPr>
          <p:nvPr>
            <p:ph sz="quarter" idx="4"/>
          </p:nvPr>
        </p:nvSpPr>
        <p:spPr>
          <a:xfrm>
            <a:off x="6172200" y="1519311"/>
            <a:ext cx="5183188" cy="4670352"/>
          </a:xfrm>
        </p:spPr>
        <p:txBody>
          <a:bodyPr>
            <a:normAutofit lnSpcReduction="10000"/>
          </a:bodyPr>
          <a:lstStyle/>
          <a:p>
            <a:pPr algn="just">
              <a:buBlip>
                <a:blip r:embed="rId4">
                  <a:extLst>
                    <a:ext uri="{837473B0-CC2E-450A-ABE3-18F120FF3D39}">
                      <a1611:picAttrSrcUrl xmlns:a1611="http://schemas.microsoft.com/office/drawing/2016/11/main" r:id="rId5"/>
                    </a:ext>
                  </a:extLst>
                </a:blip>
              </a:buBlip>
            </a:pPr>
            <a:r>
              <a:rPr lang="en-US" dirty="0"/>
              <a:t> Cloning complex objects that have circular references might be very tricky.</a:t>
            </a:r>
          </a:p>
        </p:txBody>
      </p:sp>
    </p:spTree>
    <p:extLst>
      <p:ext uri="{BB962C8B-B14F-4D97-AF65-F5344CB8AC3E}">
        <p14:creationId xmlns:p14="http://schemas.microsoft.com/office/powerpoint/2010/main" val="24991854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Effect transition="in" filter="fade">
                                      <p:cBhvr>
                                        <p:cTn id="35" dur="1000"/>
                                        <p:tgtEl>
                                          <p:spTgt spid="8">
                                            <p:txEl>
                                              <p:pRg st="0" end="0"/>
                                            </p:txEl>
                                          </p:spTgt>
                                        </p:tgtEl>
                                      </p:cBhvr>
                                    </p:animEffect>
                                    <p:anim calcmode="lin" valueType="num">
                                      <p:cBhvr>
                                        <p:cTn id="3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4DDC1-B90C-8CEF-7460-449C5D7E630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574E583-E8EB-3360-6DC3-264E31907E47}"/>
              </a:ext>
            </a:extLst>
          </p:cNvPr>
          <p:cNvSpPr>
            <a:spLocks noGrp="1"/>
          </p:cNvSpPr>
          <p:nvPr>
            <p:ph type="title"/>
          </p:nvPr>
        </p:nvSpPr>
        <p:spPr>
          <a:xfrm>
            <a:off x="839788" y="365125"/>
            <a:ext cx="10515600" cy="661817"/>
          </a:xfrm>
        </p:spPr>
        <p:txBody>
          <a:bodyPr>
            <a:normAutofit fontScale="90000"/>
          </a:bodyPr>
          <a:lstStyle/>
          <a:p>
            <a:pPr algn="ctr"/>
            <a:r>
              <a:rPr lang="en-US" dirty="0">
                <a:latin typeface="Arial Rounded MT Bold" panose="020F0704030504030204" pitchFamily="34" charset="0"/>
              </a:rPr>
              <a:t>Builder</a:t>
            </a:r>
          </a:p>
        </p:txBody>
      </p:sp>
      <p:sp>
        <p:nvSpPr>
          <p:cNvPr id="5" name="Text Placeholder 4">
            <a:extLst>
              <a:ext uri="{FF2B5EF4-FFF2-40B4-BE49-F238E27FC236}">
                <a16:creationId xmlns:a16="http://schemas.microsoft.com/office/drawing/2014/main" id="{E0970BBB-4C6E-D678-F9A2-4AAB82DB1E20}"/>
              </a:ext>
            </a:extLst>
          </p:cNvPr>
          <p:cNvSpPr>
            <a:spLocks noGrp="1"/>
          </p:cNvSpPr>
          <p:nvPr>
            <p:ph type="body" idx="1"/>
          </p:nvPr>
        </p:nvSpPr>
        <p:spPr>
          <a:xfrm>
            <a:off x="839788" y="1026943"/>
            <a:ext cx="5157787" cy="365760"/>
          </a:xfrm>
        </p:spPr>
        <p:txBody>
          <a:bodyPr>
            <a:normAutofit fontScale="92500" lnSpcReduction="10000"/>
          </a:bodyPr>
          <a:lstStyle/>
          <a:p>
            <a:pPr algn="ctr"/>
            <a:r>
              <a:rPr lang="en-US" u="sng" dirty="0">
                <a:latin typeface="Arial Rounded MT Bold" panose="020F0704030504030204" pitchFamily="34" charset="0"/>
              </a:rPr>
              <a:t>Pros</a:t>
            </a:r>
          </a:p>
        </p:txBody>
      </p:sp>
      <p:sp>
        <p:nvSpPr>
          <p:cNvPr id="6" name="Content Placeholder 5">
            <a:extLst>
              <a:ext uri="{FF2B5EF4-FFF2-40B4-BE49-F238E27FC236}">
                <a16:creationId xmlns:a16="http://schemas.microsoft.com/office/drawing/2014/main" id="{5DF3C439-57BB-9492-BD55-1412425A7392}"/>
              </a:ext>
            </a:extLst>
          </p:cNvPr>
          <p:cNvSpPr>
            <a:spLocks noGrp="1"/>
          </p:cNvSpPr>
          <p:nvPr>
            <p:ph sz="half" idx="2"/>
          </p:nvPr>
        </p:nvSpPr>
        <p:spPr>
          <a:xfrm>
            <a:off x="839788" y="1519311"/>
            <a:ext cx="5157787" cy="4670352"/>
          </a:xfrm>
        </p:spPr>
        <p:txBody>
          <a:bodyPr>
            <a:normAutofit/>
          </a:bodyPr>
          <a:lstStyle/>
          <a:p>
            <a:pPr algn="just">
              <a:buBlip>
                <a:blip r:embed="rId2">
                  <a:extLst>
                    <a:ext uri="{96DAC541-7B7A-43D3-8B79-37D633B846F1}">
                      <asvg:svgBlip xmlns:asvg="http://schemas.microsoft.com/office/drawing/2016/SVG/main" r:embed="rId3"/>
                    </a:ext>
                  </a:extLst>
                </a:blip>
              </a:buBlip>
            </a:pPr>
            <a:r>
              <a:rPr lang="en-US" dirty="0"/>
              <a:t>You can construct objects step-by-step, defer construction steps or run steps recursively.</a:t>
            </a:r>
          </a:p>
          <a:p>
            <a:pPr algn="just">
              <a:buBlip>
                <a:blip r:embed="rId2">
                  <a:extLst>
                    <a:ext uri="{96DAC541-7B7A-43D3-8B79-37D633B846F1}">
                      <asvg:svgBlip xmlns:asvg="http://schemas.microsoft.com/office/drawing/2016/SVG/main" r:embed="rId3"/>
                    </a:ext>
                  </a:extLst>
                </a:blip>
              </a:buBlip>
            </a:pPr>
            <a:r>
              <a:rPr lang="en-US" dirty="0"/>
              <a:t> You can reuse the same construction code when building various representations of products.</a:t>
            </a:r>
          </a:p>
          <a:p>
            <a:pPr algn="just">
              <a:buBlip>
                <a:blip r:embed="rId2">
                  <a:extLst>
                    <a:ext uri="{96DAC541-7B7A-43D3-8B79-37D633B846F1}">
                      <asvg:svgBlip xmlns:asvg="http://schemas.microsoft.com/office/drawing/2016/SVG/main" r:embed="rId3"/>
                    </a:ext>
                  </a:extLst>
                </a:blip>
              </a:buBlip>
            </a:pPr>
            <a:r>
              <a:rPr lang="en-US" dirty="0"/>
              <a:t> </a:t>
            </a:r>
            <a:r>
              <a:rPr lang="en-US" i="1" dirty="0"/>
              <a:t>Single Responsibility Principle</a:t>
            </a:r>
            <a:r>
              <a:rPr lang="en-US" dirty="0"/>
              <a:t>. You can isolate complex construction code from the business logic of the product.</a:t>
            </a:r>
          </a:p>
        </p:txBody>
      </p:sp>
      <p:sp>
        <p:nvSpPr>
          <p:cNvPr id="7" name="Text Placeholder 6">
            <a:extLst>
              <a:ext uri="{FF2B5EF4-FFF2-40B4-BE49-F238E27FC236}">
                <a16:creationId xmlns:a16="http://schemas.microsoft.com/office/drawing/2014/main" id="{B398B458-8F97-64E8-4E4F-0C943DAA9778}"/>
              </a:ext>
            </a:extLst>
          </p:cNvPr>
          <p:cNvSpPr>
            <a:spLocks noGrp="1"/>
          </p:cNvSpPr>
          <p:nvPr>
            <p:ph type="body" sz="quarter" idx="3"/>
          </p:nvPr>
        </p:nvSpPr>
        <p:spPr>
          <a:xfrm>
            <a:off x="6172200" y="1026943"/>
            <a:ext cx="5183188" cy="365760"/>
          </a:xfrm>
        </p:spPr>
        <p:txBody>
          <a:bodyPr>
            <a:normAutofit fontScale="92500" lnSpcReduction="10000"/>
          </a:bodyPr>
          <a:lstStyle/>
          <a:p>
            <a:pPr algn="ctr"/>
            <a:r>
              <a:rPr lang="en-US" u="sng" dirty="0">
                <a:latin typeface="Arial Rounded MT Bold" panose="020F0704030504030204" pitchFamily="34" charset="0"/>
              </a:rPr>
              <a:t>Cons</a:t>
            </a:r>
          </a:p>
        </p:txBody>
      </p:sp>
      <p:sp>
        <p:nvSpPr>
          <p:cNvPr id="8" name="Content Placeholder 7">
            <a:extLst>
              <a:ext uri="{FF2B5EF4-FFF2-40B4-BE49-F238E27FC236}">
                <a16:creationId xmlns:a16="http://schemas.microsoft.com/office/drawing/2014/main" id="{DA46BC96-33AA-3686-AA0F-2053D3EC3BEF}"/>
              </a:ext>
            </a:extLst>
          </p:cNvPr>
          <p:cNvSpPr>
            <a:spLocks noGrp="1"/>
          </p:cNvSpPr>
          <p:nvPr>
            <p:ph sz="quarter" idx="4"/>
          </p:nvPr>
        </p:nvSpPr>
        <p:spPr>
          <a:xfrm>
            <a:off x="6172200" y="1519311"/>
            <a:ext cx="5183188" cy="4670352"/>
          </a:xfrm>
        </p:spPr>
        <p:txBody>
          <a:bodyPr>
            <a:normAutofit/>
          </a:bodyPr>
          <a:lstStyle/>
          <a:p>
            <a:pPr algn="just">
              <a:buBlip>
                <a:blip r:embed="rId4">
                  <a:extLst>
                    <a:ext uri="{837473B0-CC2E-450A-ABE3-18F120FF3D39}">
                      <a1611:picAttrSrcUrl xmlns:a1611="http://schemas.microsoft.com/office/drawing/2016/11/main" r:id="rId5"/>
                    </a:ext>
                  </a:extLst>
                </a:blip>
              </a:buBlip>
            </a:pPr>
            <a:r>
              <a:rPr lang="en-US" dirty="0"/>
              <a:t>The overall complexity of the code increases since the pattern requires creating multiple new classes.</a:t>
            </a:r>
          </a:p>
        </p:txBody>
      </p:sp>
    </p:spTree>
    <p:extLst>
      <p:ext uri="{BB962C8B-B14F-4D97-AF65-F5344CB8AC3E}">
        <p14:creationId xmlns:p14="http://schemas.microsoft.com/office/powerpoint/2010/main" val="903652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1000"/>
                                        <p:tgtEl>
                                          <p:spTgt spid="8">
                                            <p:txEl>
                                              <p:pRg st="0" end="0"/>
                                            </p:txEl>
                                          </p:spTgt>
                                        </p:tgtEl>
                                      </p:cBhvr>
                                    </p:animEffect>
                                    <p:anim calcmode="lin" valueType="num">
                                      <p:cBhvr>
                                        <p:cTn id="29"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7EA59-75C1-E73A-5504-4BDE62E3587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63176A3-5DE0-4389-6399-0597B3F1FD12}"/>
              </a:ext>
            </a:extLst>
          </p:cNvPr>
          <p:cNvSpPr>
            <a:spLocks noGrp="1"/>
          </p:cNvSpPr>
          <p:nvPr>
            <p:ph type="title"/>
          </p:nvPr>
        </p:nvSpPr>
        <p:spPr>
          <a:xfrm>
            <a:off x="839788" y="365125"/>
            <a:ext cx="10515600" cy="661817"/>
          </a:xfrm>
        </p:spPr>
        <p:txBody>
          <a:bodyPr>
            <a:normAutofit fontScale="90000"/>
          </a:bodyPr>
          <a:lstStyle/>
          <a:p>
            <a:pPr algn="ctr"/>
            <a:r>
              <a:rPr lang="en-US" dirty="0">
                <a:latin typeface="Arial Rounded MT Bold" panose="020F0704030504030204" pitchFamily="34" charset="0"/>
              </a:rPr>
              <a:t>Adapter</a:t>
            </a:r>
          </a:p>
        </p:txBody>
      </p:sp>
      <p:sp>
        <p:nvSpPr>
          <p:cNvPr id="5" name="Text Placeholder 4">
            <a:extLst>
              <a:ext uri="{FF2B5EF4-FFF2-40B4-BE49-F238E27FC236}">
                <a16:creationId xmlns:a16="http://schemas.microsoft.com/office/drawing/2014/main" id="{7B596813-8B37-6CD8-9D89-1F7EE08A5C7A}"/>
              </a:ext>
            </a:extLst>
          </p:cNvPr>
          <p:cNvSpPr>
            <a:spLocks noGrp="1"/>
          </p:cNvSpPr>
          <p:nvPr>
            <p:ph type="body" idx="1"/>
          </p:nvPr>
        </p:nvSpPr>
        <p:spPr>
          <a:xfrm>
            <a:off x="839788" y="1026943"/>
            <a:ext cx="5157787" cy="365760"/>
          </a:xfrm>
        </p:spPr>
        <p:txBody>
          <a:bodyPr>
            <a:normAutofit fontScale="92500" lnSpcReduction="10000"/>
          </a:bodyPr>
          <a:lstStyle/>
          <a:p>
            <a:pPr algn="ctr"/>
            <a:r>
              <a:rPr lang="en-US" u="sng" dirty="0">
                <a:latin typeface="Arial Rounded MT Bold" panose="020F0704030504030204" pitchFamily="34" charset="0"/>
              </a:rPr>
              <a:t>Pros</a:t>
            </a:r>
          </a:p>
        </p:txBody>
      </p:sp>
      <p:sp>
        <p:nvSpPr>
          <p:cNvPr id="6" name="Content Placeholder 5">
            <a:extLst>
              <a:ext uri="{FF2B5EF4-FFF2-40B4-BE49-F238E27FC236}">
                <a16:creationId xmlns:a16="http://schemas.microsoft.com/office/drawing/2014/main" id="{77AD984B-F6B2-8700-84F2-48F71DA7EBFE}"/>
              </a:ext>
            </a:extLst>
          </p:cNvPr>
          <p:cNvSpPr>
            <a:spLocks noGrp="1"/>
          </p:cNvSpPr>
          <p:nvPr>
            <p:ph sz="half" idx="2"/>
          </p:nvPr>
        </p:nvSpPr>
        <p:spPr>
          <a:xfrm>
            <a:off x="839788" y="1519311"/>
            <a:ext cx="5157787" cy="4670352"/>
          </a:xfrm>
        </p:spPr>
        <p:txBody>
          <a:bodyPr>
            <a:normAutofit lnSpcReduction="10000"/>
          </a:bodyPr>
          <a:lstStyle/>
          <a:p>
            <a:pPr algn="just">
              <a:buBlip>
                <a:blip r:embed="rId2">
                  <a:extLst>
                    <a:ext uri="{96DAC541-7B7A-43D3-8B79-37D633B846F1}">
                      <asvg:svgBlip xmlns:asvg="http://schemas.microsoft.com/office/drawing/2016/SVG/main" r:embed="rId3"/>
                    </a:ext>
                  </a:extLst>
                </a:blip>
              </a:buBlip>
            </a:pPr>
            <a:r>
              <a:rPr lang="en-US" i="1" dirty="0"/>
              <a:t>Single Responsibility Principle</a:t>
            </a:r>
            <a:r>
              <a:rPr lang="en-US" dirty="0"/>
              <a:t>. You can separate the interface or data conversion code from the primary business logic of the program.</a:t>
            </a:r>
          </a:p>
          <a:p>
            <a:pPr algn="just">
              <a:buBlip>
                <a:blip r:embed="rId2">
                  <a:extLst>
                    <a:ext uri="{96DAC541-7B7A-43D3-8B79-37D633B846F1}">
                      <asvg:svgBlip xmlns:asvg="http://schemas.microsoft.com/office/drawing/2016/SVG/main" r:embed="rId3"/>
                    </a:ext>
                  </a:extLst>
                </a:blip>
              </a:buBlip>
            </a:pPr>
            <a:r>
              <a:rPr lang="en-US" dirty="0"/>
              <a:t> </a:t>
            </a:r>
            <a:r>
              <a:rPr lang="en-US" i="1" dirty="0"/>
              <a:t>Open/Closed Principle</a:t>
            </a:r>
            <a:r>
              <a:rPr lang="en-US" dirty="0"/>
              <a:t>. You can introduce new types of adapters into the program without breaking the existing client code, as long as they work with the adapters through the client interface.</a:t>
            </a:r>
          </a:p>
        </p:txBody>
      </p:sp>
      <p:sp>
        <p:nvSpPr>
          <p:cNvPr id="7" name="Text Placeholder 6">
            <a:extLst>
              <a:ext uri="{FF2B5EF4-FFF2-40B4-BE49-F238E27FC236}">
                <a16:creationId xmlns:a16="http://schemas.microsoft.com/office/drawing/2014/main" id="{F604FB66-927A-91F4-3A43-D963AECAB76B}"/>
              </a:ext>
            </a:extLst>
          </p:cNvPr>
          <p:cNvSpPr>
            <a:spLocks noGrp="1"/>
          </p:cNvSpPr>
          <p:nvPr>
            <p:ph type="body" sz="quarter" idx="3"/>
          </p:nvPr>
        </p:nvSpPr>
        <p:spPr>
          <a:xfrm>
            <a:off x="6172200" y="1026943"/>
            <a:ext cx="5183188" cy="365760"/>
          </a:xfrm>
        </p:spPr>
        <p:txBody>
          <a:bodyPr>
            <a:normAutofit fontScale="92500" lnSpcReduction="10000"/>
          </a:bodyPr>
          <a:lstStyle/>
          <a:p>
            <a:pPr algn="ctr"/>
            <a:r>
              <a:rPr lang="en-US" u="sng" dirty="0">
                <a:latin typeface="Arial Rounded MT Bold" panose="020F0704030504030204" pitchFamily="34" charset="0"/>
              </a:rPr>
              <a:t>Cons</a:t>
            </a:r>
          </a:p>
        </p:txBody>
      </p:sp>
      <p:sp>
        <p:nvSpPr>
          <p:cNvPr id="8" name="Content Placeholder 7">
            <a:extLst>
              <a:ext uri="{FF2B5EF4-FFF2-40B4-BE49-F238E27FC236}">
                <a16:creationId xmlns:a16="http://schemas.microsoft.com/office/drawing/2014/main" id="{B028A40A-D90F-6F30-DB31-3A20F50E916E}"/>
              </a:ext>
            </a:extLst>
          </p:cNvPr>
          <p:cNvSpPr>
            <a:spLocks noGrp="1"/>
          </p:cNvSpPr>
          <p:nvPr>
            <p:ph sz="quarter" idx="4"/>
          </p:nvPr>
        </p:nvSpPr>
        <p:spPr>
          <a:xfrm>
            <a:off x="6172200" y="1519311"/>
            <a:ext cx="5183188" cy="4670352"/>
          </a:xfrm>
        </p:spPr>
        <p:txBody>
          <a:bodyPr>
            <a:normAutofit lnSpcReduction="10000"/>
          </a:bodyPr>
          <a:lstStyle/>
          <a:p>
            <a:pPr algn="just">
              <a:buBlip>
                <a:blip r:embed="rId4">
                  <a:extLst>
                    <a:ext uri="{837473B0-CC2E-450A-ABE3-18F120FF3D39}">
                      <a1611:picAttrSrcUrl xmlns:a1611="http://schemas.microsoft.com/office/drawing/2016/11/main" r:id="rId5"/>
                    </a:ext>
                  </a:extLst>
                </a:blip>
              </a:buBlip>
            </a:pPr>
            <a:r>
              <a:rPr lang="en-US" dirty="0"/>
              <a:t>The overall complexity of the code increases because you need to introduce a set of new interfaces and classes. Sometimes it’s simpler just to change the service class so that it matches the rest of your code.</a:t>
            </a:r>
          </a:p>
        </p:txBody>
      </p:sp>
    </p:spTree>
    <p:extLst>
      <p:ext uri="{BB962C8B-B14F-4D97-AF65-F5344CB8AC3E}">
        <p14:creationId xmlns:p14="http://schemas.microsoft.com/office/powerpoint/2010/main" val="3840436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9D56E-BC8D-33D3-38A9-B99EAB6423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65F34A3-A1B2-DACF-34BD-05FDD7D3A535}"/>
              </a:ext>
            </a:extLst>
          </p:cNvPr>
          <p:cNvSpPr>
            <a:spLocks noGrp="1"/>
          </p:cNvSpPr>
          <p:nvPr>
            <p:ph type="title"/>
          </p:nvPr>
        </p:nvSpPr>
        <p:spPr>
          <a:xfrm>
            <a:off x="839788" y="365125"/>
            <a:ext cx="10515600" cy="661817"/>
          </a:xfrm>
        </p:spPr>
        <p:txBody>
          <a:bodyPr>
            <a:normAutofit fontScale="90000"/>
          </a:bodyPr>
          <a:lstStyle/>
          <a:p>
            <a:pPr algn="ctr"/>
            <a:r>
              <a:rPr lang="en-US" dirty="0">
                <a:latin typeface="Arial Rounded MT Bold" panose="020F0704030504030204" pitchFamily="34" charset="0"/>
              </a:rPr>
              <a:t>Adapter</a:t>
            </a:r>
          </a:p>
        </p:txBody>
      </p:sp>
      <p:sp>
        <p:nvSpPr>
          <p:cNvPr id="5" name="Text Placeholder 4">
            <a:extLst>
              <a:ext uri="{FF2B5EF4-FFF2-40B4-BE49-F238E27FC236}">
                <a16:creationId xmlns:a16="http://schemas.microsoft.com/office/drawing/2014/main" id="{F48BF04C-B9A9-83CA-ADEA-437504F6D7AF}"/>
              </a:ext>
            </a:extLst>
          </p:cNvPr>
          <p:cNvSpPr>
            <a:spLocks noGrp="1"/>
          </p:cNvSpPr>
          <p:nvPr>
            <p:ph type="body" idx="1"/>
          </p:nvPr>
        </p:nvSpPr>
        <p:spPr>
          <a:xfrm>
            <a:off x="839788" y="1026943"/>
            <a:ext cx="5157787" cy="365760"/>
          </a:xfrm>
        </p:spPr>
        <p:txBody>
          <a:bodyPr>
            <a:normAutofit fontScale="92500" lnSpcReduction="10000"/>
          </a:bodyPr>
          <a:lstStyle/>
          <a:p>
            <a:pPr algn="ctr"/>
            <a:r>
              <a:rPr lang="en-US" u="sng" dirty="0">
                <a:latin typeface="Arial Rounded MT Bold" panose="020F0704030504030204" pitchFamily="34" charset="0"/>
              </a:rPr>
              <a:t>Class Adapter</a:t>
            </a:r>
          </a:p>
        </p:txBody>
      </p:sp>
      <p:sp>
        <p:nvSpPr>
          <p:cNvPr id="6" name="Content Placeholder 5">
            <a:extLst>
              <a:ext uri="{FF2B5EF4-FFF2-40B4-BE49-F238E27FC236}">
                <a16:creationId xmlns:a16="http://schemas.microsoft.com/office/drawing/2014/main" id="{6CDDF621-01B7-996C-199F-7B865F2193D6}"/>
              </a:ext>
            </a:extLst>
          </p:cNvPr>
          <p:cNvSpPr>
            <a:spLocks noGrp="1"/>
          </p:cNvSpPr>
          <p:nvPr>
            <p:ph sz="half" idx="2"/>
          </p:nvPr>
        </p:nvSpPr>
        <p:spPr>
          <a:xfrm>
            <a:off x="839788" y="1519311"/>
            <a:ext cx="5157787" cy="4670352"/>
          </a:xfrm>
        </p:spPr>
        <p:txBody>
          <a:bodyPr>
            <a:normAutofit fontScale="92500"/>
          </a:bodyPr>
          <a:lstStyle/>
          <a:p>
            <a:pPr algn="just">
              <a:buBlip>
                <a:blip r:embed="rId2">
                  <a:extLst>
                    <a:ext uri="{96DAC541-7B7A-43D3-8B79-37D633B846F1}">
                      <asvg:svgBlip xmlns:asvg="http://schemas.microsoft.com/office/drawing/2016/SVG/main" r:embed="rId3"/>
                    </a:ext>
                  </a:extLst>
                </a:blip>
              </a:buBlip>
            </a:pPr>
            <a:r>
              <a:rPr lang="en-US" dirty="0"/>
              <a:t>adapts </a:t>
            </a:r>
            <a:r>
              <a:rPr lang="en-US" dirty="0" err="1"/>
              <a:t>Adaptee</a:t>
            </a:r>
            <a:r>
              <a:rPr lang="en-US" dirty="0"/>
              <a:t> to Target by committing to a concrete </a:t>
            </a:r>
            <a:r>
              <a:rPr lang="en-US" dirty="0" err="1"/>
              <a:t>Adaptee</a:t>
            </a:r>
            <a:r>
              <a:rPr lang="en-US" dirty="0"/>
              <a:t> class. As a consequence, a class adapter won't work when we want to adapt a class and all its subclasses.</a:t>
            </a:r>
          </a:p>
          <a:p>
            <a:pPr algn="just">
              <a:buBlip>
                <a:blip r:embed="rId2">
                  <a:extLst>
                    <a:ext uri="{96DAC541-7B7A-43D3-8B79-37D633B846F1}">
                      <asvg:svgBlip xmlns:asvg="http://schemas.microsoft.com/office/drawing/2016/SVG/main" r:embed="rId3"/>
                    </a:ext>
                  </a:extLst>
                </a:blip>
              </a:buBlip>
            </a:pPr>
            <a:r>
              <a:rPr lang="en-US" dirty="0"/>
              <a:t>lets Adapter override some of </a:t>
            </a:r>
            <a:r>
              <a:rPr lang="en-US" dirty="0" err="1"/>
              <a:t>Adaptee’s</a:t>
            </a:r>
            <a:r>
              <a:rPr lang="en-US" dirty="0"/>
              <a:t> behavior, since Adapter is a subclass of </a:t>
            </a:r>
            <a:r>
              <a:rPr lang="en-US" dirty="0" err="1"/>
              <a:t>Adaptee</a:t>
            </a:r>
            <a:r>
              <a:rPr lang="en-US" dirty="0"/>
              <a:t>.</a:t>
            </a:r>
          </a:p>
          <a:p>
            <a:pPr algn="just">
              <a:buBlip>
                <a:blip r:embed="rId2">
                  <a:extLst>
                    <a:ext uri="{96DAC541-7B7A-43D3-8B79-37D633B846F1}">
                      <asvg:svgBlip xmlns:asvg="http://schemas.microsoft.com/office/drawing/2016/SVG/main" r:embed="rId3"/>
                    </a:ext>
                  </a:extLst>
                </a:blip>
              </a:buBlip>
            </a:pPr>
            <a:r>
              <a:rPr lang="en-US" dirty="0"/>
              <a:t>introduces only one object, and no additional pointer indirection is needed to get to the </a:t>
            </a:r>
            <a:r>
              <a:rPr lang="en-US" dirty="0" err="1"/>
              <a:t>adaptee</a:t>
            </a:r>
            <a:r>
              <a:rPr lang="en-US" dirty="0"/>
              <a:t>.</a:t>
            </a:r>
          </a:p>
        </p:txBody>
      </p:sp>
      <p:sp>
        <p:nvSpPr>
          <p:cNvPr id="7" name="Text Placeholder 6">
            <a:extLst>
              <a:ext uri="{FF2B5EF4-FFF2-40B4-BE49-F238E27FC236}">
                <a16:creationId xmlns:a16="http://schemas.microsoft.com/office/drawing/2014/main" id="{CD869C9F-ADE0-ADCF-59B9-AFDBF90BA08A}"/>
              </a:ext>
            </a:extLst>
          </p:cNvPr>
          <p:cNvSpPr>
            <a:spLocks noGrp="1"/>
          </p:cNvSpPr>
          <p:nvPr>
            <p:ph type="body" sz="quarter" idx="3"/>
          </p:nvPr>
        </p:nvSpPr>
        <p:spPr>
          <a:xfrm>
            <a:off x="6172200" y="1026943"/>
            <a:ext cx="5183188" cy="365760"/>
          </a:xfrm>
        </p:spPr>
        <p:txBody>
          <a:bodyPr>
            <a:normAutofit fontScale="92500" lnSpcReduction="10000"/>
          </a:bodyPr>
          <a:lstStyle/>
          <a:p>
            <a:pPr algn="ctr"/>
            <a:r>
              <a:rPr lang="en-US" u="sng" dirty="0">
                <a:latin typeface="Arial Rounded MT Bold" panose="020F0704030504030204" pitchFamily="34" charset="0"/>
              </a:rPr>
              <a:t>Object Adapter</a:t>
            </a:r>
          </a:p>
        </p:txBody>
      </p:sp>
      <p:sp>
        <p:nvSpPr>
          <p:cNvPr id="8" name="Content Placeholder 7">
            <a:extLst>
              <a:ext uri="{FF2B5EF4-FFF2-40B4-BE49-F238E27FC236}">
                <a16:creationId xmlns:a16="http://schemas.microsoft.com/office/drawing/2014/main" id="{C1145FFA-CFBD-D9D0-CA9F-1960D3B324B2}"/>
              </a:ext>
            </a:extLst>
          </p:cNvPr>
          <p:cNvSpPr>
            <a:spLocks noGrp="1"/>
          </p:cNvSpPr>
          <p:nvPr>
            <p:ph sz="quarter" idx="4"/>
          </p:nvPr>
        </p:nvSpPr>
        <p:spPr>
          <a:xfrm>
            <a:off x="6172200" y="1519311"/>
            <a:ext cx="5183188" cy="4670352"/>
          </a:xfrm>
        </p:spPr>
        <p:txBody>
          <a:bodyPr>
            <a:normAutofit fontScale="92500"/>
          </a:bodyPr>
          <a:lstStyle/>
          <a:p>
            <a:pPr algn="just">
              <a:buBlip>
                <a:blip r:embed="rId2">
                  <a:extLst>
                    <a:ext uri="{96DAC541-7B7A-43D3-8B79-37D633B846F1}">
                      <asvg:svgBlip xmlns:asvg="http://schemas.microsoft.com/office/drawing/2016/SVG/main" r:embed="rId3"/>
                    </a:ext>
                  </a:extLst>
                </a:blip>
              </a:buBlip>
            </a:pPr>
            <a:r>
              <a:rPr lang="en-US" sz="2600" dirty="0"/>
              <a:t>lets a single Adapter work with many </a:t>
            </a:r>
            <a:r>
              <a:rPr lang="en-US" sz="2600" dirty="0" err="1"/>
              <a:t>Adaptees</a:t>
            </a:r>
            <a:r>
              <a:rPr lang="en-US" sz="2600" dirty="0"/>
              <a:t>—that is, the </a:t>
            </a:r>
            <a:r>
              <a:rPr lang="en-US" sz="2600" dirty="0" err="1"/>
              <a:t>Adaptee</a:t>
            </a:r>
            <a:r>
              <a:rPr lang="en-US" sz="2600" dirty="0"/>
              <a:t> itself and all of its subclasses (if any). The Adapter can also add functionality to all </a:t>
            </a:r>
            <a:r>
              <a:rPr lang="en-US" sz="2600" dirty="0" err="1"/>
              <a:t>Adaptees</a:t>
            </a:r>
            <a:r>
              <a:rPr lang="en-US" sz="2600" dirty="0"/>
              <a:t> at once.</a:t>
            </a:r>
          </a:p>
          <a:p>
            <a:pPr algn="just">
              <a:buBlip>
                <a:blip r:embed="rId2">
                  <a:extLst>
                    <a:ext uri="{96DAC541-7B7A-43D3-8B79-37D633B846F1}">
                      <asvg:svgBlip xmlns:asvg="http://schemas.microsoft.com/office/drawing/2016/SVG/main" r:embed="rId3"/>
                    </a:ext>
                  </a:extLst>
                </a:blip>
              </a:buBlip>
            </a:pPr>
            <a:r>
              <a:rPr lang="en-US" sz="2600" dirty="0"/>
              <a:t>makes it harder to override </a:t>
            </a:r>
            <a:r>
              <a:rPr lang="en-US" sz="2600" dirty="0" err="1"/>
              <a:t>Adaptee</a:t>
            </a:r>
            <a:r>
              <a:rPr lang="en-US" sz="2600" dirty="0"/>
              <a:t> behavior. It will require subclassing </a:t>
            </a:r>
            <a:r>
              <a:rPr lang="en-US" sz="2600" dirty="0" err="1"/>
              <a:t>Adaptee</a:t>
            </a:r>
            <a:r>
              <a:rPr lang="en-US" sz="2600" dirty="0"/>
              <a:t> and making Adapter refer to the subclass rather than the </a:t>
            </a:r>
            <a:r>
              <a:rPr lang="en-US" sz="2600" dirty="0" err="1"/>
              <a:t>Adaptee</a:t>
            </a:r>
            <a:r>
              <a:rPr lang="en-US" sz="2600" dirty="0"/>
              <a:t> itself.</a:t>
            </a:r>
          </a:p>
        </p:txBody>
      </p:sp>
    </p:spTree>
    <p:extLst>
      <p:ext uri="{BB962C8B-B14F-4D97-AF65-F5344CB8AC3E}">
        <p14:creationId xmlns:p14="http://schemas.microsoft.com/office/powerpoint/2010/main" val="19292366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1000"/>
                                        <p:tgtEl>
                                          <p:spTgt spid="8">
                                            <p:txEl>
                                              <p:pRg st="0" end="0"/>
                                            </p:txEl>
                                          </p:spTgt>
                                        </p:tgtEl>
                                      </p:cBhvr>
                                    </p:animEffect>
                                    <p:anim calcmode="lin" valueType="num">
                                      <p:cBhvr>
                                        <p:cTn id="29"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fade">
                                      <p:cBhvr>
                                        <p:cTn id="35" dur="1000"/>
                                        <p:tgtEl>
                                          <p:spTgt spid="8">
                                            <p:txEl>
                                              <p:pRg st="1" end="1"/>
                                            </p:txEl>
                                          </p:spTgt>
                                        </p:tgtEl>
                                      </p:cBhvr>
                                    </p:animEffect>
                                    <p:anim calcmode="lin" valueType="num">
                                      <p:cBhvr>
                                        <p:cTn id="36"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BFA5D-6B81-C696-373E-8A65934BF69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FE01735-3D45-BB2C-8840-F8D8778ACDED}"/>
              </a:ext>
            </a:extLst>
          </p:cNvPr>
          <p:cNvSpPr>
            <a:spLocks noGrp="1"/>
          </p:cNvSpPr>
          <p:nvPr>
            <p:ph type="title"/>
          </p:nvPr>
        </p:nvSpPr>
        <p:spPr>
          <a:xfrm>
            <a:off x="839788" y="365125"/>
            <a:ext cx="10515600" cy="661817"/>
          </a:xfrm>
        </p:spPr>
        <p:txBody>
          <a:bodyPr>
            <a:normAutofit fontScale="90000"/>
          </a:bodyPr>
          <a:lstStyle/>
          <a:p>
            <a:pPr algn="ctr"/>
            <a:r>
              <a:rPr lang="en-US" dirty="0">
                <a:latin typeface="Arial Rounded MT Bold" panose="020F0704030504030204" pitchFamily="34" charset="0"/>
              </a:rPr>
              <a:t>Facade</a:t>
            </a:r>
          </a:p>
        </p:txBody>
      </p:sp>
      <p:sp>
        <p:nvSpPr>
          <p:cNvPr id="5" name="Text Placeholder 4">
            <a:extLst>
              <a:ext uri="{FF2B5EF4-FFF2-40B4-BE49-F238E27FC236}">
                <a16:creationId xmlns:a16="http://schemas.microsoft.com/office/drawing/2014/main" id="{DCC2DBBC-4116-E3E9-AE6B-610032AC2737}"/>
              </a:ext>
            </a:extLst>
          </p:cNvPr>
          <p:cNvSpPr>
            <a:spLocks noGrp="1"/>
          </p:cNvSpPr>
          <p:nvPr>
            <p:ph type="body" idx="1"/>
          </p:nvPr>
        </p:nvSpPr>
        <p:spPr>
          <a:xfrm>
            <a:off x="839788" y="1026943"/>
            <a:ext cx="5157787" cy="365760"/>
          </a:xfrm>
        </p:spPr>
        <p:txBody>
          <a:bodyPr>
            <a:normAutofit fontScale="92500" lnSpcReduction="10000"/>
          </a:bodyPr>
          <a:lstStyle/>
          <a:p>
            <a:pPr algn="ctr"/>
            <a:r>
              <a:rPr lang="en-US" u="sng" dirty="0">
                <a:latin typeface="Arial Rounded MT Bold" panose="020F0704030504030204" pitchFamily="34" charset="0"/>
              </a:rPr>
              <a:t>Pros</a:t>
            </a:r>
          </a:p>
        </p:txBody>
      </p:sp>
      <p:sp>
        <p:nvSpPr>
          <p:cNvPr id="6" name="Content Placeholder 5">
            <a:extLst>
              <a:ext uri="{FF2B5EF4-FFF2-40B4-BE49-F238E27FC236}">
                <a16:creationId xmlns:a16="http://schemas.microsoft.com/office/drawing/2014/main" id="{05B52AE2-0ED0-7496-3250-79D1D7F42F4A}"/>
              </a:ext>
            </a:extLst>
          </p:cNvPr>
          <p:cNvSpPr>
            <a:spLocks noGrp="1"/>
          </p:cNvSpPr>
          <p:nvPr>
            <p:ph sz="half" idx="2"/>
          </p:nvPr>
        </p:nvSpPr>
        <p:spPr>
          <a:xfrm>
            <a:off x="839788" y="1519311"/>
            <a:ext cx="5157787" cy="4670352"/>
          </a:xfrm>
        </p:spPr>
        <p:txBody>
          <a:bodyPr>
            <a:normAutofit fontScale="92500" lnSpcReduction="20000"/>
          </a:bodyPr>
          <a:lstStyle/>
          <a:p>
            <a:pPr algn="just">
              <a:buBlip>
                <a:blip r:embed="rId2">
                  <a:extLst>
                    <a:ext uri="{96DAC541-7B7A-43D3-8B79-37D633B846F1}">
                      <asvg:svgBlip xmlns:asvg="http://schemas.microsoft.com/office/drawing/2016/SVG/main" r:embed="rId3"/>
                    </a:ext>
                  </a:extLst>
                </a:blip>
              </a:buBlip>
            </a:pPr>
            <a:r>
              <a:rPr lang="en-US" dirty="0"/>
              <a:t>It promotes weak coupling between the subsystem and its clients. You can isolate your code from the complexity of a subsystem.</a:t>
            </a:r>
          </a:p>
          <a:p>
            <a:pPr algn="just">
              <a:buBlip>
                <a:blip r:embed="rId2">
                  <a:extLst>
                    <a:ext uri="{96DAC541-7B7A-43D3-8B79-37D633B846F1}">
                      <asvg:svgBlip xmlns:asvg="http://schemas.microsoft.com/office/drawing/2016/SVG/main" r:embed="rId3"/>
                    </a:ext>
                  </a:extLst>
                </a:blip>
              </a:buBlip>
            </a:pPr>
            <a:r>
              <a:rPr lang="en-US" dirty="0"/>
              <a:t>It shields clients from subsystem components, thereby reducing the number of objects that clients deal with and making the subsystem easier to use.</a:t>
            </a:r>
          </a:p>
          <a:p>
            <a:pPr algn="just">
              <a:buBlip>
                <a:blip r:embed="rId2">
                  <a:extLst>
                    <a:ext uri="{96DAC541-7B7A-43D3-8B79-37D633B846F1}">
                      <asvg:svgBlip xmlns:asvg="http://schemas.microsoft.com/office/drawing/2016/SVG/main" r:embed="rId3"/>
                    </a:ext>
                  </a:extLst>
                </a:blip>
              </a:buBlip>
            </a:pPr>
            <a:r>
              <a:rPr lang="en-US" dirty="0"/>
              <a:t>It doesn't prevent applications from using subsystem classes if they need to. Thus, you can choose between ease of use and generality.</a:t>
            </a:r>
          </a:p>
        </p:txBody>
      </p:sp>
      <p:sp>
        <p:nvSpPr>
          <p:cNvPr id="7" name="Text Placeholder 6">
            <a:extLst>
              <a:ext uri="{FF2B5EF4-FFF2-40B4-BE49-F238E27FC236}">
                <a16:creationId xmlns:a16="http://schemas.microsoft.com/office/drawing/2014/main" id="{8BFB1D70-CBBB-32C5-6D38-55B6A29E0F24}"/>
              </a:ext>
            </a:extLst>
          </p:cNvPr>
          <p:cNvSpPr>
            <a:spLocks noGrp="1"/>
          </p:cNvSpPr>
          <p:nvPr>
            <p:ph type="body" sz="quarter" idx="3"/>
          </p:nvPr>
        </p:nvSpPr>
        <p:spPr>
          <a:xfrm>
            <a:off x="6172200" y="1026943"/>
            <a:ext cx="5183188" cy="365760"/>
          </a:xfrm>
        </p:spPr>
        <p:txBody>
          <a:bodyPr>
            <a:normAutofit fontScale="92500" lnSpcReduction="10000"/>
          </a:bodyPr>
          <a:lstStyle/>
          <a:p>
            <a:pPr algn="ctr"/>
            <a:r>
              <a:rPr lang="en-US" u="sng" dirty="0">
                <a:latin typeface="Arial Rounded MT Bold" panose="020F0704030504030204" pitchFamily="34" charset="0"/>
              </a:rPr>
              <a:t>Cons</a:t>
            </a:r>
          </a:p>
        </p:txBody>
      </p:sp>
      <p:sp>
        <p:nvSpPr>
          <p:cNvPr id="8" name="Content Placeholder 7">
            <a:extLst>
              <a:ext uri="{FF2B5EF4-FFF2-40B4-BE49-F238E27FC236}">
                <a16:creationId xmlns:a16="http://schemas.microsoft.com/office/drawing/2014/main" id="{3F05B892-A918-B76A-6946-5EFBEDF78B04}"/>
              </a:ext>
            </a:extLst>
          </p:cNvPr>
          <p:cNvSpPr>
            <a:spLocks noGrp="1"/>
          </p:cNvSpPr>
          <p:nvPr>
            <p:ph sz="quarter" idx="4"/>
          </p:nvPr>
        </p:nvSpPr>
        <p:spPr>
          <a:xfrm>
            <a:off x="6172200" y="1519311"/>
            <a:ext cx="5183188" cy="4670352"/>
          </a:xfrm>
        </p:spPr>
        <p:txBody>
          <a:bodyPr>
            <a:normAutofit fontScale="92500" lnSpcReduction="20000"/>
          </a:bodyPr>
          <a:lstStyle/>
          <a:p>
            <a:pPr algn="just">
              <a:buBlip>
                <a:blip r:embed="rId4">
                  <a:extLst>
                    <a:ext uri="{837473B0-CC2E-450A-ABE3-18F120FF3D39}">
                      <a1611:picAttrSrcUrl xmlns:a1611="http://schemas.microsoft.com/office/drawing/2016/11/main" r:id="rId5"/>
                    </a:ext>
                  </a:extLst>
                </a:blip>
              </a:buBlip>
            </a:pPr>
            <a:r>
              <a:rPr lang="en-US" dirty="0"/>
              <a:t>A facade can become a god object coupled to all classes of an app.</a:t>
            </a:r>
          </a:p>
        </p:txBody>
      </p:sp>
    </p:spTree>
    <p:extLst>
      <p:ext uri="{BB962C8B-B14F-4D97-AF65-F5344CB8AC3E}">
        <p14:creationId xmlns:p14="http://schemas.microsoft.com/office/powerpoint/2010/main" val="17545601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1000"/>
                                        <p:tgtEl>
                                          <p:spTgt spid="8">
                                            <p:txEl>
                                              <p:pRg st="0" end="0"/>
                                            </p:txEl>
                                          </p:spTgt>
                                        </p:tgtEl>
                                      </p:cBhvr>
                                    </p:animEffect>
                                    <p:anim calcmode="lin" valueType="num">
                                      <p:cBhvr>
                                        <p:cTn id="29"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1008</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Calibri</vt:lpstr>
      <vt:lpstr>Calibri Light</vt:lpstr>
      <vt:lpstr>Office Theme</vt:lpstr>
      <vt:lpstr>Abstract Factory</vt:lpstr>
      <vt:lpstr>Design Patterns</vt:lpstr>
      <vt:lpstr>Factory</vt:lpstr>
      <vt:lpstr>Singleton</vt:lpstr>
      <vt:lpstr>Prototype</vt:lpstr>
      <vt:lpstr>Builder</vt:lpstr>
      <vt:lpstr>Adapter</vt:lpstr>
      <vt:lpstr>Adapter</vt:lpstr>
      <vt:lpstr>Facade</vt:lpstr>
      <vt:lpstr>Proxy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Toukir Ahammed</dc:creator>
  <cp:lastModifiedBy>Toukir Ahammed</cp:lastModifiedBy>
  <cp:revision>15</cp:revision>
  <dcterms:created xsi:type="dcterms:W3CDTF">2024-11-19T14:09:40Z</dcterms:created>
  <dcterms:modified xsi:type="dcterms:W3CDTF">2024-11-19T17:47:02Z</dcterms:modified>
</cp:coreProperties>
</file>