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58" r:id="rId15"/>
    <p:sldId id="259" r:id="rId16"/>
    <p:sldId id="260" r:id="rId17"/>
    <p:sldId id="261" r:id="rId18"/>
    <p:sldId id="262" r:id="rId19"/>
    <p:sldId id="26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73"/>
  </p:normalViewPr>
  <p:slideViewPr>
    <p:cSldViewPr>
      <p:cViewPr varScale="1">
        <p:scale>
          <a:sx n="113" d="100"/>
          <a:sy n="113" d="100"/>
        </p:scale>
        <p:origin x="20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7B33C3-5C5D-4D77-88A2-BAF78B7BD23C}" type="datetimeFigureOut">
              <a:rPr lang="en-US" smtClean="0"/>
              <a:pPr/>
              <a:t>10/7/24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D25436-B11B-4CD3-A294-89E17182E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security/blog/2007/09/11/stride-char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132460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Architectural Risk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6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Traditional Risk Analysis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Vulnerability: In general, a vulnerability is a defect or weakness in system security procedures.</a:t>
            </a:r>
          </a:p>
          <a:p>
            <a:r>
              <a:rPr lang="en-US" dirty="0"/>
              <a:t>Countermeasures or safeguards: Technical controls prescribed for an information system which, taken together, adequately protect the confidentiality, integrity, and availability of the system and its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Traditional Risk Analysis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Probability: The likelihood that a given event will be triggered. Three simple buckets: 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/>
              <a:t>High (H)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/>
              <a:t>Medium (M), 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/>
              <a:t>Low (L).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Threat Modeling versus Risk Analysis: Microsoft Redefines Terms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STRIDE is an acronym for </a:t>
            </a:r>
          </a:p>
          <a:p>
            <a:pPr lvl="1"/>
            <a:r>
              <a:rPr lang="en-US" dirty="0"/>
              <a:t>	Spoofing, </a:t>
            </a:r>
          </a:p>
          <a:p>
            <a:pPr lvl="1"/>
            <a:r>
              <a:rPr lang="en-US" dirty="0"/>
              <a:t>	Tampering, </a:t>
            </a:r>
          </a:p>
          <a:p>
            <a:pPr lvl="1"/>
            <a:r>
              <a:rPr lang="en-US" dirty="0"/>
              <a:t>	Repudiation, </a:t>
            </a:r>
          </a:p>
          <a:p>
            <a:pPr lvl="1"/>
            <a:r>
              <a:rPr lang="en-US" dirty="0"/>
              <a:t>	Information disclosure, </a:t>
            </a:r>
          </a:p>
          <a:p>
            <a:pPr lvl="1"/>
            <a:r>
              <a:rPr lang="en-US" dirty="0"/>
              <a:t>	Denial of service, and </a:t>
            </a:r>
          </a:p>
          <a:p>
            <a:pPr lvl="1"/>
            <a:r>
              <a:rPr lang="en-US" dirty="0"/>
              <a:t>	Elevation of privilege.</a:t>
            </a:r>
          </a:p>
          <a:p>
            <a:pPr lvl="1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Official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6" y="1143001"/>
            <a:ext cx="8183449" cy="34861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Risk Analysis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996"/>
            <a:ext cx="8229600" cy="351815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Missing Stakeholders</a:t>
            </a:r>
          </a:p>
          <a:p>
            <a:r>
              <a:rPr lang="en-US" dirty="0"/>
              <a:t>Wrong Stakeholders</a:t>
            </a:r>
          </a:p>
          <a:p>
            <a:r>
              <a:rPr lang="en-US" dirty="0"/>
              <a:t>Ambiguous Requirements</a:t>
            </a:r>
          </a:p>
          <a:p>
            <a:r>
              <a:rPr lang="en-US" dirty="0"/>
              <a:t>Incomplete Requirements</a:t>
            </a:r>
          </a:p>
          <a:p>
            <a:r>
              <a:rPr lang="en-US" dirty="0"/>
              <a:t>Conflicting Requirements</a:t>
            </a:r>
          </a:p>
          <a:p>
            <a:r>
              <a:rPr lang="en-US" dirty="0"/>
              <a:t>Infeasible Requirements</a:t>
            </a:r>
          </a:p>
          <a:p>
            <a:r>
              <a:rPr lang="en-US" dirty="0"/>
              <a:t>Unverifiable Requirements</a:t>
            </a:r>
          </a:p>
          <a:p>
            <a:r>
              <a:rPr lang="en-US" dirty="0"/>
              <a:t>Undocumented Assumptions</a:t>
            </a:r>
          </a:p>
          <a:p>
            <a:r>
              <a:rPr lang="en-US" dirty="0"/>
              <a:t>Invalid Assumptions</a:t>
            </a:r>
          </a:p>
          <a:p>
            <a:r>
              <a:rPr lang="en-US" dirty="0"/>
              <a:t>Inadequate Validation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 Analysis (Requirements And Use Cases)</a:t>
            </a:r>
          </a:p>
        </p:txBody>
      </p:sp>
    </p:spTree>
    <p:extLst>
      <p:ext uri="{BB962C8B-B14F-4D97-AF65-F5344CB8AC3E}">
        <p14:creationId xmlns:p14="http://schemas.microsoft.com/office/powerpoint/2010/main" val="11982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Design flaws account for 50% of security problems.</a:t>
            </a:r>
          </a:p>
          <a:p>
            <a:r>
              <a:rPr lang="en-US" dirty="0"/>
              <a:t>Some requirements are not specified properly.</a:t>
            </a:r>
          </a:p>
          <a:p>
            <a:r>
              <a:rPr lang="en-US" dirty="0"/>
              <a:t>Validation rules might be improper in requirement stage.</a:t>
            </a:r>
          </a:p>
          <a:p>
            <a:r>
              <a:rPr lang="en-US" dirty="0"/>
              <a:t>Designer should know about tools and languages.</a:t>
            </a:r>
          </a:p>
          <a:p>
            <a:r>
              <a:rPr lang="en-US" dirty="0"/>
              <a:t>Designer should be aware of known attacks.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 Analysis (Architecture And Design)</a:t>
            </a:r>
          </a:p>
        </p:txBody>
      </p:sp>
    </p:spTree>
    <p:extLst>
      <p:ext uri="{BB962C8B-B14F-4D97-AF65-F5344CB8AC3E}">
        <p14:creationId xmlns:p14="http://schemas.microsoft.com/office/powerpoint/2010/main" val="240280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classic risk-analysis method expresses risk as a financial loss, or annualized loss expectancy, based on the following equation:</a:t>
            </a:r>
          </a:p>
          <a:p>
            <a:pPr marL="0" indent="0" algn="ctr">
              <a:buNone/>
            </a:pPr>
            <a:r>
              <a:rPr lang="en-US" i="1" dirty="0"/>
              <a:t>ALE = SLE × ARO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SLE is the single loss expectancy and ARO is the annualized</a:t>
            </a:r>
            <a:br>
              <a:rPr lang="en-US" dirty="0"/>
            </a:br>
            <a:r>
              <a:rPr lang="en-US" dirty="0"/>
              <a:t>rate of occurrence.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 an example, </a:t>
            </a:r>
          </a:p>
          <a:p>
            <a:pPr marL="0" indent="0">
              <a:buNone/>
            </a:pPr>
            <a:r>
              <a:rPr lang="en-US" dirty="0"/>
              <a:t>A event causes financial loss for ABC market. Let’s assign a cost of $150 for any such event, so SLE = $150. With an ARO of just 100 such events per year, the cost to the company (or ALE) will be $15,000.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Risk Calculation Approach</a:t>
            </a:r>
          </a:p>
        </p:txBody>
      </p:sp>
    </p:spTree>
    <p:extLst>
      <p:ext uri="{BB962C8B-B14F-4D97-AF65-F5344CB8AC3E}">
        <p14:creationId xmlns:p14="http://schemas.microsoft.com/office/powerpoint/2010/main" val="423244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algn="just"/>
            <a:r>
              <a:rPr lang="en-US" dirty="0"/>
              <a:t>In the case of a Web server providing a company's face to the world, a Web site defacement might be difficult to quantify as a financial loss. </a:t>
            </a:r>
          </a:p>
          <a:p>
            <a:pPr algn="just"/>
            <a:r>
              <a:rPr lang="en-US" dirty="0"/>
              <a:t>Traditional risk analysis techniques do not necessarily provide an easy guide of all potential vulnerabilities and threats to be concerned about at a component level.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Risk analysis in software design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Traditional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21839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15604" r="11101" b="8105"/>
          <a:stretch/>
        </p:blipFill>
        <p:spPr>
          <a:xfrm>
            <a:off x="1600200" y="1276350"/>
            <a:ext cx="6642351" cy="35206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Basic Risk Analysis Approach </a:t>
            </a:r>
          </a:p>
        </p:txBody>
      </p:sp>
    </p:spTree>
    <p:extLst>
      <p:ext uri="{BB962C8B-B14F-4D97-AF65-F5344CB8AC3E}">
        <p14:creationId xmlns:p14="http://schemas.microsoft.com/office/powerpoint/2010/main" val="19616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During the risk analysis process one should consider…</a:t>
            </a:r>
          </a:p>
          <a:p>
            <a:r>
              <a:rPr lang="en-US" dirty="0"/>
              <a:t>The threats who are likely to attack our system.</a:t>
            </a:r>
          </a:p>
          <a:p>
            <a:r>
              <a:rPr lang="en-US" dirty="0"/>
              <a:t>The risks present in each tier's environment.</a:t>
            </a:r>
          </a:p>
          <a:p>
            <a:r>
              <a:rPr lang="en-US" dirty="0"/>
              <a:t>The kinds of vulnerabilities that might exist in each component, as well as the data flow.</a:t>
            </a:r>
          </a:p>
          <a:p>
            <a:r>
              <a:rPr lang="en-US" dirty="0"/>
              <a:t>The business impact of such technical risks, were they to be realized.</a:t>
            </a:r>
          </a:p>
          <a:p>
            <a:r>
              <a:rPr lang="en-US" dirty="0"/>
              <a:t>The probability of such a risk being realized.</a:t>
            </a:r>
          </a:p>
          <a:p>
            <a:r>
              <a:rPr lang="en-US" dirty="0"/>
              <a:t>Any feasible countermeasures that could be implemented at each tier.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Risk Analysis Approach </a:t>
            </a:r>
          </a:p>
        </p:txBody>
      </p:sp>
    </p:spTree>
    <p:extLst>
      <p:ext uri="{BB962C8B-B14F-4D97-AF65-F5344CB8AC3E}">
        <p14:creationId xmlns:p14="http://schemas.microsoft.com/office/powerpoint/2010/main" val="7117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6" y="1143001"/>
            <a:ext cx="8183449" cy="34861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Risk Analysis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Touchpoint</a:t>
            </a:r>
            <a:r>
              <a:rPr lang="en-US" dirty="0"/>
              <a:t> Process: Architectural Risk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risk analysis should be carried out only once a reasonable, big-picture overview of the system has been established.</a:t>
            </a:r>
          </a:p>
          <a:p>
            <a:r>
              <a:rPr lang="en-US" dirty="0"/>
              <a:t> Thus the first step of the process shown in the figure is to build a one-page overview of the system under analysis. Sometimes a one-page big picture exists, but more often it does not. </a:t>
            </a:r>
          </a:p>
          <a:p>
            <a:r>
              <a:rPr lang="en-US" dirty="0"/>
              <a:t>The one-page overview can be developed through a process of artifact analysis coupled with interviews.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Touchpoint</a:t>
            </a:r>
            <a:r>
              <a:rPr lang="en-US" dirty="0"/>
              <a:t> Process: Architectural Risk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Three critical steps (or sub-processes) make up the heart of this architectural risk analysis approach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Attack resistance analysis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Ambiguity analysis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Weakness analysis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Resistance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Four steps are involved in this sub-process</a:t>
            </a:r>
          </a:p>
          <a:p>
            <a:r>
              <a:rPr lang="en-US" dirty="0"/>
              <a:t> Identify general flaws using secure design literature and checklists (e.g., cycling through the Spoofing, Tampering, ... categories from STRIDE). A knowledge base of historical risks is particularly useful in this activity. </a:t>
            </a:r>
          </a:p>
          <a:p>
            <a:r>
              <a:rPr lang="en-US" dirty="0"/>
              <a:t>Map attack patterns using either the results of abuse case development or a list of attack patterns. </a:t>
            </a:r>
          </a:p>
          <a:p>
            <a:r>
              <a:rPr lang="en-US" dirty="0"/>
              <a:t>Identify risks in the architecture based on the use of checklists. </a:t>
            </a:r>
          </a:p>
          <a:p>
            <a:r>
              <a:rPr lang="en-US" dirty="0"/>
              <a:t>Understand and demonstrate the viability of these known attacks (using something like exploit graphs; see the Exploit Graphs box ).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Graphs box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200150"/>
            <a:ext cx="5638799" cy="36576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Ambiguity analysis helps to uncover ambiguity and inconsistency</a:t>
            </a:r>
          </a:p>
          <a:p>
            <a:r>
              <a:rPr lang="en-US" dirty="0"/>
              <a:t>Ambiguity analysis is the sub-process capturing the creative activity required to discover new risks</a:t>
            </a:r>
          </a:p>
          <a:p>
            <a:r>
              <a:rPr lang="en-US" dirty="0"/>
              <a:t>This process, by definition, requires at least two analysts (the more the merrier) and some amount of experience</a:t>
            </a:r>
          </a:p>
          <a:p>
            <a:r>
              <a:rPr lang="en-US" dirty="0"/>
              <a:t>this </a:t>
            </a:r>
            <a:r>
              <a:rPr lang="en-US" dirty="0" err="1"/>
              <a:t>subprocess</a:t>
            </a:r>
            <a:r>
              <a:rPr lang="en-US" dirty="0"/>
              <a:t> works best when carried out by a team of very experienced analysts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Weakness analysis is a sub-process aimed at understanding the </a:t>
            </a:r>
            <a:r>
              <a:rPr lang="en-US" b="1" dirty="0"/>
              <a:t>impact of external software dependencies</a:t>
            </a:r>
            <a:r>
              <a:rPr lang="en-US" dirty="0"/>
              <a:t>.</a:t>
            </a:r>
          </a:p>
          <a:p>
            <a:r>
              <a:rPr lang="en-US" dirty="0"/>
              <a:t>It can be happened in Frameworks, network topology</a:t>
            </a:r>
          </a:p>
          <a:p>
            <a:r>
              <a:rPr lang="en-US" dirty="0"/>
              <a:t>Example flaws</a:t>
            </a:r>
          </a:p>
          <a:p>
            <a:pPr lvl="1"/>
            <a:r>
              <a:rPr lang="en-US" dirty="0"/>
              <a:t>Debug interfaces</a:t>
            </a:r>
          </a:p>
          <a:p>
            <a:pPr lvl="1"/>
            <a:r>
              <a:rPr lang="en-US" dirty="0"/>
              <a:t>Unused (but privileged) product "features“</a:t>
            </a:r>
          </a:p>
          <a:p>
            <a:pPr lvl="1"/>
            <a:r>
              <a:rPr lang="en-US" dirty="0"/>
              <a:t>Interposition attacks—DLLs, library paths, client spoofing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85951"/>
            <a:ext cx="7391400" cy="1142999"/>
          </a:xfrm>
        </p:spPr>
        <p:txBody>
          <a:bodyPr/>
          <a:lstStyle/>
          <a:p>
            <a:pPr>
              <a:buNone/>
            </a:pPr>
            <a:r>
              <a:rPr lang="en-US" dirty="0"/>
              <a:t>Architectural Risk Analysis Is a Necessity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7B1FF-DE31-894E-9133-0F6CA346B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Md. </a:t>
            </a:r>
            <a:r>
              <a:rPr lang="en-US" dirty="0" err="1"/>
              <a:t>Eusha</a:t>
            </a:r>
            <a:r>
              <a:rPr lang="en-US" dirty="0"/>
              <a:t> Kadir</a:t>
            </a:r>
          </a:p>
          <a:p>
            <a:r>
              <a:rPr lang="en-US" dirty="0"/>
              <a:t>Md. </a:t>
            </a:r>
            <a:r>
              <a:rPr lang="en-US" dirty="0" err="1"/>
              <a:t>Aquib</a:t>
            </a:r>
            <a:r>
              <a:rPr lang="en-US" dirty="0"/>
              <a:t> </a:t>
            </a:r>
            <a:r>
              <a:rPr lang="en-US" dirty="0" err="1"/>
              <a:t>Azmain</a:t>
            </a:r>
            <a:endParaRPr lang="en-US" dirty="0"/>
          </a:p>
          <a:p>
            <a:r>
              <a:rPr lang="en-US" dirty="0"/>
              <a:t>Md. Nazmul </a:t>
            </a:r>
            <a:r>
              <a:rPr lang="en-US" dirty="0" err="1"/>
              <a:t>Haque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B2EEBC-85C8-7F43-8AF1-8801E6B1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2607599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E80D8D-A80F-A549-BEF1-FA762FCB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109728" indent="0" algn="ctr">
              <a:buNone/>
            </a:pPr>
            <a:r>
              <a:rPr lang="en-US" dirty="0"/>
              <a:t>Any Question?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r>
              <a:rPr lang="en-US" dirty="0"/>
              <a:t>Thank You.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4D1772-3389-2F48-872D-BF4F20DC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1)Learn as much as possible about the target of analysis.</a:t>
            </a:r>
          </a:p>
          <a:p>
            <a:pPr lvl="1"/>
            <a:r>
              <a:rPr lang="en-US" dirty="0"/>
              <a:t>Read and understand the specifications, architecture documents, and other design materials.</a:t>
            </a:r>
          </a:p>
          <a:p>
            <a:pPr lvl="1"/>
            <a:r>
              <a:rPr lang="en-US" dirty="0"/>
              <a:t>Discuss and brainstorm about the target with a group.</a:t>
            </a:r>
          </a:p>
          <a:p>
            <a:pPr lvl="1"/>
            <a:r>
              <a:rPr lang="en-US" dirty="0"/>
              <a:t>Determine system boundary and data sensitivity/criticality.</a:t>
            </a:r>
          </a:p>
          <a:p>
            <a:pPr lvl="1"/>
            <a:r>
              <a:rPr lang="en-US" dirty="0"/>
              <a:t>Play with the software (if it exists in executable form).</a:t>
            </a:r>
          </a:p>
          <a:p>
            <a:pPr lvl="1"/>
            <a:r>
              <a:rPr lang="en-US" dirty="0"/>
              <a:t>Study the code and other software artifacts (including the use of code analysis tools).</a:t>
            </a:r>
          </a:p>
          <a:p>
            <a:pPr lvl="1"/>
            <a:r>
              <a:rPr lang="en-US" dirty="0"/>
              <a:t>Identify threats and agree on relevant sources of attack (e.g., will insiders be considered).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2) Discuss security issues surrounding the software.</a:t>
            </a:r>
          </a:p>
          <a:p>
            <a:pPr lvl="1"/>
            <a:r>
              <a:rPr lang="en-US" sz="2400" dirty="0"/>
              <a:t>Argue about how the product works and determine areas of disagreement or ambiguity.</a:t>
            </a:r>
          </a:p>
          <a:p>
            <a:pPr lvl="1"/>
            <a:r>
              <a:rPr lang="en-US" sz="2400" dirty="0"/>
              <a:t>Identify possible vulnerabilities, sometimes making use of tools or lists of common vulnerabilities.</a:t>
            </a:r>
          </a:p>
          <a:p>
            <a:pPr lvl="1"/>
            <a:r>
              <a:rPr lang="en-US" sz="2400" dirty="0"/>
              <a:t>Map out exploits and begin to discuss possible fixes.</a:t>
            </a:r>
          </a:p>
          <a:p>
            <a:pPr lvl="1"/>
            <a:r>
              <a:rPr lang="en-US" sz="2400" dirty="0"/>
              <a:t>Gain understanding of current and planned security controls.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3)Determine probability of compromise.</a:t>
            </a:r>
          </a:p>
          <a:p>
            <a:pPr lvl="1"/>
            <a:r>
              <a:rPr lang="en-US" dirty="0"/>
              <a:t>Map out attack scenarios for exploits of vulnerabilities.</a:t>
            </a:r>
          </a:p>
          <a:p>
            <a:pPr lvl="1"/>
            <a:r>
              <a:rPr lang="en-US" dirty="0"/>
              <a:t>Balance controls against threat capacity to determine likelihood.</a:t>
            </a:r>
          </a:p>
          <a:p>
            <a:pPr>
              <a:buNone/>
            </a:pPr>
            <a:r>
              <a:rPr lang="en-US" dirty="0"/>
              <a:t>4)Perform impact analysis.</a:t>
            </a:r>
          </a:p>
          <a:p>
            <a:pPr lvl="1"/>
            <a:r>
              <a:rPr lang="en-US" dirty="0"/>
              <a:t>Determine impacts on assets and business goals.</a:t>
            </a:r>
          </a:p>
          <a:p>
            <a:pPr lvl="1"/>
            <a:r>
              <a:rPr lang="en-US" dirty="0"/>
              <a:t>Consider impacts on the security posture.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5)Rank risks.</a:t>
            </a:r>
          </a:p>
          <a:p>
            <a:pPr>
              <a:buNone/>
            </a:pPr>
            <a:r>
              <a:rPr lang="en-US" dirty="0"/>
              <a:t>6)Develop a mitigation strategy.</a:t>
            </a:r>
          </a:p>
          <a:p>
            <a:pPr lvl="1"/>
            <a:r>
              <a:rPr lang="en-US" dirty="0"/>
              <a:t>Recommend countermeasures to mitigate risks.</a:t>
            </a:r>
          </a:p>
          <a:p>
            <a:pPr>
              <a:buNone/>
            </a:pPr>
            <a:r>
              <a:rPr lang="en-US" dirty="0"/>
              <a:t>7)Report findings.</a:t>
            </a:r>
          </a:p>
          <a:p>
            <a:pPr lvl="1"/>
            <a:r>
              <a:rPr lang="en-US" dirty="0"/>
              <a:t>Carefully describe the major and minor risks, with attention to impacts.</a:t>
            </a:r>
          </a:p>
          <a:p>
            <a:pPr lvl="1"/>
            <a:r>
              <a:rPr lang="en-US" dirty="0"/>
              <a:t>Provide basic information regarding where to spend limited mitigation resources.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in Practice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Two basic categories: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/>
              <a:t>Commercial: STRIDE from Microsoft, Security Risk Management Guide, also from Microsoft, ACSM/SAR (Adaptive Countermeasure Selection Mechanism/Security Adequacy Review) from Sun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/>
              <a:t>Standards-Based: ASSET (Automated Security Self-Evaluation Tool) from the National Institute on Standards and Technology (NIST) , OCTAVE (Operationally Critical Threat, Asset, and Vulnerability Evaluation) from SEI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Fits in the RMF</a:t>
            </a: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895350"/>
            <a:ext cx="6172200" cy="3617536"/>
          </a:xfrm>
        </p:spPr>
      </p:pic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534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Traditional Risk Analysis Terminology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Asset: A system component, data, or even a complete system.</a:t>
            </a:r>
          </a:p>
          <a:p>
            <a:r>
              <a:rPr lang="en-US" dirty="0"/>
              <a:t>Risk: The probability that an asset will suffer an event of a given negative impact.</a:t>
            </a:r>
          </a:p>
          <a:p>
            <a:r>
              <a:rPr lang="en-US" dirty="0"/>
              <a:t>Threat: The actor or agent who is the source of danger.</a:t>
            </a:r>
          </a:p>
        </p:txBody>
      </p:sp>
    </p:spTree>
    <p:extLst>
      <p:ext uri="{BB962C8B-B14F-4D97-AF65-F5344CB8AC3E}">
        <p14:creationId xmlns:p14="http://schemas.microsoft.com/office/powerpoint/2010/main" val="3162234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</TotalTime>
  <Words>1208</Words>
  <Application>Microsoft Macintosh PowerPoint</Application>
  <PresentationFormat>On-screen Show (16:9)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Lucida Sans Unicode</vt:lpstr>
      <vt:lpstr>Verdana</vt:lpstr>
      <vt:lpstr>Wingdings</vt:lpstr>
      <vt:lpstr>Wingdings 2</vt:lpstr>
      <vt:lpstr>Wingdings 3</vt:lpstr>
      <vt:lpstr>Concourse</vt:lpstr>
      <vt:lpstr>Architectural Risk Analysis </vt:lpstr>
      <vt:lpstr>Architectural Risk Analysis</vt:lpstr>
      <vt:lpstr>Risk analysis approach</vt:lpstr>
      <vt:lpstr>Risk analysis approach</vt:lpstr>
      <vt:lpstr>Risk analysis approach</vt:lpstr>
      <vt:lpstr>Risk analysis approach</vt:lpstr>
      <vt:lpstr>Risk Analysis in Practice</vt:lpstr>
      <vt:lpstr>Risk Analysis Fits in the RMF</vt:lpstr>
      <vt:lpstr>Traditional Risk Analysis Terminology</vt:lpstr>
      <vt:lpstr>Traditional Risk Analysis Terminology</vt:lpstr>
      <vt:lpstr>Traditional Risk Analysis Terminology</vt:lpstr>
      <vt:lpstr>Threat Modeling versus Risk Analysis: Microsoft Redefines Terms</vt:lpstr>
      <vt:lpstr>Architectural Risk Analysis</vt:lpstr>
      <vt:lpstr>Risk Analysis (Requirements And Use Cases)</vt:lpstr>
      <vt:lpstr>Risk Analysis (Architecture And Design)</vt:lpstr>
      <vt:lpstr>Traditional Risk Calculation Approach</vt:lpstr>
      <vt:lpstr>Limitations of Traditional Approaches</vt:lpstr>
      <vt:lpstr>A Basic Risk Analysis Approach </vt:lpstr>
      <vt:lpstr>A Basic Risk Analysis Approach </vt:lpstr>
      <vt:lpstr>Touchpoint Process: Architectural Risk Analysis </vt:lpstr>
      <vt:lpstr>Touchpoint Process: Architectural Risk Analysis </vt:lpstr>
      <vt:lpstr>Attack Resistance Analysis </vt:lpstr>
      <vt:lpstr>Exploit Graphs box</vt:lpstr>
      <vt:lpstr>Ambiguity Analysis</vt:lpstr>
      <vt:lpstr>Weakness Analysis</vt:lpstr>
      <vt:lpstr>PowerPoint Presentation</vt:lpstr>
      <vt:lpstr>Acknowledgement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 User</cp:lastModifiedBy>
  <cp:revision>29</cp:revision>
  <dcterms:created xsi:type="dcterms:W3CDTF">2019-04-24T03:20:39Z</dcterms:created>
  <dcterms:modified xsi:type="dcterms:W3CDTF">2024-10-07T03:40:54Z</dcterms:modified>
</cp:coreProperties>
</file>