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>
      <p:cViewPr varScale="1">
        <p:scale>
          <a:sx n="120" d="100"/>
          <a:sy n="120" d="100"/>
        </p:scale>
        <p:origin x="86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8c0814313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8c0814313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8c0814313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8c0814313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8c0814313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8c0814313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8c0814313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8c0814313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8c0814313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8c0814313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8c0814313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8c0814313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8c0814313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8c0814313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8c0814313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8c0814313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8c0814313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8c0814313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8c0814313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8c0814313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8c0814313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8c0814313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8c0814313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8c0814313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8c0814313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8c0814313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8c0814313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8c0814313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8c0814313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8c0814313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8c0814313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8c0814313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8c0814313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8c0814313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8c0814313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58c0814313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8c0814313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8c0814313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8c0814313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8c0814313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8c0814313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58c0814313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8c0814313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8c0814313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6d225742e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6d225742e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6d225742e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6d225742e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8c0814313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8c0814313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8c0814313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8c0814313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8c0814313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8c0814313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8c0814313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8c0814313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8c0814313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8c0814313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8c0814313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8c0814313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25717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Taxonomy of Coding Errors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1979738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Chapter 12</a:t>
            </a:r>
            <a:endParaRPr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Features</a:t>
            </a:r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security is not security software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cryptography cannot make a software secure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 features-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Authentication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access control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Confidentiality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Cryptography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privilege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Management and so on</a:t>
            </a:r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and State</a:t>
            </a:r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Modern computers switch between tasks very quickly, and in multi-core, multi-CPU, or distributed systems, two events may take place at exactly the same time.</a:t>
            </a:r>
          </a:p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Defects rush to fill the gap between the programmer's model of how a program executes and what happens in reality. </a:t>
            </a:r>
          </a:p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These defects are related to unexpected interactions between threads, processes, time, and information.</a:t>
            </a:r>
            <a:endParaRPr dirty="0"/>
          </a:p>
        </p:txBody>
      </p:sp>
      <p:sp>
        <p:nvSpPr>
          <p:cNvPr id="154" name="Google Shape;154;p2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Handling</a:t>
            </a:r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To handle errors at all or handling them so roughly that they get all bruised and bloody.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To produce errors that either give out way too much information (to possible attackers) or are so radioactive that nobody wants to handle them.</a:t>
            </a:r>
            <a:endParaRPr dirty="0"/>
          </a:p>
        </p:txBody>
      </p:sp>
      <p:sp>
        <p:nvSpPr>
          <p:cNvPr id="161" name="Google Shape;161;p2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Quality</a:t>
            </a:r>
            <a:endParaRPr/>
          </a:p>
        </p:txBody>
      </p:sp>
      <p:sp>
        <p:nvSpPr>
          <p:cNvPr id="167" name="Google Shape;167;p2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Security is a subset of reliability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Poor code quality leads to unpredictable behavior which provides an opportunity to stress the system in unexpected ways.</a:t>
            </a:r>
            <a:endParaRPr dirty="0"/>
          </a:p>
        </p:txBody>
      </p:sp>
      <p:sp>
        <p:nvSpPr>
          <p:cNvPr id="168" name="Google Shape;168;p2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Encapsulation</a:t>
            </a:r>
            <a:endParaRPr/>
          </a:p>
        </p:txBody>
      </p:sp>
      <p:sp>
        <p:nvSpPr>
          <p:cNvPr id="174" name="Google Shape;174;p2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Drawing strong boundaries between things and setting up barriers between them</a:t>
            </a:r>
            <a:endParaRPr dirty="0"/>
          </a:p>
        </p:txBody>
      </p:sp>
      <p:sp>
        <p:nvSpPr>
          <p:cNvPr id="175" name="Google Shape;175;p2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Kingdom</a:t>
            </a:r>
            <a:endParaRPr dirty="0"/>
          </a:p>
        </p:txBody>
      </p:sp>
      <p:sp>
        <p:nvSpPr>
          <p:cNvPr id="181" name="Google Shape;181;p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Validation and Representation</a:t>
            </a:r>
            <a:endParaRPr/>
          </a:p>
        </p:txBody>
      </p:sp>
      <p:sp>
        <p:nvSpPr>
          <p:cNvPr id="187" name="Google Shape;187;p2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Buffer Overflow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Command Injection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Cross-Site Scripting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Format String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 Response Splitting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Illegal Pointer Value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Integer Overflow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 Forging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Path Traversal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Process Control</a:t>
            </a:r>
            <a:endParaRPr/>
          </a:p>
        </p:txBody>
      </p:sp>
      <p:sp>
        <p:nvSpPr>
          <p:cNvPr id="188" name="Google Shape;188;p2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Validation and Representation</a:t>
            </a:r>
            <a:endParaRPr/>
          </a:p>
        </p:txBody>
      </p:sp>
      <p:sp>
        <p:nvSpPr>
          <p:cNvPr id="194" name="Google Shape;194;p29"/>
          <p:cNvSpPr txBox="1">
            <a:spLocks noGrp="1"/>
          </p:cNvSpPr>
          <p:nvPr>
            <p:ph type="body" idx="1"/>
          </p:nvPr>
        </p:nvSpPr>
        <p:spPr>
          <a:xfrm>
            <a:off x="2355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Resource Injection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Setting Manipulation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SQL Injection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String Termination Error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Unsafe JNI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Unsafe Reflection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XML Validation</a:t>
            </a:r>
            <a:endParaRPr/>
          </a:p>
        </p:txBody>
      </p:sp>
      <p:sp>
        <p:nvSpPr>
          <p:cNvPr id="195" name="Google Shape;195;p2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Abuse</a:t>
            </a:r>
            <a:endParaRPr/>
          </a:p>
        </p:txBody>
      </p:sp>
      <p:sp>
        <p:nvSpPr>
          <p:cNvPr id="201" name="Google Shape;201;p3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Dangerous Function: Functions that cannot be used safely should never be used.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Directory Restriction: Improper use of the chroot() system call may allow attackers to escape a chroot jail.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Heap Inspection: Do not use realloc() to resize buffers that store sensitive information.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J2EE Bad Practices: getConnection(): The J2EE standard forbids the direct management of connections.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J2EE Bad Practices: Sockets: Socket-based communication in Web applications is prone to error.</a:t>
            </a:r>
            <a:endParaRPr/>
          </a:p>
        </p:txBody>
      </p:sp>
      <p:sp>
        <p:nvSpPr>
          <p:cNvPr id="202" name="Google Shape;202;p3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Abuse</a:t>
            </a:r>
            <a:endParaRPr/>
          </a:p>
        </p:txBody>
      </p:sp>
      <p:sp>
        <p:nvSpPr>
          <p:cNvPr id="208" name="Google Shape;208;p3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Often Misused: Authentication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Often Misused: Exception Handling: A dangerous function can throw an exception, potentially causing the program to crash.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Often Misused: Path Manipulation: Passing an inadequately sized output buffer to a path manipulation function can result in a buffer overflow.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Often Misused: Privilege Management: Failure to adhere to the principle of least privilege amplifies the risk posed by other vulnerabilities.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Often Misused: String Manipulation: Functions that manipulate strings encourage buffer overflows.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Unchecked Return Value: Ignoring a method's return value can cause the program to overlook unexpected states and conditions.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09" name="Google Shape;209;p3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Taxonomy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Features</a:t>
            </a:r>
            <a:endParaRPr/>
          </a:p>
        </p:txBody>
      </p:sp>
      <p:sp>
        <p:nvSpPr>
          <p:cNvPr id="215" name="Google Shape;215;p3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Insecure Randomness: Standard pseudo-random number generators cannot withstand cryptographic attacks.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Least Privilege Violation: The elevated privilege level required to perform operations such as chroot() should be dropped immediately after the operation is performed.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Missing Access Control: The program does not perform access control checks in a consistent manner across all potential execution paths.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Password Management: Storing a password in plaintext may result in a system compromise.</a:t>
            </a:r>
            <a:endParaRPr/>
          </a:p>
        </p:txBody>
      </p:sp>
      <p:sp>
        <p:nvSpPr>
          <p:cNvPr id="216" name="Google Shape;216;p3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Features</a:t>
            </a:r>
            <a:endParaRPr/>
          </a:p>
        </p:txBody>
      </p:sp>
      <p:sp>
        <p:nvSpPr>
          <p:cNvPr id="222" name="Google Shape;222;p3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7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Password Management: Empty Password in Configuration File-  Using an empty string as a password is insecure.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Password Management: Hard-Coded Password- Hard-coded passwords may compromise system security in a way that cannot be easily remedied.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Password Management: Password in Configuration File- Storing a password in a configuration file may result in system compromise.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Password Management: Weak Cryptography- Obscuring a password with trivial encoding does not protect the password.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Privacy Violation- Mishandling private information, such as customer passwords or social security numbers, can compromise user privacy and is often illegal.</a:t>
            </a:r>
            <a:endParaRPr/>
          </a:p>
        </p:txBody>
      </p:sp>
      <p:sp>
        <p:nvSpPr>
          <p:cNvPr id="223" name="Google Shape;223;p3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and State</a:t>
            </a:r>
            <a:endParaRPr/>
          </a:p>
        </p:txBody>
      </p:sp>
      <p:sp>
        <p:nvSpPr>
          <p:cNvPr id="229" name="Google Shape;229;p3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Deadlock- Inconsistent locking discipline can lead to deadlock.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Failure to Begin a New Session upon Authentication- Using the same session identifier across an authentication boundary allows an attacker to hijack authenticated sessions.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 Access Race Condition: TOCTOU- The window of time between when a file property is checked and when the file is used can be exploited to launch a privilege escalation attack.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Insecure Temporary File- Creating and using insecure temporary files can leave application and system data vulnerable to attack.</a:t>
            </a:r>
            <a:endParaRPr/>
          </a:p>
        </p:txBody>
      </p:sp>
      <p:sp>
        <p:nvSpPr>
          <p:cNvPr id="230" name="Google Shape;230;p3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and State</a:t>
            </a:r>
            <a:endParaRPr/>
          </a:p>
        </p:txBody>
      </p:sp>
      <p:sp>
        <p:nvSpPr>
          <p:cNvPr id="236" name="Google Shape;236;p3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J2EE Bad Practices: System.exit()- A Web application should not attempt to shut down its container.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J2EE Bad Practices: Threads- Thread management in a Web application is forbidden in some circumstances and is always highly error prone.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Signal Handling Race Conditions- Signal handlers may change shared state relied on by other signal handlers or application code causing unexpected behavior.</a:t>
            </a:r>
            <a:endParaRPr/>
          </a:p>
        </p:txBody>
      </p:sp>
      <p:sp>
        <p:nvSpPr>
          <p:cNvPr id="237" name="Google Shape;237;p3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Handling</a:t>
            </a:r>
            <a:endParaRPr/>
          </a:p>
        </p:txBody>
      </p:sp>
      <p:sp>
        <p:nvSpPr>
          <p:cNvPr id="243" name="Google Shape;243;p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Catch NullPointerException- Catching NullPointerException should not be used as an alternative to programmatic checks to prevent dereferencing a null pointer.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Empty Catch Block- Ignoring exceptions and other error conditions may allow an attacker to induce unexpected behavior unnoticed.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Overly Broad Catch Block- Catching overly broad exceptions promotes complex error-handling code that is more likely to contain security vulnerabilities.</a:t>
            </a:r>
            <a:endParaRPr/>
          </a:p>
        </p:txBody>
      </p:sp>
      <p:sp>
        <p:nvSpPr>
          <p:cNvPr id="244" name="Google Shape;244;p3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Handling</a:t>
            </a:r>
            <a:endParaRPr/>
          </a:p>
        </p:txBody>
      </p:sp>
      <p:sp>
        <p:nvSpPr>
          <p:cNvPr id="250" name="Google Shape;250;p3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Overly Broad Throws Declaration- Throwing overly broad exceptions promotes complex error-handling code that is more likely to contain security vulnerabilities.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Unchecked Return Value- Ignoring a method's return value can cause the program to overlook unexpected states and conditions.</a:t>
            </a:r>
            <a:endParaRPr/>
          </a:p>
        </p:txBody>
      </p:sp>
      <p:sp>
        <p:nvSpPr>
          <p:cNvPr id="251" name="Google Shape;251;p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Quality</a:t>
            </a:r>
            <a:endParaRPr/>
          </a:p>
        </p:txBody>
      </p:sp>
      <p:sp>
        <p:nvSpPr>
          <p:cNvPr id="257" name="Google Shape;257;p3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Double Free- Calling free() twice on the same memory address can lead to a buffer overflow.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Inconsistent Implementations- Functions with inconsistent implementations across operating systems an operating system versions cause portability problems.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Memory Leak- Memory is allocated but never freed, leading to resource exhaustion.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Null Dereference- The program can potentially dereference a null pointer, thereby raising a NullPointerException.</a:t>
            </a:r>
            <a:endParaRPr/>
          </a:p>
        </p:txBody>
      </p:sp>
      <p:sp>
        <p:nvSpPr>
          <p:cNvPr id="258" name="Google Shape;258;p3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Quality</a:t>
            </a:r>
            <a:endParaRPr/>
          </a:p>
        </p:txBody>
      </p:sp>
      <p:sp>
        <p:nvSpPr>
          <p:cNvPr id="264" name="Google Shape;264;p3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Obsolete- The use of deprecated or obsolete functions may indicate neglected code.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Undefined Behavior- The behavior of this function is undefined unless its control parameter is set to a specific value.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Uninitialized Variable- The program can potentially use a variable before it has been initialized.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Unreleased Resource- The program can potentially fail to release a system resource.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After Free- Referencing memory after it has been freed can cause a program to crash.</a:t>
            </a:r>
            <a:endParaRPr/>
          </a:p>
        </p:txBody>
      </p:sp>
      <p:sp>
        <p:nvSpPr>
          <p:cNvPr id="265" name="Google Shape;265;p3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Encapsulation</a:t>
            </a:r>
            <a:endParaRPr/>
          </a:p>
        </p:txBody>
      </p:sp>
      <p:sp>
        <p:nvSpPr>
          <p:cNvPr id="271" name="Google Shape;271;p4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Comparing Classes by Name- Comparing classes by name can lead a program to treat two classes as the same when they actually differ.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Leaking Between Users- Data can "bleed" from one session to another through member variables of singleton objects, such as servlets, and objects from a shared pool.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Leftover Debug Code- Debug code can create unintended entry points in an application.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Mobile Code: Object Hijack- Attackers can use cloneable objects to create new instances of an object without calling its constructor.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Mobile Code: Use of Inner Class- Inner classes are translated into classes that are accessible at package scope and may expose code </a:t>
            </a:r>
            <a:endParaRPr/>
          </a:p>
        </p:txBody>
      </p:sp>
      <p:sp>
        <p:nvSpPr>
          <p:cNvPr id="272" name="Google Shape;272;p4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Encapsulation</a:t>
            </a:r>
            <a:endParaRPr/>
          </a:p>
        </p:txBody>
      </p:sp>
      <p:sp>
        <p:nvSpPr>
          <p:cNvPr id="278" name="Google Shape;278;p41"/>
          <p:cNvSpPr txBox="1">
            <a:spLocks noGrp="1"/>
          </p:cNvSpPr>
          <p:nvPr>
            <p:ph type="body" idx="1"/>
          </p:nvPr>
        </p:nvSpPr>
        <p:spPr>
          <a:xfrm>
            <a:off x="311700" y="1094000"/>
            <a:ext cx="8520600" cy="37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Mobile Code: Non-Final Public Field- Non-final public variables can be manipulated by an attacker to inject malicious values.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Private Array-Typed Field Returned from a Public Method- The contents of a private array may be altered unexpectedly through a reference returned from a public method.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Public Data Assigned to Private Array-Typed Field- Assigning public data to a private array is equivalent to giving public access to the array.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Information Leak- Revealing system data or debugging information helps an adversary learn about the system and form an attack plan.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Trust Boundary Violation- Commingling trusted and untrusted data in the same data structure encourages programmers to mistakenly trust unvalidated data.</a:t>
            </a:r>
            <a:endParaRPr/>
          </a:p>
        </p:txBody>
      </p:sp>
      <p:sp>
        <p:nvSpPr>
          <p:cNvPr id="279" name="Google Shape;279;p4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 Taxonomy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to help </a:t>
            </a:r>
            <a:r>
              <a:rPr lang="en" b="1"/>
              <a:t>software developers</a:t>
            </a:r>
            <a:r>
              <a:rPr lang="en"/>
              <a:t> and </a:t>
            </a:r>
            <a:r>
              <a:rPr lang="en" b="1"/>
              <a:t>security practitioners</a:t>
            </a:r>
            <a:r>
              <a:rPr lang="en"/>
              <a:t> concerned about software understand </a:t>
            </a:r>
            <a:r>
              <a:rPr lang="en" b="1"/>
              <a:t>common coding mistakes </a:t>
            </a:r>
            <a:r>
              <a:rPr lang="en"/>
              <a:t>that impact security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2"/>
          <p:cNvSpPr txBox="1">
            <a:spLocks noGrp="1"/>
          </p:cNvSpPr>
          <p:nvPr>
            <p:ph type="title"/>
          </p:nvPr>
        </p:nvSpPr>
        <p:spPr>
          <a:xfrm>
            <a:off x="3152250" y="1338500"/>
            <a:ext cx="1561200" cy="263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Q/A</a:t>
            </a:r>
            <a:endParaRPr/>
          </a:p>
        </p:txBody>
      </p:sp>
      <p:sp>
        <p:nvSpPr>
          <p:cNvPr id="285" name="Google Shape;285;p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3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You!!</a:t>
            </a:r>
            <a:endParaRPr sz="6000"/>
          </a:p>
        </p:txBody>
      </p:sp>
      <p:sp>
        <p:nvSpPr>
          <p:cNvPr id="291" name="Google Shape;291;p4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of Taxonomy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 is-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help developers </a:t>
            </a:r>
            <a:r>
              <a:rPr lang="en" b="1"/>
              <a:t>avoid making mistakes </a:t>
            </a:r>
            <a:r>
              <a:rPr lang="en"/>
              <a:t>and to more readily</a:t>
            </a:r>
            <a:r>
              <a:rPr lang="en" b="1"/>
              <a:t> identify security problems</a:t>
            </a:r>
            <a:r>
              <a:rPr lang="en"/>
              <a:t> whenever possible.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educate and inform software developers so that they </a:t>
            </a:r>
            <a:r>
              <a:rPr lang="en" b="1"/>
              <a:t>better understand the way their work affects</a:t>
            </a:r>
            <a:r>
              <a:rPr lang="en"/>
              <a:t> the security of the systems they build.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definition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Phylum: A phylum is a type or particular kind of coding error</a:t>
            </a:r>
            <a:br>
              <a:rPr lang="en"/>
            </a:br>
            <a:r>
              <a:rPr lang="en"/>
              <a:t>Example-  Illegal Pointer Value is a phylum.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Kingdom: A kingdom is a collection of phyla that share a common theme.</a:t>
            </a:r>
            <a:br>
              <a:rPr lang="en"/>
            </a:br>
            <a:r>
              <a:rPr lang="en"/>
              <a:t>Example-  Input Validation and Representation is a kingdom.</a:t>
            </a: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Kingdom</a:t>
            </a: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Seven Kingdoms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Input Validation and Representation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API Abuse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Security Features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Time and State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Error Handling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Code Quality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Encapsulation</a:t>
            </a:r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Validation and Representation</a:t>
            </a:r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Caused by metacharacters, alternate encodings, and numeric representations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do input validation, one use a whitelist, not a blacklist</a:t>
            </a:r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Abuse</a:t>
            </a:r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most common forms of API abuse:  the caller failing to honor its end of this contract.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Example:</a:t>
            </a:r>
            <a:br>
              <a:rPr lang="en" dirty="0"/>
            </a:br>
            <a:r>
              <a:rPr lang="en" dirty="0"/>
              <a:t>if a program fails to call </a:t>
            </a:r>
            <a:r>
              <a:rPr lang="en" dirty="0" err="1"/>
              <a:t>chdir</a:t>
            </a:r>
            <a:r>
              <a:rPr lang="en" dirty="0"/>
              <a:t>() after calling chroot(), it violates the contract that specifies how to change the active root directory in a secure fashion.</a:t>
            </a:r>
            <a:endParaRPr dirty="0"/>
          </a:p>
        </p:txBody>
      </p:sp>
      <p:sp>
        <p:nvSpPr>
          <p:cNvPr id="140" name="Google Shape;140;p2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1437</Words>
  <Application>Microsoft Macintosh PowerPoint</Application>
  <PresentationFormat>On-screen Show (16:9)</PresentationFormat>
  <Paragraphs>167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Roboto</vt:lpstr>
      <vt:lpstr>Arial</vt:lpstr>
      <vt:lpstr>Geometric</vt:lpstr>
      <vt:lpstr>A Taxonomy of Coding Errors</vt:lpstr>
      <vt:lpstr>About Taxonomy</vt:lpstr>
      <vt:lpstr>Purpose of Taxonomy</vt:lpstr>
      <vt:lpstr>Goal of Taxonomy</vt:lpstr>
      <vt:lpstr>Basic definition</vt:lpstr>
      <vt:lpstr>Kingdom</vt:lpstr>
      <vt:lpstr>Seven Kingdoms  </vt:lpstr>
      <vt:lpstr>Input Validation and Representation</vt:lpstr>
      <vt:lpstr>API Abuse</vt:lpstr>
      <vt:lpstr>Security Features</vt:lpstr>
      <vt:lpstr>Time and State</vt:lpstr>
      <vt:lpstr>Error Handling</vt:lpstr>
      <vt:lpstr>Code Quality</vt:lpstr>
      <vt:lpstr>Encapsulation</vt:lpstr>
      <vt:lpstr>The Kingdom</vt:lpstr>
      <vt:lpstr>Input Validation and Representation</vt:lpstr>
      <vt:lpstr>Input Validation and Representation</vt:lpstr>
      <vt:lpstr>API Abuse</vt:lpstr>
      <vt:lpstr>API Abuse</vt:lpstr>
      <vt:lpstr>Security Features</vt:lpstr>
      <vt:lpstr>Security Features</vt:lpstr>
      <vt:lpstr>Time and State</vt:lpstr>
      <vt:lpstr>Time and State</vt:lpstr>
      <vt:lpstr>Error Handling</vt:lpstr>
      <vt:lpstr>Error Handling</vt:lpstr>
      <vt:lpstr>Code Quality</vt:lpstr>
      <vt:lpstr>Code Quality</vt:lpstr>
      <vt:lpstr>Encapsulation</vt:lpstr>
      <vt:lpstr>Encapsulation</vt:lpstr>
      <vt:lpstr>Q/A</vt:lpstr>
      <vt:lpstr>Thank You!!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Taxonomy of Coding Errors</dc:title>
  <cp:lastModifiedBy>Microsoft Office User</cp:lastModifiedBy>
  <cp:revision>5</cp:revision>
  <dcterms:modified xsi:type="dcterms:W3CDTF">2020-03-04T05:28:46Z</dcterms:modified>
</cp:coreProperties>
</file>