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50"/>
  </p:notesMasterIdLst>
  <p:sldIdLst>
    <p:sldId id="332" r:id="rId2"/>
    <p:sldId id="333" r:id="rId3"/>
    <p:sldId id="269" r:id="rId4"/>
    <p:sldId id="334" r:id="rId5"/>
    <p:sldId id="313" r:id="rId6"/>
    <p:sldId id="314" r:id="rId7"/>
    <p:sldId id="335" r:id="rId8"/>
    <p:sldId id="331" r:id="rId9"/>
    <p:sldId id="273" r:id="rId10"/>
    <p:sldId id="261" r:id="rId11"/>
    <p:sldId id="278" r:id="rId12"/>
    <p:sldId id="340" r:id="rId13"/>
    <p:sldId id="279" r:id="rId14"/>
    <p:sldId id="339" r:id="rId15"/>
    <p:sldId id="280" r:id="rId16"/>
    <p:sldId id="336" r:id="rId17"/>
    <p:sldId id="337" r:id="rId18"/>
    <p:sldId id="338" r:id="rId19"/>
    <p:sldId id="284" r:id="rId20"/>
    <p:sldId id="286" r:id="rId21"/>
    <p:sldId id="320" r:id="rId22"/>
    <p:sldId id="321" r:id="rId23"/>
    <p:sldId id="326" r:id="rId24"/>
    <p:sldId id="322" r:id="rId25"/>
    <p:sldId id="323" r:id="rId26"/>
    <p:sldId id="324" r:id="rId27"/>
    <p:sldId id="325" r:id="rId28"/>
    <p:sldId id="327" r:id="rId29"/>
    <p:sldId id="328" r:id="rId30"/>
    <p:sldId id="329" r:id="rId31"/>
    <p:sldId id="330" r:id="rId32"/>
    <p:sldId id="298" r:id="rId33"/>
    <p:sldId id="285" r:id="rId34"/>
    <p:sldId id="341" r:id="rId35"/>
    <p:sldId id="342" r:id="rId36"/>
    <p:sldId id="343" r:id="rId37"/>
    <p:sldId id="344" r:id="rId38"/>
    <p:sldId id="346" r:id="rId39"/>
    <p:sldId id="345" r:id="rId40"/>
    <p:sldId id="347" r:id="rId41"/>
    <p:sldId id="299" r:id="rId42"/>
    <p:sldId id="300" r:id="rId43"/>
    <p:sldId id="301" r:id="rId44"/>
    <p:sldId id="302" r:id="rId45"/>
    <p:sldId id="303" r:id="rId46"/>
    <p:sldId id="304" r:id="rId47"/>
    <p:sldId id="306" r:id="rId48"/>
    <p:sldId id="307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919" autoAdjust="0"/>
  </p:normalViewPr>
  <p:slideViewPr>
    <p:cSldViewPr>
      <p:cViewPr varScale="1">
        <p:scale>
          <a:sx n="63" d="100"/>
          <a:sy n="63" d="100"/>
        </p:scale>
        <p:origin x="151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74A4C5F7-7A44-4DB8-8743-D76CC9A4590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215072C2-082E-4295-8EC8-303CA0E418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2D2FCF12-F321-45D5-B74E-150C8A5E188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391022C5-B709-4AA3-B820-5F0767694C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C97FEF57-009F-4D4D-800E-92200B3BAC9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5084F23F-5220-4B38-98CE-2B379825FF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2E407BC1-B1A8-42AA-838A-46CF8C9F08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792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3035B-1DF9-4801-A325-ECD76FC98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01EBC-EE40-4848-A71B-6229EFBB6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latin typeface="Garamond" panose="02020404030301010803" pitchFamily="18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694A5-7DC4-41F6-9B1E-AFC2B36EE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711EF-F7FE-4624-8F2C-5B90F21B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D7BA3-8953-4402-872F-99253F32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CB8A3-1668-4885-90AB-A9F55F2E58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104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B778-E89B-4C4C-930D-9CFA74B6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3DC36-D16E-4035-A84B-059773D88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1203C-3FD3-4AC2-97F0-4BBDC1353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6553C-2BED-492D-9FBC-F07D2E30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5005C-34AA-400A-9533-6768D716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21B8-0863-4911-81DB-432D9C4A870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88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16FC1A-478B-46DA-B0F7-7955ED457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40196-B902-4DF9-9874-4B4F9B8D7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0B71-0481-4CD2-8079-D2AA0A8DA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7D2C2-D893-4FEE-B83E-520C8F6C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2CDE1-1CD1-482D-BA98-3EBC806AF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D4D9-F61F-4975-8C29-991E6E54CA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747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9C9C-7638-4754-A7D5-35445E209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Garamond" panose="020204040303010108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6FD8-9811-4938-BBF1-E3EC5CBB8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Garamond" panose="02020404030301010803" pitchFamily="18" charset="0"/>
              </a:defRPr>
            </a:lvl1pPr>
            <a:lvl2pPr>
              <a:defRPr sz="2000">
                <a:latin typeface="Garamond" panose="02020404030301010803" pitchFamily="18" charset="0"/>
              </a:defRPr>
            </a:lvl2pPr>
            <a:lvl3pPr>
              <a:defRPr sz="1600">
                <a:latin typeface="Garamond" panose="02020404030301010803" pitchFamily="18" charset="0"/>
              </a:defRPr>
            </a:lvl3pPr>
            <a:lvl4pPr>
              <a:defRPr sz="1400">
                <a:latin typeface="Garamond" panose="02020404030301010803" pitchFamily="18" charset="0"/>
              </a:defRPr>
            </a:lvl4pPr>
            <a:lvl5pPr>
              <a:defRPr sz="1400">
                <a:latin typeface="Garamond" panose="02020404030301010803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9D344-883B-4217-8BBD-48B8E206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14B1A-BD93-41A2-9279-29B18FEE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F1D99-13A0-4DE4-8F64-743AE9A1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1588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08512-405D-4B1A-B927-E01ABEB6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8012B-B3F5-47DA-A400-C1EDDF9FB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47A94-4A9B-405A-9D97-D7A2F9B9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FC0C0-5CA2-4F55-9905-9581295F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5D784-7E32-429D-947B-C7572185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D376-5C2E-448D-B86D-11DB664E651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124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8D52-9D5A-4C0B-9C81-0E41729C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BD04-D25C-4D77-9B69-764C167B20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71695-DA64-4CC0-BC8F-CF213C324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E693F-9F66-439B-8478-47CC5312A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90647-945C-4921-BE03-193E122A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099A3-659A-43A0-BD85-A9DA57815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DDF1CF-7B61-4164-A8E5-D2B1F17D320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95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F467-DC78-489B-9836-0A4673CD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3B436-D37B-4DE8-8E5C-A2466095E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58B8B-16BA-4C5C-9CEE-BDCC9686D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9C9FE1-47FC-4EB2-BFFF-0E346397A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42E40-7909-4F75-9590-E406E3D594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A9A22-8575-45A3-81F3-482A1DEA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8AD5C-EA53-43AD-9E60-49A6B48C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F2450-D442-426D-87B2-01003835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5A8F-8AD6-4A4A-A130-30CDB74389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6281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6035-50D4-4A62-8070-0B803D2AE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3CC016-344E-43E0-8915-7F0259D3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4D8D37-F312-44C1-81DB-580572E3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004C4-49A9-4615-BDC0-3EC7FA868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97A73-C05E-47C9-A55A-BC057ADBFE3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61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3D72B-56C2-45D8-94F8-A85A14115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2C37B-A089-493B-B12F-58C2B6AB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3E5AB-C2A9-4FAD-B17A-667F7403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ACE0C-F6DF-440A-B1B9-D5A6B1A07EA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345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CF68A-3ADE-4411-8ED3-6FD08010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BBC01-6FB3-417B-8590-AE37B4FFC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6320B1-F743-4F18-8ABA-BCF1566BC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E0D66-16C2-4AEB-83B5-D1AF7347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FD81A3-8AE6-416B-9D90-819FFC9A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17612-A6FB-4420-827A-964804E8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12118-F1EF-40F0-AE99-FEBA35D864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40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9B28F-C0FC-45EA-8F01-4C4F0711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B199E3-C5B1-499F-B115-BEEA7E1D2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EEE70-DB2F-48D9-9118-D9E59067D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E9673-33E5-477D-A10D-A114B1D9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14 Jan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801C1-E3AD-4EEE-81DA-A078CCBD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 3243 - Blind Search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A9365-58C5-46DD-83FA-370DB8A95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4D65D-F003-41D8-8AA2-3019BE2E75F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521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82C0D0-9CCB-4C9E-9BF0-5E0BB6A7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4CE1C-1CEA-4B7F-ADC7-57695D616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A6DC2-B64D-4221-805A-ED21AFF6A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14 Jan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5B865-EBCC-4D7E-B923-BD7D16A8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CS 3243 - Blind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8B8EC-31EC-42C3-AF1C-519048167F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F3FCD-ADF1-424C-BC2A-07354794224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729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769491DD-9F02-4DFA-87BB-933DF1681E6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470025"/>
          </a:xfrm>
        </p:spPr>
        <p:txBody>
          <a:bodyPr anchor="ctr">
            <a:normAutofit fontScale="90000"/>
          </a:bodyPr>
          <a:lstStyle/>
          <a:p>
            <a:pPr eaLnBrk="1" hangingPunct="1"/>
            <a:br>
              <a:rPr lang="en-US" altLang="en-US" sz="4000" dirty="0"/>
            </a:br>
            <a:r>
              <a:rPr lang="en-US" altLang="en-US" sz="4000" dirty="0"/>
              <a:t> </a:t>
            </a:r>
            <a:r>
              <a:rPr lang="en-US" altLang="en-US" sz="2800" dirty="0"/>
              <a:t>CSE 604</a:t>
            </a:r>
            <a:r>
              <a:rPr lang="en-US" altLang="en-US" sz="4000" dirty="0"/>
              <a:t>	</a:t>
            </a:r>
            <a:br>
              <a:rPr lang="en-US" altLang="en-US" sz="4000" dirty="0"/>
            </a:br>
            <a:r>
              <a:rPr lang="en-US" altLang="en-US" sz="4000" dirty="0"/>
              <a:t>Artificial Intelligence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9239A37-28BA-438E-BF3C-A4EAF91E60B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2018292"/>
            <a:ext cx="7772399" cy="3772907"/>
          </a:xfrm>
        </p:spPr>
        <p:txBody>
          <a:bodyPr>
            <a:normAutofit lnSpcReduction="10000"/>
          </a:bodyPr>
          <a:lstStyle/>
          <a:p>
            <a:pPr eaLnBrk="1" hangingPunct="1"/>
            <a:endParaRPr lang="en-US" altLang="en-US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3200" dirty="0">
                <a:latin typeface="Garamond" panose="02020404030301010803" pitchFamily="18" charset="0"/>
              </a:rPr>
              <a:t>Chapter 3: Solving Problems by Searching</a:t>
            </a: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endParaRPr lang="en-US" altLang="en-US" sz="3200" dirty="0">
              <a:latin typeface="Garamond" panose="02020404030301010803" pitchFamily="18" charset="0"/>
            </a:endParaRPr>
          </a:p>
          <a:p>
            <a:pPr eaLnBrk="1" hangingPunct="1"/>
            <a:r>
              <a:rPr lang="en-US" altLang="en-US" sz="1800" b="1" dirty="0">
                <a:latin typeface="Garamond" panose="02020404030301010803" pitchFamily="18" charset="0"/>
              </a:rPr>
              <a:t>Dr. Ahmedul Kabir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D21C7A-E08F-4CA8-8586-9349A12BC498}"/>
              </a:ext>
            </a:extLst>
          </p:cNvPr>
          <p:cNvSpPr txBox="1"/>
          <p:nvPr/>
        </p:nvSpPr>
        <p:spPr>
          <a:xfrm>
            <a:off x="1672582" y="3735468"/>
            <a:ext cx="5798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aramond" panose="02020404030301010803" pitchFamily="18" charset="0"/>
              </a:rPr>
              <a:t>Adapted from slides available in Russell &amp; </a:t>
            </a:r>
            <a:r>
              <a:rPr lang="en-US" sz="1600" dirty="0" err="1">
                <a:latin typeface="Garamond" panose="02020404030301010803" pitchFamily="18" charset="0"/>
              </a:rPr>
              <a:t>Norvig’s</a:t>
            </a:r>
            <a:r>
              <a:rPr lang="en-US" sz="1600" dirty="0">
                <a:latin typeface="Garamond" panose="02020404030301010803" pitchFamily="18" charset="0"/>
              </a:rPr>
              <a:t> textbook webpage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864A1-53C4-479A-BB2E-6CE75EC29C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14" y="5814972"/>
            <a:ext cx="1435572" cy="782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30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0277288-3075-4C0F-B5E4-2B67A79C4C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Romania</a:t>
            </a:r>
          </a:p>
        </p:txBody>
      </p:sp>
      <p:pic>
        <p:nvPicPr>
          <p:cNvPr id="7172" name="Picture 4" descr="romania-distances">
            <a:extLst>
              <a:ext uri="{FF2B5EF4-FFF2-40B4-BE49-F238E27FC236}">
                <a16:creationId xmlns:a16="http://schemas.microsoft.com/office/drawing/2014/main" id="{A8B6743F-39BE-4BCC-B8CA-13774F291F0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1000" y="1371600"/>
            <a:ext cx="8382000" cy="50371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35307-6BE6-46EF-A25E-3EB64592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C3E88-9E8A-4B0C-A154-93200A1F0C39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8D71E6D-176F-45EA-A88D-559CE1E871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Search strategies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E6D026C-38F4-4529-BCB6-D5E758BFB1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A search strategy is defined by picking the </a:t>
            </a:r>
            <a:r>
              <a:rPr lang="en-US" altLang="en-US" sz="2400" dirty="0">
                <a:solidFill>
                  <a:srgbClr val="0070C0"/>
                </a:solidFill>
              </a:rPr>
              <a:t>order of node expansion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Strategies are evaluated along the following dimensions: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completeness: </a:t>
            </a:r>
            <a:r>
              <a:rPr lang="en-US" altLang="en-US" sz="2000" dirty="0"/>
              <a:t>does it always find a solution if one exists?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time complexity: </a:t>
            </a:r>
            <a:r>
              <a:rPr lang="en-US" altLang="en-US" sz="2000" dirty="0"/>
              <a:t>number of nodes generated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space complexity: </a:t>
            </a:r>
            <a:r>
              <a:rPr lang="en-US" altLang="en-US" sz="2000" dirty="0"/>
              <a:t>maximum number of nodes in memory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0070C0"/>
                </a:solidFill>
              </a:rPr>
              <a:t>optimality</a:t>
            </a:r>
            <a:r>
              <a:rPr lang="en-US" altLang="en-US" sz="2000" dirty="0"/>
              <a:t>: does it always find a least-cost solution?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Time and space complexity are measured in terms of 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>
                <a:solidFill>
                  <a:srgbClr val="7030A0"/>
                </a:solidFill>
              </a:rPr>
              <a:t>b</a:t>
            </a:r>
            <a:r>
              <a:rPr lang="en-US" altLang="en-US" sz="2000" i="1" dirty="0"/>
              <a:t>:</a:t>
            </a:r>
            <a:r>
              <a:rPr lang="en-US" altLang="en-US" sz="2000" dirty="0"/>
              <a:t> maximum branching factor of the search tree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>
                <a:solidFill>
                  <a:srgbClr val="7030A0"/>
                </a:solidFill>
              </a:rPr>
              <a:t>d</a:t>
            </a:r>
            <a:r>
              <a:rPr lang="en-US" altLang="en-US" sz="2000" i="1" dirty="0"/>
              <a:t>: </a:t>
            </a:r>
            <a:r>
              <a:rPr lang="en-US" altLang="en-US" sz="2000" dirty="0"/>
              <a:t>depth of the least-cost solution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>
                <a:solidFill>
                  <a:srgbClr val="7030A0"/>
                </a:solidFill>
              </a:rPr>
              <a:t>m</a:t>
            </a:r>
            <a:r>
              <a:rPr lang="en-US" altLang="en-US" sz="2000" dirty="0"/>
              <a:t>: maximum depth of the state space (may be </a:t>
            </a:r>
            <a:r>
              <a:rPr lang="en-US" altLang="en-US" sz="2000" dirty="0">
                <a:cs typeface="Arial" panose="020B0604020202020204" pitchFamily="34" charset="0"/>
              </a:rPr>
              <a:t>∞</a:t>
            </a:r>
            <a:r>
              <a:rPr lang="en-US" altLang="en-US" sz="2000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ED66E-2D2D-413E-B9AA-1F7F44EA0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36687-0428-43DE-9AF8-53CD9DD011D4}" type="slidenum">
              <a:rPr lang="en-US" altLang="en-US"/>
              <a:pPr/>
              <a:t>11</a:t>
            </a:fld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5722-EC92-44B0-B3D2-3B947CB20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b, d, m for this tree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6B88A7-DE37-4FCE-B85D-97A44B5ABB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2219870"/>
            <a:ext cx="8063180" cy="387613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7204F-D45C-4DF9-90BD-EF706379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82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A42B8D1-9C47-42F5-A260-A2D63B71C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Uninformed search strategies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24689FB8-A234-4952-AA03-E5B4F9B84F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Uninformed search strategies use only the information available in the problem definition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Breadth-first search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Uniform-cost search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Depth-first search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Depth-limited search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Iterative deepening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CCADC-0385-43E2-88BC-107D60264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02D38-63C2-4744-9606-017EAC7BE02A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Frontier</a:t>
            </a:r>
            <a:r>
              <a:rPr lang="en-US" dirty="0"/>
              <a:t> (or fringe): The set of all leaf nodes available for expansion at any given point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basics of each algorithm:</a:t>
            </a:r>
          </a:p>
          <a:p>
            <a:pPr lvl="1"/>
            <a:r>
              <a:rPr lang="en-US" dirty="0"/>
              <a:t>Start from initial node</a:t>
            </a:r>
          </a:p>
          <a:p>
            <a:pPr lvl="1"/>
            <a:r>
              <a:rPr lang="en-US" dirty="0"/>
              <a:t>Expand adjacent nodes and put them in the frontier</a:t>
            </a:r>
          </a:p>
          <a:p>
            <a:pPr lvl="1"/>
            <a:r>
              <a:rPr lang="en-US" dirty="0"/>
              <a:t>Choose the next node from the frontier for expansion</a:t>
            </a:r>
          </a:p>
          <a:p>
            <a:pPr lvl="1"/>
            <a:r>
              <a:rPr lang="en-US" dirty="0"/>
              <a:t>Repeat until goal is found, or some ending criteria is met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CC0099"/>
                </a:solidFill>
              </a:rPr>
              <a:t>The algorithms differ in the way they choose the next node from the frontier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89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545B6D6-E0AE-423A-9997-5841D7A34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FD2DBAD-468A-4D10-923B-DBFFB49CB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Expand shallowest unexpanded node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Implementation:</a:t>
            </a:r>
          </a:p>
          <a:p>
            <a:pPr lvl="1"/>
            <a:r>
              <a:rPr lang="en-US" altLang="en-US" i="1" dirty="0"/>
              <a:t>frontier</a:t>
            </a:r>
            <a:r>
              <a:rPr lang="en-US" altLang="en-US" dirty="0"/>
              <a:t> is a FIFO queue, i.e., new successors go at end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114C56-1A50-4B80-9F1A-8F417C8E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B03A-46A8-4AC8-9372-1E7365216BC2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26628" name="Picture 4" descr="bfs-progress1c">
            <a:extLst>
              <a:ext uri="{FF2B5EF4-FFF2-40B4-BE49-F238E27FC236}">
                <a16:creationId xmlns:a16="http://schemas.microsoft.com/office/drawing/2014/main" id="{D3E318B5-EC69-455B-8989-B5229D30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4267200" cy="281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545B6D6-E0AE-423A-9997-5841D7A34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FD2DBAD-468A-4D10-923B-DBFFB49CB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Expand shallowest unexpanded node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Implementation:</a:t>
            </a:r>
          </a:p>
          <a:p>
            <a:pPr lvl="1"/>
            <a:r>
              <a:rPr lang="en-US" altLang="en-US" i="1" dirty="0"/>
              <a:t>frontier</a:t>
            </a:r>
            <a:r>
              <a:rPr lang="en-US" altLang="en-US" dirty="0"/>
              <a:t> is a FIFO queue, i.e., new successors go at end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114C56-1A50-4B80-9F1A-8F417C8E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B03A-46A8-4AC8-9372-1E7365216BC2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6" name="Picture 5" descr="bfs-progress2c">
            <a:extLst>
              <a:ext uri="{FF2B5EF4-FFF2-40B4-BE49-F238E27FC236}">
                <a16:creationId xmlns:a16="http://schemas.microsoft.com/office/drawing/2014/main" id="{93C52904-34B7-443B-8255-EE303F346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3657600"/>
            <a:ext cx="4343400" cy="28003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4162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545B6D6-E0AE-423A-9997-5841D7A34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FD2DBAD-468A-4D10-923B-DBFFB49CB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Expand shallowest unexpanded node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Implementation:</a:t>
            </a:r>
          </a:p>
          <a:p>
            <a:pPr lvl="1"/>
            <a:r>
              <a:rPr lang="en-US" altLang="en-US" i="1" dirty="0"/>
              <a:t>frontier</a:t>
            </a:r>
            <a:r>
              <a:rPr lang="en-US" altLang="en-US" dirty="0"/>
              <a:t> is a FIFO queue, i.e., new successors go at end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114C56-1A50-4B80-9F1A-8F417C8E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B03A-46A8-4AC8-9372-1E7365216BC2}" type="slidenum">
              <a:rPr lang="en-US" altLang="en-US"/>
              <a:pPr/>
              <a:t>17</a:t>
            </a:fld>
            <a:endParaRPr lang="en-US" altLang="en-US"/>
          </a:p>
        </p:txBody>
      </p:sp>
      <p:pic>
        <p:nvPicPr>
          <p:cNvPr id="6" name="Picture 5" descr="bfs-progress3c">
            <a:extLst>
              <a:ext uri="{FF2B5EF4-FFF2-40B4-BE49-F238E27FC236}">
                <a16:creationId xmlns:a16="http://schemas.microsoft.com/office/drawing/2014/main" id="{FBBDA433-6E90-42DA-90B8-298FE60CD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657600"/>
            <a:ext cx="4343400" cy="285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80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545B6D6-E0AE-423A-9997-5841D7A34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FFD2DBAD-468A-4D10-923B-DBFFB49CBE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Expand shallowest unexpanded node</a:t>
            </a:r>
          </a:p>
          <a:p>
            <a:r>
              <a:rPr lang="en-US" altLang="en-US" dirty="0">
                <a:solidFill>
                  <a:srgbClr val="0070C0"/>
                </a:solidFill>
              </a:rPr>
              <a:t>Implementation:</a:t>
            </a:r>
          </a:p>
          <a:p>
            <a:pPr lvl="1"/>
            <a:r>
              <a:rPr lang="en-US" altLang="en-US" i="1" dirty="0"/>
              <a:t>frontier</a:t>
            </a:r>
            <a:r>
              <a:rPr lang="en-US" altLang="en-US" dirty="0"/>
              <a:t> is a FIFO queue, i.e., new successors go at end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114C56-1A50-4B80-9F1A-8F417C8E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2B03A-46A8-4AC8-9372-1E7365216BC2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6" name="Picture 5" descr="bfs-progress4c">
            <a:extLst>
              <a:ext uri="{FF2B5EF4-FFF2-40B4-BE49-F238E27FC236}">
                <a16:creationId xmlns:a16="http://schemas.microsoft.com/office/drawing/2014/main" id="{B9C1F055-602B-4B6E-9215-0F17F2558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657600"/>
            <a:ext cx="4648200" cy="27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913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554308E-7F1F-4EDF-AC21-A3C7115E5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Properties of breadth-first search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F6BAE347-6CD4-496E-910B-3C768F0B58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>
                <a:solidFill>
                  <a:srgbClr val="CC0099"/>
                </a:solidFill>
              </a:rPr>
              <a:t> </a:t>
            </a:r>
            <a:r>
              <a:rPr lang="en-US" altLang="en-US" sz="2800" dirty="0"/>
              <a:t>Yes (if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finite)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</a:t>
            </a:r>
            <a:r>
              <a:rPr lang="en-US" altLang="en-US" sz="2800" i="1" dirty="0"/>
              <a:t>1+b+b</a:t>
            </a:r>
            <a:r>
              <a:rPr lang="en-US" altLang="en-US" sz="2800" i="1" baseline="30000" dirty="0"/>
              <a:t>2</a:t>
            </a:r>
            <a:r>
              <a:rPr lang="en-US" altLang="en-US" sz="2800" i="1" dirty="0"/>
              <a:t>+b</a:t>
            </a:r>
            <a:r>
              <a:rPr lang="en-US" altLang="en-US" sz="2800" i="1" baseline="30000" dirty="0"/>
              <a:t>3</a:t>
            </a:r>
            <a:r>
              <a:rPr lang="en-US" altLang="en-US" sz="2800" dirty="0"/>
              <a:t>+… +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d</a:t>
            </a:r>
            <a:r>
              <a:rPr lang="en-US" altLang="en-US" sz="2800" dirty="0"/>
              <a:t> = O(</a:t>
            </a:r>
            <a:r>
              <a:rPr lang="en-US" altLang="en-US" sz="2800" dirty="0" err="1"/>
              <a:t>b</a:t>
            </a:r>
            <a:r>
              <a:rPr lang="en-US" altLang="en-US" sz="2800" baseline="30000" dirty="0" err="1"/>
              <a:t>d</a:t>
            </a:r>
            <a:r>
              <a:rPr lang="en-US" altLang="en-US" sz="2800" dirty="0"/>
              <a:t>)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d</a:t>
            </a:r>
            <a:r>
              <a:rPr lang="en-US" altLang="en-US" sz="2800" i="1" dirty="0"/>
              <a:t>)</a:t>
            </a:r>
            <a:r>
              <a:rPr lang="en-US" altLang="en-US" sz="2800" dirty="0"/>
              <a:t> (keeps every node in memory)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Yes (if cost = 1 per step)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</a:rPr>
              <a:t>Space</a:t>
            </a:r>
            <a:r>
              <a:rPr lang="en-US" altLang="en-US" sz="2800" dirty="0"/>
              <a:t> is the bigger problem (more than time)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444F-C087-43EC-AFAC-D598CC32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A06CB-A1CE-43F5-9129-7C0C8094079F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7DA5C3F-708B-4FF7-8DD5-5DC012DB8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Remember the Vacuum-cleaner world?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443DF95-CC1B-4EEA-BBED-B3E02ACCE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b="1" dirty="0"/>
              <a:t>Percepts</a:t>
            </a:r>
            <a:r>
              <a:rPr lang="en-US" altLang="en-US" dirty="0"/>
              <a:t>: location and contents, e.g., [A, Dirty]</a:t>
            </a:r>
          </a:p>
          <a:p>
            <a:endParaRPr lang="en-US" altLang="en-US" dirty="0"/>
          </a:p>
          <a:p>
            <a:r>
              <a:rPr lang="en-US" altLang="en-US" b="1" dirty="0"/>
              <a:t>Actions</a:t>
            </a:r>
            <a:r>
              <a:rPr lang="en-US" altLang="en-US" dirty="0"/>
              <a:t>: </a:t>
            </a:r>
            <a:r>
              <a:rPr lang="en-US" altLang="en-US" i="1" dirty="0"/>
              <a:t>Left</a:t>
            </a:r>
            <a:r>
              <a:rPr lang="en-US" altLang="en-US" dirty="0"/>
              <a:t>, </a:t>
            </a:r>
            <a:r>
              <a:rPr lang="en-US" altLang="en-US" i="1" dirty="0"/>
              <a:t>Right</a:t>
            </a:r>
            <a:r>
              <a:rPr lang="en-US" altLang="en-US" dirty="0"/>
              <a:t>, </a:t>
            </a:r>
            <a:r>
              <a:rPr lang="en-US" altLang="en-US" i="1" dirty="0"/>
              <a:t>Suck</a:t>
            </a:r>
            <a:endParaRPr lang="en-US" altLang="en-US" dirty="0"/>
          </a:p>
        </p:txBody>
      </p:sp>
      <p:pic>
        <p:nvPicPr>
          <p:cNvPr id="7172" name="Picture 4" descr="vacuum2-environment">
            <a:extLst>
              <a:ext uri="{FF2B5EF4-FFF2-40B4-BE49-F238E27FC236}">
                <a16:creationId xmlns:a16="http://schemas.microsoft.com/office/drawing/2014/main" id="{273EAF62-1541-4E86-A5F0-6D8800FC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943100"/>
            <a:ext cx="3202132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360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A0EA0E6-7EA5-4D2B-B872-B21C8623F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5F9BA34-DF24-4A9D-B0C2-E08F360031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frontier </a:t>
            </a:r>
            <a:r>
              <a:rPr lang="en-US" altLang="en-US" sz="2400" dirty="0"/>
              <a:t>= LIFO stack, 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DE15E9-54B1-4578-A515-8957183D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99F32-F41D-48D1-80ED-9BB16C4B6F77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32772" name="Picture 4" descr="dfs-progress01c">
            <a:extLst>
              <a:ext uri="{FF2B5EF4-FFF2-40B4-BE49-F238E27FC236}">
                <a16:creationId xmlns:a16="http://schemas.microsoft.com/office/drawing/2014/main" id="{B6C7DC4A-C57E-462D-8820-2E611AAFA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22C60D5C-8F1D-47EA-AAD0-FFC9CB70DE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87BF96E-3F9D-4461-AF0F-D8FF26DDAE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frontier </a:t>
            </a:r>
            <a:r>
              <a:rPr lang="en-US" altLang="en-US" sz="2400" dirty="0"/>
              <a:t>= LIFO stack, 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4E221EF-4B25-42C2-AE8A-6B92980A5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0E09B-1C06-4587-90AB-F9127504E086}" type="slidenum">
              <a:rPr lang="en-US" altLang="en-US"/>
              <a:pPr/>
              <a:t>21</a:t>
            </a:fld>
            <a:endParaRPr lang="en-US" altLang="en-US"/>
          </a:p>
        </p:txBody>
      </p:sp>
      <p:pic>
        <p:nvPicPr>
          <p:cNvPr id="87045" name="Picture 5" descr="dfs-progress02c">
            <a:extLst>
              <a:ext uri="{FF2B5EF4-FFF2-40B4-BE49-F238E27FC236}">
                <a16:creationId xmlns:a16="http://schemas.microsoft.com/office/drawing/2014/main" id="{18F437BB-433C-4CD1-A2DF-3620AF093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DBA8BDD7-DB08-45F6-BF88-1383C2AABB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906784C1-5ED4-4950-AA52-D8761412F4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frontier </a:t>
            </a:r>
            <a:r>
              <a:rPr lang="en-US" altLang="en-US" sz="2400" dirty="0"/>
              <a:t>= LIFO stack, 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59008E-253D-4B8C-BF01-7D8CB0A4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B0D77-7C5F-44BA-9498-5FFC2E952B5B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88069" name="Picture 5" descr="dfs-progress03c">
            <a:extLst>
              <a:ext uri="{FF2B5EF4-FFF2-40B4-BE49-F238E27FC236}">
                <a16:creationId xmlns:a16="http://schemas.microsoft.com/office/drawing/2014/main" id="{92B63C27-0358-405E-83B5-A5745F5BF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>
            <a:extLst>
              <a:ext uri="{FF2B5EF4-FFF2-40B4-BE49-F238E27FC236}">
                <a16:creationId xmlns:a16="http://schemas.microsoft.com/office/drawing/2014/main" id="{D00F1281-17AA-46EE-9618-F983E4F79A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D944E35C-2234-4BA5-A4E5-A4F00758FF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frontier </a:t>
            </a:r>
            <a:r>
              <a:rPr lang="en-US" altLang="en-US" sz="2400" dirty="0"/>
              <a:t>= LIFO stack, 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105A26A-0729-484A-9BF7-5A85EECE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F9E6C-9CA7-4BF5-ADD2-462BDB36FEFE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93189" name="Picture 5" descr="dfs-progress04c">
            <a:extLst>
              <a:ext uri="{FF2B5EF4-FFF2-40B4-BE49-F238E27FC236}">
                <a16:creationId xmlns:a16="http://schemas.microsoft.com/office/drawing/2014/main" id="{4614DABB-2632-4146-95B2-51823F897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291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EB45F12-DBD5-4FD9-947F-8E9830055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97996201-17D5-4B14-9AFA-AAD7DD39A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frontier </a:t>
            </a:r>
            <a:r>
              <a:rPr lang="en-US" altLang="en-US" sz="2400" dirty="0"/>
              <a:t>= LIFO stack, 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B780CDE-4575-49F7-90DA-AD9A31B2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18BBA6-1FDE-4DBB-B75E-B080067A7B54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89093" name="Picture 5" descr="dfs-progress05c">
            <a:extLst>
              <a:ext uri="{FF2B5EF4-FFF2-40B4-BE49-F238E27FC236}">
                <a16:creationId xmlns:a16="http://schemas.microsoft.com/office/drawing/2014/main" id="{CB259204-2EEF-4B33-8480-BE9BBF2AC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1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7338B38-A3F2-4DDF-BF73-20D1B7E432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FA490E44-0D8F-4A51-A977-F55B5B2F88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frontier </a:t>
            </a:r>
            <a:r>
              <a:rPr lang="en-US" altLang="en-US" sz="2400" dirty="0"/>
              <a:t>= LIFO stack, i.e., put successors at front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06EAEA-DF06-4FA8-B494-3E806A61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59B01-7F67-4BAB-83F0-BBCB10C9FD9E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90118" name="Picture 6" descr="dfs-progress06c">
            <a:extLst>
              <a:ext uri="{FF2B5EF4-FFF2-40B4-BE49-F238E27FC236}">
                <a16:creationId xmlns:a16="http://schemas.microsoft.com/office/drawing/2014/main" id="{AE72D251-BD7D-4243-B0C8-050954C3A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8BDCC5CA-5B04-48B7-B655-3FFA4BDC01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C44E47F4-ABBA-4F94-B191-982AF5536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frontier </a:t>
            </a:r>
            <a:r>
              <a:rPr lang="en-US" altLang="en-US" sz="2400" dirty="0"/>
              <a:t>= LIFO stack, 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32DD76C-485D-413D-995E-DA9BC765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2C2C5-A4EC-4D26-8053-B8AF884E3253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91140" name="Picture 4" descr="dfs-progress01c">
            <a:extLst>
              <a:ext uri="{FF2B5EF4-FFF2-40B4-BE49-F238E27FC236}">
                <a16:creationId xmlns:a16="http://schemas.microsoft.com/office/drawing/2014/main" id="{4BAED64B-9730-4727-88CC-64ECDCE91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142" name="Picture 6" descr="dfs-progress07c">
            <a:extLst>
              <a:ext uri="{FF2B5EF4-FFF2-40B4-BE49-F238E27FC236}">
                <a16:creationId xmlns:a16="http://schemas.microsoft.com/office/drawing/2014/main" id="{729D8D16-254F-4FE6-BEE3-4578249471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CD76EF5D-8452-486B-B75C-90A131A400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2ED4F29-D330-46AF-AF01-6171E79A8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frontier </a:t>
            </a:r>
            <a:r>
              <a:rPr lang="en-US" altLang="en-US" sz="2400" dirty="0"/>
              <a:t>= LIFO stack, 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5FCD2CF-734B-4C6A-96A2-075EB8F4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EF25DE-48AD-4193-9957-BC02413411B0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92164" name="Picture 4" descr="dfs-progress01c">
            <a:extLst>
              <a:ext uri="{FF2B5EF4-FFF2-40B4-BE49-F238E27FC236}">
                <a16:creationId xmlns:a16="http://schemas.microsoft.com/office/drawing/2014/main" id="{93118B2B-A06A-4AE0-ABEB-2C5CE5C53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66" name="Picture 6" descr="dfs-progress08c">
            <a:extLst>
              <a:ext uri="{FF2B5EF4-FFF2-40B4-BE49-F238E27FC236}">
                <a16:creationId xmlns:a16="http://schemas.microsoft.com/office/drawing/2014/main" id="{9F3C2081-1A17-4BC1-BA31-A3EF19D61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8AF3F438-E732-4438-9554-8399E1707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A0DD4FB-B8BA-4AB0-A907-95FFECC4B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frontier </a:t>
            </a:r>
            <a:r>
              <a:rPr lang="en-US" altLang="en-US" sz="2400" dirty="0"/>
              <a:t>= LIFO stack, 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1E96D4F-CED7-4CFF-96AC-9DFE7E6B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9AE4F-3607-4F7B-86AB-71FB4568A024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94212" name="Picture 4" descr="dfs-progress01c">
            <a:extLst>
              <a:ext uri="{FF2B5EF4-FFF2-40B4-BE49-F238E27FC236}">
                <a16:creationId xmlns:a16="http://schemas.microsoft.com/office/drawing/2014/main" id="{4F9D58E3-8059-4167-8774-7DC8C61DB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214" name="Picture 6" descr="dfs-progress09c">
            <a:extLst>
              <a:ext uri="{FF2B5EF4-FFF2-40B4-BE49-F238E27FC236}">
                <a16:creationId xmlns:a16="http://schemas.microsoft.com/office/drawing/2014/main" id="{87B6BD2A-6134-45F8-A21C-7ED870D65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77439CA8-6A8E-41A4-B0E6-F356FF1DA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A37BB6C-D444-49C4-895C-BD473C1D91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frontier </a:t>
            </a:r>
            <a:r>
              <a:rPr lang="en-US" altLang="en-US" sz="2400" dirty="0"/>
              <a:t>= LIFO stack, 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9E231EB-2375-43F4-A668-F5D2C808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55DF7-6CB7-46E8-A605-006533D38A3C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95236" name="Picture 4" descr="dfs-progress01c">
            <a:extLst>
              <a:ext uri="{FF2B5EF4-FFF2-40B4-BE49-F238E27FC236}">
                <a16:creationId xmlns:a16="http://schemas.microsoft.com/office/drawing/2014/main" id="{A31B1D08-7DBB-46FC-A508-196609B30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238" name="Picture 6" descr="dfs-progress10c">
            <a:extLst>
              <a:ext uri="{FF2B5EF4-FFF2-40B4-BE49-F238E27FC236}">
                <a16:creationId xmlns:a16="http://schemas.microsoft.com/office/drawing/2014/main" id="{F0E18A62-A67F-4787-859C-3835E4479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99AE895-84F2-41DD-A2FC-1514F32C3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Vacuum world state space graph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DBC41B-5B0B-4CB6-803D-B2CBB1C3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B69AD-D614-4E6A-BB84-11F9A94A875E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15364" name="Picture 4" descr="vacuum2-paths">
            <a:extLst>
              <a:ext uri="{FF2B5EF4-FFF2-40B4-BE49-F238E27FC236}">
                <a16:creationId xmlns:a16="http://schemas.microsoft.com/office/drawing/2014/main" id="{64BDA2D8-EB1F-4F0B-9E30-3D2DA444D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1729255"/>
            <a:ext cx="76073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05B66B-9367-44DC-A636-946D49412A78}"/>
              </a:ext>
            </a:extLst>
          </p:cNvPr>
          <p:cNvSpPr txBox="1"/>
          <p:nvPr/>
        </p:nvSpPr>
        <p:spPr>
          <a:xfrm>
            <a:off x="1667456" y="5710020"/>
            <a:ext cx="68478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Garamond" panose="02020404030301010803" pitchFamily="18" charset="0"/>
              </a:rPr>
              <a:t>State space</a:t>
            </a:r>
            <a:r>
              <a:rPr lang="en-US" sz="2000" dirty="0">
                <a:latin typeface="Garamond" panose="02020404030301010803" pitchFamily="18" charset="0"/>
              </a:rPr>
              <a:t>: Set of all reachable states. In state space graph, </a:t>
            </a:r>
            <a:r>
              <a:rPr lang="en-US" sz="2000" dirty="0">
                <a:solidFill>
                  <a:srgbClr val="0070C0"/>
                </a:solidFill>
                <a:latin typeface="Garamond" panose="02020404030301010803" pitchFamily="18" charset="0"/>
              </a:rPr>
              <a:t>nodes/vertices = states, links/edges = actions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D2627879-9054-4CB2-B1DD-0937EED34C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67E8ED40-6547-48C2-99AE-CFE94DC3E6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47800"/>
            <a:ext cx="7886700" cy="47291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frontier </a:t>
            </a:r>
            <a:r>
              <a:rPr lang="en-US" altLang="en-US" sz="2400" dirty="0"/>
              <a:t>= LIFO stack, 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544C25A-A8EA-401A-8261-BE82C996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C455F-21E0-46AC-AD04-E8C464BE085A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96260" name="Picture 4" descr="dfs-progress01c">
            <a:extLst>
              <a:ext uri="{FF2B5EF4-FFF2-40B4-BE49-F238E27FC236}">
                <a16:creationId xmlns:a16="http://schemas.microsoft.com/office/drawing/2014/main" id="{30125FCC-1054-4C60-B92B-8A9753D0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262" name="Picture 6" descr="dfs-progress11c">
            <a:extLst>
              <a:ext uri="{FF2B5EF4-FFF2-40B4-BE49-F238E27FC236}">
                <a16:creationId xmlns:a16="http://schemas.microsoft.com/office/drawing/2014/main" id="{006BC17D-61FA-46EE-ACD5-BE71CAE51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B96E8831-4FD0-4AFD-B610-1AE36B19E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80AF1A3F-EFD0-49E1-A72D-BA24A6D68C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7886700" cy="4652963"/>
          </a:xfrm>
        </p:spPr>
        <p:txBody>
          <a:bodyPr/>
          <a:lstStyle/>
          <a:p>
            <a:r>
              <a:rPr lang="en-US" altLang="en-US" sz="2800" dirty="0"/>
              <a:t>Expand deepest unexpanded node</a:t>
            </a:r>
          </a:p>
          <a:p>
            <a:r>
              <a:rPr lang="en-US" altLang="en-US" sz="2800" dirty="0">
                <a:solidFill>
                  <a:schemeClr val="accent2"/>
                </a:solidFill>
              </a:rPr>
              <a:t>Implementation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400" i="1" dirty="0"/>
              <a:t>frontier </a:t>
            </a:r>
            <a:r>
              <a:rPr lang="en-US" altLang="en-US" sz="2400" dirty="0"/>
              <a:t>= LIFO stack, i.e., put successors at front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E032C1-F779-476B-9AEF-C47AFD65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00130-A096-46CE-AB87-54C48E2638C9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97284" name="Picture 4" descr="dfs-progress01c">
            <a:extLst>
              <a:ext uri="{FF2B5EF4-FFF2-40B4-BE49-F238E27FC236}">
                <a16:creationId xmlns:a16="http://schemas.microsoft.com/office/drawing/2014/main" id="{33566681-E539-4ED4-A981-6D0AB56FE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124200"/>
            <a:ext cx="4419600" cy="256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286" name="Picture 6" descr="dfs-progress12c">
            <a:extLst>
              <a:ext uri="{FF2B5EF4-FFF2-40B4-BE49-F238E27FC236}">
                <a16:creationId xmlns:a16="http://schemas.microsoft.com/office/drawing/2014/main" id="{2F426C01-DDE4-4899-A078-81F7FFBC6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0"/>
            <a:ext cx="5181600" cy="302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95047C16-1E0B-4EC3-A85D-A261B20AB1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Properties of depth-first search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F9B8E63-5CD3-45E1-813A-17BAF40182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/>
              <a:t> No: fails in infinite-depth spaces, spaces with loops</a:t>
            </a:r>
          </a:p>
          <a:p>
            <a:pPr lvl="1"/>
            <a:r>
              <a:rPr lang="en-US" altLang="en-US" sz="2400" dirty="0"/>
              <a:t>Modify to avoid repeated states along path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/>
              <a:t> complete in finite spaces</a:t>
            </a: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m</a:t>
            </a:r>
            <a:r>
              <a:rPr lang="en-US" altLang="en-US" sz="2800" i="1" dirty="0"/>
              <a:t>)</a:t>
            </a:r>
            <a:r>
              <a:rPr lang="en-US" altLang="en-US" sz="2800" dirty="0"/>
              <a:t>: terrible if </a:t>
            </a:r>
            <a:r>
              <a:rPr lang="en-US" altLang="en-US" sz="2800" i="1" dirty="0"/>
              <a:t>m</a:t>
            </a:r>
            <a:r>
              <a:rPr lang="en-US" altLang="en-US" sz="2800" dirty="0"/>
              <a:t> is much larger than </a:t>
            </a:r>
            <a:r>
              <a:rPr lang="en-US" altLang="en-US" sz="2800" i="1" dirty="0"/>
              <a:t>d</a:t>
            </a:r>
          </a:p>
          <a:p>
            <a:pPr lvl="1"/>
            <a:r>
              <a:rPr lang="en-US" altLang="en-US" sz="2400" dirty="0"/>
              <a:t> but if solutions are dense, may be much faster than breadth-first</a:t>
            </a: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bm</a:t>
            </a:r>
            <a:r>
              <a:rPr lang="en-US" altLang="en-US" sz="2800" i="1" dirty="0"/>
              <a:t>), </a:t>
            </a:r>
            <a:r>
              <a:rPr lang="en-US" altLang="en-US" sz="2800" dirty="0"/>
              <a:t>i.e., linear space!</a:t>
            </a: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AC1D7-A11D-4C66-AC13-0661EA6D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712A9-8E1A-4229-9153-BA7147717407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35E12D3-1E53-4C04-87A2-922BED4420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Uniform-cost search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0C4E112-93EE-4A60-9E50-9A7A4ED0B7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Expand least-cost unexpanded node</a:t>
            </a:r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Implementation:</a:t>
            </a:r>
          </a:p>
          <a:p>
            <a:pPr lvl="1">
              <a:lnSpc>
                <a:spcPct val="90000"/>
              </a:lnSpc>
            </a:pPr>
            <a:r>
              <a:rPr lang="en-US" altLang="en-US" sz="2000" i="1" dirty="0"/>
              <a:t>frontier</a:t>
            </a:r>
            <a:r>
              <a:rPr lang="en-US" altLang="en-US" sz="2000" dirty="0"/>
              <a:t> = queue ordered by path cost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Equivalent to breadth-first if step costs all equal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Complete?</a:t>
            </a:r>
            <a:r>
              <a:rPr lang="en-US" altLang="en-US" sz="2400" dirty="0"/>
              <a:t> Yes, if step cost </a:t>
            </a:r>
            <a:r>
              <a:rPr lang="en-US" altLang="en-US" sz="2400" dirty="0">
                <a:cs typeface="Arial" panose="020B0604020202020204" pitchFamily="34" charset="0"/>
              </a:rPr>
              <a:t>≥ </a:t>
            </a:r>
            <a:r>
              <a:rPr lang="el-GR" altLang="en-US" sz="2400" dirty="0">
                <a:cs typeface="Arial" panose="020B0604020202020204" pitchFamily="34" charset="0"/>
              </a:rPr>
              <a:t>ε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Time?</a:t>
            </a:r>
            <a:r>
              <a:rPr lang="en-US" altLang="en-US" sz="2400" dirty="0"/>
              <a:t> # of nodes with </a:t>
            </a:r>
            <a:r>
              <a:rPr lang="en-US" altLang="en-US" sz="2400" i="1" dirty="0"/>
              <a:t>g </a:t>
            </a:r>
            <a:r>
              <a:rPr lang="en-US" altLang="en-US" sz="2400" dirty="0">
                <a:cs typeface="Arial" panose="020B0604020202020204" pitchFamily="34" charset="0"/>
              </a:rPr>
              <a:t>≤</a:t>
            </a:r>
            <a:r>
              <a:rPr lang="en-US" altLang="en-US" sz="2400" dirty="0"/>
              <a:t> cost of optimal solution, </a:t>
            </a:r>
            <a:r>
              <a:rPr lang="en-US" altLang="en-US" sz="2400" i="1" dirty="0"/>
              <a:t>O(</a:t>
            </a:r>
            <a:r>
              <a:rPr lang="en-US" altLang="en-US" sz="2400" i="1" dirty="0" err="1"/>
              <a:t>b</a:t>
            </a:r>
            <a:r>
              <a:rPr lang="en-US" altLang="en-US" sz="2400" i="1" baseline="30000" dirty="0" err="1"/>
              <a:t>ceiling</a:t>
            </a:r>
            <a:r>
              <a:rPr lang="en-US" altLang="en-US" sz="2400" i="1" baseline="30000" dirty="0"/>
              <a:t>(C*/ </a:t>
            </a:r>
            <a:r>
              <a:rPr lang="el-GR" altLang="en-US" sz="2400" i="1" baseline="30000" dirty="0">
                <a:cs typeface="Arial" panose="020B0604020202020204" pitchFamily="34" charset="0"/>
              </a:rPr>
              <a:t>ε</a:t>
            </a:r>
            <a:r>
              <a:rPr lang="en-US" altLang="en-US" sz="2400" i="1" baseline="30000" dirty="0">
                <a:cs typeface="Arial" panose="020B0604020202020204" pitchFamily="34" charset="0"/>
              </a:rPr>
              <a:t>)</a:t>
            </a:r>
            <a:r>
              <a:rPr lang="en-US" altLang="en-US" sz="2400" i="1" dirty="0"/>
              <a:t>)</a:t>
            </a:r>
            <a:r>
              <a:rPr lang="en-US" altLang="en-US" sz="2400" dirty="0"/>
              <a:t> where </a:t>
            </a:r>
            <a:r>
              <a:rPr lang="en-US" altLang="en-US" sz="2400" i="1" dirty="0"/>
              <a:t>C</a:t>
            </a:r>
            <a:r>
              <a:rPr lang="en-US" altLang="en-US" sz="2400" baseline="30000" dirty="0"/>
              <a:t>*</a:t>
            </a:r>
            <a:r>
              <a:rPr lang="en-US" altLang="en-US" sz="2400" dirty="0"/>
              <a:t> is the cost of the optimal solution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Space?</a:t>
            </a:r>
            <a:r>
              <a:rPr lang="en-US" altLang="en-US" sz="2400" dirty="0"/>
              <a:t> # of nodes with </a:t>
            </a:r>
            <a:r>
              <a:rPr lang="en-US" altLang="en-US" sz="2400" i="1" dirty="0"/>
              <a:t>g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Arial" panose="020B0604020202020204" pitchFamily="34" charset="0"/>
              </a:rPr>
              <a:t>≤ </a:t>
            </a:r>
            <a:r>
              <a:rPr lang="en-US" altLang="en-US" sz="2400" dirty="0"/>
              <a:t>cost of optimal solution, </a:t>
            </a:r>
            <a:r>
              <a:rPr lang="en-US" altLang="en-US" sz="2400" i="1" dirty="0"/>
              <a:t>O(</a:t>
            </a:r>
            <a:r>
              <a:rPr lang="en-US" altLang="en-US" sz="2400" i="1" dirty="0" err="1"/>
              <a:t>b</a:t>
            </a:r>
            <a:r>
              <a:rPr lang="en-US" altLang="en-US" sz="2400" i="1" baseline="30000" dirty="0" err="1"/>
              <a:t>ceiling</a:t>
            </a:r>
            <a:r>
              <a:rPr lang="en-US" altLang="en-US" sz="2400" i="1" baseline="30000" dirty="0"/>
              <a:t>(C*/ </a:t>
            </a:r>
            <a:r>
              <a:rPr lang="el-GR" altLang="en-US" sz="2400" i="1" baseline="30000" dirty="0">
                <a:cs typeface="Arial" panose="020B0604020202020204" pitchFamily="34" charset="0"/>
              </a:rPr>
              <a:t>ε</a:t>
            </a:r>
            <a:r>
              <a:rPr lang="en-US" altLang="en-US" sz="2400" i="1" baseline="30000" dirty="0">
                <a:cs typeface="Arial" panose="020B0604020202020204" pitchFamily="34" charset="0"/>
              </a:rPr>
              <a:t>)</a:t>
            </a:r>
            <a:r>
              <a:rPr lang="en-US" altLang="en-US" sz="2400" i="1" dirty="0"/>
              <a:t>)</a:t>
            </a: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Optimal?</a:t>
            </a:r>
            <a:r>
              <a:rPr lang="en-US" altLang="en-US" sz="2400" dirty="0"/>
              <a:t> Yes – nodes expanded in increasing order of </a:t>
            </a:r>
            <a:r>
              <a:rPr lang="en-US" altLang="en-US" sz="2400" i="1" dirty="0"/>
              <a:t>g(n)</a:t>
            </a:r>
            <a:endParaRPr lang="en-US" alt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42884-57A0-4AF3-98A0-D98E1FF1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C85C-2310-4132-87F9-11CB7C020872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2392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1A3B-2A56-4D6C-8E8B-E643488D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Example: Uniform Cost Search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D6AE00-2A68-481F-A165-03C41F4B4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915" y="1660209"/>
            <a:ext cx="6630169" cy="432911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2DDA4-407C-4036-A670-C099E691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7346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84A-A7AC-48EB-9D97-257D442D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B274B0-4598-48B3-850E-81FF23C9D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61" y="1981200"/>
            <a:ext cx="4323263" cy="2286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7DF0F-760C-4E18-B853-F4054F53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605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84A-A7AC-48EB-9D97-257D442D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B274B0-4598-48B3-850E-81FF23C9D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76" y="1981200"/>
            <a:ext cx="4114848" cy="21757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7DF0F-760C-4E18-B853-F4054F53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36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C731A-2BA7-49FF-B041-FB8D32EB1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28757"/>
            <a:ext cx="5463694" cy="280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37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84A-A7AC-48EB-9D97-257D442D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B274B0-4598-48B3-850E-81FF23C9D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76" y="1981200"/>
            <a:ext cx="4114848" cy="21757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7DF0F-760C-4E18-B853-F4054F53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37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C731A-2BA7-49FF-B041-FB8D32EB1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28757"/>
            <a:ext cx="5463694" cy="2800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811B7-4626-4AAB-A2AE-CBC7ED98D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54" y="2028757"/>
            <a:ext cx="6354496" cy="29528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6DBA28-D0E2-4C34-AC79-DB33728C1F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99" y="1965960"/>
            <a:ext cx="6960301" cy="353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24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84A-A7AC-48EB-9D97-257D442D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B274B0-4598-48B3-850E-81FF23C9D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76" y="1981200"/>
            <a:ext cx="4114848" cy="21757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7DF0F-760C-4E18-B853-F4054F53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38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C731A-2BA7-49FF-B041-FB8D32EB1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28757"/>
            <a:ext cx="5463694" cy="2800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811B7-4626-4AAB-A2AE-CBC7ED98D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54" y="2028757"/>
            <a:ext cx="6354496" cy="2952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43286-6695-4038-A103-07B096ADE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56" y="1981200"/>
            <a:ext cx="6509891" cy="33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830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84A-A7AC-48EB-9D97-257D442D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B274B0-4598-48B3-850E-81FF23C9D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76" y="1981200"/>
            <a:ext cx="4114848" cy="21757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7DF0F-760C-4E18-B853-F4054F53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39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C731A-2BA7-49FF-B041-FB8D32EB1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28757"/>
            <a:ext cx="5463694" cy="2800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811B7-4626-4AAB-A2AE-CBC7ED98D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54" y="2028757"/>
            <a:ext cx="6354496" cy="2952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43286-6695-4038-A103-07B096ADE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56" y="1981200"/>
            <a:ext cx="6509891" cy="3305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92F20-21DE-4087-B7DD-2EBB6B2CEC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674" y="1919241"/>
            <a:ext cx="6258217" cy="342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36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51192-E867-4953-A397-FA4B2A52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FA8E-130E-4525-889A-DB6FADA2F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 </a:t>
            </a:r>
            <a:r>
              <a:rPr lang="en-US" sz="2800" dirty="0">
                <a:solidFill>
                  <a:srgbClr val="0070C0"/>
                </a:solidFill>
              </a:rPr>
              <a:t>Problem</a:t>
            </a:r>
            <a:r>
              <a:rPr lang="en-US" sz="2800" dirty="0"/>
              <a:t> is defined by the following items:</a:t>
            </a:r>
          </a:p>
          <a:p>
            <a:endParaRPr lang="en-US" sz="2800" dirty="0"/>
          </a:p>
          <a:p>
            <a:pPr lvl="1"/>
            <a:r>
              <a:rPr lang="en-US" sz="2400" dirty="0"/>
              <a:t>Set of </a:t>
            </a:r>
            <a:r>
              <a:rPr lang="en-US" sz="2400" b="1" dirty="0"/>
              <a:t>states</a:t>
            </a:r>
            <a:r>
              <a:rPr lang="en-US" sz="2400" dirty="0"/>
              <a:t> the agent can be in, with a designated </a:t>
            </a:r>
            <a:r>
              <a:rPr lang="en-US" sz="2400" b="1" dirty="0"/>
              <a:t>initial state</a:t>
            </a:r>
          </a:p>
          <a:p>
            <a:pPr marL="342900" lvl="1" indent="0">
              <a:buNone/>
            </a:pPr>
            <a:endParaRPr lang="en-US" sz="2400" b="1" dirty="0"/>
          </a:p>
          <a:p>
            <a:pPr lvl="1"/>
            <a:r>
              <a:rPr lang="en-US" sz="2400" dirty="0"/>
              <a:t>Set of </a:t>
            </a:r>
            <a:r>
              <a:rPr lang="en-US" sz="2400" b="1" dirty="0"/>
              <a:t>actions</a:t>
            </a:r>
            <a:r>
              <a:rPr lang="en-US" sz="2400" dirty="0"/>
              <a:t> available to the agent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Transition model </a:t>
            </a:r>
            <a:r>
              <a:rPr lang="en-US" sz="2400" dirty="0"/>
              <a:t>describing what each action does (maps a &lt;state, action&gt; pair to a state)</a:t>
            </a:r>
          </a:p>
          <a:p>
            <a:pPr lvl="1"/>
            <a:endParaRPr lang="en-US" sz="2400" dirty="0"/>
          </a:p>
          <a:p>
            <a:pPr lvl="1"/>
            <a:r>
              <a:rPr lang="en-US" sz="2400" b="1" dirty="0"/>
              <a:t>Goal test </a:t>
            </a:r>
            <a:r>
              <a:rPr lang="en-US" sz="2400" dirty="0"/>
              <a:t>which determines if a given state is a goal state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/>
              <a:t>A </a:t>
            </a:r>
            <a:r>
              <a:rPr lang="en-US" sz="2400" b="1" dirty="0"/>
              <a:t>path cost</a:t>
            </a:r>
            <a:r>
              <a:rPr lang="en-US" sz="2400" dirty="0"/>
              <a:t> function that assigns a numeric cost to each path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57025-A4E4-4EBA-8BB8-CBEA6713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850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584A-A7AC-48EB-9D97-257D442D3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 example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AB274B0-4598-48B3-850E-81FF23C9D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576" y="1981200"/>
            <a:ext cx="4114848" cy="217579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7DF0F-760C-4E18-B853-F4054F53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40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C731A-2BA7-49FF-B041-FB8D32EB1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028757"/>
            <a:ext cx="5463694" cy="28004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9811B7-4626-4AAB-A2AE-CBC7ED98D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54" y="2028757"/>
            <a:ext cx="6354496" cy="2952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E43286-6695-4038-A103-07B096ADE7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56" y="1981200"/>
            <a:ext cx="6509891" cy="33052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AD58C1-A6D9-4435-AE95-67D2208167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8635" y="2028757"/>
            <a:ext cx="6388015" cy="33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220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1438E4F-E289-4D5F-B572-B1E9C4F3A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Depth-limited search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4FA85B3-5CF6-4E18-B3EB-C42900A10A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= depth-first search with depth limit </a:t>
            </a:r>
            <a:r>
              <a:rPr lang="en-US" altLang="en-US" sz="2400" i="1" dirty="0"/>
              <a:t>l</a:t>
            </a:r>
            <a:r>
              <a:rPr lang="en-US" altLang="en-US" sz="2400" dirty="0"/>
              <a:t>, i.e., nodes at depth </a:t>
            </a:r>
            <a:r>
              <a:rPr lang="en-US" altLang="en-US" sz="2400" i="1" dirty="0"/>
              <a:t>l</a:t>
            </a:r>
            <a:r>
              <a:rPr lang="en-US" altLang="en-US" sz="2400" dirty="0"/>
              <a:t> have no successors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Complete?</a:t>
            </a:r>
            <a:r>
              <a:rPr lang="en-US" altLang="en-US" sz="2800" dirty="0"/>
              <a:t> No </a:t>
            </a: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Time?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</a:t>
            </a:r>
            <a:r>
              <a:rPr lang="en-US" altLang="en-US" sz="2800" i="1" baseline="30000" dirty="0" err="1"/>
              <a:t>l</a:t>
            </a:r>
            <a:r>
              <a:rPr lang="en-US" altLang="en-US" sz="2800" i="1" dirty="0"/>
              <a:t>)</a:t>
            </a:r>
            <a:endParaRPr lang="en-US" altLang="en-US" sz="24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Space?</a:t>
            </a:r>
            <a:r>
              <a:rPr lang="en-US" altLang="en-US" sz="2800" dirty="0"/>
              <a:t> </a:t>
            </a:r>
            <a:r>
              <a:rPr lang="en-US" altLang="en-US" sz="2800" i="1" dirty="0"/>
              <a:t>O(</a:t>
            </a:r>
            <a:r>
              <a:rPr lang="en-US" altLang="en-US" sz="2800" i="1" dirty="0" err="1"/>
              <a:t>bl</a:t>
            </a:r>
            <a:r>
              <a:rPr lang="en-US" altLang="en-US" sz="2800" i="1" dirty="0"/>
              <a:t>)</a:t>
            </a:r>
            <a:endParaRPr lang="en-US" altLang="en-US" sz="2800" dirty="0"/>
          </a:p>
          <a:p>
            <a:r>
              <a:rPr lang="en-US" altLang="en-US" sz="2800" u="sng" dirty="0">
                <a:solidFill>
                  <a:srgbClr val="CC0099"/>
                </a:solidFill>
              </a:rPr>
              <a:t>Optimal?</a:t>
            </a:r>
            <a:r>
              <a:rPr lang="en-US" altLang="en-US" sz="2800" dirty="0"/>
              <a:t> No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/>
              <a:t>
</a:t>
            </a:r>
          </a:p>
          <a:p>
            <a:pPr lvl="4"/>
            <a:endParaRPr lang="en-US" altLang="en-US" sz="1600" dirty="0">
              <a:solidFill>
                <a:schemeClr val="accent2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CA8ED1-1CEE-4B4A-AA10-D38A6E27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DE457-F219-449E-BF55-F0E51C9EED2B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3729CFFD-0AEC-4D78-A022-E54194AD4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Iterative deepening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5429E-C595-4D95-B689-5E039759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E3577-9005-4DBE-8BAE-5ED9DCAF6697}" type="slidenum">
              <a:rPr lang="en-US" altLang="en-US"/>
              <a:pPr/>
              <a:t>42</a:t>
            </a:fld>
            <a:endParaRPr lang="en-US" altLang="en-US"/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A94933BE-2186-4B97-8039-AA7AB6E6C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4" t="18750" r="3125" b="51042"/>
          <a:stretch>
            <a:fillRect/>
          </a:stretch>
        </p:blipFill>
        <p:spPr bwMode="auto">
          <a:xfrm>
            <a:off x="533400" y="2895600"/>
            <a:ext cx="80010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AD5ABB8-1B33-4CFD-BD71-61C346621070}"/>
              </a:ext>
            </a:extLst>
          </p:cNvPr>
          <p:cNvSpPr/>
          <p:nvPr/>
        </p:nvSpPr>
        <p:spPr>
          <a:xfrm>
            <a:off x="641350" y="1565701"/>
            <a:ext cx="6978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= depth-limited search on repeat!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latin typeface="Garamond" panose="02020404030301010803" pitchFamily="18" charset="0"/>
              </a:rPr>
              <a:t>Limit </a:t>
            </a:r>
            <a:r>
              <a:rPr lang="en-US" altLang="en-US" sz="2400" i="1" dirty="0">
                <a:latin typeface="Garamond" panose="02020404030301010803" pitchFamily="18" charset="0"/>
              </a:rPr>
              <a:t>l </a:t>
            </a:r>
            <a:r>
              <a:rPr lang="en-US" altLang="en-US" sz="2400" dirty="0">
                <a:latin typeface="Garamond" panose="02020404030301010803" pitchFamily="18" charset="0"/>
              </a:rPr>
              <a:t>is increased at each iteration until goal is found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2F1A863-1101-4F74-97A4-26DEE48AB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Iterative deepening search </a:t>
            </a:r>
            <a:r>
              <a:rPr lang="en-US" altLang="en-US" sz="4000" i="1" dirty="0"/>
              <a:t>l </a:t>
            </a:r>
            <a:r>
              <a:rPr lang="en-US" altLang="en-US" sz="4000" dirty="0"/>
              <a:t>=0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DFAF-C504-4DB5-AF26-5B335AFC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0DEDF-67E3-4B17-9375-6B4751BEC9BB}" type="slidenum">
              <a:rPr lang="en-US" altLang="en-US"/>
              <a:pPr/>
              <a:t>43</a:t>
            </a:fld>
            <a:endParaRPr lang="en-US" altLang="en-US"/>
          </a:p>
        </p:txBody>
      </p:sp>
      <p:pic>
        <p:nvPicPr>
          <p:cNvPr id="48132" name="Picture 4" descr="ids-progress1c">
            <a:extLst>
              <a:ext uri="{FF2B5EF4-FFF2-40B4-BE49-F238E27FC236}">
                <a16:creationId xmlns:a16="http://schemas.microsoft.com/office/drawing/2014/main" id="{68EF8A0C-BBE6-4CF5-899F-647D95F3F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187C0E4F-96AE-4EA2-84DC-E2DA34E79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20B3F-EB6B-4B4F-999E-990DA4E8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33D69-51AD-4031-BA6C-BD6605311855}" type="slidenum">
              <a:rPr lang="en-US" altLang="en-US"/>
              <a:pPr/>
              <a:t>44</a:t>
            </a:fld>
            <a:endParaRPr lang="en-US" altLang="en-US"/>
          </a:p>
        </p:txBody>
      </p:sp>
      <p:pic>
        <p:nvPicPr>
          <p:cNvPr id="49156" name="Picture 4" descr="ids-progress2c">
            <a:extLst>
              <a:ext uri="{FF2B5EF4-FFF2-40B4-BE49-F238E27FC236}">
                <a16:creationId xmlns:a16="http://schemas.microsoft.com/office/drawing/2014/main" id="{E448DE58-7949-4F43-9F11-6897A74E1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C35D2FF7-3EAF-43B7-870A-13FB9BF34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46AC-5D74-4737-A76C-B0CA1E02E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E644D-DB5E-4990-8A1D-6FCAD48B7F60}" type="slidenum">
              <a:rPr lang="en-US" altLang="en-US"/>
              <a:pPr/>
              <a:t>45</a:t>
            </a:fld>
            <a:endParaRPr lang="en-US" altLang="en-US"/>
          </a:p>
        </p:txBody>
      </p:sp>
      <p:pic>
        <p:nvPicPr>
          <p:cNvPr id="50180" name="Picture 4" descr="ids-progress3c">
            <a:extLst>
              <a:ext uri="{FF2B5EF4-FFF2-40B4-BE49-F238E27FC236}">
                <a16:creationId xmlns:a16="http://schemas.microsoft.com/office/drawing/2014/main" id="{1792E9AC-34B6-4B5A-8EDA-A1CBC053C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2588"/>
            <a:ext cx="7620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29FAE1E1-C0D3-4249-B870-B51765CFF4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Iterative deepening search </a:t>
            </a:r>
            <a:r>
              <a:rPr lang="en-US" altLang="en-US" sz="4000" i="1"/>
              <a:t>l </a:t>
            </a:r>
            <a:r>
              <a:rPr lang="en-US" altLang="en-US" sz="4000"/>
              <a:t>=3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F58B9-E43C-4280-BF56-48C5F8DA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1A7B5-69F8-4F8B-B2DB-8E1801811AA1}" type="slidenum">
              <a:rPr lang="en-US" altLang="en-US"/>
              <a:pPr/>
              <a:t>46</a:t>
            </a:fld>
            <a:endParaRPr lang="en-US" altLang="en-US"/>
          </a:p>
        </p:txBody>
      </p:sp>
      <p:pic>
        <p:nvPicPr>
          <p:cNvPr id="51204" name="Picture 4" descr="ids-progress4c">
            <a:extLst>
              <a:ext uri="{FF2B5EF4-FFF2-40B4-BE49-F238E27FC236}">
                <a16:creationId xmlns:a16="http://schemas.microsoft.com/office/drawing/2014/main" id="{AC676E70-0058-4080-BBF9-44D158542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57350"/>
            <a:ext cx="76200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49E776A5-DC02-4191-AE43-5032048FBC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081087"/>
          </a:xfrm>
        </p:spPr>
        <p:txBody>
          <a:bodyPr/>
          <a:lstStyle/>
          <a:p>
            <a:r>
              <a:rPr lang="en-US" altLang="en-US" dirty="0"/>
              <a:t>Properties of iterative deepening search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2C28791-9850-41E5-8E41-88E28D2C28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 dirty="0">
                <a:solidFill>
                  <a:srgbClr val="CC0099"/>
                </a:solidFill>
              </a:rPr>
              <a:t>Complete?</a:t>
            </a:r>
            <a:r>
              <a:rPr lang="en-US" altLang="en-US" dirty="0"/>
              <a:t> Yes</a:t>
            </a:r>
          </a:p>
          <a:p>
            <a:endParaRPr lang="en-US" altLang="en-US" dirty="0"/>
          </a:p>
          <a:p>
            <a:r>
              <a:rPr lang="en-US" altLang="en-US" u="sng" dirty="0">
                <a:solidFill>
                  <a:srgbClr val="CC0099"/>
                </a:solidFill>
              </a:rPr>
              <a:t>Time?</a:t>
            </a:r>
            <a:r>
              <a:rPr lang="en-US" altLang="en-US" dirty="0">
                <a:solidFill>
                  <a:srgbClr val="CC0099"/>
                </a:solidFill>
              </a:rPr>
              <a:t> </a:t>
            </a:r>
            <a:r>
              <a:rPr lang="en-US" altLang="en-US" i="1" dirty="0"/>
              <a:t>(d+1)b</a:t>
            </a:r>
            <a:r>
              <a:rPr lang="en-US" altLang="en-US" i="1" baseline="30000" dirty="0"/>
              <a:t>0</a:t>
            </a:r>
            <a:r>
              <a:rPr lang="en-US" altLang="en-US" i="1" dirty="0"/>
              <a:t> + d b</a:t>
            </a:r>
            <a:r>
              <a:rPr lang="en-US" altLang="en-US" i="1" baseline="30000" dirty="0"/>
              <a:t>1</a:t>
            </a:r>
            <a:r>
              <a:rPr lang="en-US" altLang="en-US" i="1" dirty="0"/>
              <a:t> + (d-1)b</a:t>
            </a:r>
            <a:r>
              <a:rPr lang="en-US" altLang="en-US" i="1" baseline="30000" dirty="0"/>
              <a:t>2</a:t>
            </a:r>
            <a:r>
              <a:rPr lang="en-US" altLang="en-US" i="1" dirty="0"/>
              <a:t> + … + </a:t>
            </a:r>
            <a:r>
              <a:rPr lang="en-US" altLang="en-US" i="1" dirty="0" err="1"/>
              <a:t>b</a:t>
            </a:r>
            <a:r>
              <a:rPr lang="en-US" altLang="en-US" i="1" baseline="30000" dirty="0" err="1"/>
              <a:t>d</a:t>
            </a:r>
            <a:r>
              <a:rPr lang="en-US" altLang="en-US" i="1" dirty="0"/>
              <a:t> = O(</a:t>
            </a:r>
            <a:r>
              <a:rPr lang="en-US" altLang="en-US" i="1" dirty="0" err="1"/>
              <a:t>b</a:t>
            </a:r>
            <a:r>
              <a:rPr lang="en-US" altLang="en-US" i="1" baseline="30000" dirty="0" err="1"/>
              <a:t>d</a:t>
            </a:r>
            <a:r>
              <a:rPr lang="en-US" altLang="en-US" i="1" dirty="0"/>
              <a:t>)</a:t>
            </a:r>
          </a:p>
          <a:p>
            <a:endParaRPr lang="en-US" altLang="en-US" dirty="0"/>
          </a:p>
          <a:p>
            <a:r>
              <a:rPr lang="en-US" altLang="en-US" u="sng" dirty="0">
                <a:solidFill>
                  <a:srgbClr val="CC0099"/>
                </a:solidFill>
              </a:rPr>
              <a:t>Space?</a:t>
            </a:r>
            <a:r>
              <a:rPr lang="en-US" altLang="en-US" dirty="0"/>
              <a:t> </a:t>
            </a:r>
            <a:r>
              <a:rPr lang="en-US" altLang="en-US" i="1" dirty="0"/>
              <a:t>O(</a:t>
            </a:r>
            <a:r>
              <a:rPr lang="en-US" altLang="en-US" i="1" dirty="0" err="1"/>
              <a:t>bd</a:t>
            </a:r>
            <a:r>
              <a:rPr lang="en-US" altLang="en-US" i="1" dirty="0"/>
              <a:t>)</a:t>
            </a:r>
          </a:p>
          <a:p>
            <a:endParaRPr lang="en-US" altLang="en-US" dirty="0"/>
          </a:p>
          <a:p>
            <a:r>
              <a:rPr lang="en-US" altLang="en-US" u="sng" dirty="0">
                <a:solidFill>
                  <a:srgbClr val="CC0099"/>
                </a:solidFill>
              </a:rPr>
              <a:t>Optimal?</a:t>
            </a:r>
            <a:r>
              <a:rPr lang="en-US" altLang="en-US" dirty="0"/>
              <a:t> Yes, if step cost =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242D9-066D-4E6D-99BD-48625EDC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4AE6B-D9D3-407F-BA9D-336D39929D06}" type="slidenum">
              <a:rPr lang="en-US" altLang="en-US"/>
              <a:pPr/>
              <a:t>47</a:t>
            </a:fld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58BC8F00-CA9A-4AF1-8297-F20DCCE2B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of algorithms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66171-8680-4EAD-A107-5C2FF574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23-3607-40C1-8EE8-EE615ACB38A6}" type="slidenum">
              <a:rPr lang="en-US" altLang="en-US"/>
              <a:pPr/>
              <a:t>48</a:t>
            </a:fld>
            <a:endParaRPr lang="en-US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62200"/>
            <a:ext cx="8439150" cy="23314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A4D210A-1E55-4BD7-8D90-5A3E04222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Vacuum world state space graph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D90BA95-61F8-4A9C-A751-9BA02E4D3C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3429000"/>
            <a:ext cx="8229600" cy="315436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states?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dirty="0"/>
              <a:t>binary dirt and robot location. Any state can be initial state</a:t>
            </a:r>
            <a:r>
              <a:rPr lang="en-US" altLang="en-US" dirty="0"/>
              <a:t> </a:t>
            </a:r>
            <a:endParaRPr lang="en-US" altLang="en-US" sz="24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actions?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i="1" dirty="0"/>
              <a:t>Left</a:t>
            </a:r>
            <a:r>
              <a:rPr lang="en-US" altLang="en-US" sz="2400" dirty="0"/>
              <a:t>, </a:t>
            </a:r>
            <a:r>
              <a:rPr lang="en-US" altLang="en-US" sz="2400" i="1" dirty="0"/>
              <a:t>Right</a:t>
            </a:r>
            <a:r>
              <a:rPr lang="en-US" altLang="en-US" sz="2400" dirty="0"/>
              <a:t>, </a:t>
            </a:r>
            <a:r>
              <a:rPr lang="en-US" altLang="en-US" sz="2400" i="1" dirty="0"/>
              <a:t>Suck</a:t>
            </a:r>
          </a:p>
          <a:p>
            <a:pPr>
              <a:lnSpc>
                <a:spcPct val="90000"/>
              </a:lnSpc>
            </a:pPr>
            <a:r>
              <a:rPr lang="en-US" altLang="en-US" u="sng" dirty="0">
                <a:solidFill>
                  <a:srgbClr val="CC0099"/>
                </a:solidFill>
              </a:rPr>
              <a:t>Transition model?</a:t>
            </a:r>
            <a:r>
              <a:rPr lang="en-US" altLang="en-US" dirty="0"/>
              <a:t> As seen in the state space graph</a:t>
            </a: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goal test?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dirty="0"/>
              <a:t>no dirt at all locations</a:t>
            </a:r>
            <a:endParaRPr lang="en-US" altLang="en-US" sz="1800" u="sng" dirty="0">
              <a:solidFill>
                <a:srgbClr val="CC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400" u="sng" dirty="0">
                <a:solidFill>
                  <a:srgbClr val="CC0099"/>
                </a:solidFill>
              </a:rPr>
              <a:t>path cost?</a:t>
            </a:r>
            <a:r>
              <a:rPr lang="en-US" altLang="en-US" sz="2400" dirty="0">
                <a:solidFill>
                  <a:srgbClr val="CC0099"/>
                </a:solidFill>
              </a:rPr>
              <a:t> </a:t>
            </a:r>
            <a:r>
              <a:rPr lang="en-US" altLang="en-US" sz="2400" dirty="0"/>
              <a:t>1 per action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8FD065-273F-4DF1-BE80-C71FA0269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5B38D-2A64-4415-8F66-A6BD7CB0FF84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70660" name="Picture 4" descr="vacuum2-paths">
            <a:extLst>
              <a:ext uri="{FF2B5EF4-FFF2-40B4-BE49-F238E27FC236}">
                <a16:creationId xmlns:a16="http://schemas.microsoft.com/office/drawing/2014/main" id="{52B7DAEA-CBD2-467C-880E-041BF8108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690690"/>
            <a:ext cx="6332037" cy="304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E04F625-4C6F-4A30-BC22-608BDD638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The 8-puzzle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EFB335B-AC9B-4FD8-9150-8A55C1B9B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/>
          <a:lstStyle/>
          <a:p>
            <a:endParaRPr lang="en-US" altLang="en-US" sz="2800"/>
          </a:p>
          <a:p>
            <a:endParaRPr lang="en-US" altLang="en-US" sz="2800"/>
          </a:p>
          <a:p>
            <a:pPr lvl="1"/>
            <a:endParaRPr lang="en-US" altLang="en-US" sz="2400"/>
          </a:p>
          <a:p>
            <a:pPr lvl="1"/>
            <a:endParaRPr lang="en-US" altLang="en-US" sz="2400"/>
          </a:p>
          <a:p>
            <a:endParaRPr lang="en-US" altLang="en-US" sz="2800">
              <a:solidFill>
                <a:srgbClr val="CC0099"/>
              </a:solidFill>
            </a:endParaRPr>
          </a:p>
          <a:p>
            <a:r>
              <a:rPr lang="en-US" altLang="en-US" sz="2800" u="sng">
                <a:solidFill>
                  <a:srgbClr val="CC0099"/>
                </a:solidFill>
              </a:rPr>
              <a:t>states?</a:t>
            </a:r>
          </a:p>
          <a:p>
            <a:r>
              <a:rPr lang="en-US" altLang="en-US" sz="2800" u="sng">
                <a:solidFill>
                  <a:srgbClr val="CC0099"/>
                </a:solidFill>
              </a:rPr>
              <a:t>actions?</a:t>
            </a:r>
          </a:p>
          <a:p>
            <a:r>
              <a:rPr lang="en-US" altLang="en-US" sz="2800" u="sng">
                <a:solidFill>
                  <a:srgbClr val="CC0099"/>
                </a:solidFill>
              </a:rPr>
              <a:t>goal test?</a:t>
            </a:r>
          </a:p>
          <a:p>
            <a:r>
              <a:rPr lang="en-US" altLang="en-US" sz="2800" u="sng">
                <a:solidFill>
                  <a:srgbClr val="CC0099"/>
                </a:solidFill>
              </a:rPr>
              <a:t>path cost?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2E0D08-537B-4F0D-9282-A0BD70E4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14C8-132F-4299-AF2B-CEE06D240B70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72708" name="Picture 4" descr="8puzzle">
            <a:extLst>
              <a:ext uri="{FF2B5EF4-FFF2-40B4-BE49-F238E27FC236}">
                <a16:creationId xmlns:a16="http://schemas.microsoft.com/office/drawing/2014/main" id="{99139261-2CC2-4920-A901-120C58AE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E04F625-4C6F-4A30-BC22-608BDD638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The 8-puzzle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EFB335B-AC9B-4FD8-9150-8A55C1B9B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>
            <a:normAutofit/>
          </a:bodyPr>
          <a:lstStyle/>
          <a:p>
            <a:endParaRPr lang="en-US" altLang="en-US" sz="2800" dirty="0"/>
          </a:p>
          <a:p>
            <a:endParaRPr lang="en-US" altLang="en-US" sz="2800" dirty="0"/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endParaRPr lang="en-US" altLang="en-US" sz="2800" dirty="0">
              <a:solidFill>
                <a:srgbClr val="CC0099"/>
              </a:solidFill>
            </a:endParaRP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states?</a:t>
            </a:r>
            <a:r>
              <a:rPr lang="en-US" altLang="en-US" sz="2800" dirty="0">
                <a:solidFill>
                  <a:srgbClr val="CC0099"/>
                </a:solidFill>
              </a:rPr>
              <a:t> </a:t>
            </a:r>
            <a:r>
              <a:rPr lang="en-US" altLang="en-US" sz="2800" dirty="0"/>
              <a:t>locations of tiles </a:t>
            </a:r>
            <a:endParaRPr lang="en-US" altLang="en-US" sz="2800" u="sng" dirty="0">
              <a:solidFill>
                <a:srgbClr val="CC0099"/>
              </a:solidFill>
            </a:endParaRP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actions?</a:t>
            </a:r>
            <a:r>
              <a:rPr lang="en-US" altLang="en-US" sz="2800" dirty="0">
                <a:solidFill>
                  <a:srgbClr val="CC0099"/>
                </a:solidFill>
              </a:rPr>
              <a:t> </a:t>
            </a:r>
            <a:r>
              <a:rPr lang="en-US" altLang="en-US" sz="2800" dirty="0"/>
              <a:t>move blank left, right, up, down </a:t>
            </a:r>
            <a:endParaRPr lang="en-US" altLang="en-US" sz="2800" u="sng" dirty="0">
              <a:solidFill>
                <a:srgbClr val="CC0099"/>
              </a:solidFill>
            </a:endParaRP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goal test?</a:t>
            </a:r>
            <a:r>
              <a:rPr lang="en-US" altLang="en-US" sz="2800" dirty="0">
                <a:solidFill>
                  <a:srgbClr val="CC0099"/>
                </a:solidFill>
              </a:rPr>
              <a:t> </a:t>
            </a:r>
            <a:r>
              <a:rPr lang="en-US" altLang="en-US" sz="2800" dirty="0"/>
              <a:t>= goal state (given)</a:t>
            </a:r>
            <a:endParaRPr lang="en-US" altLang="en-US" sz="2800" u="sng" dirty="0">
              <a:solidFill>
                <a:srgbClr val="CC0099"/>
              </a:solidFill>
            </a:endParaRPr>
          </a:p>
          <a:p>
            <a:r>
              <a:rPr lang="en-US" altLang="en-US" sz="2800" u="sng" dirty="0">
                <a:solidFill>
                  <a:srgbClr val="CC0099"/>
                </a:solidFill>
              </a:rPr>
              <a:t>path cost?</a:t>
            </a:r>
            <a:r>
              <a:rPr lang="en-US" altLang="en-US" sz="2800" dirty="0">
                <a:solidFill>
                  <a:srgbClr val="CC0099"/>
                </a:solidFill>
              </a:rPr>
              <a:t> </a:t>
            </a:r>
            <a:r>
              <a:rPr lang="en-US" altLang="en-US" sz="2800" dirty="0"/>
              <a:t>1 per move</a:t>
            </a:r>
            <a:endParaRPr lang="en-US" altLang="en-US" sz="2800" u="sng" dirty="0">
              <a:solidFill>
                <a:srgbClr val="CC0099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12E0D08-537B-4F0D-9282-A0BD70E42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F14C8-132F-4299-AF2B-CEE06D240B70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72708" name="Picture 4" descr="8puzzle">
            <a:extLst>
              <a:ext uri="{FF2B5EF4-FFF2-40B4-BE49-F238E27FC236}">
                <a16:creationId xmlns:a16="http://schemas.microsoft.com/office/drawing/2014/main" id="{99139261-2CC2-4920-A901-120C58AE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257675" cy="216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66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E717-A15E-4AF8-9BD2-7F9F5A0C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8-puzzle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8E3F1E-0B03-4FA5-9F23-CA90E80DED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560" y="1592262"/>
            <a:ext cx="6380879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26435-DCF4-49C4-B8A3-B94D7847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CB599-6AD4-4345-9A30-9A5FDB425E31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B2915-FDC7-4F11-80CD-B8BE47408B38}"/>
              </a:ext>
            </a:extLst>
          </p:cNvPr>
          <p:cNvSpPr txBox="1"/>
          <p:nvPr/>
        </p:nvSpPr>
        <p:spPr>
          <a:xfrm>
            <a:off x="3581400" y="5987019"/>
            <a:ext cx="23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Partial state space graph</a:t>
            </a:r>
          </a:p>
        </p:txBody>
      </p:sp>
    </p:spTree>
    <p:extLst>
      <p:ext uri="{BB962C8B-B14F-4D97-AF65-F5344CB8AC3E}">
        <p14:creationId xmlns:p14="http://schemas.microsoft.com/office/powerpoint/2010/main" val="69292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1A1730B-1474-4BBA-8E2C-A1CD15B582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robotic assembly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8F530AA-4B2B-4930-85AD-103DEEDDBA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states?</a:t>
            </a:r>
            <a:r>
              <a:rPr lang="en-US" altLang="en-US" sz="2800" dirty="0"/>
              <a:t>: real-valued coordinates of robot joint angles parts of the object to be assembled</a:t>
            </a:r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actions?</a:t>
            </a:r>
            <a:r>
              <a:rPr lang="en-US" altLang="en-US" sz="2800" dirty="0"/>
              <a:t>: continuous motions of robot joints</a:t>
            </a:r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goal test?</a:t>
            </a:r>
            <a:r>
              <a:rPr lang="en-US" altLang="en-US" sz="2800" dirty="0"/>
              <a:t>: complete assembly</a:t>
            </a:r>
          </a:p>
          <a:p>
            <a:pPr>
              <a:lnSpc>
                <a:spcPct val="80000"/>
              </a:lnSpc>
            </a:pPr>
            <a:r>
              <a:rPr lang="en-US" altLang="en-US" sz="2800" u="sng" dirty="0">
                <a:solidFill>
                  <a:srgbClr val="CC0099"/>
                </a:solidFill>
              </a:rPr>
              <a:t>path cost?</a:t>
            </a:r>
            <a:r>
              <a:rPr lang="en-US" altLang="en-US" sz="2800" dirty="0"/>
              <a:t>: time to execute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E550FEF-7C5C-4AC0-A5D8-49957A20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6AE34-4A3E-40B9-923C-D48074AABBB3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19460" name="Picture 4" descr="stanford-arm+blocks">
            <a:extLst>
              <a:ext uri="{FF2B5EF4-FFF2-40B4-BE49-F238E27FC236}">
                <a16:creationId xmlns:a16="http://schemas.microsoft.com/office/drawing/2014/main" id="{BD643B40-4F7A-4FEB-AC28-43FAC9495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295400"/>
            <a:ext cx="58007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</TotalTime>
  <Words>1297</Words>
  <Application>Microsoft Office PowerPoint</Application>
  <PresentationFormat>On-screen Show (4:3)</PresentationFormat>
  <Paragraphs>282</Paragraphs>
  <Slides>48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Garamond</vt:lpstr>
      <vt:lpstr>Wingdings</vt:lpstr>
      <vt:lpstr>Office Theme</vt:lpstr>
      <vt:lpstr>  CSE 604  Artificial Intelligence</vt:lpstr>
      <vt:lpstr>Remember the Vacuum-cleaner world?</vt:lpstr>
      <vt:lpstr>Vacuum world state space graph</vt:lpstr>
      <vt:lpstr>Formulation of a Problem</vt:lpstr>
      <vt:lpstr>Vacuum world state space graph</vt:lpstr>
      <vt:lpstr>Example: The 8-puzzle</vt:lpstr>
      <vt:lpstr>Example: The 8-puzzle</vt:lpstr>
      <vt:lpstr>Example: The 8-puzzle</vt:lpstr>
      <vt:lpstr>Example: robotic assembly</vt:lpstr>
      <vt:lpstr>Example: Romania</vt:lpstr>
      <vt:lpstr>Search strategies</vt:lpstr>
      <vt:lpstr>Find b, d, m for this tree</vt:lpstr>
      <vt:lpstr>Uninformed search strategies</vt:lpstr>
      <vt:lpstr>Basic concept</vt:lpstr>
      <vt:lpstr>Breadth-first search</vt:lpstr>
      <vt:lpstr>Breadth-first search</vt:lpstr>
      <vt:lpstr>Breadth-first search</vt:lpstr>
      <vt:lpstr>Breadth-first search</vt:lpstr>
      <vt:lpstr>Properties of breadth-first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Properties of depth-first search</vt:lpstr>
      <vt:lpstr>Uniform-cost search</vt:lpstr>
      <vt:lpstr>In-class Example: Uniform Cost Search</vt:lpstr>
      <vt:lpstr>Uniform Cost Search example</vt:lpstr>
      <vt:lpstr>Uniform Cost Search example</vt:lpstr>
      <vt:lpstr>Uniform Cost Search example</vt:lpstr>
      <vt:lpstr>Uniform Cost Search example</vt:lpstr>
      <vt:lpstr>Uniform Cost Search example</vt:lpstr>
      <vt:lpstr>Uniform Cost Search example</vt:lpstr>
      <vt:lpstr>Depth-limited search</vt:lpstr>
      <vt:lpstr>Iterative deepening search</vt:lpstr>
      <vt:lpstr>Iterative deepening search l =0</vt:lpstr>
      <vt:lpstr>Iterative deepening search l =1</vt:lpstr>
      <vt:lpstr>Iterative deepening search l =2</vt:lpstr>
      <vt:lpstr>Iterative deepening search l =3</vt:lpstr>
      <vt:lpstr>Properties of iterative deepening search</vt:lpstr>
      <vt:lpstr>Summary of algorithms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problems by searching</dc:title>
  <dc:creator>Min-Yen Kan</dc:creator>
  <cp:lastModifiedBy>Ahmedul Kabir</cp:lastModifiedBy>
  <cp:revision>29</cp:revision>
  <dcterms:created xsi:type="dcterms:W3CDTF">2003-12-17T02:58:58Z</dcterms:created>
  <dcterms:modified xsi:type="dcterms:W3CDTF">2024-07-14T07:28:18Z</dcterms:modified>
</cp:coreProperties>
</file>