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69" r:id="rId2"/>
    <p:sldId id="271" r:id="rId3"/>
    <p:sldId id="272" r:id="rId4"/>
    <p:sldId id="273" r:id="rId5"/>
    <p:sldId id="256" r:id="rId6"/>
    <p:sldId id="257" r:id="rId7"/>
    <p:sldId id="258" r:id="rId8"/>
    <p:sldId id="277" r:id="rId9"/>
    <p:sldId id="259" r:id="rId10"/>
    <p:sldId id="276" r:id="rId11"/>
    <p:sldId id="274" r:id="rId12"/>
    <p:sldId id="260" r:id="rId13"/>
    <p:sldId id="275" r:id="rId14"/>
    <p:sldId id="265" r:id="rId15"/>
    <p:sldId id="264" r:id="rId16"/>
    <p:sldId id="262" r:id="rId17"/>
    <p:sldId id="261" r:id="rId18"/>
    <p:sldId id="263" r:id="rId19"/>
    <p:sldId id="27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54"/>
  </p:normalViewPr>
  <p:slideViewPr>
    <p:cSldViewPr snapToGrid="0">
      <p:cViewPr varScale="1">
        <p:scale>
          <a:sx n="99" d="100"/>
          <a:sy n="99"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C9CDE-25D3-4FEE-A6F9-E1CCCF9BDA48}" type="datetimeFigureOut">
              <a:rPr lang="en-IN" smtClean="0"/>
              <a:t>27/02/25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FCE87-8596-402B-9F93-6639262879C3}" type="slidenum">
              <a:rPr lang="en-IN" smtClean="0"/>
              <a:t>‹#›</a:t>
            </a:fld>
            <a:endParaRPr lang="en-IN"/>
          </a:p>
        </p:txBody>
      </p:sp>
    </p:spTree>
    <p:extLst>
      <p:ext uri="{BB962C8B-B14F-4D97-AF65-F5344CB8AC3E}">
        <p14:creationId xmlns:p14="http://schemas.microsoft.com/office/powerpoint/2010/main" val="198897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Description:</a:t>
            </a:r>
            <a:br>
              <a:rPr lang="en-US" dirty="0"/>
            </a:br>
            <a:r>
              <a:rPr lang="en-US" dirty="0"/>
              <a:t>The bar chart illustrates the participation of IIT Roorkee alumni in alumni events and activities, categorized by graduation year groups from </a:t>
            </a:r>
            <a:r>
              <a:rPr lang="en-US" b="1" dirty="0"/>
              <a:t>2010 onwards</a:t>
            </a:r>
            <a:r>
              <a:rPr lang="en-US" dirty="0"/>
              <a:t>.</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Alumni who graduated between </a:t>
            </a:r>
            <a:r>
              <a:rPr lang="en-US" b="1" dirty="0"/>
              <a:t>2021-2024</a:t>
            </a:r>
            <a:r>
              <a:rPr lang="en-US" dirty="0"/>
              <a:t> show the highest participation, suggesting a stronger connection or recent engagement with the institute.</a:t>
            </a:r>
          </a:p>
          <a:p>
            <a:pPr marL="742950" lvl="1" indent="-285750">
              <a:buFont typeface="Arial" panose="020B0604020202020204" pitchFamily="34" charset="0"/>
              <a:buChar char="•"/>
            </a:pPr>
            <a:r>
              <a:rPr lang="en-US" dirty="0"/>
              <a:t>Participation slightly decreases for the </a:t>
            </a:r>
            <a:r>
              <a:rPr lang="en-US" b="1" dirty="0"/>
              <a:t>2016-2020</a:t>
            </a:r>
            <a:r>
              <a:rPr lang="en-US" dirty="0"/>
              <a:t> group, possibly due to career establishment or other transitional phases.</a:t>
            </a:r>
          </a:p>
          <a:p>
            <a:pPr marL="742950" lvl="1" indent="-285750">
              <a:buFont typeface="Arial" panose="020B0604020202020204" pitchFamily="34" charset="0"/>
              <a:buChar char="•"/>
            </a:pPr>
            <a:r>
              <a:rPr lang="en-US" dirty="0"/>
              <a:t>Alumni from the </a:t>
            </a:r>
            <a:r>
              <a:rPr lang="en-US" b="1" dirty="0"/>
              <a:t>2010-2015</a:t>
            </a:r>
            <a:r>
              <a:rPr lang="en-US" dirty="0"/>
              <a:t> group demonstrate consistent engagement, indicating a mature but sustained interest in alumni activities.</a:t>
            </a:r>
          </a:p>
          <a:p>
            <a:pPr>
              <a:buFont typeface="Arial" panose="020B0604020202020204" pitchFamily="34" charset="0"/>
              <a:buChar char="•"/>
            </a:pPr>
            <a:r>
              <a:rPr lang="en-US" b="1" dirty="0"/>
              <a:t>Implications for Strategy:</a:t>
            </a:r>
            <a:endParaRPr lang="en-US" dirty="0"/>
          </a:p>
          <a:p>
            <a:pPr marL="742950" lvl="1" indent="-285750">
              <a:buFont typeface="Arial" panose="020B0604020202020204" pitchFamily="34" charset="0"/>
              <a:buChar char="•"/>
            </a:pPr>
            <a:r>
              <a:rPr lang="en-US" dirty="0"/>
              <a:t>The high participation rate among recent graduates (2021-2024) suggests an opportunity to maintain engagement through career-oriented webinars and networking events.</a:t>
            </a:r>
          </a:p>
          <a:p>
            <a:pPr marL="742950" lvl="1" indent="-285750">
              <a:buFont typeface="Arial" panose="020B0604020202020204" pitchFamily="34" charset="0"/>
              <a:buChar char="•"/>
            </a:pPr>
            <a:r>
              <a:rPr lang="en-US" dirty="0"/>
              <a:t>For the 2016-2020 group, targeted communication and events catering to career growth or mentorship might enhance participation.</a:t>
            </a:r>
          </a:p>
          <a:p>
            <a:pPr marL="742950" lvl="1" indent="-285750">
              <a:buFont typeface="Arial" panose="020B0604020202020204" pitchFamily="34" charset="0"/>
              <a:buChar char="•"/>
            </a:pPr>
            <a:r>
              <a:rPr lang="en-US" dirty="0"/>
              <a:t>The 2010-2015 group could benefit from regional meetups and leadership roles in alumni activities to maintain their involvement.</a:t>
            </a:r>
          </a:p>
        </p:txBody>
      </p:sp>
      <p:sp>
        <p:nvSpPr>
          <p:cNvPr id="4" name="Slide Number Placeholder 3"/>
          <p:cNvSpPr>
            <a:spLocks noGrp="1"/>
          </p:cNvSpPr>
          <p:nvPr>
            <p:ph type="sldNum" sz="quarter" idx="5"/>
          </p:nvPr>
        </p:nvSpPr>
        <p:spPr/>
        <p:txBody>
          <a:bodyPr/>
          <a:lstStyle/>
          <a:p>
            <a:fld id="{5DDFCE87-8596-402B-9F93-6639262879C3}" type="slidenum">
              <a:rPr lang="en-IN" smtClean="0"/>
              <a:t>5</a:t>
            </a:fld>
            <a:endParaRPr lang="en-IN"/>
          </a:p>
        </p:txBody>
      </p:sp>
    </p:spTree>
    <p:extLst>
      <p:ext uri="{BB962C8B-B14F-4D97-AF65-F5344CB8AC3E}">
        <p14:creationId xmlns:p14="http://schemas.microsoft.com/office/powerpoint/2010/main" val="1433504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IN" b="1" dirty="0"/>
              <a:t>Description:</a:t>
            </a:r>
            <a:br>
              <a:rPr lang="en-IN" dirty="0"/>
            </a:br>
            <a:r>
              <a:rPr lang="en-IN" dirty="0"/>
              <a:t>The bar chart displays the geographical distribution of IIT Roorkee alumni respondents.</a:t>
            </a:r>
          </a:p>
          <a:p>
            <a:pPr>
              <a:buFont typeface="Arial" panose="020B0604020202020204" pitchFamily="34" charset="0"/>
              <a:buChar char="•"/>
            </a:pPr>
            <a:r>
              <a:rPr lang="en-IN" b="1" dirty="0"/>
              <a:t>Key Insights:</a:t>
            </a:r>
            <a:endParaRPr lang="en-IN" dirty="0"/>
          </a:p>
          <a:p>
            <a:pPr marL="742950" lvl="1" indent="-285750">
              <a:buFont typeface="Arial" panose="020B0604020202020204" pitchFamily="34" charset="0"/>
              <a:buChar char="•"/>
            </a:pPr>
            <a:r>
              <a:rPr lang="en-IN" b="1" dirty="0"/>
              <a:t>Bangalore/Karnataka</a:t>
            </a:r>
            <a:r>
              <a:rPr lang="en-IN" dirty="0"/>
              <a:t> is the most common location, with slight variations in naming (e.g., Bangalore, Bengaluru).</a:t>
            </a:r>
          </a:p>
          <a:p>
            <a:pPr marL="742950" lvl="1" indent="-285750">
              <a:buFont typeface="Arial" panose="020B0604020202020204" pitchFamily="34" charset="0"/>
              <a:buChar char="•"/>
            </a:pPr>
            <a:r>
              <a:rPr lang="en-IN" dirty="0"/>
              <a:t>Other significant clusters are in </a:t>
            </a:r>
            <a:r>
              <a:rPr lang="en-IN" b="1" dirty="0"/>
              <a:t>Gurgaon, Mumbai, Delhi, Hyderabad,</a:t>
            </a:r>
            <a:r>
              <a:rPr lang="en-IN" dirty="0"/>
              <a:t> and </a:t>
            </a:r>
            <a:r>
              <a:rPr lang="en-IN" b="1" dirty="0"/>
              <a:t>Lucknow.</a:t>
            </a:r>
            <a:endParaRPr lang="en-IN" dirty="0"/>
          </a:p>
          <a:p>
            <a:pPr marL="742950" lvl="1" indent="-285750">
              <a:buFont typeface="Arial" panose="020B0604020202020204" pitchFamily="34" charset="0"/>
              <a:buChar char="•"/>
            </a:pPr>
            <a:r>
              <a:rPr lang="en-IN" dirty="0"/>
              <a:t>There is redundancy due to inconsistent naming, especially for </a:t>
            </a:r>
            <a:r>
              <a:rPr lang="en-IN" b="1" dirty="0"/>
              <a:t>Bangalore</a:t>
            </a:r>
            <a:r>
              <a:rPr lang="en-IN" dirty="0"/>
              <a:t> and </a:t>
            </a:r>
            <a:r>
              <a:rPr lang="en-IN" b="1" dirty="0"/>
              <a:t>Gurgaon.</a:t>
            </a:r>
            <a:endParaRPr lang="en-IN" dirty="0"/>
          </a:p>
          <a:p>
            <a:pPr>
              <a:buFont typeface="Arial" panose="020B0604020202020204" pitchFamily="34" charset="0"/>
              <a:buChar char="•"/>
            </a:pPr>
            <a:r>
              <a:rPr lang="en-IN" b="1" dirty="0"/>
              <a:t>Recommendation:</a:t>
            </a:r>
            <a:endParaRPr lang="en-IN" dirty="0"/>
          </a:p>
          <a:p>
            <a:pPr marL="742950" lvl="1" indent="-285750">
              <a:buFont typeface="Arial" panose="020B0604020202020204" pitchFamily="34" charset="0"/>
              <a:buChar char="•"/>
            </a:pPr>
            <a:r>
              <a:rPr lang="en-IN" dirty="0"/>
              <a:t>Standardize location names to get clearer insights.</a:t>
            </a:r>
          </a:p>
          <a:p>
            <a:pPr marL="742950" lvl="1" indent="-285750">
              <a:buFont typeface="Arial" panose="020B0604020202020204" pitchFamily="34" charset="0"/>
              <a:buChar char="•"/>
            </a:pPr>
            <a:r>
              <a:rPr lang="en-IN" dirty="0"/>
              <a:t>Focus alumni engagement activities in Bangalore, as it has the highest concentration.</a:t>
            </a:r>
          </a:p>
          <a:p>
            <a:r>
              <a:rPr lang="en-IN" dirty="0"/>
              <a:t>4o</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17</a:t>
            </a:fld>
            <a:endParaRPr lang="en-IN"/>
          </a:p>
        </p:txBody>
      </p:sp>
    </p:spTree>
    <p:extLst>
      <p:ext uri="{BB962C8B-B14F-4D97-AF65-F5344CB8AC3E}">
        <p14:creationId xmlns:p14="http://schemas.microsoft.com/office/powerpoint/2010/main" val="21969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Membership Status by Location</a:t>
            </a:r>
          </a:p>
          <a:p>
            <a:pPr>
              <a:buFont typeface="Arial" panose="020B0604020202020204" pitchFamily="34" charset="0"/>
              <a:buChar char="•"/>
            </a:pPr>
            <a:r>
              <a:rPr lang="en-US" b="1" dirty="0"/>
              <a:t>Description:</a:t>
            </a:r>
            <a:br>
              <a:rPr lang="en-US" dirty="0"/>
            </a:br>
            <a:r>
              <a:rPr lang="en-US" dirty="0"/>
              <a:t>This bar chart shows the membership status of IIT Roorkee alumni based on their current location. The data reveals variations in membership across different cities, particularly in and around Bangalore.</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There is inconsistent representation due to variations in city naming (e.g., </a:t>
            </a:r>
            <a:r>
              <a:rPr lang="en-US" b="1" dirty="0"/>
              <a:t>Bangalore</a:t>
            </a:r>
            <a:r>
              <a:rPr lang="en-US" dirty="0"/>
              <a:t>, </a:t>
            </a:r>
            <a:r>
              <a:rPr lang="en-US" b="1" dirty="0"/>
              <a:t>Bangalore - Karnataka - India</a:t>
            </a:r>
            <a:r>
              <a:rPr lang="en-US" dirty="0"/>
              <a:t>, </a:t>
            </a:r>
            <a:r>
              <a:rPr lang="en-US" b="1" dirty="0"/>
              <a:t>Bengaluru</a:t>
            </a:r>
            <a:r>
              <a:rPr lang="en-US" dirty="0"/>
              <a:t>, </a:t>
            </a:r>
            <a:r>
              <a:rPr lang="en-US" b="1" dirty="0" err="1"/>
              <a:t>Bangluru</a:t>
            </a:r>
            <a:r>
              <a:rPr lang="en-US" dirty="0"/>
              <a:t>). Consolidating these would provide clearer insights.</a:t>
            </a:r>
          </a:p>
          <a:p>
            <a:pPr marL="742950" lvl="1" indent="-285750">
              <a:buFont typeface="Arial" panose="020B0604020202020204" pitchFamily="34" charset="0"/>
              <a:buChar char="•"/>
            </a:pPr>
            <a:r>
              <a:rPr lang="en-US" dirty="0"/>
              <a:t>Bangalore (including all its variants) shows a mix of members and non-members, indicating a large alumni base with untapped potential for engagement.</a:t>
            </a:r>
          </a:p>
          <a:p>
            <a:pPr marL="742950" lvl="1" indent="-285750">
              <a:buFont typeface="Arial" panose="020B0604020202020204" pitchFamily="34" charset="0"/>
              <a:buChar char="•"/>
            </a:pPr>
            <a:r>
              <a:rPr lang="en-US" dirty="0"/>
              <a:t>Locations like </a:t>
            </a:r>
            <a:r>
              <a:rPr lang="en-US" b="1" dirty="0"/>
              <a:t>Ahmedabad</a:t>
            </a:r>
            <a:r>
              <a:rPr lang="en-US" dirty="0"/>
              <a:t> and </a:t>
            </a:r>
            <a:r>
              <a:rPr lang="en-US" b="1" dirty="0"/>
              <a:t>Aligarh</a:t>
            </a:r>
            <a:r>
              <a:rPr lang="en-US" dirty="0"/>
              <a:t> show a smaller but fully engaged alumni population.</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b="1" dirty="0"/>
              <a:t>Data Cleaning:</a:t>
            </a:r>
            <a:r>
              <a:rPr lang="en-US" dirty="0"/>
              <a:t> Standardize city names to get a more accurate count of members vs. non-members. For example, merge all variations of </a:t>
            </a:r>
            <a:r>
              <a:rPr lang="en-US" b="1" dirty="0"/>
              <a:t>Bangalore</a:t>
            </a:r>
            <a:r>
              <a:rPr lang="en-US" dirty="0"/>
              <a:t> into one category.</a:t>
            </a:r>
          </a:p>
          <a:p>
            <a:pPr marL="742950" lvl="1" indent="-285750">
              <a:buFont typeface="Arial" panose="020B0604020202020204" pitchFamily="34" charset="0"/>
              <a:buChar char="•"/>
            </a:pPr>
            <a:r>
              <a:rPr lang="en-US" b="1" dirty="0"/>
              <a:t>Targeted Outreach:</a:t>
            </a:r>
            <a:r>
              <a:rPr lang="en-US" dirty="0"/>
              <a:t> Bangalore, having the largest group of alumni, could benefit from more local events or meetups to convert non-members into active members.</a:t>
            </a:r>
          </a:p>
          <a:p>
            <a:pPr marL="742950" lvl="1" indent="-285750">
              <a:buFont typeface="Arial" panose="020B0604020202020204" pitchFamily="34" charset="0"/>
              <a:buChar char="•"/>
            </a:pPr>
            <a:r>
              <a:rPr lang="en-US" b="1" dirty="0"/>
              <a:t>Localized Engagement:</a:t>
            </a:r>
            <a:r>
              <a:rPr lang="en-US" dirty="0"/>
              <a:t> Tailor engagement strategies for smaller but fully engaged locations like </a:t>
            </a:r>
            <a:r>
              <a:rPr lang="en-US" b="1" dirty="0"/>
              <a:t>Ahmedabad</a:t>
            </a:r>
            <a:r>
              <a:rPr lang="en-US" dirty="0"/>
              <a:t> and </a:t>
            </a:r>
            <a:r>
              <a:rPr lang="en-US" b="1" dirty="0"/>
              <a:t>Aligarh</a:t>
            </a:r>
            <a:r>
              <a:rPr lang="en-US" dirty="0"/>
              <a:t> to maintain and strengthen existing connections.</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18</a:t>
            </a:fld>
            <a:endParaRPr lang="en-IN"/>
          </a:p>
        </p:txBody>
      </p:sp>
    </p:spTree>
    <p:extLst>
      <p:ext uri="{BB962C8B-B14F-4D97-AF65-F5344CB8AC3E}">
        <p14:creationId xmlns:p14="http://schemas.microsoft.com/office/powerpoint/2010/main" val="25191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Recommendations</a:t>
            </a:r>
          </a:p>
          <a:p>
            <a:pPr>
              <a:buFont typeface="Arial" panose="020B0604020202020204" pitchFamily="34" charset="0"/>
              <a:buChar char="•"/>
            </a:pPr>
            <a:r>
              <a:rPr lang="en-US" b="1" dirty="0"/>
              <a:t>Description:</a:t>
            </a:r>
            <a:br>
              <a:rPr lang="en-US" dirty="0"/>
            </a:br>
            <a:r>
              <a:rPr lang="en-US" dirty="0"/>
              <a:t>This bar chart illustrates the preferred types of alumni engagement initiatives, as recommended by the respondents. It provides insights into what activities could potentially enhance membership and involvement in the IIT Roorkee Alumni Association.</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a:t>Career-oriented webinars</a:t>
            </a:r>
            <a:r>
              <a:rPr lang="en-US" dirty="0"/>
              <a:t> are the most favored, indicating a strong demand for professional development and learning opportunities.</a:t>
            </a:r>
          </a:p>
          <a:p>
            <a:pPr marL="742950" lvl="1" indent="-285750">
              <a:buFont typeface="Arial" panose="020B0604020202020204" pitchFamily="34" charset="0"/>
              <a:buChar char="•"/>
            </a:pPr>
            <a:r>
              <a:rPr lang="en-US" b="1" dirty="0"/>
              <a:t>Regional meetups and mentorship opportunities</a:t>
            </a:r>
            <a:r>
              <a:rPr lang="en-US" dirty="0"/>
              <a:t> are also highly recommended, suggesting the importance of networking and guidance, especially for younger alumni.</a:t>
            </a:r>
          </a:p>
          <a:p>
            <a:pPr marL="742950" lvl="1" indent="-285750">
              <a:buFont typeface="Arial" panose="020B0604020202020204" pitchFamily="34" charset="0"/>
              <a:buChar char="•"/>
            </a:pPr>
            <a:r>
              <a:rPr lang="en-US" b="1" dirty="0"/>
              <a:t>Networking events with senior alumni</a:t>
            </a:r>
            <a:r>
              <a:rPr lang="en-US" dirty="0"/>
              <a:t> received relatively fewer votes but still represent a significant interest area, highlighting the value of connecting with experienced professionals.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b="1" dirty="0"/>
              <a:t>Prioritize Career-oriented Webinars:</a:t>
            </a:r>
            <a:r>
              <a:rPr lang="en-US" dirty="0"/>
              <a:t> Organize regular webinars focusing on industry trends, skill development, and career growth. Collaborating with alumni experts could enhance the value of these sessions.</a:t>
            </a:r>
          </a:p>
          <a:p>
            <a:pPr marL="742950" lvl="1" indent="-285750">
              <a:buFont typeface="Arial" panose="020B0604020202020204" pitchFamily="34" charset="0"/>
              <a:buChar char="•"/>
            </a:pPr>
            <a:r>
              <a:rPr lang="en-US" b="1" dirty="0"/>
              <a:t>Facilitate Mentorship Programs:</a:t>
            </a:r>
            <a:r>
              <a:rPr lang="en-US" dirty="0"/>
              <a:t> Establish structured mentorship opportunities by pairing senior alumni with recent graduates or early-career professionals. Regional meetups can complement this by fostering local connections.</a:t>
            </a:r>
          </a:p>
          <a:p>
            <a:pPr marL="742950" lvl="1" indent="-285750">
              <a:buFont typeface="Arial" panose="020B0604020202020204" pitchFamily="34" charset="0"/>
              <a:buChar char="•"/>
            </a:pPr>
            <a:r>
              <a:rPr lang="en-US" b="1" dirty="0"/>
              <a:t>Leverage Senior Alumni Network:</a:t>
            </a:r>
            <a:r>
              <a:rPr lang="en-US" dirty="0"/>
              <a:t> While networking events received the fewest votes, they are still crucial for building a robust alumni network. Hosting exclusive sessions with senior alumni as guest speakers or panelists can attract diverse participants.</a:t>
            </a:r>
          </a:p>
          <a:p>
            <a:r>
              <a:rPr lang="en-US" dirty="0"/>
              <a:t>4o</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19</a:t>
            </a:fld>
            <a:endParaRPr lang="en-IN"/>
          </a:p>
        </p:txBody>
      </p:sp>
    </p:spTree>
    <p:extLst>
      <p:ext uri="{BB962C8B-B14F-4D97-AF65-F5344CB8AC3E}">
        <p14:creationId xmlns:p14="http://schemas.microsoft.com/office/powerpoint/2010/main" val="155979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br>
              <a:rPr lang="en-US" dirty="0"/>
            </a:br>
            <a:r>
              <a:rPr lang="en-US" dirty="0"/>
              <a:t>The stacked bar chart displays the membership status of IIT Roorkee alumni, segmented by their graduation year from </a:t>
            </a:r>
            <a:r>
              <a:rPr lang="en-US" b="1" dirty="0"/>
              <a:t>2010 onwards</a:t>
            </a:r>
            <a:r>
              <a:rPr lang="en-US" dirty="0"/>
              <a:t>. The chart distinguishes between members and non-members to provide a clear view of alumni engagement over the years.</a:t>
            </a:r>
          </a:p>
          <a:p>
            <a:r>
              <a:rPr lang="en-US" b="1" dirty="0"/>
              <a:t>Key Insights:</a:t>
            </a:r>
            <a:endParaRPr lang="en-US" dirty="0"/>
          </a:p>
          <a:p>
            <a:pPr>
              <a:buFont typeface="Arial" panose="020B0604020202020204" pitchFamily="34" charset="0"/>
              <a:buChar char="•"/>
            </a:pPr>
            <a:r>
              <a:rPr lang="en-US" dirty="0"/>
              <a:t>A noticeable increase in </a:t>
            </a:r>
            <a:r>
              <a:rPr lang="en-US" b="1" dirty="0"/>
              <a:t>non-membership</a:t>
            </a:r>
            <a:r>
              <a:rPr lang="en-US" dirty="0"/>
              <a:t> is observed among recent graduates (2022-2024), indicating a gap in awareness or interest in joining the alumni association.</a:t>
            </a:r>
          </a:p>
          <a:p>
            <a:pPr>
              <a:buFont typeface="Arial" panose="020B0604020202020204" pitchFamily="34" charset="0"/>
              <a:buChar char="•"/>
            </a:pPr>
            <a:r>
              <a:rPr lang="en-US" dirty="0"/>
              <a:t>In contrast, alumni from </a:t>
            </a:r>
            <a:r>
              <a:rPr lang="en-US" b="1" dirty="0"/>
              <a:t>2015 and 2019</a:t>
            </a:r>
            <a:r>
              <a:rPr lang="en-US" dirty="0"/>
              <a:t> exhibit a higher proportion of membership, possibly due to active outreach or stronger peer influence during those periods.</a:t>
            </a:r>
          </a:p>
          <a:p>
            <a:pPr>
              <a:buFont typeface="Arial" panose="020B0604020202020204" pitchFamily="34" charset="0"/>
              <a:buChar char="•"/>
            </a:pPr>
            <a:r>
              <a:rPr lang="en-US" dirty="0"/>
              <a:t>Alumni from </a:t>
            </a:r>
            <a:r>
              <a:rPr lang="en-US" b="1" dirty="0"/>
              <a:t>2010-2015</a:t>
            </a:r>
            <a:r>
              <a:rPr lang="en-US" dirty="0"/>
              <a:t> consistently show moderate membership rates, suggesting a stable but moderate engagement level.</a:t>
            </a:r>
          </a:p>
          <a:p>
            <a:r>
              <a:rPr lang="en-US" b="1" dirty="0"/>
              <a:t>Implications for Strategy:</a:t>
            </a:r>
            <a:endParaRPr lang="en-US" dirty="0"/>
          </a:p>
          <a:p>
            <a:pPr>
              <a:buFont typeface="Arial" panose="020B0604020202020204" pitchFamily="34" charset="0"/>
              <a:buChar char="•"/>
            </a:pPr>
            <a:r>
              <a:rPr lang="en-US" dirty="0"/>
              <a:t>Targeted communication and onboarding initiatives are needed for the </a:t>
            </a:r>
            <a:r>
              <a:rPr lang="en-US" b="1" dirty="0"/>
              <a:t>2022-2024</a:t>
            </a:r>
            <a:r>
              <a:rPr lang="en-US" dirty="0"/>
              <a:t> graduates to convert non-members into active members.</a:t>
            </a:r>
          </a:p>
          <a:p>
            <a:pPr>
              <a:buFont typeface="Arial" panose="020B0604020202020204" pitchFamily="34" charset="0"/>
              <a:buChar char="•"/>
            </a:pPr>
            <a:r>
              <a:rPr lang="en-US" dirty="0"/>
              <a:t>Leveraging the influence of highly engaged batches (2015 and 2019) can help in advocacy and peer-driven membership campaigns.</a:t>
            </a:r>
          </a:p>
          <a:p>
            <a:pPr>
              <a:buFont typeface="Arial" panose="020B0604020202020204" pitchFamily="34" charset="0"/>
              <a:buChar char="•"/>
            </a:pPr>
            <a:r>
              <a:rPr lang="en-US" dirty="0"/>
              <a:t>Sustaining engagement among the </a:t>
            </a:r>
            <a:r>
              <a:rPr lang="en-US" b="1" dirty="0"/>
              <a:t>2010-2015</a:t>
            </a:r>
            <a:r>
              <a:rPr lang="en-US" dirty="0"/>
              <a:t> alumni through leadership roles, mentorship programs, or exclusive events may enhance membership retention.</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6</a:t>
            </a:fld>
            <a:endParaRPr lang="en-IN"/>
          </a:p>
        </p:txBody>
      </p:sp>
    </p:spTree>
    <p:extLst>
      <p:ext uri="{BB962C8B-B14F-4D97-AF65-F5344CB8AC3E}">
        <p14:creationId xmlns:p14="http://schemas.microsoft.com/office/powerpoint/2010/main" val="141249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Description:</a:t>
            </a:r>
            <a:br>
              <a:rPr lang="en-US" dirty="0"/>
            </a:br>
            <a:r>
              <a:rPr lang="en-US" dirty="0"/>
              <a:t>This bar chart illustrates the primary reasons cited by IIT Roorkee alumni for not joining the Alumni Association. The data provides insights into the awareness and perceived relevance of the association's activities.</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The </a:t>
            </a:r>
            <a:r>
              <a:rPr lang="en-US" b="1" dirty="0"/>
              <a:t>majority</a:t>
            </a:r>
            <a:r>
              <a:rPr lang="en-US" dirty="0"/>
              <a:t> of non-members (25 respondents) indicated that they </a:t>
            </a:r>
            <a:r>
              <a:rPr lang="en-US" b="1" dirty="0"/>
              <a:t>"Didn't know how to join,"</a:t>
            </a:r>
            <a:r>
              <a:rPr lang="en-US" dirty="0"/>
              <a:t> highlighting a significant gap in communication and onboarding processes.</a:t>
            </a:r>
          </a:p>
          <a:p>
            <a:pPr marL="742950" lvl="1" indent="-285750">
              <a:buFont typeface="Arial" panose="020B0604020202020204" pitchFamily="34" charset="0"/>
              <a:buChar char="•"/>
            </a:pPr>
            <a:r>
              <a:rPr lang="en-US" dirty="0"/>
              <a:t>A smaller proportion mentioned reasons such as </a:t>
            </a:r>
            <a:r>
              <a:rPr lang="en-US" b="1" dirty="0"/>
              <a:t>"I am not aware of it"</a:t>
            </a:r>
            <a:r>
              <a:rPr lang="en-US" dirty="0"/>
              <a:t> and </a:t>
            </a:r>
            <a:r>
              <a:rPr lang="en-US" b="1" dirty="0"/>
              <a:t>"Alumni group activities are not relevant to me,"</a:t>
            </a:r>
            <a:r>
              <a:rPr lang="en-US" dirty="0"/>
              <a:t> suggesting a need for better outreach and tailored engagement strategies.</a:t>
            </a:r>
          </a:p>
          <a:p>
            <a:pPr>
              <a:buFont typeface="Arial" panose="020B0604020202020204" pitchFamily="34" charset="0"/>
              <a:buChar char="•"/>
            </a:pPr>
            <a:r>
              <a:rPr lang="en-US" b="1" dirty="0"/>
              <a:t>Implications for Strategy:</a:t>
            </a:r>
            <a:endParaRPr lang="en-US" dirty="0"/>
          </a:p>
          <a:p>
            <a:pPr marL="742950" lvl="1" indent="-285750">
              <a:buFont typeface="Arial" panose="020B0604020202020204" pitchFamily="34" charset="0"/>
              <a:buChar char="•"/>
            </a:pPr>
            <a:r>
              <a:rPr lang="en-US" dirty="0"/>
              <a:t>Enhancing </a:t>
            </a:r>
            <a:r>
              <a:rPr lang="en-US" b="1" dirty="0"/>
              <a:t>visibility and clarity</a:t>
            </a:r>
            <a:r>
              <a:rPr lang="en-US" dirty="0"/>
              <a:t> of the membership process, such as through detailed guidelines on joining, could significantly improve membership rates.</a:t>
            </a:r>
          </a:p>
          <a:p>
            <a:pPr marL="742950" lvl="1" indent="-285750">
              <a:buFont typeface="Arial" panose="020B0604020202020204" pitchFamily="34" charset="0"/>
              <a:buChar char="•"/>
            </a:pPr>
            <a:r>
              <a:rPr lang="en-US" dirty="0"/>
              <a:t>Conducting </a:t>
            </a:r>
            <a:r>
              <a:rPr lang="en-US" b="1" dirty="0"/>
              <a:t>awareness campaigns</a:t>
            </a:r>
            <a:r>
              <a:rPr lang="en-US" dirty="0"/>
              <a:t> and highlighting the value of alumni engagement, especially through relevant activities, can address misconceptions about relevance.</a:t>
            </a:r>
          </a:p>
          <a:p>
            <a:pPr marL="742950" lvl="1" indent="-285750">
              <a:buFont typeface="Arial" panose="020B0604020202020204" pitchFamily="34" charset="0"/>
              <a:buChar char="•"/>
            </a:pPr>
            <a:r>
              <a:rPr lang="en-US" dirty="0"/>
              <a:t>Utilizing </a:t>
            </a:r>
            <a:r>
              <a:rPr lang="en-US" b="1" dirty="0"/>
              <a:t>digital communication channels</a:t>
            </a:r>
            <a:r>
              <a:rPr lang="en-US" dirty="0"/>
              <a:t> to disseminate this information effectively, particularly targeting recent graduates, may increase engagement and participation.</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7</a:t>
            </a:fld>
            <a:endParaRPr lang="en-IN"/>
          </a:p>
        </p:txBody>
      </p:sp>
    </p:spTree>
    <p:extLst>
      <p:ext uri="{BB962C8B-B14F-4D97-AF65-F5344CB8AC3E}">
        <p14:creationId xmlns:p14="http://schemas.microsoft.com/office/powerpoint/2010/main" val="412131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br>
              <a:rPr lang="en-US" dirty="0"/>
            </a:br>
            <a:r>
              <a:rPr lang="en-US" dirty="0"/>
              <a:t>This word cloud represents the activities and benefits most desired by IIT Roorkee alumni when considering participation in the Alumni Association. The size of each word corresponds to its frequency or importance as mentioned by respondents.</a:t>
            </a:r>
          </a:p>
          <a:p>
            <a:r>
              <a:rPr lang="en-US" b="1" dirty="0"/>
              <a:t>Key Insights:</a:t>
            </a:r>
            <a:endParaRPr lang="en-US" dirty="0"/>
          </a:p>
          <a:p>
            <a:pPr>
              <a:buFont typeface="Arial" panose="020B0604020202020204" pitchFamily="34" charset="0"/>
              <a:buChar char="•"/>
            </a:pPr>
            <a:r>
              <a:rPr lang="en-US" dirty="0"/>
              <a:t>The most prominent interest is in </a:t>
            </a:r>
            <a:r>
              <a:rPr lang="en-US" b="1" dirty="0"/>
              <a:t>"Networking opportunities,"</a:t>
            </a:r>
            <a:r>
              <a:rPr lang="en-US" dirty="0"/>
              <a:t> suggesting that alumni are keen on leveraging connections for professional growth and collaboration.</a:t>
            </a:r>
          </a:p>
          <a:p>
            <a:pPr>
              <a:buFont typeface="Arial" panose="020B0604020202020204" pitchFamily="34" charset="0"/>
              <a:buChar char="•"/>
            </a:pPr>
            <a:r>
              <a:rPr lang="en-US" b="1" dirty="0"/>
              <a:t>"Reunions"</a:t>
            </a:r>
            <a:r>
              <a:rPr lang="en-US" dirty="0"/>
              <a:t> and </a:t>
            </a:r>
            <a:r>
              <a:rPr lang="en-US" b="1" dirty="0"/>
              <a:t>"Social events"</a:t>
            </a:r>
            <a:r>
              <a:rPr lang="en-US" dirty="0"/>
              <a:t> also feature prominently, indicating a desire for community bonding and nostalgic engagements.</a:t>
            </a:r>
          </a:p>
          <a:p>
            <a:pPr>
              <a:buFont typeface="Arial" panose="020B0604020202020204" pitchFamily="34" charset="0"/>
              <a:buChar char="•"/>
            </a:pPr>
            <a:r>
              <a:rPr lang="en-US" dirty="0"/>
              <a:t>Other notable interests include </a:t>
            </a:r>
            <a:r>
              <a:rPr lang="en-US" b="1" dirty="0"/>
              <a:t>"Career development,"</a:t>
            </a:r>
            <a:r>
              <a:rPr lang="en-US" dirty="0"/>
              <a:t> </a:t>
            </a:r>
            <a:r>
              <a:rPr lang="en-US" b="1" dirty="0"/>
              <a:t>"Development sessions,"</a:t>
            </a:r>
            <a:r>
              <a:rPr lang="en-US" dirty="0"/>
              <a:t> and involvement in </a:t>
            </a:r>
            <a:r>
              <a:rPr lang="en-US" b="1" dirty="0"/>
              <a:t>"Service projects"</a:t>
            </a:r>
            <a:r>
              <a:rPr lang="en-US" dirty="0"/>
              <a:t> and </a:t>
            </a:r>
            <a:r>
              <a:rPr lang="en-US" b="1" dirty="0"/>
              <a:t>"Community service,"</a:t>
            </a:r>
            <a:r>
              <a:rPr lang="en-US" dirty="0"/>
              <a:t> reflecting a blend of professional growth and social impact motivations.</a:t>
            </a:r>
          </a:p>
          <a:p>
            <a:r>
              <a:rPr lang="en-US" b="1" dirty="0"/>
              <a:t>Implications for Strategy:</a:t>
            </a:r>
            <a:endParaRPr lang="en-US" dirty="0"/>
          </a:p>
          <a:p>
            <a:pPr>
              <a:buFont typeface="Arial" panose="020B0604020202020204" pitchFamily="34" charset="0"/>
              <a:buChar char="•"/>
            </a:pPr>
            <a:r>
              <a:rPr lang="en-US" dirty="0"/>
              <a:t>Organizing </a:t>
            </a:r>
            <a:r>
              <a:rPr lang="en-US" b="1" dirty="0"/>
              <a:t>networking events</a:t>
            </a:r>
            <a:r>
              <a:rPr lang="en-US" dirty="0"/>
              <a:t> with industry leaders and peers can greatly enhance alumni engagement.</a:t>
            </a:r>
          </a:p>
          <a:p>
            <a:pPr>
              <a:buFont typeface="Arial" panose="020B0604020202020204" pitchFamily="34" charset="0"/>
              <a:buChar char="•"/>
            </a:pPr>
            <a:r>
              <a:rPr lang="en-US" dirty="0"/>
              <a:t>Planning </a:t>
            </a:r>
            <a:r>
              <a:rPr lang="en-US" b="1" dirty="0"/>
              <a:t>reunions and social events</a:t>
            </a:r>
            <a:r>
              <a:rPr lang="en-US" dirty="0"/>
              <a:t> with a mix of nostalgic and fun elements can strengthen community bonds.</a:t>
            </a:r>
          </a:p>
          <a:p>
            <a:pPr>
              <a:buFont typeface="Arial" panose="020B0604020202020204" pitchFamily="34" charset="0"/>
              <a:buChar char="•"/>
            </a:pPr>
            <a:r>
              <a:rPr lang="en-US" dirty="0"/>
              <a:t>Introducing </a:t>
            </a:r>
            <a:r>
              <a:rPr lang="en-US" b="1" dirty="0"/>
              <a:t>career development programs,</a:t>
            </a:r>
            <a:r>
              <a:rPr lang="en-US" dirty="0"/>
              <a:t> such as mentorship and skill-building workshops, can provide substantial value to members.</a:t>
            </a:r>
          </a:p>
          <a:p>
            <a:pPr>
              <a:buFont typeface="Arial" panose="020B0604020202020204" pitchFamily="34" charset="0"/>
              <a:buChar char="•"/>
            </a:pPr>
            <a:r>
              <a:rPr lang="en-US" dirty="0"/>
              <a:t>Incorporating </a:t>
            </a:r>
            <a:r>
              <a:rPr lang="en-US" b="1" dirty="0"/>
              <a:t>community service projects</a:t>
            </a:r>
            <a:r>
              <a:rPr lang="en-US" dirty="0"/>
              <a:t> can cater to alumni interested in social responsibility and giving back.</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9</a:t>
            </a:fld>
            <a:endParaRPr lang="en-IN"/>
          </a:p>
        </p:txBody>
      </p:sp>
    </p:spTree>
    <p:extLst>
      <p:ext uri="{BB962C8B-B14F-4D97-AF65-F5344CB8AC3E}">
        <p14:creationId xmlns:p14="http://schemas.microsoft.com/office/powerpoint/2010/main" val="331576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DAC53-8B2E-314E-3BC5-1AEEFD5A20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41912-0C96-5921-D190-E71E157A7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A8E04D-0155-1734-CF1A-ACD06F75B763}"/>
              </a:ext>
            </a:extLst>
          </p:cNvPr>
          <p:cNvSpPr>
            <a:spLocks noGrp="1"/>
          </p:cNvSpPr>
          <p:nvPr>
            <p:ph type="body" idx="1"/>
          </p:nvPr>
        </p:nvSpPr>
        <p:spPr/>
        <p:txBody>
          <a:bodyPr/>
          <a:lstStyle/>
          <a:p>
            <a:r>
              <a:rPr lang="en-US" b="1" dirty="0"/>
              <a:t>Description:</a:t>
            </a:r>
            <a:br>
              <a:rPr lang="en-US" dirty="0"/>
            </a:br>
            <a:r>
              <a:rPr lang="en-US" dirty="0"/>
              <a:t>This word cloud represents the activities and benefits most desired by IIT Roorkee alumni when considering participation in the Alumni Association. The size of each word corresponds to its frequency or importance as mentioned by respondents.</a:t>
            </a:r>
          </a:p>
          <a:p>
            <a:r>
              <a:rPr lang="en-US" b="1" dirty="0"/>
              <a:t>Key Insights:</a:t>
            </a:r>
            <a:endParaRPr lang="en-US" dirty="0"/>
          </a:p>
          <a:p>
            <a:pPr>
              <a:buFont typeface="Arial" panose="020B0604020202020204" pitchFamily="34" charset="0"/>
              <a:buChar char="•"/>
            </a:pPr>
            <a:r>
              <a:rPr lang="en-US" dirty="0"/>
              <a:t>The most prominent interest is in </a:t>
            </a:r>
            <a:r>
              <a:rPr lang="en-US" b="1" dirty="0"/>
              <a:t>"Networking opportunities,"</a:t>
            </a:r>
            <a:r>
              <a:rPr lang="en-US" dirty="0"/>
              <a:t> suggesting that alumni are keen on leveraging connections for professional growth and collaboration.</a:t>
            </a:r>
          </a:p>
          <a:p>
            <a:pPr>
              <a:buFont typeface="Arial" panose="020B0604020202020204" pitchFamily="34" charset="0"/>
              <a:buChar char="•"/>
            </a:pPr>
            <a:r>
              <a:rPr lang="en-US" b="1" dirty="0"/>
              <a:t>"Reunions"</a:t>
            </a:r>
            <a:r>
              <a:rPr lang="en-US" dirty="0"/>
              <a:t> and </a:t>
            </a:r>
            <a:r>
              <a:rPr lang="en-US" b="1" dirty="0"/>
              <a:t>"Social events"</a:t>
            </a:r>
            <a:r>
              <a:rPr lang="en-US" dirty="0"/>
              <a:t> also feature prominently, indicating a desire for community bonding and nostalgic engagements.</a:t>
            </a:r>
          </a:p>
          <a:p>
            <a:pPr>
              <a:buFont typeface="Arial" panose="020B0604020202020204" pitchFamily="34" charset="0"/>
              <a:buChar char="•"/>
            </a:pPr>
            <a:r>
              <a:rPr lang="en-US" dirty="0"/>
              <a:t>Other notable interests include </a:t>
            </a:r>
            <a:r>
              <a:rPr lang="en-US" b="1" dirty="0"/>
              <a:t>"Career development,"</a:t>
            </a:r>
            <a:r>
              <a:rPr lang="en-US" dirty="0"/>
              <a:t> </a:t>
            </a:r>
            <a:r>
              <a:rPr lang="en-US" b="1" dirty="0"/>
              <a:t>"Development sessions,"</a:t>
            </a:r>
            <a:r>
              <a:rPr lang="en-US" dirty="0"/>
              <a:t> and involvement in </a:t>
            </a:r>
            <a:r>
              <a:rPr lang="en-US" b="1" dirty="0"/>
              <a:t>"Service projects"</a:t>
            </a:r>
            <a:r>
              <a:rPr lang="en-US" dirty="0"/>
              <a:t> and </a:t>
            </a:r>
            <a:r>
              <a:rPr lang="en-US" b="1" dirty="0"/>
              <a:t>"Community service,"</a:t>
            </a:r>
            <a:r>
              <a:rPr lang="en-US" dirty="0"/>
              <a:t> reflecting a blend of professional growth and social impact motivations.</a:t>
            </a:r>
          </a:p>
          <a:p>
            <a:r>
              <a:rPr lang="en-US" b="1" dirty="0"/>
              <a:t>Implications for Strategy:</a:t>
            </a:r>
            <a:endParaRPr lang="en-US" dirty="0"/>
          </a:p>
          <a:p>
            <a:pPr>
              <a:buFont typeface="Arial" panose="020B0604020202020204" pitchFamily="34" charset="0"/>
              <a:buChar char="•"/>
            </a:pPr>
            <a:r>
              <a:rPr lang="en-US" dirty="0"/>
              <a:t>Organizing </a:t>
            </a:r>
            <a:r>
              <a:rPr lang="en-US" b="1" dirty="0"/>
              <a:t>networking events</a:t>
            </a:r>
            <a:r>
              <a:rPr lang="en-US" dirty="0"/>
              <a:t> with industry leaders and peers can greatly enhance alumni engagement.</a:t>
            </a:r>
          </a:p>
          <a:p>
            <a:pPr>
              <a:buFont typeface="Arial" panose="020B0604020202020204" pitchFamily="34" charset="0"/>
              <a:buChar char="•"/>
            </a:pPr>
            <a:r>
              <a:rPr lang="en-US" dirty="0"/>
              <a:t>Planning </a:t>
            </a:r>
            <a:r>
              <a:rPr lang="en-US" b="1" dirty="0"/>
              <a:t>reunions and social events</a:t>
            </a:r>
            <a:r>
              <a:rPr lang="en-US" dirty="0"/>
              <a:t> with a mix of nostalgic and fun elements can strengthen community bonds.</a:t>
            </a:r>
          </a:p>
          <a:p>
            <a:pPr>
              <a:buFont typeface="Arial" panose="020B0604020202020204" pitchFamily="34" charset="0"/>
              <a:buChar char="•"/>
            </a:pPr>
            <a:r>
              <a:rPr lang="en-US" dirty="0"/>
              <a:t>Introducing </a:t>
            </a:r>
            <a:r>
              <a:rPr lang="en-US" b="1" dirty="0"/>
              <a:t>career development programs,</a:t>
            </a:r>
            <a:r>
              <a:rPr lang="en-US" dirty="0"/>
              <a:t> such as mentorship and skill-building workshops, can provide substantial value to members.</a:t>
            </a:r>
          </a:p>
          <a:p>
            <a:pPr>
              <a:buFont typeface="Arial" panose="020B0604020202020204" pitchFamily="34" charset="0"/>
              <a:buChar char="•"/>
            </a:pPr>
            <a:r>
              <a:rPr lang="en-US" dirty="0"/>
              <a:t>Incorporating </a:t>
            </a:r>
            <a:r>
              <a:rPr lang="en-US" b="1" dirty="0"/>
              <a:t>community service projects</a:t>
            </a:r>
            <a:r>
              <a:rPr lang="en-US" dirty="0"/>
              <a:t> can cater to alumni interested in social responsibility and giving back.</a:t>
            </a:r>
          </a:p>
          <a:p>
            <a:endParaRPr lang="en-IN" dirty="0"/>
          </a:p>
        </p:txBody>
      </p:sp>
      <p:sp>
        <p:nvSpPr>
          <p:cNvPr id="4" name="Slide Number Placeholder 3">
            <a:extLst>
              <a:ext uri="{FF2B5EF4-FFF2-40B4-BE49-F238E27FC236}">
                <a16:creationId xmlns:a16="http://schemas.microsoft.com/office/drawing/2014/main" id="{E5173C24-7AB6-7ABD-704C-B0A53F9D95FE}"/>
              </a:ext>
            </a:extLst>
          </p:cNvPr>
          <p:cNvSpPr>
            <a:spLocks noGrp="1"/>
          </p:cNvSpPr>
          <p:nvPr>
            <p:ph type="sldNum" sz="quarter" idx="5"/>
          </p:nvPr>
        </p:nvSpPr>
        <p:spPr/>
        <p:txBody>
          <a:bodyPr/>
          <a:lstStyle/>
          <a:p>
            <a:fld id="{5DDFCE87-8596-402B-9F93-6639262879C3}" type="slidenum">
              <a:rPr lang="en-IN" smtClean="0"/>
              <a:t>11</a:t>
            </a:fld>
            <a:endParaRPr lang="en-IN"/>
          </a:p>
        </p:txBody>
      </p:sp>
    </p:spTree>
    <p:extLst>
      <p:ext uri="{BB962C8B-B14F-4D97-AF65-F5344CB8AC3E}">
        <p14:creationId xmlns:p14="http://schemas.microsoft.com/office/powerpoint/2010/main" val="25065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1F2B9-5B4B-8F67-F5AA-BE8BBCDCA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344A4F-D39D-165E-96E6-E8A888924C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26035-123D-3519-230D-E077B20ECE4C}"/>
              </a:ext>
            </a:extLst>
          </p:cNvPr>
          <p:cNvSpPr>
            <a:spLocks noGrp="1"/>
          </p:cNvSpPr>
          <p:nvPr>
            <p:ph type="body" idx="1"/>
          </p:nvPr>
        </p:nvSpPr>
        <p:spPr/>
        <p:txBody>
          <a:bodyPr/>
          <a:lstStyle/>
          <a:p>
            <a:pPr>
              <a:buFont typeface="Arial" panose="020B0604020202020204" pitchFamily="34" charset="0"/>
              <a:buChar char="•"/>
            </a:pPr>
            <a:r>
              <a:rPr lang="en-IN" b="1" dirty="0"/>
              <a:t>Description:</a:t>
            </a:r>
            <a:br>
              <a:rPr lang="en-IN" dirty="0"/>
            </a:br>
            <a:r>
              <a:rPr lang="en-IN" dirty="0"/>
              <a:t>The bar chart displays the geographical distribution of IIT Roorkee alumni respondents.</a:t>
            </a:r>
          </a:p>
          <a:p>
            <a:pPr>
              <a:buFont typeface="Arial" panose="020B0604020202020204" pitchFamily="34" charset="0"/>
              <a:buChar char="•"/>
            </a:pPr>
            <a:r>
              <a:rPr lang="en-IN" b="1" dirty="0"/>
              <a:t>Key Insights:</a:t>
            </a:r>
            <a:endParaRPr lang="en-IN" dirty="0"/>
          </a:p>
          <a:p>
            <a:pPr marL="742950" lvl="1" indent="-285750">
              <a:buFont typeface="Arial" panose="020B0604020202020204" pitchFamily="34" charset="0"/>
              <a:buChar char="•"/>
            </a:pPr>
            <a:r>
              <a:rPr lang="en-IN" b="1" dirty="0"/>
              <a:t>Bangalore/Karnataka</a:t>
            </a:r>
            <a:r>
              <a:rPr lang="en-IN" dirty="0"/>
              <a:t> is the most common location, with slight variations in naming (e.g., Bangalore, Bengaluru).</a:t>
            </a:r>
          </a:p>
          <a:p>
            <a:pPr marL="742950" lvl="1" indent="-285750">
              <a:buFont typeface="Arial" panose="020B0604020202020204" pitchFamily="34" charset="0"/>
              <a:buChar char="•"/>
            </a:pPr>
            <a:r>
              <a:rPr lang="en-IN" dirty="0"/>
              <a:t>Other significant clusters are in </a:t>
            </a:r>
            <a:r>
              <a:rPr lang="en-IN" b="1" dirty="0"/>
              <a:t>Gurgaon, Mumbai, Delhi, Hyderabad,</a:t>
            </a:r>
            <a:r>
              <a:rPr lang="en-IN" dirty="0"/>
              <a:t> and </a:t>
            </a:r>
            <a:r>
              <a:rPr lang="en-IN" b="1" dirty="0"/>
              <a:t>Lucknow.</a:t>
            </a:r>
            <a:endParaRPr lang="en-IN" dirty="0"/>
          </a:p>
          <a:p>
            <a:pPr marL="742950" lvl="1" indent="-285750">
              <a:buFont typeface="Arial" panose="020B0604020202020204" pitchFamily="34" charset="0"/>
              <a:buChar char="•"/>
            </a:pPr>
            <a:r>
              <a:rPr lang="en-IN" dirty="0"/>
              <a:t>There is redundancy due to inconsistent naming, especially for </a:t>
            </a:r>
            <a:r>
              <a:rPr lang="en-IN" b="1" dirty="0"/>
              <a:t>Bangalore</a:t>
            </a:r>
            <a:r>
              <a:rPr lang="en-IN" dirty="0"/>
              <a:t> and </a:t>
            </a:r>
            <a:r>
              <a:rPr lang="en-IN" b="1" dirty="0"/>
              <a:t>Gurgaon.</a:t>
            </a:r>
            <a:endParaRPr lang="en-IN" dirty="0"/>
          </a:p>
          <a:p>
            <a:pPr>
              <a:buFont typeface="Arial" panose="020B0604020202020204" pitchFamily="34" charset="0"/>
              <a:buChar char="•"/>
            </a:pPr>
            <a:r>
              <a:rPr lang="en-IN" b="1" dirty="0"/>
              <a:t>Recommendation:</a:t>
            </a:r>
            <a:endParaRPr lang="en-IN" dirty="0"/>
          </a:p>
          <a:p>
            <a:pPr marL="742950" lvl="1" indent="-285750">
              <a:buFont typeface="Arial" panose="020B0604020202020204" pitchFamily="34" charset="0"/>
              <a:buChar char="•"/>
            </a:pPr>
            <a:r>
              <a:rPr lang="en-IN" dirty="0"/>
              <a:t>Standardize location names to get clearer insights.</a:t>
            </a:r>
          </a:p>
          <a:p>
            <a:pPr marL="742950" lvl="1" indent="-285750">
              <a:buFont typeface="Arial" panose="020B0604020202020204" pitchFamily="34" charset="0"/>
              <a:buChar char="•"/>
            </a:pPr>
            <a:r>
              <a:rPr lang="en-IN" dirty="0"/>
              <a:t>Focus alumni engagement activities in Bangalore, as it has the highest concentration.</a:t>
            </a:r>
          </a:p>
          <a:p>
            <a:r>
              <a:rPr lang="en-IN" dirty="0"/>
              <a:t>4o</a:t>
            </a:r>
          </a:p>
          <a:p>
            <a:endParaRPr lang="en-IN" dirty="0"/>
          </a:p>
        </p:txBody>
      </p:sp>
      <p:sp>
        <p:nvSpPr>
          <p:cNvPr id="4" name="Slide Number Placeholder 3">
            <a:extLst>
              <a:ext uri="{FF2B5EF4-FFF2-40B4-BE49-F238E27FC236}">
                <a16:creationId xmlns:a16="http://schemas.microsoft.com/office/drawing/2014/main" id="{BF041C7C-3A41-B35E-5DA2-9A23004C7909}"/>
              </a:ext>
            </a:extLst>
          </p:cNvPr>
          <p:cNvSpPr>
            <a:spLocks noGrp="1"/>
          </p:cNvSpPr>
          <p:nvPr>
            <p:ph type="sldNum" sz="quarter" idx="5"/>
          </p:nvPr>
        </p:nvSpPr>
        <p:spPr/>
        <p:txBody>
          <a:bodyPr/>
          <a:lstStyle/>
          <a:p>
            <a:fld id="{5DDFCE87-8596-402B-9F93-6639262879C3}" type="slidenum">
              <a:rPr lang="en-IN" smtClean="0"/>
              <a:t>13</a:t>
            </a:fld>
            <a:endParaRPr lang="en-IN"/>
          </a:p>
        </p:txBody>
      </p:sp>
    </p:spTree>
    <p:extLst>
      <p:ext uri="{BB962C8B-B14F-4D97-AF65-F5344CB8AC3E}">
        <p14:creationId xmlns:p14="http://schemas.microsoft.com/office/powerpoint/2010/main" val="110906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Membership Status by Course</a:t>
            </a:r>
          </a:p>
          <a:p>
            <a:pPr>
              <a:buFont typeface="Arial" panose="020B0604020202020204" pitchFamily="34" charset="0"/>
              <a:buChar char="•"/>
            </a:pPr>
            <a:r>
              <a:rPr lang="en-US" b="1" dirty="0"/>
              <a:t>Description:</a:t>
            </a:r>
            <a:br>
              <a:rPr lang="en-US" dirty="0"/>
            </a:br>
            <a:r>
              <a:rPr lang="en-US" dirty="0"/>
              <a:t>This bar chart shows the membership status of IIT Roorkee alumni across different courses, comparing the number of members and non-members.</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err="1"/>
              <a:t>B.Tech</a:t>
            </a:r>
            <a:r>
              <a:rPr lang="en-US" b="1" dirty="0"/>
              <a:t> (Bachelor of Technology)</a:t>
            </a:r>
            <a:r>
              <a:rPr lang="en-US" dirty="0"/>
              <a:t> has the highest number of respondents, with more members than non-members.</a:t>
            </a:r>
          </a:p>
          <a:p>
            <a:pPr marL="742950" lvl="1" indent="-285750">
              <a:buFont typeface="Arial" panose="020B0604020202020204" pitchFamily="34" charset="0"/>
              <a:buChar char="•"/>
            </a:pPr>
            <a:r>
              <a:rPr lang="en-US" b="1" dirty="0" err="1"/>
              <a:t>M.Tech</a:t>
            </a:r>
            <a:r>
              <a:rPr lang="en-US" b="1" dirty="0"/>
              <a:t> (Master of Technology)</a:t>
            </a:r>
            <a:r>
              <a:rPr lang="en-US" dirty="0"/>
              <a:t> also shows a strong membership presence.</a:t>
            </a:r>
          </a:p>
          <a:p>
            <a:pPr marL="742950" lvl="1" indent="-285750">
              <a:buFont typeface="Arial" panose="020B0604020202020204" pitchFamily="34" charset="0"/>
              <a:buChar char="•"/>
            </a:pPr>
            <a:r>
              <a:rPr lang="en-US" dirty="0"/>
              <a:t>In contrast, </a:t>
            </a:r>
            <a:r>
              <a:rPr lang="en-US" b="1" dirty="0"/>
              <a:t>MBA</a:t>
            </a:r>
            <a:r>
              <a:rPr lang="en-US" dirty="0"/>
              <a:t> alumni have a nearly equal split between members and non-members.</a:t>
            </a:r>
          </a:p>
          <a:p>
            <a:pPr marL="742950" lvl="1" indent="-285750">
              <a:buFont typeface="Arial" panose="020B0604020202020204" pitchFamily="34" charset="0"/>
              <a:buChar char="•"/>
            </a:pPr>
            <a:r>
              <a:rPr lang="en-US" b="1" dirty="0"/>
              <a:t>Ph.D.</a:t>
            </a:r>
            <a:r>
              <a:rPr lang="en-US" dirty="0"/>
              <a:t> graduates show relatively low participation, with fewer members compared to other courses.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Focus on increasing engagement for </a:t>
            </a:r>
            <a:r>
              <a:rPr lang="en-US" b="1" dirty="0"/>
              <a:t>MBA</a:t>
            </a:r>
            <a:r>
              <a:rPr lang="en-US" dirty="0"/>
              <a:t> and </a:t>
            </a:r>
            <a:r>
              <a:rPr lang="en-US" b="1" dirty="0"/>
              <a:t>Ph.D.</a:t>
            </a:r>
            <a:r>
              <a:rPr lang="en-US" dirty="0"/>
              <a:t> alumni by tailoring networking events or professional development opportunities.</a:t>
            </a:r>
          </a:p>
          <a:p>
            <a:pPr marL="742950" lvl="1" indent="-285750">
              <a:buFont typeface="Arial" panose="020B0604020202020204" pitchFamily="34" charset="0"/>
              <a:buChar char="•"/>
            </a:pPr>
            <a:r>
              <a:rPr lang="en-US" dirty="0"/>
              <a:t>Leverage the strong membership base of </a:t>
            </a:r>
            <a:r>
              <a:rPr lang="en-US" b="1" dirty="0" err="1"/>
              <a:t>B.Tech</a:t>
            </a:r>
            <a:r>
              <a:rPr lang="en-US" dirty="0"/>
              <a:t> and </a:t>
            </a:r>
            <a:r>
              <a:rPr lang="en-US" b="1" dirty="0" err="1"/>
              <a:t>M.Tech</a:t>
            </a:r>
            <a:r>
              <a:rPr lang="en-US" dirty="0"/>
              <a:t> alumni to mentor and engage other groups.</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14</a:t>
            </a:fld>
            <a:endParaRPr lang="en-IN"/>
          </a:p>
        </p:txBody>
      </p:sp>
    </p:spTree>
    <p:extLst>
      <p:ext uri="{BB962C8B-B14F-4D97-AF65-F5344CB8AC3E}">
        <p14:creationId xmlns:p14="http://schemas.microsoft.com/office/powerpoint/2010/main" val="405503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Membership by Year of Graduation</a:t>
            </a:r>
          </a:p>
          <a:p>
            <a:pPr>
              <a:buFont typeface="Arial" panose="020B0604020202020204" pitchFamily="34" charset="0"/>
              <a:buChar char="•"/>
            </a:pPr>
            <a:r>
              <a:rPr lang="en-US" b="1" dirty="0"/>
              <a:t>Description:</a:t>
            </a:r>
            <a:br>
              <a:rPr lang="en-US" dirty="0"/>
            </a:br>
            <a:r>
              <a:rPr lang="en-US" dirty="0"/>
              <a:t>This heatmap shows the membership status of IIT Roorkee alumni based on their year of graduation, highlighting the number of members and non-members for each year.</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Alumni from </a:t>
            </a:r>
            <a:r>
              <a:rPr lang="en-US" b="1" dirty="0"/>
              <a:t>2015</a:t>
            </a:r>
            <a:r>
              <a:rPr lang="en-US" dirty="0"/>
              <a:t> show the highest membership, indicating strong engagement from this batch.</a:t>
            </a:r>
          </a:p>
          <a:p>
            <a:pPr marL="742950" lvl="1" indent="-285750">
              <a:buFont typeface="Arial" panose="020B0604020202020204" pitchFamily="34" charset="0"/>
              <a:buChar char="•"/>
            </a:pPr>
            <a:r>
              <a:rPr lang="en-US" dirty="0"/>
              <a:t>Recent graduates from </a:t>
            </a:r>
            <a:r>
              <a:rPr lang="en-US" b="1" dirty="0"/>
              <a:t>2023</a:t>
            </a:r>
            <a:r>
              <a:rPr lang="en-US" dirty="0"/>
              <a:t> and </a:t>
            </a:r>
            <a:r>
              <a:rPr lang="en-US" b="1" dirty="0"/>
              <a:t>2024</a:t>
            </a:r>
            <a:r>
              <a:rPr lang="en-US" dirty="0"/>
              <a:t> have more non-members compared to members, suggesting a gap in engagement with newer batches.</a:t>
            </a:r>
          </a:p>
          <a:p>
            <a:pPr marL="742950" lvl="1" indent="-285750">
              <a:buFont typeface="Arial" panose="020B0604020202020204" pitchFamily="34" charset="0"/>
              <a:buChar char="•"/>
            </a:pPr>
            <a:r>
              <a:rPr lang="en-US" dirty="0"/>
              <a:t>Alumni from </a:t>
            </a:r>
            <a:r>
              <a:rPr lang="en-US" b="1" dirty="0"/>
              <a:t>2010 to 2014</a:t>
            </a:r>
            <a:r>
              <a:rPr lang="en-US" dirty="0"/>
              <a:t> show lower participation overall, possibly due to a lack of sustained connection over the years.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Enhance outreach and engagement strategies for recent graduates (</a:t>
            </a:r>
            <a:r>
              <a:rPr lang="en-US" b="1" dirty="0"/>
              <a:t>2023</a:t>
            </a:r>
            <a:r>
              <a:rPr lang="en-US" dirty="0"/>
              <a:t> and </a:t>
            </a:r>
            <a:r>
              <a:rPr lang="en-US" b="1" dirty="0"/>
              <a:t>2024</a:t>
            </a:r>
            <a:r>
              <a:rPr lang="en-US" dirty="0"/>
              <a:t>) to convert non-members into active members.</a:t>
            </a:r>
          </a:p>
          <a:p>
            <a:pPr marL="742950" lvl="1" indent="-285750">
              <a:buFont typeface="Arial" panose="020B0604020202020204" pitchFamily="34" charset="0"/>
              <a:buChar char="•"/>
            </a:pPr>
            <a:r>
              <a:rPr lang="en-US" dirty="0"/>
              <a:t>Reconnect with alumni from </a:t>
            </a:r>
            <a:r>
              <a:rPr lang="en-US" b="1" dirty="0"/>
              <a:t>2010 to 2014</a:t>
            </a:r>
            <a:r>
              <a:rPr lang="en-US" dirty="0"/>
              <a:t> through targeted initiatives like mentorship programs, webinars, or reunion events.</a:t>
            </a:r>
          </a:p>
          <a:p>
            <a:pPr marL="742950" lvl="1" indent="-285750">
              <a:buFont typeface="Arial" panose="020B0604020202020204" pitchFamily="34" charset="0"/>
              <a:buChar char="•"/>
            </a:pPr>
            <a:r>
              <a:rPr lang="en-US" dirty="0"/>
              <a:t>Leverage the high engagement of the </a:t>
            </a:r>
            <a:r>
              <a:rPr lang="en-US" b="1" dirty="0"/>
              <a:t>2015</a:t>
            </a:r>
            <a:r>
              <a:rPr lang="en-US" dirty="0"/>
              <a:t> batch by involving them as ambassadors or mentors for other groups.</a:t>
            </a:r>
          </a:p>
        </p:txBody>
      </p:sp>
      <p:sp>
        <p:nvSpPr>
          <p:cNvPr id="4" name="Slide Number Placeholder 3"/>
          <p:cNvSpPr>
            <a:spLocks noGrp="1"/>
          </p:cNvSpPr>
          <p:nvPr>
            <p:ph type="sldNum" sz="quarter" idx="5"/>
          </p:nvPr>
        </p:nvSpPr>
        <p:spPr/>
        <p:txBody>
          <a:bodyPr/>
          <a:lstStyle/>
          <a:p>
            <a:fld id="{5DDFCE87-8596-402B-9F93-6639262879C3}" type="slidenum">
              <a:rPr lang="en-IN" smtClean="0"/>
              <a:t>15</a:t>
            </a:fld>
            <a:endParaRPr lang="en-IN"/>
          </a:p>
        </p:txBody>
      </p:sp>
    </p:spTree>
    <p:extLst>
      <p:ext uri="{BB962C8B-B14F-4D97-AF65-F5344CB8AC3E}">
        <p14:creationId xmlns:p14="http://schemas.microsoft.com/office/powerpoint/2010/main" val="325019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Global Distribution of Respondents</a:t>
            </a:r>
          </a:p>
          <a:p>
            <a:pPr>
              <a:buFont typeface="Arial" panose="020B0604020202020204" pitchFamily="34" charset="0"/>
              <a:buChar char="•"/>
            </a:pPr>
            <a:r>
              <a:rPr lang="en-US" b="1" dirty="0"/>
              <a:t>Description:</a:t>
            </a:r>
            <a:br>
              <a:rPr lang="en-US" dirty="0"/>
            </a:br>
            <a:r>
              <a:rPr lang="en-US" dirty="0"/>
              <a:t>The map illustrates the geographical spread of IIT Roorkee alumni respondents worldwide.</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a:t>India</a:t>
            </a:r>
            <a:r>
              <a:rPr lang="en-US" dirty="0"/>
              <a:t> has the highest concentration, with two clusters in the northern and southern regions (32 and 25 respondents, respectively).</a:t>
            </a:r>
          </a:p>
          <a:p>
            <a:pPr marL="742950" lvl="1" indent="-285750">
              <a:buFont typeface="Arial" panose="020B0604020202020204" pitchFamily="34" charset="0"/>
              <a:buChar char="•"/>
            </a:pPr>
            <a:r>
              <a:rPr lang="en-US" dirty="0"/>
              <a:t>In </a:t>
            </a:r>
            <a:r>
              <a:rPr lang="en-US" b="1" dirty="0"/>
              <a:t>North America,</a:t>
            </a:r>
            <a:r>
              <a:rPr lang="en-US" dirty="0"/>
              <a:t> respondents are mainly in </a:t>
            </a:r>
            <a:r>
              <a:rPr lang="en-US" b="1" dirty="0"/>
              <a:t>Canada</a:t>
            </a:r>
            <a:r>
              <a:rPr lang="en-US" dirty="0"/>
              <a:t> and the </a:t>
            </a:r>
            <a:r>
              <a:rPr lang="en-US" b="1" dirty="0"/>
              <a:t>USA.</a:t>
            </a:r>
            <a:endParaRPr lang="en-US" dirty="0"/>
          </a:p>
          <a:p>
            <a:pPr marL="742950" lvl="1" indent="-285750">
              <a:buFont typeface="Arial" panose="020B0604020202020204" pitchFamily="34" charset="0"/>
              <a:buChar char="•"/>
            </a:pPr>
            <a:r>
              <a:rPr lang="en-US" b="1" dirty="0"/>
              <a:t>Europe</a:t>
            </a:r>
            <a:r>
              <a:rPr lang="en-US" dirty="0"/>
              <a:t> shows a smaller cluster, primarily in </a:t>
            </a:r>
            <a:r>
              <a:rPr lang="en-US" b="1" dirty="0"/>
              <a:t>France</a:t>
            </a:r>
            <a:r>
              <a:rPr lang="en-US" dirty="0"/>
              <a:t> and nearby countries.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Focus alumni networking and events in India, particularly in the high-density regions.</a:t>
            </a:r>
          </a:p>
          <a:p>
            <a:pPr marL="742950" lvl="1" indent="-285750">
              <a:buFont typeface="Arial" panose="020B0604020202020204" pitchFamily="34" charset="0"/>
              <a:buChar char="•"/>
            </a:pPr>
            <a:r>
              <a:rPr lang="en-US" dirty="0"/>
              <a:t>Explore virtual engagement opportunities for international respondents.</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16</a:t>
            </a:fld>
            <a:endParaRPr lang="en-IN"/>
          </a:p>
        </p:txBody>
      </p:sp>
    </p:spTree>
    <p:extLst>
      <p:ext uri="{BB962C8B-B14F-4D97-AF65-F5344CB8AC3E}">
        <p14:creationId xmlns:p14="http://schemas.microsoft.com/office/powerpoint/2010/main" val="148179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FBB3-46AD-27E1-EB89-2B8B62816F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01E7FA-8F75-F24D-BD1B-2EF820D88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293343-23FB-8B2B-8DD9-A8112F2A76CC}"/>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4D2872BC-B33B-9766-6209-0F5C1077E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1B00D-CE85-86B7-BE8E-25388C1AC52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64393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CA54-1D44-2814-3608-47029DBA238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850F6C-57B4-1E96-31EB-47E7AC5EF2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13E327-04FA-DE68-F19B-EAE0603A95C1}"/>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7472D45C-4F7F-87D8-0E28-0C962F166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DDE01-807D-ADF8-D692-B3D52F3C6352}"/>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95695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AA645-B276-0804-BD9F-F979F348F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4CFBB5-F83F-E22D-9E94-C900AE1D71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DB2BDF-6BA4-64BD-3BEF-38F1A7258338}"/>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532537D1-F497-80E0-2276-7B8C75F29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8F881-F75F-2228-7AB8-36567A7B563E}"/>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239708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6DD1-2239-BC9F-0193-6726952949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7F7066-501F-13C8-4183-A1DC71A97E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B9B11E-EE38-7E6B-75B1-E6F55A23C256}"/>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A2183B9D-FF85-0AC0-DB6B-A03461F37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DF095-1BCC-13A6-D436-F118277EADD3}"/>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28352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610C-0965-EF69-3053-CF2699BDF9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A15B7E-A847-1934-B827-BB9A0BF92B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DBC54A-8A52-0803-3257-07AF7EDFD8A2}"/>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FEF286AE-836B-04E4-02BD-E8C458CCE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38831-F98F-1B0E-88C2-7256F28FC5B2}"/>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90086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EF74-A390-060B-FC52-9DD0CC55A5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E73411-9118-75A1-978B-EA66DA12465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7D0C61-67B6-DEAE-64BB-2E3DC43985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0DC996-1930-3D84-3955-59081C84B691}"/>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6" name="Footer Placeholder 5">
            <a:extLst>
              <a:ext uri="{FF2B5EF4-FFF2-40B4-BE49-F238E27FC236}">
                <a16:creationId xmlns:a16="http://schemas.microsoft.com/office/drawing/2014/main" id="{649F40EB-52C2-4937-DB03-3FA7E3D11E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76E1D-5B01-5357-1EE0-D55A78A3CD5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414002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B600-D051-924B-4ED1-2637F13696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42431B-2EEC-4527-7622-616E1A0B8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8C1EAD-11B3-1E88-644E-EC3AEA4D786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087C77-0D63-FDD3-86D2-955513FF4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528252-6298-9EFA-F7BF-7597F3A5B1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7AF2BB-F716-1B8E-ADA9-4CD4295CA9E9}"/>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8" name="Footer Placeholder 7">
            <a:extLst>
              <a:ext uri="{FF2B5EF4-FFF2-40B4-BE49-F238E27FC236}">
                <a16:creationId xmlns:a16="http://schemas.microsoft.com/office/drawing/2014/main" id="{57D876EF-7E9C-5B9C-B1A7-8DBFA9C807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0D017C-1CE8-B619-C772-C21780D905E7}"/>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3263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AC8F-5432-59B7-CBB7-BAED4CAC3C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2E9511D-008F-A3BE-6F5F-4D08B674187F}"/>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4" name="Footer Placeholder 3">
            <a:extLst>
              <a:ext uri="{FF2B5EF4-FFF2-40B4-BE49-F238E27FC236}">
                <a16:creationId xmlns:a16="http://schemas.microsoft.com/office/drawing/2014/main" id="{A5904141-8A03-CC1E-EBDC-7BE96DC2EB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C10BA8-8FEE-8B95-7A8C-08446D709539}"/>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254295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FDC4D-3D9A-4973-B686-448315CA5A44}"/>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3" name="Footer Placeholder 2">
            <a:extLst>
              <a:ext uri="{FF2B5EF4-FFF2-40B4-BE49-F238E27FC236}">
                <a16:creationId xmlns:a16="http://schemas.microsoft.com/office/drawing/2014/main" id="{A0296708-B069-0E90-7DE7-B4A2F94198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91A515-A028-6EAB-82F3-6057514A7BC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769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A731-97CD-F2C3-C6CB-7BF7265311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A64D3A4-925D-693E-9FC9-2EE7E7665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73E683-6598-5C40-07EA-5FF173EE2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FD0DC6-DA37-2C16-4E2E-3556AEFA385A}"/>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6" name="Footer Placeholder 5">
            <a:extLst>
              <a:ext uri="{FF2B5EF4-FFF2-40B4-BE49-F238E27FC236}">
                <a16:creationId xmlns:a16="http://schemas.microsoft.com/office/drawing/2014/main" id="{B7C07FC2-B239-B023-D151-485C23568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73E7A-4638-088E-D89F-9AEDA2342365}"/>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342682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23A3-A7CA-DF39-CF10-1E1A42C766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A5B9A8-D1BD-36F2-97B3-495A27EEF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CFD88-5C86-340A-74C8-48DDCF40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19EDF6-4CEA-623C-5C53-A1220DCCBAC6}"/>
              </a:ext>
            </a:extLst>
          </p:cNvPr>
          <p:cNvSpPr>
            <a:spLocks noGrp="1"/>
          </p:cNvSpPr>
          <p:nvPr>
            <p:ph type="dt" sz="half" idx="10"/>
          </p:nvPr>
        </p:nvSpPr>
        <p:spPr/>
        <p:txBody>
          <a:bodyPr/>
          <a:lstStyle/>
          <a:p>
            <a:fld id="{EFAF3D69-FD76-4436-85EB-1063097114E7}" type="datetimeFigureOut">
              <a:rPr lang="en-IN" smtClean="0"/>
              <a:t>27/02/25</a:t>
            </a:fld>
            <a:endParaRPr lang="en-IN"/>
          </a:p>
        </p:txBody>
      </p:sp>
      <p:sp>
        <p:nvSpPr>
          <p:cNvPr id="6" name="Footer Placeholder 5">
            <a:extLst>
              <a:ext uri="{FF2B5EF4-FFF2-40B4-BE49-F238E27FC236}">
                <a16:creationId xmlns:a16="http://schemas.microsoft.com/office/drawing/2014/main" id="{329DBCBA-FDB3-E4BD-924B-BAD9C9698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FE670-531A-54E6-BF3A-6DB81F6AA81C}"/>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768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35536-9605-48FF-BB65-7201066BD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AD428B-B7EC-833A-2B12-234B53968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1DEF51-D4B0-431E-F026-F1ED9FE4C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AF3D69-FD76-4436-85EB-1063097114E7}" type="datetimeFigureOut">
              <a:rPr lang="en-IN" smtClean="0"/>
              <a:t>27/02/25</a:t>
            </a:fld>
            <a:endParaRPr lang="en-IN"/>
          </a:p>
        </p:txBody>
      </p:sp>
      <p:sp>
        <p:nvSpPr>
          <p:cNvPr id="5" name="Footer Placeholder 4">
            <a:extLst>
              <a:ext uri="{FF2B5EF4-FFF2-40B4-BE49-F238E27FC236}">
                <a16:creationId xmlns:a16="http://schemas.microsoft.com/office/drawing/2014/main" id="{ABBAA40B-1882-398B-95A6-C98093FEF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B0ABD6-7B38-E6F5-69B9-34344DE9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E575CA-46B8-4933-AEE0-6AE7AD9E1096}" type="slidenum">
              <a:rPr lang="en-IN" smtClean="0"/>
              <a:t>‹#›</a:t>
            </a:fld>
            <a:endParaRPr lang="en-IN"/>
          </a:p>
        </p:txBody>
      </p:sp>
    </p:spTree>
    <p:extLst>
      <p:ext uri="{BB962C8B-B14F-4D97-AF65-F5344CB8AC3E}">
        <p14:creationId xmlns:p14="http://schemas.microsoft.com/office/powerpoint/2010/main" val="1500099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DED9E-9AEB-0AFE-7341-67F4D5FF45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7F9883-B2B1-B3F2-E640-62A6EFCFA9D0}"/>
              </a:ext>
            </a:extLst>
          </p:cNvPr>
          <p:cNvSpPr/>
          <p:nvPr/>
        </p:nvSpPr>
        <p:spPr>
          <a:xfrm>
            <a:off x="592082" y="559956"/>
            <a:ext cx="9488129"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fr-FR" sz="5400" dirty="0">
                <a:solidFill>
                  <a:schemeClr val="accent3">
                    <a:lumMod val="75000"/>
                  </a:schemeClr>
                </a:solidFill>
              </a:rPr>
              <a:t>IIT </a:t>
            </a:r>
            <a:r>
              <a:rPr lang="fr-FR" sz="5400" dirty="0" err="1">
                <a:solidFill>
                  <a:schemeClr val="accent3">
                    <a:lumMod val="75000"/>
                  </a:schemeClr>
                </a:solidFill>
              </a:rPr>
              <a:t>Roorkee</a:t>
            </a:r>
            <a:r>
              <a:rPr lang="fr-FR" sz="5400" dirty="0">
                <a:solidFill>
                  <a:schemeClr val="accent3">
                    <a:lumMod val="75000"/>
                  </a:schemeClr>
                </a:solidFill>
              </a:rPr>
              <a:t> Alumni Association Participation Survey</a:t>
            </a:r>
            <a:endParaRPr lang="en-IN" sz="5400" dirty="0">
              <a:solidFill>
                <a:schemeClr val="accent3">
                  <a:lumMod val="75000"/>
                </a:schemeClr>
              </a:solidFill>
            </a:endParaRPr>
          </a:p>
        </p:txBody>
      </p:sp>
      <p:pic>
        <p:nvPicPr>
          <p:cNvPr id="6" name="Picture 5">
            <a:extLst>
              <a:ext uri="{FF2B5EF4-FFF2-40B4-BE49-F238E27FC236}">
                <a16:creationId xmlns:a16="http://schemas.microsoft.com/office/drawing/2014/main" id="{B2929E31-D8B0-460A-BE10-D53979675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0211" y="127574"/>
            <a:ext cx="1937107" cy="1894409"/>
          </a:xfrm>
          <a:prstGeom prst="rect">
            <a:avLst/>
          </a:prstGeom>
        </p:spPr>
      </p:pic>
      <p:sp>
        <p:nvSpPr>
          <p:cNvPr id="7" name="Rectangle 6">
            <a:extLst>
              <a:ext uri="{FF2B5EF4-FFF2-40B4-BE49-F238E27FC236}">
                <a16:creationId xmlns:a16="http://schemas.microsoft.com/office/drawing/2014/main" id="{B2ADAAC8-8EE2-0453-4CA2-8E6A99EEA602}"/>
              </a:ext>
            </a:extLst>
          </p:cNvPr>
          <p:cNvSpPr/>
          <p:nvPr/>
        </p:nvSpPr>
        <p:spPr>
          <a:xfrm>
            <a:off x="592082" y="2291744"/>
            <a:ext cx="4699366" cy="646331"/>
          </a:xfrm>
          <a:prstGeom prst="rect">
            <a:avLst/>
          </a:prstGeom>
          <a:noFill/>
        </p:spPr>
        <p:txBody>
          <a:bodyPr wrap="square" lIns="91440" tIns="45720" rIns="91440" bIns="45720">
            <a:spAutoFit/>
          </a:bodyPr>
          <a:lstStyle/>
          <a:p>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Analysis and Insights</a:t>
            </a:r>
          </a:p>
        </p:txBody>
      </p:sp>
      <p:sp>
        <p:nvSpPr>
          <p:cNvPr id="10" name="TextBox 9">
            <a:extLst>
              <a:ext uri="{FF2B5EF4-FFF2-40B4-BE49-F238E27FC236}">
                <a16:creationId xmlns:a16="http://schemas.microsoft.com/office/drawing/2014/main" id="{0EEA8CC1-1106-896B-5668-8BBF847FDBB0}"/>
              </a:ext>
            </a:extLst>
          </p:cNvPr>
          <p:cNvSpPr txBox="1"/>
          <p:nvPr/>
        </p:nvSpPr>
        <p:spPr>
          <a:xfrm>
            <a:off x="9250680" y="5364480"/>
            <a:ext cx="2860040" cy="646331"/>
          </a:xfrm>
          <a:prstGeom prst="rect">
            <a:avLst/>
          </a:prstGeom>
          <a:noFill/>
        </p:spPr>
        <p:txBody>
          <a:bodyPr wrap="square" rtlCol="0">
            <a:spAutoFit/>
          </a:bodyPr>
          <a:lstStyle/>
          <a:p>
            <a:r>
              <a:rPr lang="en-IN" dirty="0">
                <a:latin typeface="Arial Black" panose="020B0A04020102020204" pitchFamily="34" charset="0"/>
              </a:rPr>
              <a:t>Prepared by:</a:t>
            </a:r>
            <a:br>
              <a:rPr lang="en-IN" dirty="0">
                <a:latin typeface="Arial Black" panose="020B0A04020102020204" pitchFamily="34" charset="0"/>
              </a:rPr>
            </a:br>
            <a:r>
              <a:rPr lang="en-IN" dirty="0">
                <a:latin typeface="Arial Black" panose="020B0A04020102020204" pitchFamily="34" charset="0"/>
              </a:rPr>
              <a:t>Nandan Choudhary</a:t>
            </a:r>
          </a:p>
        </p:txBody>
      </p:sp>
    </p:spTree>
    <p:extLst>
      <p:ext uri="{BB962C8B-B14F-4D97-AF65-F5344CB8AC3E}">
        <p14:creationId xmlns:p14="http://schemas.microsoft.com/office/powerpoint/2010/main" val="19342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6E6B9A-F8AD-7780-B9C7-33D312945F9F}"/>
              </a:ext>
            </a:extLst>
          </p:cNvPr>
          <p:cNvPicPr>
            <a:picLocks noChangeAspect="1"/>
          </p:cNvPicPr>
          <p:nvPr/>
        </p:nvPicPr>
        <p:blipFill>
          <a:blip r:embed="rId2"/>
          <a:stretch>
            <a:fillRect/>
          </a:stretch>
        </p:blipFill>
        <p:spPr>
          <a:xfrm>
            <a:off x="143601" y="1848565"/>
            <a:ext cx="8150394" cy="3901784"/>
          </a:xfrm>
          <a:prstGeom prst="rect">
            <a:avLst/>
          </a:prstGeom>
        </p:spPr>
      </p:pic>
      <p:sp>
        <p:nvSpPr>
          <p:cNvPr id="2" name="Oval 1">
            <a:extLst>
              <a:ext uri="{FF2B5EF4-FFF2-40B4-BE49-F238E27FC236}">
                <a16:creationId xmlns:a16="http://schemas.microsoft.com/office/drawing/2014/main" id="{901444D2-87D9-0F67-7736-9A7116BBA7BE}"/>
              </a:ext>
            </a:extLst>
          </p:cNvPr>
          <p:cNvSpPr/>
          <p:nvPr/>
        </p:nvSpPr>
        <p:spPr>
          <a:xfrm rot="19230701">
            <a:off x="5126104" y="2190608"/>
            <a:ext cx="2704564" cy="129896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81E337B0-6AF4-D82F-5878-E05D1FAB6507}"/>
              </a:ext>
            </a:extLst>
          </p:cNvPr>
          <p:cNvSpPr txBox="1">
            <a:spLocks/>
          </p:cNvSpPr>
          <p:nvPr/>
        </p:nvSpPr>
        <p:spPr>
          <a:xfrm>
            <a:off x="305081" y="128403"/>
            <a:ext cx="10963933"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What do young Alumni expect from IITRAA activities/events? – where do we focus for what?</a:t>
            </a:r>
            <a:endParaRPr lang="en-IN" dirty="0">
              <a:latin typeface="Bahnschrift SemiBold" panose="020B0502040204020203" pitchFamily="34" charset="0"/>
            </a:endParaRPr>
          </a:p>
        </p:txBody>
      </p:sp>
    </p:spTree>
    <p:extLst>
      <p:ext uri="{BB962C8B-B14F-4D97-AF65-F5344CB8AC3E}">
        <p14:creationId xmlns:p14="http://schemas.microsoft.com/office/powerpoint/2010/main" val="10161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0F70D-2685-2627-C9F0-46EEBE87F9A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8BC75CD-8C44-979E-9AFC-ACFD4B408AD8}"/>
              </a:ext>
            </a:extLst>
          </p:cNvPr>
          <p:cNvPicPr>
            <a:picLocks noChangeAspect="1"/>
          </p:cNvPicPr>
          <p:nvPr/>
        </p:nvPicPr>
        <p:blipFill>
          <a:blip r:embed="rId3"/>
          <a:stretch>
            <a:fillRect/>
          </a:stretch>
        </p:blipFill>
        <p:spPr>
          <a:xfrm>
            <a:off x="2190205" y="1080322"/>
            <a:ext cx="7811590" cy="4363059"/>
          </a:xfrm>
          <a:prstGeom prst="rect">
            <a:avLst/>
          </a:prstGeom>
        </p:spPr>
      </p:pic>
    </p:spTree>
    <p:extLst>
      <p:ext uri="{BB962C8B-B14F-4D97-AF65-F5344CB8AC3E}">
        <p14:creationId xmlns:p14="http://schemas.microsoft.com/office/powerpoint/2010/main" val="208028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6B4DC-01F3-3FD8-736F-853B3077D68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B25A3B6-871E-E2C7-1362-984EF5E4A96F}"/>
              </a:ext>
            </a:extLst>
          </p:cNvPr>
          <p:cNvPicPr>
            <a:picLocks noChangeAspect="1"/>
          </p:cNvPicPr>
          <p:nvPr/>
        </p:nvPicPr>
        <p:blipFill>
          <a:blip r:embed="rId2"/>
          <a:stretch>
            <a:fillRect/>
          </a:stretch>
        </p:blipFill>
        <p:spPr>
          <a:xfrm>
            <a:off x="507378" y="1060117"/>
            <a:ext cx="6193854" cy="3308683"/>
          </a:xfrm>
          <a:prstGeom prst="rect">
            <a:avLst/>
          </a:prstGeom>
        </p:spPr>
      </p:pic>
      <p:sp>
        <p:nvSpPr>
          <p:cNvPr id="2" name="TextBox 1">
            <a:extLst>
              <a:ext uri="{FF2B5EF4-FFF2-40B4-BE49-F238E27FC236}">
                <a16:creationId xmlns:a16="http://schemas.microsoft.com/office/drawing/2014/main" id="{BA19EEDF-385A-A90C-EAF9-8DB9C7D80217}"/>
              </a:ext>
            </a:extLst>
          </p:cNvPr>
          <p:cNvSpPr txBox="1"/>
          <p:nvPr/>
        </p:nvSpPr>
        <p:spPr>
          <a:xfrm>
            <a:off x="6701232" y="797510"/>
            <a:ext cx="5349977" cy="5262979"/>
          </a:xfrm>
          <a:prstGeom prst="rect">
            <a:avLst/>
          </a:prstGeom>
          <a:noFill/>
        </p:spPr>
        <p:txBody>
          <a:bodyPr wrap="square" rtlCol="0">
            <a:spAutoFit/>
          </a:bodyPr>
          <a:lstStyle/>
          <a:p>
            <a:r>
              <a:rPr lang="en-US" sz="1600" b="1" dirty="0"/>
              <a:t>Top 3 Suggestions:</a:t>
            </a:r>
          </a:p>
          <a:p>
            <a:pPr>
              <a:buFont typeface="+mj-lt"/>
              <a:buAutoNum type="arabicPeriod"/>
            </a:pPr>
            <a:r>
              <a:rPr lang="en-US" sz="1600" b="1" dirty="0"/>
              <a:t>More Meetups &amp; Events</a:t>
            </a:r>
            <a:endParaRPr lang="en-US" sz="1600" dirty="0"/>
          </a:p>
          <a:p>
            <a:pPr marL="742950" lvl="1" indent="-285750">
              <a:buFont typeface="+mj-lt"/>
              <a:buAutoNum type="arabicPeriod"/>
            </a:pPr>
            <a:r>
              <a:rPr lang="en-US" sz="1600" dirty="0"/>
              <a:t>Frequent </a:t>
            </a:r>
            <a:r>
              <a:rPr lang="en-US" sz="1600" b="1" dirty="0"/>
              <a:t>city-wise and batch-wise alumni meetings</a:t>
            </a:r>
            <a:r>
              <a:rPr lang="en-US" sz="1600" dirty="0"/>
              <a:t>.</a:t>
            </a:r>
          </a:p>
          <a:p>
            <a:pPr marL="742950" lvl="1" indent="-285750">
              <a:buFont typeface="+mj-lt"/>
              <a:buAutoNum type="arabicPeriod"/>
            </a:pPr>
            <a:r>
              <a:rPr lang="en-US" sz="1600" dirty="0"/>
              <a:t>Organizing </a:t>
            </a:r>
            <a:r>
              <a:rPr lang="en-US" sz="1600" b="1" dirty="0"/>
              <a:t>social events, reunions, and interactive sessions</a:t>
            </a:r>
            <a:r>
              <a:rPr lang="en-US" sz="1600" dirty="0"/>
              <a:t>.</a:t>
            </a:r>
          </a:p>
          <a:p>
            <a:pPr marL="742950" lvl="1" indent="-285750">
              <a:buFont typeface="+mj-lt"/>
              <a:buAutoNum type="arabicPeriod"/>
            </a:pPr>
            <a:r>
              <a:rPr lang="en-US" sz="1600" dirty="0"/>
              <a:t>Both </a:t>
            </a:r>
            <a:r>
              <a:rPr lang="en-US" sz="1600" b="1" dirty="0"/>
              <a:t>online and offline meetups</a:t>
            </a:r>
            <a:r>
              <a:rPr lang="en-US" sz="1600" dirty="0"/>
              <a:t> should be encouraged.</a:t>
            </a:r>
          </a:p>
          <a:p>
            <a:pPr>
              <a:buFont typeface="+mj-lt"/>
              <a:buAutoNum type="arabicPeriod"/>
            </a:pPr>
            <a:r>
              <a:rPr lang="en-US" sz="1600" b="1" dirty="0"/>
              <a:t>Better Communication &amp; Engagement Platforms</a:t>
            </a:r>
            <a:endParaRPr lang="en-US" sz="1600" dirty="0"/>
          </a:p>
          <a:p>
            <a:pPr marL="742950" lvl="1" indent="-285750">
              <a:buFont typeface="+mj-lt"/>
              <a:buAutoNum type="arabicPeriod"/>
            </a:pPr>
            <a:r>
              <a:rPr lang="en-US" sz="1600" dirty="0"/>
              <a:t>Strong emphasis on </a:t>
            </a:r>
            <a:r>
              <a:rPr lang="en-US" sz="1600" b="1" dirty="0"/>
              <a:t>WhatsApp groups, community platforms, and apps</a:t>
            </a:r>
            <a:r>
              <a:rPr lang="en-US" sz="1600" dirty="0"/>
              <a:t>.</a:t>
            </a:r>
          </a:p>
          <a:p>
            <a:pPr marL="742950" lvl="1" indent="-285750">
              <a:buFont typeface="+mj-lt"/>
              <a:buAutoNum type="arabicPeriod"/>
            </a:pPr>
            <a:r>
              <a:rPr lang="en-US" sz="1600" dirty="0"/>
              <a:t>Creating a </a:t>
            </a:r>
            <a:r>
              <a:rPr lang="en-US" sz="1600" b="1" dirty="0"/>
              <a:t>centralized communication channel</a:t>
            </a:r>
            <a:r>
              <a:rPr lang="en-US" sz="1600" dirty="0"/>
              <a:t> to keep alumni informed.</a:t>
            </a:r>
          </a:p>
          <a:p>
            <a:pPr marL="742950" lvl="1" indent="-285750">
              <a:buFont typeface="+mj-lt"/>
              <a:buAutoNum type="arabicPeriod"/>
            </a:pPr>
            <a:r>
              <a:rPr lang="en-US" sz="1600" dirty="0"/>
              <a:t>Ensuring </a:t>
            </a:r>
            <a:r>
              <a:rPr lang="en-US" sz="1600" b="1" dirty="0"/>
              <a:t>regular updates</a:t>
            </a:r>
            <a:r>
              <a:rPr lang="en-US" sz="1600" dirty="0"/>
              <a:t> about alumni activities.</a:t>
            </a:r>
          </a:p>
          <a:p>
            <a:pPr>
              <a:buFont typeface="+mj-lt"/>
              <a:buAutoNum type="arabicPeriod"/>
            </a:pPr>
            <a:r>
              <a:rPr lang="en-US" sz="1600" b="1" dirty="0"/>
              <a:t>Career Support &amp; Mentorship</a:t>
            </a:r>
            <a:endParaRPr lang="en-US" sz="1600" dirty="0"/>
          </a:p>
          <a:p>
            <a:pPr marL="742950" lvl="1" indent="-285750">
              <a:buFont typeface="+mj-lt"/>
              <a:buAutoNum type="arabicPeriod"/>
            </a:pPr>
            <a:r>
              <a:rPr lang="en-US" sz="1600" b="1" dirty="0"/>
              <a:t>Job referrals, mentorship programs, and industry interactions</a:t>
            </a:r>
            <a:r>
              <a:rPr lang="en-US" sz="1600" dirty="0"/>
              <a:t>.</a:t>
            </a:r>
          </a:p>
          <a:p>
            <a:pPr marL="742950" lvl="1" indent="-285750">
              <a:buFont typeface="+mj-lt"/>
              <a:buAutoNum type="arabicPeriod"/>
            </a:pPr>
            <a:r>
              <a:rPr lang="en-US" sz="1600" dirty="0"/>
              <a:t>Career-oriented </a:t>
            </a:r>
            <a:r>
              <a:rPr lang="en-US" sz="1600" b="1" dirty="0"/>
              <a:t>sessions, networking opportunities, and professional meetups</a:t>
            </a:r>
            <a:r>
              <a:rPr lang="en-US" sz="1600" dirty="0"/>
              <a:t>.</a:t>
            </a:r>
          </a:p>
          <a:p>
            <a:pPr marL="742950" lvl="1" indent="-285750">
              <a:buFont typeface="+mj-lt"/>
              <a:buAutoNum type="arabicPeriod"/>
            </a:pPr>
            <a:r>
              <a:rPr lang="en-US" sz="1600" dirty="0"/>
              <a:t>Engaging </a:t>
            </a:r>
            <a:r>
              <a:rPr lang="en-US" sz="1600" b="1" dirty="0"/>
              <a:t>younger batches</a:t>
            </a:r>
            <a:r>
              <a:rPr lang="en-US" sz="1600" dirty="0"/>
              <a:t> through structured career guidance.</a:t>
            </a:r>
          </a:p>
        </p:txBody>
      </p:sp>
      <p:sp>
        <p:nvSpPr>
          <p:cNvPr id="4" name="Title 1">
            <a:extLst>
              <a:ext uri="{FF2B5EF4-FFF2-40B4-BE49-F238E27FC236}">
                <a16:creationId xmlns:a16="http://schemas.microsoft.com/office/drawing/2014/main" id="{AA603843-335E-0D03-C60D-4B4FDAC148CC}"/>
              </a:ext>
            </a:extLst>
          </p:cNvPr>
          <p:cNvSpPr txBox="1">
            <a:spLocks/>
          </p:cNvSpPr>
          <p:nvPr/>
        </p:nvSpPr>
        <p:spPr>
          <a:xfrm>
            <a:off x="305081" y="128403"/>
            <a:ext cx="10963933" cy="93984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Suggestions from Young Alumni</a:t>
            </a:r>
            <a:endParaRPr lang="en-IN" dirty="0">
              <a:latin typeface="Bahnschrift SemiBold" panose="020B0502040204020203" pitchFamily="34" charset="0"/>
            </a:endParaRPr>
          </a:p>
        </p:txBody>
      </p:sp>
    </p:spTree>
    <p:extLst>
      <p:ext uri="{BB962C8B-B14F-4D97-AF65-F5344CB8AC3E}">
        <p14:creationId xmlns:p14="http://schemas.microsoft.com/office/powerpoint/2010/main" val="105134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B4915-1A22-7FE5-D1EE-74F9E33463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C1BF0D6-8C7B-DE0D-0FCB-A457063C1776}"/>
              </a:ext>
            </a:extLst>
          </p:cNvPr>
          <p:cNvPicPr>
            <a:picLocks noChangeAspect="1"/>
          </p:cNvPicPr>
          <p:nvPr/>
        </p:nvPicPr>
        <p:blipFill>
          <a:blip r:embed="rId3"/>
          <a:stretch>
            <a:fillRect/>
          </a:stretch>
        </p:blipFill>
        <p:spPr>
          <a:xfrm>
            <a:off x="126546" y="1027720"/>
            <a:ext cx="5955565" cy="2799116"/>
          </a:xfrm>
          <a:prstGeom prst="rect">
            <a:avLst/>
          </a:prstGeom>
        </p:spPr>
      </p:pic>
      <p:pic>
        <p:nvPicPr>
          <p:cNvPr id="2" name="Picture 1">
            <a:extLst>
              <a:ext uri="{FF2B5EF4-FFF2-40B4-BE49-F238E27FC236}">
                <a16:creationId xmlns:a16="http://schemas.microsoft.com/office/drawing/2014/main" id="{1DBD6B2A-5744-5431-3CA2-5E07BC65C555}"/>
              </a:ext>
            </a:extLst>
          </p:cNvPr>
          <p:cNvPicPr>
            <a:picLocks noChangeAspect="1"/>
          </p:cNvPicPr>
          <p:nvPr/>
        </p:nvPicPr>
        <p:blipFill>
          <a:blip r:embed="rId4"/>
          <a:stretch>
            <a:fillRect/>
          </a:stretch>
        </p:blipFill>
        <p:spPr>
          <a:xfrm>
            <a:off x="5731008" y="3145464"/>
            <a:ext cx="6334446" cy="3712536"/>
          </a:xfrm>
          <a:prstGeom prst="rect">
            <a:avLst/>
          </a:prstGeom>
        </p:spPr>
      </p:pic>
      <p:sp>
        <p:nvSpPr>
          <p:cNvPr id="3" name="Title 1">
            <a:extLst>
              <a:ext uri="{FF2B5EF4-FFF2-40B4-BE49-F238E27FC236}">
                <a16:creationId xmlns:a16="http://schemas.microsoft.com/office/drawing/2014/main" id="{85F413EB-70A0-DF04-8C78-21559608E556}"/>
              </a:ext>
            </a:extLst>
          </p:cNvPr>
          <p:cNvSpPr txBox="1">
            <a:spLocks/>
          </p:cNvSpPr>
          <p:nvPr/>
        </p:nvSpPr>
        <p:spPr>
          <a:xfrm>
            <a:off x="249041" y="-157162"/>
            <a:ext cx="11816413"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Pockets where we see greater issue of membership</a:t>
            </a:r>
            <a:endParaRPr lang="en-IN" dirty="0">
              <a:latin typeface="Bahnschrift SemiBold" panose="020B0502040204020203" pitchFamily="34" charset="0"/>
            </a:endParaRPr>
          </a:p>
        </p:txBody>
      </p:sp>
      <p:sp>
        <p:nvSpPr>
          <p:cNvPr id="5" name="Oval 4">
            <a:extLst>
              <a:ext uri="{FF2B5EF4-FFF2-40B4-BE49-F238E27FC236}">
                <a16:creationId xmlns:a16="http://schemas.microsoft.com/office/drawing/2014/main" id="{6DA2118D-C4C5-AAF1-10CD-C3C43A322D15}"/>
              </a:ext>
            </a:extLst>
          </p:cNvPr>
          <p:cNvSpPr/>
          <p:nvPr/>
        </p:nvSpPr>
        <p:spPr>
          <a:xfrm>
            <a:off x="2049794" y="2427278"/>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82CCDB-B04D-EE5C-3326-3DABC168D5BE}"/>
              </a:ext>
            </a:extLst>
          </p:cNvPr>
          <p:cNvSpPr/>
          <p:nvPr/>
        </p:nvSpPr>
        <p:spPr>
          <a:xfrm>
            <a:off x="3608752" y="2407250"/>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DD81EA-DA15-DA9F-050E-849A13814B12}"/>
              </a:ext>
            </a:extLst>
          </p:cNvPr>
          <p:cNvSpPr/>
          <p:nvPr/>
        </p:nvSpPr>
        <p:spPr>
          <a:xfrm>
            <a:off x="4065952" y="2427278"/>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0A0967-9B7B-07D8-1351-570F7FF9F2F4}"/>
              </a:ext>
            </a:extLst>
          </p:cNvPr>
          <p:cNvSpPr/>
          <p:nvPr/>
        </p:nvSpPr>
        <p:spPr>
          <a:xfrm>
            <a:off x="5074031" y="2427278"/>
            <a:ext cx="457200" cy="1223894"/>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27DE17-DE39-3945-6DB6-CD297DFDAC43}"/>
              </a:ext>
            </a:extLst>
          </p:cNvPr>
          <p:cNvSpPr/>
          <p:nvPr/>
        </p:nvSpPr>
        <p:spPr>
          <a:xfrm>
            <a:off x="1041715" y="2410471"/>
            <a:ext cx="457200" cy="1223894"/>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DA3A84-3578-57BC-773E-62800AD4159A}"/>
              </a:ext>
            </a:extLst>
          </p:cNvPr>
          <p:cNvSpPr/>
          <p:nvPr/>
        </p:nvSpPr>
        <p:spPr>
          <a:xfrm>
            <a:off x="10451727" y="4253931"/>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E73AE3-B825-3640-FDC1-F7106430757B}"/>
              </a:ext>
            </a:extLst>
          </p:cNvPr>
          <p:cNvSpPr/>
          <p:nvPr/>
        </p:nvSpPr>
        <p:spPr>
          <a:xfrm>
            <a:off x="6228757" y="4389785"/>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AECEC9B-6482-4E0C-BFA7-BE9D07E544F9}"/>
              </a:ext>
            </a:extLst>
          </p:cNvPr>
          <p:cNvSpPr txBox="1"/>
          <p:nvPr/>
        </p:nvSpPr>
        <p:spPr>
          <a:xfrm>
            <a:off x="412124" y="3826836"/>
            <a:ext cx="3882428" cy="2031325"/>
          </a:xfrm>
          <a:prstGeom prst="rect">
            <a:avLst/>
          </a:prstGeom>
          <a:noFill/>
        </p:spPr>
        <p:txBody>
          <a:bodyPr wrap="square" rtlCol="0">
            <a:spAutoFit/>
          </a:bodyPr>
          <a:lstStyle/>
          <a:p>
            <a:r>
              <a:rPr lang="en-US" dirty="0"/>
              <a:t>Nandan , the second chart has the X </a:t>
            </a:r>
            <a:r>
              <a:rPr lang="en-US" dirty="0" err="1"/>
              <a:t>axix</a:t>
            </a:r>
            <a:r>
              <a:rPr lang="en-US" dirty="0"/>
              <a:t> shifted, can we try a new graph….</a:t>
            </a:r>
          </a:p>
          <a:p>
            <a:endParaRPr lang="en-US" dirty="0"/>
          </a:p>
          <a:p>
            <a:r>
              <a:rPr lang="en-US" dirty="0"/>
              <a:t>Also can we get the percentage number for non members above each category?</a:t>
            </a:r>
          </a:p>
        </p:txBody>
      </p:sp>
    </p:spTree>
    <p:extLst>
      <p:ext uri="{BB962C8B-B14F-4D97-AF65-F5344CB8AC3E}">
        <p14:creationId xmlns:p14="http://schemas.microsoft.com/office/powerpoint/2010/main" val="180648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90C94-61E3-FFF4-D62F-9AD939BABB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88233E-3880-AD9D-8B2B-64137A621179}"/>
              </a:ext>
            </a:extLst>
          </p:cNvPr>
          <p:cNvPicPr>
            <a:picLocks noChangeAspect="1"/>
          </p:cNvPicPr>
          <p:nvPr/>
        </p:nvPicPr>
        <p:blipFill>
          <a:blip r:embed="rId3"/>
          <a:stretch>
            <a:fillRect/>
          </a:stretch>
        </p:blipFill>
        <p:spPr>
          <a:xfrm>
            <a:off x="347904" y="682267"/>
            <a:ext cx="5647940" cy="3310184"/>
          </a:xfrm>
          <a:prstGeom prst="rect">
            <a:avLst/>
          </a:prstGeom>
        </p:spPr>
      </p:pic>
    </p:spTree>
    <p:extLst>
      <p:ext uri="{BB962C8B-B14F-4D97-AF65-F5344CB8AC3E}">
        <p14:creationId xmlns:p14="http://schemas.microsoft.com/office/powerpoint/2010/main" val="224633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3DB65-4C80-B1A8-BC0A-9B2E07C2494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70DF626-7700-C598-5939-0EC15003740D}"/>
              </a:ext>
            </a:extLst>
          </p:cNvPr>
          <p:cNvPicPr>
            <a:picLocks noChangeAspect="1"/>
          </p:cNvPicPr>
          <p:nvPr/>
        </p:nvPicPr>
        <p:blipFill>
          <a:blip r:embed="rId3"/>
          <a:stretch>
            <a:fillRect/>
          </a:stretch>
        </p:blipFill>
        <p:spPr>
          <a:xfrm>
            <a:off x="279400" y="1571569"/>
            <a:ext cx="6096000" cy="4473631"/>
          </a:xfrm>
          <a:prstGeom prst="rect">
            <a:avLst/>
          </a:prstGeom>
        </p:spPr>
      </p:pic>
      <p:sp>
        <p:nvSpPr>
          <p:cNvPr id="2" name="TextBox 1">
            <a:extLst>
              <a:ext uri="{FF2B5EF4-FFF2-40B4-BE49-F238E27FC236}">
                <a16:creationId xmlns:a16="http://schemas.microsoft.com/office/drawing/2014/main" id="{E39A1D87-5B03-4963-490C-873C98387D4C}"/>
              </a:ext>
            </a:extLst>
          </p:cNvPr>
          <p:cNvSpPr txBox="1"/>
          <p:nvPr/>
        </p:nvSpPr>
        <p:spPr>
          <a:xfrm>
            <a:off x="6573685" y="966887"/>
            <a:ext cx="5338915" cy="5078313"/>
          </a:xfrm>
          <a:prstGeom prst="rect">
            <a:avLst/>
          </a:prstGeom>
          <a:noFill/>
        </p:spPr>
        <p:txBody>
          <a:bodyPr wrap="square" rtlCol="0">
            <a:spAutoFit/>
          </a:bodyPr>
          <a:lstStyle/>
          <a:p>
            <a:r>
              <a:rPr lang="en-US" b="1" dirty="0"/>
              <a:t>How to Interpret the Heatmap:</a:t>
            </a:r>
          </a:p>
          <a:p>
            <a:pPr>
              <a:buFont typeface="+mj-lt"/>
              <a:buAutoNum type="arabicPeriod"/>
            </a:pPr>
            <a:r>
              <a:rPr lang="en-US" b="1" dirty="0"/>
              <a:t>X-Axis (Membership Status)</a:t>
            </a:r>
            <a:endParaRPr lang="en-US" dirty="0"/>
          </a:p>
          <a:p>
            <a:pPr marL="742950" lvl="1" indent="-285750">
              <a:buFont typeface="+mj-lt"/>
              <a:buAutoNum type="arabicPeriod"/>
            </a:pPr>
            <a:r>
              <a:rPr lang="en-US" dirty="0"/>
              <a:t>"No" → Respondents who are </a:t>
            </a:r>
            <a:r>
              <a:rPr lang="en-US" i="1" dirty="0"/>
              <a:t>not</a:t>
            </a:r>
            <a:r>
              <a:rPr lang="en-US" dirty="0"/>
              <a:t> members.</a:t>
            </a:r>
          </a:p>
          <a:p>
            <a:pPr marL="742950" lvl="1" indent="-285750">
              <a:buFont typeface="+mj-lt"/>
              <a:buAutoNum type="arabicPeriod"/>
            </a:pPr>
            <a:r>
              <a:rPr lang="en-US" dirty="0"/>
              <a:t>"Yes" → Respondents who </a:t>
            </a:r>
            <a:r>
              <a:rPr lang="en-US" i="1" dirty="0"/>
              <a:t>are</a:t>
            </a:r>
            <a:r>
              <a:rPr lang="en-US" dirty="0"/>
              <a:t> members.</a:t>
            </a:r>
          </a:p>
          <a:p>
            <a:pPr>
              <a:buFont typeface="+mj-lt"/>
              <a:buAutoNum type="arabicPeriod"/>
            </a:pPr>
            <a:r>
              <a:rPr lang="en-US" b="1" dirty="0"/>
              <a:t>Y-Axis (Year of Graduation)</a:t>
            </a:r>
            <a:endParaRPr lang="en-US" dirty="0"/>
          </a:p>
          <a:p>
            <a:pPr marL="742950" lvl="1" indent="-285750">
              <a:buFont typeface="+mj-lt"/>
              <a:buAutoNum type="arabicPeriod"/>
            </a:pPr>
            <a:r>
              <a:rPr lang="en-US" dirty="0"/>
              <a:t>Lists different graduation years of respondents.</a:t>
            </a:r>
          </a:p>
          <a:p>
            <a:pPr marL="742950" lvl="1" indent="-285750">
              <a:buFont typeface="+mj-lt"/>
              <a:buAutoNum type="arabicPeriod"/>
            </a:pPr>
            <a:r>
              <a:rPr lang="en-US" dirty="0"/>
              <a:t>More recent years (2022-2024) are at the bottom, and older years (1998, 2010, etc.) are at the top.</a:t>
            </a:r>
          </a:p>
          <a:p>
            <a:pPr>
              <a:buFont typeface="+mj-lt"/>
              <a:buAutoNum type="arabicPeriod"/>
            </a:pPr>
            <a:r>
              <a:rPr lang="en-US" b="1" dirty="0"/>
              <a:t>Cell Values (Numbers in the Grid)</a:t>
            </a:r>
            <a:endParaRPr lang="en-US" dirty="0"/>
          </a:p>
          <a:p>
            <a:pPr marL="742950" lvl="1" indent="-285750">
              <a:buFont typeface="+mj-lt"/>
              <a:buAutoNum type="arabicPeriod"/>
            </a:pPr>
            <a:r>
              <a:rPr lang="en-US" dirty="0"/>
              <a:t>Each cell shows the </a:t>
            </a:r>
            <a:r>
              <a:rPr lang="en-US" i="1" dirty="0"/>
              <a:t>count</a:t>
            </a:r>
            <a:r>
              <a:rPr lang="en-US" dirty="0"/>
              <a:t> of respondents in that specific graduation year who either </a:t>
            </a:r>
            <a:r>
              <a:rPr lang="en-US" b="1" dirty="0"/>
              <a:t>are</a:t>
            </a:r>
            <a:r>
              <a:rPr lang="en-US" dirty="0"/>
              <a:t> or </a:t>
            </a:r>
            <a:r>
              <a:rPr lang="en-US" b="1" dirty="0"/>
              <a:t>are not</a:t>
            </a:r>
            <a:r>
              <a:rPr lang="en-US" dirty="0"/>
              <a:t> members.</a:t>
            </a:r>
          </a:p>
          <a:p>
            <a:pPr marL="742950" lvl="1" indent="-285750">
              <a:buFont typeface="+mj-lt"/>
              <a:buAutoNum type="arabicPeriod"/>
            </a:pPr>
            <a:r>
              <a:rPr lang="en-US" dirty="0"/>
              <a:t>Example:</a:t>
            </a:r>
          </a:p>
          <a:p>
            <a:pPr marL="1143000" lvl="2" indent="-228600">
              <a:buFont typeface="+mj-lt"/>
              <a:buAutoNum type="arabicPeriod"/>
            </a:pPr>
            <a:r>
              <a:rPr lang="en-US" dirty="0"/>
              <a:t>In </a:t>
            </a:r>
            <a:r>
              <a:rPr lang="en-US" b="1" dirty="0"/>
              <a:t>2015</a:t>
            </a:r>
            <a:r>
              <a:rPr lang="en-US" dirty="0"/>
              <a:t>, </a:t>
            </a:r>
            <a:r>
              <a:rPr lang="en-US" b="1" dirty="0"/>
              <a:t>10</a:t>
            </a:r>
            <a:r>
              <a:rPr lang="en-US" dirty="0"/>
              <a:t> respondents are members, while </a:t>
            </a:r>
            <a:r>
              <a:rPr lang="en-US" b="1" dirty="0"/>
              <a:t>0</a:t>
            </a:r>
            <a:r>
              <a:rPr lang="en-US" dirty="0"/>
              <a:t> are not.</a:t>
            </a:r>
          </a:p>
          <a:p>
            <a:pPr marL="1143000" lvl="2" indent="-228600">
              <a:buFont typeface="+mj-lt"/>
              <a:buAutoNum type="arabicPeriod"/>
            </a:pPr>
            <a:r>
              <a:rPr lang="en-US" dirty="0"/>
              <a:t>In </a:t>
            </a:r>
            <a:r>
              <a:rPr lang="en-US" b="1" dirty="0"/>
              <a:t>2023</a:t>
            </a:r>
            <a:r>
              <a:rPr lang="en-US" dirty="0"/>
              <a:t>, </a:t>
            </a:r>
            <a:r>
              <a:rPr lang="en-US" b="1" dirty="0"/>
              <a:t>8</a:t>
            </a:r>
            <a:r>
              <a:rPr lang="en-US" dirty="0"/>
              <a:t> are </a:t>
            </a:r>
            <a:r>
              <a:rPr lang="en-US" i="1" dirty="0"/>
              <a:t>not</a:t>
            </a:r>
            <a:r>
              <a:rPr lang="en-US" dirty="0"/>
              <a:t> members, while </a:t>
            </a:r>
            <a:r>
              <a:rPr lang="en-US" b="1" dirty="0"/>
              <a:t>7</a:t>
            </a:r>
            <a:r>
              <a:rPr lang="en-US" dirty="0"/>
              <a:t> are members.</a:t>
            </a:r>
          </a:p>
        </p:txBody>
      </p:sp>
    </p:spTree>
    <p:extLst>
      <p:ext uri="{BB962C8B-B14F-4D97-AF65-F5344CB8AC3E}">
        <p14:creationId xmlns:p14="http://schemas.microsoft.com/office/powerpoint/2010/main" val="286651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E9E6-A531-AE14-34D0-DEEB10C1CC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B39A246-4860-E323-F35C-980BD8A0C70A}"/>
              </a:ext>
            </a:extLst>
          </p:cNvPr>
          <p:cNvPicPr>
            <a:picLocks noChangeAspect="1"/>
          </p:cNvPicPr>
          <p:nvPr/>
        </p:nvPicPr>
        <p:blipFill>
          <a:blip r:embed="rId3"/>
          <a:stretch>
            <a:fillRect/>
          </a:stretch>
        </p:blipFill>
        <p:spPr>
          <a:xfrm>
            <a:off x="305912" y="0"/>
            <a:ext cx="11580175" cy="6858000"/>
          </a:xfrm>
          <a:prstGeom prst="rect">
            <a:avLst/>
          </a:prstGeom>
        </p:spPr>
      </p:pic>
    </p:spTree>
    <p:extLst>
      <p:ext uri="{BB962C8B-B14F-4D97-AF65-F5344CB8AC3E}">
        <p14:creationId xmlns:p14="http://schemas.microsoft.com/office/powerpoint/2010/main" val="86213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3982-6BC4-6196-161B-C09D81304E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2A9B2B-DCC9-525A-14F2-531F0DDD0531}"/>
              </a:ext>
            </a:extLst>
          </p:cNvPr>
          <p:cNvSpPr txBox="1"/>
          <p:nvPr/>
        </p:nvSpPr>
        <p:spPr>
          <a:xfrm>
            <a:off x="8001000" y="2565400"/>
            <a:ext cx="2717800" cy="1477328"/>
          </a:xfrm>
          <a:prstGeom prst="rect">
            <a:avLst/>
          </a:prstGeom>
          <a:noFill/>
        </p:spPr>
        <p:txBody>
          <a:bodyPr wrap="square" rtlCol="0">
            <a:spAutoFit/>
          </a:bodyPr>
          <a:lstStyle/>
          <a:p>
            <a:r>
              <a:rPr lang="en-US" dirty="0"/>
              <a:t>Bangalore appears at multiple places. We should clean up the data and update some fields to make this more coherent.</a:t>
            </a:r>
          </a:p>
        </p:txBody>
      </p:sp>
      <p:pic>
        <p:nvPicPr>
          <p:cNvPr id="5" name="Picture 4">
            <a:extLst>
              <a:ext uri="{FF2B5EF4-FFF2-40B4-BE49-F238E27FC236}">
                <a16:creationId xmlns:a16="http://schemas.microsoft.com/office/drawing/2014/main" id="{F913BE3A-44CE-6A60-0F7E-2DE24CD4DF00}"/>
              </a:ext>
            </a:extLst>
          </p:cNvPr>
          <p:cNvPicPr>
            <a:picLocks noChangeAspect="1"/>
          </p:cNvPicPr>
          <p:nvPr/>
        </p:nvPicPr>
        <p:blipFill>
          <a:blip r:embed="rId3"/>
          <a:stretch>
            <a:fillRect/>
          </a:stretch>
        </p:blipFill>
        <p:spPr>
          <a:xfrm>
            <a:off x="433387" y="422480"/>
            <a:ext cx="11325225" cy="5619750"/>
          </a:xfrm>
          <a:prstGeom prst="rect">
            <a:avLst/>
          </a:prstGeom>
        </p:spPr>
      </p:pic>
    </p:spTree>
    <p:extLst>
      <p:ext uri="{BB962C8B-B14F-4D97-AF65-F5344CB8AC3E}">
        <p14:creationId xmlns:p14="http://schemas.microsoft.com/office/powerpoint/2010/main" val="167522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47F3-54FD-D52A-46A5-D12E095EEE7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9C4547D-DCEF-0F4E-4BE7-FE9EF6331187}"/>
              </a:ext>
            </a:extLst>
          </p:cNvPr>
          <p:cNvPicPr>
            <a:picLocks noChangeAspect="1"/>
          </p:cNvPicPr>
          <p:nvPr/>
        </p:nvPicPr>
        <p:blipFill>
          <a:blip r:embed="rId3"/>
          <a:stretch>
            <a:fillRect/>
          </a:stretch>
        </p:blipFill>
        <p:spPr>
          <a:xfrm>
            <a:off x="219075" y="713770"/>
            <a:ext cx="11753850" cy="5257800"/>
          </a:xfrm>
          <a:prstGeom prst="rect">
            <a:avLst/>
          </a:prstGeom>
        </p:spPr>
      </p:pic>
    </p:spTree>
    <p:extLst>
      <p:ext uri="{BB962C8B-B14F-4D97-AF65-F5344CB8AC3E}">
        <p14:creationId xmlns:p14="http://schemas.microsoft.com/office/powerpoint/2010/main" val="4694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E813-8CBA-56FE-21B8-B52BFBB8C2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98FFE4-A7E4-D6C9-4358-9C7A2439AEC7}"/>
              </a:ext>
            </a:extLst>
          </p:cNvPr>
          <p:cNvPicPr>
            <a:picLocks noChangeAspect="1"/>
          </p:cNvPicPr>
          <p:nvPr/>
        </p:nvPicPr>
        <p:blipFill>
          <a:blip r:embed="rId3"/>
          <a:stretch>
            <a:fillRect/>
          </a:stretch>
        </p:blipFill>
        <p:spPr>
          <a:xfrm>
            <a:off x="0" y="0"/>
            <a:ext cx="7833980" cy="6858000"/>
          </a:xfrm>
          <a:prstGeom prst="rect">
            <a:avLst/>
          </a:prstGeom>
        </p:spPr>
      </p:pic>
    </p:spTree>
    <p:extLst>
      <p:ext uri="{BB962C8B-B14F-4D97-AF65-F5344CB8AC3E}">
        <p14:creationId xmlns:p14="http://schemas.microsoft.com/office/powerpoint/2010/main" val="62340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0239-8CD8-9D36-227F-9D0DAB785415}"/>
              </a:ext>
            </a:extLst>
          </p:cNvPr>
          <p:cNvSpPr>
            <a:spLocks noGrp="1"/>
          </p:cNvSpPr>
          <p:nvPr>
            <p:ph type="title"/>
          </p:nvPr>
        </p:nvSpPr>
        <p:spPr>
          <a:xfrm>
            <a:off x="335923" y="0"/>
            <a:ext cx="10515600" cy="1325563"/>
          </a:xfrm>
        </p:spPr>
        <p:txBody>
          <a:bodyPr>
            <a:normAutofit/>
          </a:bodyPr>
          <a:lstStyle/>
          <a:p>
            <a:r>
              <a:rPr lang="en-IN" sz="3600" dirty="0">
                <a:latin typeface="Bahnschrift SemiBold SemiConden" panose="020B0502040204020203" pitchFamily="34" charset="0"/>
              </a:rPr>
              <a:t>Insights from IIT Roorkee Alumni Association Participation Survey</a:t>
            </a:r>
          </a:p>
        </p:txBody>
      </p:sp>
      <p:sp>
        <p:nvSpPr>
          <p:cNvPr id="4" name="Rectangle 1">
            <a:extLst>
              <a:ext uri="{FF2B5EF4-FFF2-40B4-BE49-F238E27FC236}">
                <a16:creationId xmlns:a16="http://schemas.microsoft.com/office/drawing/2014/main" id="{A33297E1-A48D-90F9-30E0-024FE6CF379D}"/>
              </a:ext>
            </a:extLst>
          </p:cNvPr>
          <p:cNvSpPr>
            <a:spLocks noGrp="1" noChangeArrowheads="1"/>
          </p:cNvSpPr>
          <p:nvPr>
            <p:ph idx="1"/>
          </p:nvPr>
        </p:nvSpPr>
        <p:spPr bwMode="auto">
          <a:xfrm>
            <a:off x="820514" y="2204094"/>
            <a:ext cx="101816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2800" b="1" i="0" u="none" strike="noStrike" cap="none" normalizeH="0" baseline="0" dirty="0">
                <a:ln>
                  <a:noFill/>
                </a:ln>
                <a:solidFill>
                  <a:schemeClr val="tx1"/>
                </a:solidFill>
                <a:effectLst/>
                <a:latin typeface="Arial" panose="020B0604020202020204" pitchFamily="34" charset="0"/>
              </a:rPr>
              <a:t>Objective:</a:t>
            </a:r>
          </a:p>
          <a:p>
            <a:pPr marL="0" indent="0" eaLnBrk="0" fontAlgn="base" hangingPunct="0">
              <a:lnSpc>
                <a:spcPct val="100000"/>
              </a:lnSpc>
              <a:spcBef>
                <a:spcPct val="0"/>
              </a:spcBef>
              <a:spcAft>
                <a:spcPct val="0"/>
              </a:spcAft>
              <a:buClrTx/>
              <a:buSzTx/>
              <a:buNone/>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To understand alumni awareness around IITRAA and its chapters, their participation in its affairs, and suggestions for enhancing 	engagement with the IITRAA.</a:t>
            </a:r>
          </a:p>
          <a:p>
            <a:pPr eaLnBrk="0" fontAlgn="base" hangingPunct="0">
              <a:lnSpc>
                <a:spcPct val="100000"/>
              </a:lnSpc>
              <a:spcBef>
                <a:spcPct val="0"/>
              </a:spcBef>
              <a:spcAft>
                <a:spcPct val="0"/>
              </a:spcAft>
              <a:buClrTx/>
              <a:buSzTx/>
            </a:pPr>
            <a:r>
              <a:rPr kumimoji="0" lang="en-US" altLang="en-US" sz="2800" b="1" i="0" u="none" strike="noStrike" cap="none" normalizeH="0" baseline="0" dirty="0">
                <a:ln>
                  <a:noFill/>
                </a:ln>
                <a:solidFill>
                  <a:schemeClr val="tx1"/>
                </a:solidFill>
                <a:effectLst/>
                <a:latin typeface="Arial" panose="020B0604020202020204" pitchFamily="34" charset="0"/>
              </a:rPr>
              <a:t>Purpose:</a:t>
            </a:r>
          </a:p>
          <a:p>
            <a:pPr marL="0" indent="0" eaLnBrk="0" fontAlgn="base" hangingPunct="0">
              <a:lnSpc>
                <a:spcPct val="100000"/>
              </a:lnSpc>
              <a:spcBef>
                <a:spcPct val="0"/>
              </a:spcBef>
              <a:spcAft>
                <a:spcPct val="0"/>
              </a:spcAft>
              <a:buClrTx/>
              <a:buSzTx/>
              <a:buNone/>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This study aims to provide strategic insights for increasing alumni involvement, 	particularly among younger graduates, by analyzing participation patterns, 	preferences, and feedback.</a:t>
            </a:r>
          </a:p>
        </p:txBody>
      </p:sp>
      <p:pic>
        <p:nvPicPr>
          <p:cNvPr id="5" name="Picture 4">
            <a:extLst>
              <a:ext uri="{FF2B5EF4-FFF2-40B4-BE49-F238E27FC236}">
                <a16:creationId xmlns:a16="http://schemas.microsoft.com/office/drawing/2014/main" id="{12B2187F-CF10-3F53-1E25-1B5A88572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spTree>
    <p:extLst>
      <p:ext uri="{BB962C8B-B14F-4D97-AF65-F5344CB8AC3E}">
        <p14:creationId xmlns:p14="http://schemas.microsoft.com/office/powerpoint/2010/main" val="161559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CA5D5-6F8B-2AC2-25FA-E107ED4ECA38}"/>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007B61D4-0B51-C9EE-D3B3-587CFE888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4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B2D54-7CBE-A412-A581-CBDD7699A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10F98C-1FB4-5C84-F8EB-5AB44A487C74}"/>
              </a:ext>
            </a:extLst>
          </p:cNvPr>
          <p:cNvSpPr>
            <a:spLocks noGrp="1"/>
          </p:cNvSpPr>
          <p:nvPr>
            <p:ph type="title"/>
          </p:nvPr>
        </p:nvSpPr>
        <p:spPr>
          <a:xfrm>
            <a:off x="651618" y="183362"/>
            <a:ext cx="9603275" cy="1049235"/>
          </a:xfrm>
        </p:spPr>
        <p:txBody>
          <a:bodyPr/>
          <a:lstStyle/>
          <a:p>
            <a:r>
              <a:rPr lang="en-US" dirty="0">
                <a:latin typeface="Bahnschrift SemiBold" panose="020B0502040204020203" pitchFamily="34" charset="0"/>
              </a:rPr>
              <a:t>Brief Description of the Data</a:t>
            </a:r>
            <a:endParaRPr lang="en-IN" dirty="0">
              <a:latin typeface="Bahnschrift SemiBold" panose="020B0502040204020203" pitchFamily="34" charset="0"/>
            </a:endParaRPr>
          </a:p>
        </p:txBody>
      </p:sp>
      <p:sp>
        <p:nvSpPr>
          <p:cNvPr id="4" name="Rectangle 1">
            <a:extLst>
              <a:ext uri="{FF2B5EF4-FFF2-40B4-BE49-F238E27FC236}">
                <a16:creationId xmlns:a16="http://schemas.microsoft.com/office/drawing/2014/main" id="{5D8D11B1-77B5-CB7E-813B-E201C8D0DB3F}"/>
              </a:ext>
            </a:extLst>
          </p:cNvPr>
          <p:cNvSpPr>
            <a:spLocks noGrp="1" noChangeArrowheads="1"/>
          </p:cNvSpPr>
          <p:nvPr>
            <p:ph idx="1"/>
          </p:nvPr>
        </p:nvSpPr>
        <p:spPr bwMode="auto">
          <a:xfrm>
            <a:off x="651618" y="1481568"/>
            <a:ext cx="10181621" cy="434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700" b="1" dirty="0"/>
              <a:t>Data Source:</a:t>
            </a:r>
            <a:br>
              <a:rPr lang="en-US" sz="1700" dirty="0"/>
            </a:br>
            <a:r>
              <a:rPr lang="en-US" sz="1700" dirty="0"/>
              <a:t>The data is collected from an online survey conducted among IIT Roorkee alumni who graduated in the year </a:t>
            </a:r>
            <a:r>
              <a:rPr lang="en-US" sz="1700" b="1" dirty="0"/>
              <a:t>2010 or later</a:t>
            </a:r>
            <a:r>
              <a:rPr lang="en-US" sz="1700" dirty="0"/>
              <a:t>.</a:t>
            </a:r>
          </a:p>
          <a:p>
            <a:pPr>
              <a:buFont typeface="Arial" panose="020B0604020202020204" pitchFamily="34" charset="0"/>
              <a:buChar char="•"/>
            </a:pPr>
            <a:r>
              <a:rPr lang="en-US" sz="1700" b="1" dirty="0"/>
              <a:t>Sample Size:</a:t>
            </a:r>
            <a:br>
              <a:rPr lang="en-US" sz="1700" dirty="0"/>
            </a:br>
            <a:r>
              <a:rPr lang="en-US" sz="1700" dirty="0"/>
              <a:t>The survey received responses from a diverse group of alumni across multiple graduation year groups and geographical locations.</a:t>
            </a:r>
          </a:p>
          <a:p>
            <a:pPr>
              <a:buFont typeface="Arial" panose="020B0604020202020204" pitchFamily="34" charset="0"/>
              <a:buChar char="•"/>
            </a:pPr>
            <a:r>
              <a:rPr lang="en-US" sz="1700" b="1" dirty="0"/>
              <a:t>Data Points:</a:t>
            </a:r>
            <a:br>
              <a:rPr lang="en-US" sz="1700" dirty="0"/>
            </a:br>
            <a:r>
              <a:rPr lang="en-US" sz="1700" dirty="0"/>
              <a:t>The survey includes questions on:</a:t>
            </a:r>
          </a:p>
          <a:p>
            <a:pPr marL="742950" lvl="1" indent="-285750">
              <a:buFont typeface="Arial" panose="020B0604020202020204" pitchFamily="34" charset="0"/>
              <a:buChar char="•"/>
            </a:pPr>
            <a:r>
              <a:rPr lang="en-US" sz="1700" dirty="0"/>
              <a:t>Awareness and membership status</a:t>
            </a:r>
          </a:p>
          <a:p>
            <a:pPr marL="742950" lvl="1" indent="-285750">
              <a:buFont typeface="Arial" panose="020B0604020202020204" pitchFamily="34" charset="0"/>
              <a:buChar char="•"/>
            </a:pPr>
            <a:r>
              <a:rPr lang="en-US" sz="1700" dirty="0"/>
              <a:t>Participation in alumni events and activities</a:t>
            </a:r>
          </a:p>
          <a:p>
            <a:pPr marL="742950" lvl="1" indent="-285750">
              <a:buFont typeface="Arial" panose="020B0604020202020204" pitchFamily="34" charset="0"/>
              <a:buChar char="•"/>
            </a:pPr>
            <a:r>
              <a:rPr lang="en-US" sz="1700" dirty="0"/>
              <a:t>Preferred communication channels</a:t>
            </a:r>
          </a:p>
          <a:p>
            <a:pPr marL="742950" lvl="1" indent="-285750">
              <a:buFont typeface="Arial" panose="020B0604020202020204" pitchFamily="34" charset="0"/>
              <a:buChar char="•"/>
            </a:pPr>
            <a:r>
              <a:rPr lang="en-US" sz="1700" dirty="0"/>
              <a:t>Suggestions for improvement and enhanced engagement</a:t>
            </a:r>
          </a:p>
        </p:txBody>
      </p:sp>
      <p:pic>
        <p:nvPicPr>
          <p:cNvPr id="5" name="Picture 4">
            <a:extLst>
              <a:ext uri="{FF2B5EF4-FFF2-40B4-BE49-F238E27FC236}">
                <a16:creationId xmlns:a16="http://schemas.microsoft.com/office/drawing/2014/main" id="{405EC470-BA43-EE2B-9FDB-AD7190FC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spTree>
    <p:extLst>
      <p:ext uri="{BB962C8B-B14F-4D97-AF65-F5344CB8AC3E}">
        <p14:creationId xmlns:p14="http://schemas.microsoft.com/office/powerpoint/2010/main" val="266820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90912-6A60-E72E-81B0-C190E1D49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70335-8E8F-EAA2-AFDB-D505D9998AE9}"/>
              </a:ext>
            </a:extLst>
          </p:cNvPr>
          <p:cNvSpPr>
            <a:spLocks noGrp="1"/>
          </p:cNvSpPr>
          <p:nvPr>
            <p:ph type="title"/>
          </p:nvPr>
        </p:nvSpPr>
        <p:spPr>
          <a:xfrm>
            <a:off x="429506" y="181763"/>
            <a:ext cx="9603275" cy="1049235"/>
          </a:xfrm>
        </p:spPr>
        <p:txBody>
          <a:bodyPr/>
          <a:lstStyle/>
          <a:p>
            <a:r>
              <a:rPr lang="en-US" dirty="0"/>
              <a:t>What We Are Trying to Achieve</a:t>
            </a:r>
            <a:endParaRPr lang="en-IN" dirty="0">
              <a:latin typeface="Bahnschrift SemiBold" panose="020B0502040204020203" pitchFamily="34" charset="0"/>
            </a:endParaRPr>
          </a:p>
        </p:txBody>
      </p:sp>
      <p:sp>
        <p:nvSpPr>
          <p:cNvPr id="4" name="Rectangle 1">
            <a:extLst>
              <a:ext uri="{FF2B5EF4-FFF2-40B4-BE49-F238E27FC236}">
                <a16:creationId xmlns:a16="http://schemas.microsoft.com/office/drawing/2014/main" id="{7E70CE19-E472-69F5-AEB5-81DDA121080E}"/>
              </a:ext>
            </a:extLst>
          </p:cNvPr>
          <p:cNvSpPr>
            <a:spLocks noGrp="1" noChangeArrowheads="1"/>
          </p:cNvSpPr>
          <p:nvPr>
            <p:ph idx="1"/>
          </p:nvPr>
        </p:nvSpPr>
        <p:spPr bwMode="auto">
          <a:xfrm>
            <a:off x="558295" y="1478369"/>
            <a:ext cx="10181621" cy="3901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800" b="1" dirty="0"/>
              <a:t>Primary Goal: </a:t>
            </a:r>
            <a:r>
              <a:rPr lang="en-US" sz="1800" dirty="0"/>
              <a:t>To understand the factors influencing alumni participation and identify areas to enhance engagement.</a:t>
            </a:r>
          </a:p>
          <a:p>
            <a:pPr>
              <a:buFont typeface="Arial" panose="020B0604020202020204" pitchFamily="34" charset="0"/>
              <a:buChar char="•"/>
            </a:pPr>
            <a:r>
              <a:rPr lang="en-US" sz="1800" b="1" dirty="0"/>
              <a:t>Specific Objectives:</a:t>
            </a:r>
          </a:p>
          <a:p>
            <a:pPr lvl="1"/>
            <a:r>
              <a:rPr lang="en-US" dirty="0"/>
              <a:t>Assess the level of awareness and membership in the alumni association.</a:t>
            </a:r>
          </a:p>
          <a:p>
            <a:pPr lvl="1"/>
            <a:r>
              <a:rPr lang="en-US" dirty="0"/>
              <a:t>Identify reasons for non-membership and barriers to participation.</a:t>
            </a:r>
          </a:p>
          <a:p>
            <a:pPr lvl="1"/>
            <a:r>
              <a:rPr lang="en-US" dirty="0"/>
              <a:t>Understand preferred communication channels and event types.</a:t>
            </a:r>
          </a:p>
          <a:p>
            <a:pPr lvl="1"/>
            <a:r>
              <a:rPr lang="en-US" dirty="0"/>
              <a:t>Gather feedback and suggestions to inform future engagement strategies.</a:t>
            </a:r>
          </a:p>
          <a:p>
            <a:pPr>
              <a:buFont typeface="Arial" panose="020B0604020202020204" pitchFamily="34" charset="0"/>
              <a:buChar char="•"/>
            </a:pPr>
            <a:r>
              <a:rPr lang="en-US" sz="1800" b="1" dirty="0"/>
              <a:t>Outcome Expectation: </a:t>
            </a:r>
            <a:r>
              <a:rPr lang="en-US" sz="1800" dirty="0"/>
              <a:t>Insights from this survey are intended to guide the alumni association in designing tailored initiatives and communication strategies, ultimately fostering a more active and engaged alumni community.</a:t>
            </a:r>
          </a:p>
        </p:txBody>
      </p:sp>
      <p:pic>
        <p:nvPicPr>
          <p:cNvPr id="5" name="Picture 4">
            <a:extLst>
              <a:ext uri="{FF2B5EF4-FFF2-40B4-BE49-F238E27FC236}">
                <a16:creationId xmlns:a16="http://schemas.microsoft.com/office/drawing/2014/main" id="{7A36CD0A-75F0-8E22-55D5-15F0FF25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spTree>
    <p:extLst>
      <p:ext uri="{BB962C8B-B14F-4D97-AF65-F5344CB8AC3E}">
        <p14:creationId xmlns:p14="http://schemas.microsoft.com/office/powerpoint/2010/main" val="263955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7B87C-F738-E420-654B-84A244381793}"/>
              </a:ext>
            </a:extLst>
          </p:cNvPr>
          <p:cNvPicPr>
            <a:picLocks noChangeAspect="1"/>
          </p:cNvPicPr>
          <p:nvPr/>
        </p:nvPicPr>
        <p:blipFill>
          <a:blip r:embed="rId3"/>
          <a:stretch>
            <a:fillRect/>
          </a:stretch>
        </p:blipFill>
        <p:spPr>
          <a:xfrm>
            <a:off x="268304" y="939845"/>
            <a:ext cx="7111601" cy="5254894"/>
          </a:xfrm>
          <a:prstGeom prst="rect">
            <a:avLst/>
          </a:prstGeom>
        </p:spPr>
      </p:pic>
      <p:sp>
        <p:nvSpPr>
          <p:cNvPr id="2" name="TextBox 1">
            <a:extLst>
              <a:ext uri="{FF2B5EF4-FFF2-40B4-BE49-F238E27FC236}">
                <a16:creationId xmlns:a16="http://schemas.microsoft.com/office/drawing/2014/main" id="{166C9FDA-11BC-BCED-7015-8C85BF29135A}"/>
              </a:ext>
            </a:extLst>
          </p:cNvPr>
          <p:cNvSpPr txBox="1"/>
          <p:nvPr/>
        </p:nvSpPr>
        <p:spPr>
          <a:xfrm>
            <a:off x="7778839" y="1236372"/>
            <a:ext cx="305229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received x responses, from Alumni across the Globe.</a:t>
            </a:r>
          </a:p>
          <a:p>
            <a:pPr marL="285750" indent="-285750">
              <a:buFont typeface="Arial" panose="020B0604020202020204" pitchFamily="34" charset="0"/>
              <a:buChar char="•"/>
            </a:pPr>
            <a:r>
              <a:rPr lang="en-US" dirty="0"/>
              <a:t>The largest participation was from Alumni from recent years(2021-24) – probably a reflection of inquisitiveness and need for this segment ?? </a:t>
            </a:r>
          </a:p>
        </p:txBody>
      </p:sp>
      <p:sp>
        <p:nvSpPr>
          <p:cNvPr id="3" name="Title 1">
            <a:extLst>
              <a:ext uri="{FF2B5EF4-FFF2-40B4-BE49-F238E27FC236}">
                <a16:creationId xmlns:a16="http://schemas.microsoft.com/office/drawing/2014/main" id="{990DEB0A-8586-AA23-D5AE-A5DC913E4BC9}"/>
              </a:ext>
            </a:extLst>
          </p:cNvPr>
          <p:cNvSpPr txBox="1">
            <a:spLocks/>
          </p:cNvSpPr>
          <p:nvPr/>
        </p:nvSpPr>
        <p:spPr>
          <a:xfrm>
            <a:off x="403748" y="0"/>
            <a:ext cx="9628894" cy="9398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Demographics of participation</a:t>
            </a:r>
            <a:endParaRPr lang="en-IN" dirty="0">
              <a:latin typeface="Bahnschrift SemiBold" panose="020B0502040204020203" pitchFamily="34" charset="0"/>
            </a:endParaRPr>
          </a:p>
        </p:txBody>
      </p:sp>
    </p:spTree>
    <p:extLst>
      <p:ext uri="{BB962C8B-B14F-4D97-AF65-F5344CB8AC3E}">
        <p14:creationId xmlns:p14="http://schemas.microsoft.com/office/powerpoint/2010/main" val="272374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D5DFB-3044-331C-E9D0-960E200DD25B}"/>
              </a:ext>
            </a:extLst>
          </p:cNvPr>
          <p:cNvSpPr txBox="1"/>
          <p:nvPr/>
        </p:nvSpPr>
        <p:spPr>
          <a:xfrm>
            <a:off x="8706295" y="467932"/>
            <a:ext cx="329681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survey highlighted that the membership penetration was lowest in the Covid years </a:t>
            </a:r>
            <a:r>
              <a:rPr lang="en-US" dirty="0" err="1"/>
              <a:t>passouts</a:t>
            </a:r>
            <a:r>
              <a:rPr lang="en-US" dirty="0"/>
              <a:t> (2020 and 21). Presumably many activities were on hold during this time and also the membership drive</a:t>
            </a:r>
          </a:p>
          <a:p>
            <a:pPr marL="285750" indent="-285750">
              <a:buFont typeface="Arial" panose="020B0604020202020204" pitchFamily="34" charset="0"/>
              <a:buChar char="•"/>
            </a:pPr>
            <a:r>
              <a:rPr lang="en-US" dirty="0"/>
              <a:t>Beyond that the membership drive is lower in recent years (2022-24) but not as low. Heartening signs – however, significant efforts may need </a:t>
            </a:r>
            <a:r>
              <a:rPr lang="en-US" dirty="0" err="1"/>
              <a:t>ot</a:t>
            </a:r>
            <a:r>
              <a:rPr lang="en-US" dirty="0"/>
              <a:t> be done to bring recent graduates in the fold</a:t>
            </a:r>
          </a:p>
        </p:txBody>
      </p:sp>
      <p:pic>
        <p:nvPicPr>
          <p:cNvPr id="4" name="Picture 3">
            <a:extLst>
              <a:ext uri="{FF2B5EF4-FFF2-40B4-BE49-F238E27FC236}">
                <a16:creationId xmlns:a16="http://schemas.microsoft.com/office/drawing/2014/main" id="{C723264D-421C-922F-043B-51704D3D9DDD}"/>
              </a:ext>
            </a:extLst>
          </p:cNvPr>
          <p:cNvPicPr>
            <a:picLocks noChangeAspect="1"/>
          </p:cNvPicPr>
          <p:nvPr/>
        </p:nvPicPr>
        <p:blipFill>
          <a:blip r:embed="rId3"/>
          <a:stretch>
            <a:fillRect/>
          </a:stretch>
        </p:blipFill>
        <p:spPr>
          <a:xfrm>
            <a:off x="422753" y="1477711"/>
            <a:ext cx="8283542" cy="4471393"/>
          </a:xfrm>
          <a:prstGeom prst="rect">
            <a:avLst/>
          </a:prstGeom>
        </p:spPr>
      </p:pic>
      <p:pic>
        <p:nvPicPr>
          <p:cNvPr id="9" name="Picture 8">
            <a:extLst>
              <a:ext uri="{FF2B5EF4-FFF2-40B4-BE49-F238E27FC236}">
                <a16:creationId xmlns:a16="http://schemas.microsoft.com/office/drawing/2014/main" id="{9E3403E4-B427-FF0A-3924-5604FE765393}"/>
              </a:ext>
            </a:extLst>
          </p:cNvPr>
          <p:cNvPicPr>
            <a:picLocks noChangeAspect="1"/>
          </p:cNvPicPr>
          <p:nvPr/>
        </p:nvPicPr>
        <p:blipFill>
          <a:blip r:embed="rId4"/>
          <a:stretch>
            <a:fillRect/>
          </a:stretch>
        </p:blipFill>
        <p:spPr>
          <a:xfrm>
            <a:off x="5119528" y="1859588"/>
            <a:ext cx="2494209" cy="1232007"/>
          </a:xfrm>
          <a:prstGeom prst="rect">
            <a:avLst/>
          </a:prstGeom>
        </p:spPr>
      </p:pic>
      <p:sp>
        <p:nvSpPr>
          <p:cNvPr id="3" name="Title 1">
            <a:extLst>
              <a:ext uri="{FF2B5EF4-FFF2-40B4-BE49-F238E27FC236}">
                <a16:creationId xmlns:a16="http://schemas.microsoft.com/office/drawing/2014/main" id="{623FF988-8194-0064-9DE6-A7F772245193}"/>
              </a:ext>
            </a:extLst>
          </p:cNvPr>
          <p:cNvSpPr txBox="1">
            <a:spLocks/>
          </p:cNvSpPr>
          <p:nvPr/>
        </p:nvSpPr>
        <p:spPr>
          <a:xfrm>
            <a:off x="305081" y="218196"/>
            <a:ext cx="9628894" cy="9398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Membership Status</a:t>
            </a:r>
            <a:endParaRPr lang="en-IN" dirty="0">
              <a:latin typeface="Bahnschrift SemiBold" panose="020B0502040204020203" pitchFamily="34" charset="0"/>
            </a:endParaRPr>
          </a:p>
        </p:txBody>
      </p:sp>
    </p:spTree>
    <p:extLst>
      <p:ext uri="{BB962C8B-B14F-4D97-AF65-F5344CB8AC3E}">
        <p14:creationId xmlns:p14="http://schemas.microsoft.com/office/powerpoint/2010/main" val="89777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805FF-A29D-F56D-2592-5619812416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DFCE77-8CF5-D041-9603-726D281BF549}"/>
              </a:ext>
            </a:extLst>
          </p:cNvPr>
          <p:cNvSpPr txBox="1"/>
          <p:nvPr/>
        </p:nvSpPr>
        <p:spPr>
          <a:xfrm>
            <a:off x="7981682" y="1953296"/>
            <a:ext cx="349339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Awareness around the process to join, or whom and where to reach out, is probably the most highlighted reason for those not a member still</a:t>
            </a:r>
          </a:p>
        </p:txBody>
      </p:sp>
      <p:pic>
        <p:nvPicPr>
          <p:cNvPr id="6" name="Picture 5">
            <a:extLst>
              <a:ext uri="{FF2B5EF4-FFF2-40B4-BE49-F238E27FC236}">
                <a16:creationId xmlns:a16="http://schemas.microsoft.com/office/drawing/2014/main" id="{3E058425-17F4-8B02-91B6-8C3DA3676C3A}"/>
              </a:ext>
            </a:extLst>
          </p:cNvPr>
          <p:cNvPicPr>
            <a:picLocks noChangeAspect="1"/>
          </p:cNvPicPr>
          <p:nvPr/>
        </p:nvPicPr>
        <p:blipFill>
          <a:blip r:embed="rId3"/>
          <a:stretch>
            <a:fillRect/>
          </a:stretch>
        </p:blipFill>
        <p:spPr>
          <a:xfrm>
            <a:off x="457059" y="1266724"/>
            <a:ext cx="6868666" cy="5277587"/>
          </a:xfrm>
          <a:prstGeom prst="rect">
            <a:avLst/>
          </a:prstGeom>
        </p:spPr>
      </p:pic>
      <p:sp>
        <p:nvSpPr>
          <p:cNvPr id="3" name="Title 1">
            <a:extLst>
              <a:ext uri="{FF2B5EF4-FFF2-40B4-BE49-F238E27FC236}">
                <a16:creationId xmlns:a16="http://schemas.microsoft.com/office/drawing/2014/main" id="{0E16161E-22C0-01F9-C6A0-3314A91800FA}"/>
              </a:ext>
            </a:extLst>
          </p:cNvPr>
          <p:cNvSpPr txBox="1">
            <a:spLocks/>
          </p:cNvSpPr>
          <p:nvPr/>
        </p:nvSpPr>
        <p:spPr>
          <a:xfrm>
            <a:off x="305081" y="218196"/>
            <a:ext cx="9628894"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What is inhibiting Alumni from being a member?</a:t>
            </a:r>
            <a:endParaRPr lang="en-IN" dirty="0">
              <a:latin typeface="Bahnschrift SemiBold" panose="020B0502040204020203" pitchFamily="34" charset="0"/>
            </a:endParaRPr>
          </a:p>
        </p:txBody>
      </p:sp>
    </p:spTree>
    <p:extLst>
      <p:ext uri="{BB962C8B-B14F-4D97-AF65-F5344CB8AC3E}">
        <p14:creationId xmlns:p14="http://schemas.microsoft.com/office/powerpoint/2010/main" val="336389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C943B6-CBED-ECBB-BC03-09ADC8325BBB}"/>
              </a:ext>
            </a:extLst>
          </p:cNvPr>
          <p:cNvPicPr>
            <a:picLocks noChangeAspect="1"/>
          </p:cNvPicPr>
          <p:nvPr/>
        </p:nvPicPr>
        <p:blipFill>
          <a:blip r:embed="rId2"/>
          <a:stretch>
            <a:fillRect/>
          </a:stretch>
        </p:blipFill>
        <p:spPr>
          <a:xfrm>
            <a:off x="485644" y="1158400"/>
            <a:ext cx="10602805" cy="5210902"/>
          </a:xfrm>
          <a:prstGeom prst="rect">
            <a:avLst/>
          </a:prstGeom>
        </p:spPr>
      </p:pic>
      <p:sp>
        <p:nvSpPr>
          <p:cNvPr id="2" name="TextBox 1">
            <a:extLst>
              <a:ext uri="{FF2B5EF4-FFF2-40B4-BE49-F238E27FC236}">
                <a16:creationId xmlns:a16="http://schemas.microsoft.com/office/drawing/2014/main" id="{11FCD45B-DC55-F70F-69C6-E7CFFEF5509A}"/>
              </a:ext>
            </a:extLst>
          </p:cNvPr>
          <p:cNvSpPr txBox="1"/>
          <p:nvPr/>
        </p:nvSpPr>
        <p:spPr>
          <a:xfrm>
            <a:off x="7981682" y="2782669"/>
            <a:ext cx="34933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Year 2020 and later, seem to be most unaware of the process.</a:t>
            </a:r>
          </a:p>
        </p:txBody>
      </p:sp>
      <p:sp>
        <p:nvSpPr>
          <p:cNvPr id="3" name="Title 1">
            <a:extLst>
              <a:ext uri="{FF2B5EF4-FFF2-40B4-BE49-F238E27FC236}">
                <a16:creationId xmlns:a16="http://schemas.microsoft.com/office/drawing/2014/main" id="{10A3B30D-6CCF-A076-6D7A-1883998C6C7A}"/>
              </a:ext>
            </a:extLst>
          </p:cNvPr>
          <p:cNvSpPr txBox="1">
            <a:spLocks/>
          </p:cNvSpPr>
          <p:nvPr/>
        </p:nvSpPr>
        <p:spPr>
          <a:xfrm>
            <a:off x="305081" y="128403"/>
            <a:ext cx="10963933"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What is inhibiting Alumni from being a member? where is the problem more acute</a:t>
            </a:r>
            <a:endParaRPr lang="en-IN" dirty="0">
              <a:latin typeface="Bahnschrift SemiBold" panose="020B0502040204020203" pitchFamily="34" charset="0"/>
            </a:endParaRPr>
          </a:p>
        </p:txBody>
      </p:sp>
    </p:spTree>
    <p:extLst>
      <p:ext uri="{BB962C8B-B14F-4D97-AF65-F5344CB8AC3E}">
        <p14:creationId xmlns:p14="http://schemas.microsoft.com/office/powerpoint/2010/main" val="9350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66BA5-BAAF-7A27-8750-1594BB3A55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CA0376-89CF-AEFE-92BF-2EC66E698F90}"/>
              </a:ext>
            </a:extLst>
          </p:cNvPr>
          <p:cNvSpPr txBox="1"/>
          <p:nvPr/>
        </p:nvSpPr>
        <p:spPr>
          <a:xfrm>
            <a:off x="7954312" y="1909651"/>
            <a:ext cx="3366217" cy="3693319"/>
          </a:xfrm>
          <a:prstGeom prst="rect">
            <a:avLst/>
          </a:prstGeom>
          <a:noFill/>
        </p:spPr>
        <p:txBody>
          <a:bodyPr wrap="square" rtlCol="0">
            <a:spAutoFit/>
          </a:bodyPr>
          <a:lstStyle/>
          <a:p>
            <a:r>
              <a:rPr lang="en-US" dirty="0"/>
              <a:t>Top three preferred activities/benefits that young Alumni seek from IITRAA activities:</a:t>
            </a:r>
          </a:p>
          <a:p>
            <a:pPr marL="285750" indent="-285750">
              <a:buFont typeface="Arial" panose="020B0604020202020204" pitchFamily="34" charset="0"/>
              <a:buChar char="•"/>
            </a:pPr>
            <a:r>
              <a:rPr lang="en-US" dirty="0"/>
              <a:t>Networking opportunities with other Alumni</a:t>
            </a:r>
          </a:p>
          <a:p>
            <a:pPr marL="285750" indent="-285750">
              <a:buFont typeface="Arial" panose="020B0604020202020204" pitchFamily="34" charset="0"/>
              <a:buChar char="•"/>
            </a:pPr>
            <a:r>
              <a:rPr lang="en-US" dirty="0"/>
              <a:t>Opportunities for themselves – could be career, partnerships or support to sustain their efforts</a:t>
            </a:r>
          </a:p>
          <a:p>
            <a:pPr marL="285750" indent="-285750">
              <a:buFont typeface="Arial" panose="020B0604020202020204" pitchFamily="34" charset="0"/>
              <a:buChar char="•"/>
            </a:pPr>
            <a:r>
              <a:rPr lang="en-US" dirty="0"/>
              <a:t>Reunions – look at these events to catch up with their batchmates </a:t>
            </a:r>
            <a:r>
              <a:rPr lang="en-US" dirty="0" err="1"/>
              <a:t>etc</a:t>
            </a:r>
            <a:endParaRPr lang="en-US" dirty="0"/>
          </a:p>
        </p:txBody>
      </p:sp>
      <p:pic>
        <p:nvPicPr>
          <p:cNvPr id="4" name="Picture 3">
            <a:extLst>
              <a:ext uri="{FF2B5EF4-FFF2-40B4-BE49-F238E27FC236}">
                <a16:creationId xmlns:a16="http://schemas.microsoft.com/office/drawing/2014/main" id="{0F715A92-4EFE-F47C-9EC0-11F8BBBCE9AA}"/>
              </a:ext>
            </a:extLst>
          </p:cNvPr>
          <p:cNvPicPr>
            <a:picLocks noChangeAspect="1"/>
          </p:cNvPicPr>
          <p:nvPr/>
        </p:nvPicPr>
        <p:blipFill>
          <a:blip r:embed="rId3"/>
          <a:stretch>
            <a:fillRect/>
          </a:stretch>
        </p:blipFill>
        <p:spPr>
          <a:xfrm>
            <a:off x="519290" y="1310484"/>
            <a:ext cx="7138810" cy="4001058"/>
          </a:xfrm>
          <a:prstGeom prst="rect">
            <a:avLst/>
          </a:prstGeom>
        </p:spPr>
      </p:pic>
      <p:sp>
        <p:nvSpPr>
          <p:cNvPr id="3" name="Title 1">
            <a:extLst>
              <a:ext uri="{FF2B5EF4-FFF2-40B4-BE49-F238E27FC236}">
                <a16:creationId xmlns:a16="http://schemas.microsoft.com/office/drawing/2014/main" id="{ABA615EF-CC3E-235F-2E47-02556059E699}"/>
              </a:ext>
            </a:extLst>
          </p:cNvPr>
          <p:cNvSpPr txBox="1">
            <a:spLocks/>
          </p:cNvSpPr>
          <p:nvPr/>
        </p:nvSpPr>
        <p:spPr>
          <a:xfrm>
            <a:off x="305081" y="128403"/>
            <a:ext cx="10963933"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What do young Alumni expect from IITRAA activities/events?</a:t>
            </a:r>
            <a:endParaRPr lang="en-IN" dirty="0">
              <a:latin typeface="Bahnschrift SemiBold" panose="020B0502040204020203" pitchFamily="34" charset="0"/>
            </a:endParaRPr>
          </a:p>
        </p:txBody>
      </p:sp>
    </p:spTree>
    <p:extLst>
      <p:ext uri="{BB962C8B-B14F-4D97-AF65-F5344CB8AC3E}">
        <p14:creationId xmlns:p14="http://schemas.microsoft.com/office/powerpoint/2010/main" val="3729737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1683</TotalTime>
  <Words>2734</Words>
  <Application>Microsoft Macintosh PowerPoint</Application>
  <PresentationFormat>Widescreen</PresentationFormat>
  <Paragraphs>197</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Arial Black</vt:lpstr>
      <vt:lpstr>Bahnschrift SemiBold</vt:lpstr>
      <vt:lpstr>Bahnschrift SemiBold SemiConden</vt:lpstr>
      <vt:lpstr>Calibri</vt:lpstr>
      <vt:lpstr>Office Theme</vt:lpstr>
      <vt:lpstr>PowerPoint Presentation</vt:lpstr>
      <vt:lpstr>Insights from IIT Roorkee Alumni Association Participation Survey</vt:lpstr>
      <vt:lpstr>Brief Description of the Data</vt:lpstr>
      <vt:lpstr>What We Are Trying to Achieve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Nandan Choudhary</dc:creator>
  <cp:lastModifiedBy>KAPIL PURI</cp:lastModifiedBy>
  <cp:revision>7</cp:revision>
  <dcterms:created xsi:type="dcterms:W3CDTF">2025-02-15T05:21:13Z</dcterms:created>
  <dcterms:modified xsi:type="dcterms:W3CDTF">2025-02-27T16:45:33Z</dcterms:modified>
</cp:coreProperties>
</file>