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69" r:id="rId2"/>
    <p:sldId id="271" r:id="rId3"/>
    <p:sldId id="272" r:id="rId4"/>
    <p:sldId id="273" r:id="rId5"/>
    <p:sldId id="256" r:id="rId6"/>
    <p:sldId id="257" r:id="rId7"/>
    <p:sldId id="275" r:id="rId8"/>
    <p:sldId id="258" r:id="rId9"/>
    <p:sldId id="277" r:id="rId10"/>
    <p:sldId id="259" r:id="rId11"/>
    <p:sldId id="276" r:id="rId12"/>
    <p:sldId id="260" r:id="rId13"/>
    <p:sldId id="263" r:id="rId14"/>
    <p:sldId id="279" r:id="rId15"/>
    <p:sldId id="278" r:id="rId16"/>
    <p:sldId id="280" r:id="rId17"/>
    <p:sldId id="274" r:id="rId18"/>
    <p:sldId id="264" r:id="rId19"/>
    <p:sldId id="262" r:id="rId20"/>
    <p:sldId id="261" r:id="rId21"/>
    <p:sldId id="270"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55" autoAdjust="0"/>
    <p:restoredTop sz="94716"/>
  </p:normalViewPr>
  <p:slideViewPr>
    <p:cSldViewPr snapToGrid="0">
      <p:cViewPr varScale="1">
        <p:scale>
          <a:sx n="78" d="100"/>
          <a:sy n="78" d="100"/>
        </p:scale>
        <p:origin x="80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AC9CDE-25D3-4FEE-A6F9-E1CCCF9BDA48}" type="datetimeFigureOut">
              <a:rPr lang="en-IN" smtClean="0"/>
              <a:t>03-03-2025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DFCE87-8596-402B-9F93-6639262879C3}" type="slidenum">
              <a:rPr lang="en-IN" smtClean="0"/>
              <a:t>‹#›</a:t>
            </a:fld>
            <a:endParaRPr lang="en-IN"/>
          </a:p>
        </p:txBody>
      </p:sp>
    </p:spTree>
    <p:extLst>
      <p:ext uri="{BB962C8B-B14F-4D97-AF65-F5344CB8AC3E}">
        <p14:creationId xmlns:p14="http://schemas.microsoft.com/office/powerpoint/2010/main" val="1988978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1" dirty="0"/>
              <a:t>Description:</a:t>
            </a:r>
            <a:br>
              <a:rPr lang="en-US" dirty="0"/>
            </a:br>
            <a:r>
              <a:rPr lang="en-US" dirty="0"/>
              <a:t>The bar chart illustrates the participation of IIT Roorkee alumni in alumni events and activities, categorized by graduation year groups from </a:t>
            </a:r>
            <a:r>
              <a:rPr lang="en-US" b="1" dirty="0"/>
              <a:t>2010 onwards</a:t>
            </a:r>
            <a:r>
              <a:rPr lang="en-US" dirty="0"/>
              <a:t>.</a:t>
            </a:r>
          </a:p>
          <a:p>
            <a:pPr>
              <a:buFont typeface="Arial" panose="020B0604020202020204" pitchFamily="34" charset="0"/>
              <a:buChar char="•"/>
            </a:pPr>
            <a:r>
              <a:rPr lang="en-US" b="1" dirty="0"/>
              <a:t>Key Insights:</a:t>
            </a:r>
            <a:endParaRPr lang="en-US" dirty="0"/>
          </a:p>
          <a:p>
            <a:pPr marL="742950" lvl="1" indent="-285750">
              <a:buFont typeface="Arial" panose="020B0604020202020204" pitchFamily="34" charset="0"/>
              <a:buChar char="•"/>
            </a:pPr>
            <a:r>
              <a:rPr lang="en-US" dirty="0"/>
              <a:t>Alumni who graduated between </a:t>
            </a:r>
            <a:r>
              <a:rPr lang="en-US" b="1" dirty="0"/>
              <a:t>2021-2024</a:t>
            </a:r>
            <a:r>
              <a:rPr lang="en-US" dirty="0"/>
              <a:t> show the highest participation, suggesting a stronger connection or recent engagement with the institute.</a:t>
            </a:r>
          </a:p>
          <a:p>
            <a:pPr marL="742950" lvl="1" indent="-285750">
              <a:buFont typeface="Arial" panose="020B0604020202020204" pitchFamily="34" charset="0"/>
              <a:buChar char="•"/>
            </a:pPr>
            <a:r>
              <a:rPr lang="en-US" dirty="0"/>
              <a:t>Participation slightly decreases for the </a:t>
            </a:r>
            <a:r>
              <a:rPr lang="en-US" b="1" dirty="0"/>
              <a:t>2016-2020</a:t>
            </a:r>
            <a:r>
              <a:rPr lang="en-US" dirty="0"/>
              <a:t> group, possibly due to career establishment or other transitional phases.</a:t>
            </a:r>
          </a:p>
          <a:p>
            <a:pPr marL="742950" lvl="1" indent="-285750">
              <a:buFont typeface="Arial" panose="020B0604020202020204" pitchFamily="34" charset="0"/>
              <a:buChar char="•"/>
            </a:pPr>
            <a:r>
              <a:rPr lang="en-US" dirty="0"/>
              <a:t>Alumni from the </a:t>
            </a:r>
            <a:r>
              <a:rPr lang="en-US" b="1" dirty="0"/>
              <a:t>2010-2015</a:t>
            </a:r>
            <a:r>
              <a:rPr lang="en-US" dirty="0"/>
              <a:t> group demonstrate consistent engagement, indicating a mature but sustained interest in alumni activities.</a:t>
            </a:r>
          </a:p>
          <a:p>
            <a:pPr>
              <a:buFont typeface="Arial" panose="020B0604020202020204" pitchFamily="34" charset="0"/>
              <a:buChar char="•"/>
            </a:pPr>
            <a:r>
              <a:rPr lang="en-US" b="1" dirty="0"/>
              <a:t>Implications for Strategy:</a:t>
            </a:r>
            <a:endParaRPr lang="en-US" dirty="0"/>
          </a:p>
          <a:p>
            <a:pPr marL="742950" lvl="1" indent="-285750">
              <a:buFont typeface="Arial" panose="020B0604020202020204" pitchFamily="34" charset="0"/>
              <a:buChar char="•"/>
            </a:pPr>
            <a:r>
              <a:rPr lang="en-US" dirty="0"/>
              <a:t>The high participation rate among recent graduates (2021-2024) suggests an opportunity to maintain engagement through career-oriented webinars and networking events.</a:t>
            </a:r>
          </a:p>
          <a:p>
            <a:pPr marL="742950" lvl="1" indent="-285750">
              <a:buFont typeface="Arial" panose="020B0604020202020204" pitchFamily="34" charset="0"/>
              <a:buChar char="•"/>
            </a:pPr>
            <a:r>
              <a:rPr lang="en-US" dirty="0"/>
              <a:t>For the 2016-2020 group, targeted communication and events catering to career growth or mentorship might enhance participation.</a:t>
            </a:r>
          </a:p>
          <a:p>
            <a:pPr marL="742950" lvl="1" indent="-285750">
              <a:buFont typeface="Arial" panose="020B0604020202020204" pitchFamily="34" charset="0"/>
              <a:buChar char="•"/>
            </a:pPr>
            <a:r>
              <a:rPr lang="en-US" dirty="0"/>
              <a:t>The 2010-2015 group could benefit from regional meetups and leadership roles in alumni activities to maintain their involvement.</a:t>
            </a:r>
          </a:p>
        </p:txBody>
      </p:sp>
      <p:sp>
        <p:nvSpPr>
          <p:cNvPr id="4" name="Slide Number Placeholder 3"/>
          <p:cNvSpPr>
            <a:spLocks noGrp="1"/>
          </p:cNvSpPr>
          <p:nvPr>
            <p:ph type="sldNum" sz="quarter" idx="5"/>
          </p:nvPr>
        </p:nvSpPr>
        <p:spPr/>
        <p:txBody>
          <a:bodyPr/>
          <a:lstStyle/>
          <a:p>
            <a:fld id="{5DDFCE87-8596-402B-9F93-6639262879C3}" type="slidenum">
              <a:rPr lang="en-IN" smtClean="0"/>
              <a:t>5</a:t>
            </a:fld>
            <a:endParaRPr lang="en-IN"/>
          </a:p>
        </p:txBody>
      </p:sp>
    </p:spTree>
    <p:extLst>
      <p:ext uri="{BB962C8B-B14F-4D97-AF65-F5344CB8AC3E}">
        <p14:creationId xmlns:p14="http://schemas.microsoft.com/office/powerpoint/2010/main" val="14335042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IN" b="1" dirty="0"/>
              <a:t>Description:</a:t>
            </a:r>
            <a:br>
              <a:rPr lang="en-IN" dirty="0"/>
            </a:br>
            <a:r>
              <a:rPr lang="en-IN" dirty="0"/>
              <a:t>The bar chart displays the geographical distribution of IIT Roorkee alumni respondents.</a:t>
            </a:r>
          </a:p>
          <a:p>
            <a:pPr>
              <a:buFont typeface="Arial" panose="020B0604020202020204" pitchFamily="34" charset="0"/>
              <a:buChar char="•"/>
            </a:pPr>
            <a:r>
              <a:rPr lang="en-IN" b="1" dirty="0"/>
              <a:t>Key Insights:</a:t>
            </a:r>
            <a:endParaRPr lang="en-IN" dirty="0"/>
          </a:p>
          <a:p>
            <a:pPr marL="742950" lvl="1" indent="-285750">
              <a:buFont typeface="Arial" panose="020B0604020202020204" pitchFamily="34" charset="0"/>
              <a:buChar char="•"/>
            </a:pPr>
            <a:r>
              <a:rPr lang="en-IN" b="1" dirty="0"/>
              <a:t>Bangalore/Karnataka</a:t>
            </a:r>
            <a:r>
              <a:rPr lang="en-IN" dirty="0"/>
              <a:t> is the most common location, with slight variations in naming (e.g., Bangalore, Bengaluru).</a:t>
            </a:r>
          </a:p>
          <a:p>
            <a:pPr marL="742950" lvl="1" indent="-285750">
              <a:buFont typeface="Arial" panose="020B0604020202020204" pitchFamily="34" charset="0"/>
              <a:buChar char="•"/>
            </a:pPr>
            <a:r>
              <a:rPr lang="en-IN" dirty="0"/>
              <a:t>Other significant clusters are in </a:t>
            </a:r>
            <a:r>
              <a:rPr lang="en-IN" b="1" dirty="0"/>
              <a:t>Gurgaon, Mumbai, Delhi, Hyderabad,</a:t>
            </a:r>
            <a:r>
              <a:rPr lang="en-IN" dirty="0"/>
              <a:t> and </a:t>
            </a:r>
            <a:r>
              <a:rPr lang="en-IN" b="1" dirty="0"/>
              <a:t>Lucknow.</a:t>
            </a:r>
            <a:endParaRPr lang="en-IN" dirty="0"/>
          </a:p>
          <a:p>
            <a:pPr marL="742950" lvl="1" indent="-285750">
              <a:buFont typeface="Arial" panose="020B0604020202020204" pitchFamily="34" charset="0"/>
              <a:buChar char="•"/>
            </a:pPr>
            <a:r>
              <a:rPr lang="en-IN" dirty="0"/>
              <a:t>There is redundancy due to inconsistent naming, especially for </a:t>
            </a:r>
            <a:r>
              <a:rPr lang="en-IN" b="1" dirty="0"/>
              <a:t>Bangalore</a:t>
            </a:r>
            <a:r>
              <a:rPr lang="en-IN" dirty="0"/>
              <a:t> and </a:t>
            </a:r>
            <a:r>
              <a:rPr lang="en-IN" b="1" dirty="0"/>
              <a:t>Gurgaon.</a:t>
            </a:r>
            <a:endParaRPr lang="en-IN" dirty="0"/>
          </a:p>
          <a:p>
            <a:pPr>
              <a:buFont typeface="Arial" panose="020B0604020202020204" pitchFamily="34" charset="0"/>
              <a:buChar char="•"/>
            </a:pPr>
            <a:r>
              <a:rPr lang="en-IN" b="1" dirty="0"/>
              <a:t>Recommendation:</a:t>
            </a:r>
            <a:endParaRPr lang="en-IN" dirty="0"/>
          </a:p>
          <a:p>
            <a:pPr marL="742950" lvl="1" indent="-285750">
              <a:buFont typeface="Arial" panose="020B0604020202020204" pitchFamily="34" charset="0"/>
              <a:buChar char="•"/>
            </a:pPr>
            <a:r>
              <a:rPr lang="en-IN" dirty="0"/>
              <a:t>Standardize location names to get clearer insights.</a:t>
            </a:r>
          </a:p>
          <a:p>
            <a:pPr marL="742950" lvl="1" indent="-285750">
              <a:buFont typeface="Arial" panose="020B0604020202020204" pitchFamily="34" charset="0"/>
              <a:buChar char="•"/>
            </a:pPr>
            <a:r>
              <a:rPr lang="en-IN" dirty="0"/>
              <a:t>Focus alumni engagement activities in Bangalore, as it has the highest concentration.</a:t>
            </a:r>
          </a:p>
          <a:p>
            <a:r>
              <a:rPr lang="en-IN" dirty="0"/>
              <a:t>4o</a:t>
            </a:r>
          </a:p>
          <a:p>
            <a:endParaRPr lang="en-IN" dirty="0"/>
          </a:p>
        </p:txBody>
      </p:sp>
      <p:sp>
        <p:nvSpPr>
          <p:cNvPr id="4" name="Slide Number Placeholder 3"/>
          <p:cNvSpPr>
            <a:spLocks noGrp="1"/>
          </p:cNvSpPr>
          <p:nvPr>
            <p:ph type="sldNum" sz="quarter" idx="5"/>
          </p:nvPr>
        </p:nvSpPr>
        <p:spPr/>
        <p:txBody>
          <a:bodyPr/>
          <a:lstStyle/>
          <a:p>
            <a:fld id="{5DDFCE87-8596-402B-9F93-6639262879C3}" type="slidenum">
              <a:rPr lang="en-IN" smtClean="0"/>
              <a:t>20</a:t>
            </a:fld>
            <a:endParaRPr lang="en-IN"/>
          </a:p>
        </p:txBody>
      </p:sp>
    </p:spTree>
    <p:extLst>
      <p:ext uri="{BB962C8B-B14F-4D97-AF65-F5344CB8AC3E}">
        <p14:creationId xmlns:p14="http://schemas.microsoft.com/office/powerpoint/2010/main" val="219696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Summary of Recommendations</a:t>
            </a:r>
          </a:p>
          <a:p>
            <a:pPr>
              <a:buFont typeface="Arial" panose="020B0604020202020204" pitchFamily="34" charset="0"/>
              <a:buChar char="•"/>
            </a:pPr>
            <a:r>
              <a:rPr lang="en-US" b="1" dirty="0"/>
              <a:t>Description:</a:t>
            </a:r>
            <a:br>
              <a:rPr lang="en-US" dirty="0"/>
            </a:br>
            <a:r>
              <a:rPr lang="en-US" dirty="0"/>
              <a:t>This bar chart illustrates the preferred types of alumni engagement initiatives, as recommended by the respondents. It provides insights into what activities could potentially enhance membership and involvement in the IIT Roorkee Alumni Association.</a:t>
            </a:r>
          </a:p>
          <a:p>
            <a:pPr>
              <a:buFont typeface="Arial" panose="020B0604020202020204" pitchFamily="34" charset="0"/>
              <a:buChar char="•"/>
            </a:pPr>
            <a:r>
              <a:rPr lang="en-US" b="1" dirty="0"/>
              <a:t>Key Insights:</a:t>
            </a:r>
            <a:endParaRPr lang="en-US" dirty="0"/>
          </a:p>
          <a:p>
            <a:pPr marL="742950" lvl="1" indent="-285750">
              <a:buFont typeface="Arial" panose="020B0604020202020204" pitchFamily="34" charset="0"/>
              <a:buChar char="•"/>
            </a:pPr>
            <a:r>
              <a:rPr lang="en-US" b="1" dirty="0"/>
              <a:t>Career-oriented webinars</a:t>
            </a:r>
            <a:r>
              <a:rPr lang="en-US" dirty="0"/>
              <a:t> are the most favored, indicating a strong demand for professional development and learning opportunities.</a:t>
            </a:r>
          </a:p>
          <a:p>
            <a:pPr marL="742950" lvl="1" indent="-285750">
              <a:buFont typeface="Arial" panose="020B0604020202020204" pitchFamily="34" charset="0"/>
              <a:buChar char="•"/>
            </a:pPr>
            <a:r>
              <a:rPr lang="en-US" b="1" dirty="0"/>
              <a:t>Regional meetups and mentorship opportunities</a:t>
            </a:r>
            <a:r>
              <a:rPr lang="en-US" dirty="0"/>
              <a:t> are also highly recommended, suggesting the importance of networking and guidance, especially for younger alumni.</a:t>
            </a:r>
          </a:p>
          <a:p>
            <a:pPr marL="742950" lvl="1" indent="-285750">
              <a:buFont typeface="Arial" panose="020B0604020202020204" pitchFamily="34" charset="0"/>
              <a:buChar char="•"/>
            </a:pPr>
            <a:r>
              <a:rPr lang="en-US" b="1" dirty="0"/>
              <a:t>Networking events with senior alumni</a:t>
            </a:r>
            <a:r>
              <a:rPr lang="en-US" dirty="0"/>
              <a:t> received relatively fewer votes but still represent a significant interest area, highlighting the value of connecting with experienced professionals.</a:t>
            </a:r>
          </a:p>
          <a:p>
            <a:pPr>
              <a:buFont typeface="Arial" panose="020B0604020202020204" pitchFamily="34" charset="0"/>
              <a:buChar char="•"/>
            </a:pPr>
            <a:r>
              <a:rPr lang="en-US" b="1" dirty="0"/>
              <a:t>Recommendation:</a:t>
            </a:r>
            <a:endParaRPr lang="en-US" dirty="0"/>
          </a:p>
          <a:p>
            <a:pPr marL="742950" lvl="1" indent="-285750">
              <a:buFont typeface="Arial" panose="020B0604020202020204" pitchFamily="34" charset="0"/>
              <a:buChar char="•"/>
            </a:pPr>
            <a:r>
              <a:rPr lang="en-US" b="1" dirty="0"/>
              <a:t>Prioritize Career-oriented Webinars:</a:t>
            </a:r>
            <a:r>
              <a:rPr lang="en-US" dirty="0"/>
              <a:t> Organize regular webinars focusing on industry trends, skill development, and career growth. Collaborating with alumni experts could enhance the value of these sessions.</a:t>
            </a:r>
          </a:p>
          <a:p>
            <a:pPr marL="742950" lvl="1" indent="-285750">
              <a:buFont typeface="Arial" panose="020B0604020202020204" pitchFamily="34" charset="0"/>
              <a:buChar char="•"/>
            </a:pPr>
            <a:r>
              <a:rPr lang="en-US" b="1" dirty="0"/>
              <a:t>Facilitate Mentorship Programs:</a:t>
            </a:r>
            <a:r>
              <a:rPr lang="en-US" dirty="0"/>
              <a:t> Establish structured mentorship opportunities by pairing senior alumni with recent graduates or early-career professionals. Regional meetups can complement this by fostering local connections.</a:t>
            </a:r>
          </a:p>
          <a:p>
            <a:pPr marL="742950" lvl="1" indent="-285750">
              <a:buFont typeface="Arial" panose="020B0604020202020204" pitchFamily="34" charset="0"/>
              <a:buChar char="•"/>
            </a:pPr>
            <a:r>
              <a:rPr lang="en-US" b="1" dirty="0"/>
              <a:t>Leverage Senior Alumni Network:</a:t>
            </a:r>
            <a:r>
              <a:rPr lang="en-US" dirty="0"/>
              <a:t> While networking events received the fewest votes, they are still crucial for building a robust alumni network. Hosting exclusive sessions with senior alumni as guest speakers or panelists can attract diverse participants.</a:t>
            </a:r>
          </a:p>
          <a:p>
            <a:r>
              <a:rPr lang="en-US" dirty="0"/>
              <a:t>4o</a:t>
            </a:r>
          </a:p>
          <a:p>
            <a:endParaRPr lang="en-IN" dirty="0"/>
          </a:p>
        </p:txBody>
      </p:sp>
      <p:sp>
        <p:nvSpPr>
          <p:cNvPr id="4" name="Slide Number Placeholder 3"/>
          <p:cNvSpPr>
            <a:spLocks noGrp="1"/>
          </p:cNvSpPr>
          <p:nvPr>
            <p:ph type="sldNum" sz="quarter" idx="5"/>
          </p:nvPr>
        </p:nvSpPr>
        <p:spPr/>
        <p:txBody>
          <a:bodyPr/>
          <a:lstStyle/>
          <a:p>
            <a:fld id="{5DDFCE87-8596-402B-9F93-6639262879C3}" type="slidenum">
              <a:rPr lang="en-IN" smtClean="0"/>
              <a:t>21</a:t>
            </a:fld>
            <a:endParaRPr lang="en-IN"/>
          </a:p>
        </p:txBody>
      </p:sp>
    </p:spTree>
    <p:extLst>
      <p:ext uri="{BB962C8B-B14F-4D97-AF65-F5344CB8AC3E}">
        <p14:creationId xmlns:p14="http://schemas.microsoft.com/office/powerpoint/2010/main" val="1559798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Description:</a:t>
            </a:r>
            <a:br>
              <a:rPr lang="en-US" dirty="0"/>
            </a:br>
            <a:r>
              <a:rPr lang="en-US" dirty="0"/>
              <a:t>The stacked bar chart displays the membership status of IIT Roorkee alumni, segmented by their graduation year from </a:t>
            </a:r>
            <a:r>
              <a:rPr lang="en-US" b="1" dirty="0"/>
              <a:t>2010 onwards</a:t>
            </a:r>
            <a:r>
              <a:rPr lang="en-US" dirty="0"/>
              <a:t>. The chart distinguishes between members and non-members to provide a clear view of alumni engagement over the years.</a:t>
            </a:r>
          </a:p>
          <a:p>
            <a:r>
              <a:rPr lang="en-US" b="1" dirty="0"/>
              <a:t>Key Insights:</a:t>
            </a:r>
            <a:endParaRPr lang="en-US" dirty="0"/>
          </a:p>
          <a:p>
            <a:pPr>
              <a:buFont typeface="Arial" panose="020B0604020202020204" pitchFamily="34" charset="0"/>
              <a:buChar char="•"/>
            </a:pPr>
            <a:r>
              <a:rPr lang="en-US" dirty="0"/>
              <a:t>A noticeable increase in </a:t>
            </a:r>
            <a:r>
              <a:rPr lang="en-US" b="1" dirty="0"/>
              <a:t>non-membership</a:t>
            </a:r>
            <a:r>
              <a:rPr lang="en-US" dirty="0"/>
              <a:t> is observed among recent graduates (2022-2024), indicating a gap in awareness or interest in joining the alumni association.</a:t>
            </a:r>
          </a:p>
          <a:p>
            <a:pPr>
              <a:buFont typeface="Arial" panose="020B0604020202020204" pitchFamily="34" charset="0"/>
              <a:buChar char="•"/>
            </a:pPr>
            <a:r>
              <a:rPr lang="en-US" dirty="0"/>
              <a:t>In contrast, alumni from </a:t>
            </a:r>
            <a:r>
              <a:rPr lang="en-US" b="1" dirty="0"/>
              <a:t>2015 and 2019</a:t>
            </a:r>
            <a:r>
              <a:rPr lang="en-US" dirty="0"/>
              <a:t> exhibit a higher proportion of membership, possibly due to active outreach or stronger peer influence during those periods.</a:t>
            </a:r>
          </a:p>
          <a:p>
            <a:pPr>
              <a:buFont typeface="Arial" panose="020B0604020202020204" pitchFamily="34" charset="0"/>
              <a:buChar char="•"/>
            </a:pPr>
            <a:r>
              <a:rPr lang="en-US" dirty="0"/>
              <a:t>Alumni from </a:t>
            </a:r>
            <a:r>
              <a:rPr lang="en-US" b="1" dirty="0"/>
              <a:t>2010-2015</a:t>
            </a:r>
            <a:r>
              <a:rPr lang="en-US" dirty="0"/>
              <a:t> consistently show moderate membership rates, suggesting a stable but moderate engagement level.</a:t>
            </a:r>
          </a:p>
          <a:p>
            <a:r>
              <a:rPr lang="en-US" b="1" dirty="0"/>
              <a:t>Implications for Strategy:</a:t>
            </a:r>
            <a:endParaRPr lang="en-US" dirty="0"/>
          </a:p>
          <a:p>
            <a:pPr>
              <a:buFont typeface="Arial" panose="020B0604020202020204" pitchFamily="34" charset="0"/>
              <a:buChar char="•"/>
            </a:pPr>
            <a:r>
              <a:rPr lang="en-US" dirty="0"/>
              <a:t>Targeted communication and onboarding initiatives are needed for the </a:t>
            </a:r>
            <a:r>
              <a:rPr lang="en-US" b="1" dirty="0"/>
              <a:t>2022-2024</a:t>
            </a:r>
            <a:r>
              <a:rPr lang="en-US" dirty="0"/>
              <a:t> graduates to convert non-members into active members.</a:t>
            </a:r>
          </a:p>
          <a:p>
            <a:pPr>
              <a:buFont typeface="Arial" panose="020B0604020202020204" pitchFamily="34" charset="0"/>
              <a:buChar char="•"/>
            </a:pPr>
            <a:r>
              <a:rPr lang="en-US" dirty="0"/>
              <a:t>Leveraging the influence of highly engaged batches (2015 and 2019) can help in advocacy and peer-driven membership campaigns.</a:t>
            </a:r>
          </a:p>
          <a:p>
            <a:pPr>
              <a:buFont typeface="Arial" panose="020B0604020202020204" pitchFamily="34" charset="0"/>
              <a:buChar char="•"/>
            </a:pPr>
            <a:r>
              <a:rPr lang="en-US" dirty="0"/>
              <a:t>Sustaining engagement among the </a:t>
            </a:r>
            <a:r>
              <a:rPr lang="en-US" b="1" dirty="0"/>
              <a:t>2010-2015</a:t>
            </a:r>
            <a:r>
              <a:rPr lang="en-US" dirty="0"/>
              <a:t> alumni through leadership roles, mentorship programs, or exclusive events may enhance membership retention.</a:t>
            </a:r>
          </a:p>
          <a:p>
            <a:endParaRPr lang="en-IN" dirty="0"/>
          </a:p>
        </p:txBody>
      </p:sp>
      <p:sp>
        <p:nvSpPr>
          <p:cNvPr id="4" name="Slide Number Placeholder 3"/>
          <p:cNvSpPr>
            <a:spLocks noGrp="1"/>
          </p:cNvSpPr>
          <p:nvPr>
            <p:ph type="sldNum" sz="quarter" idx="5"/>
          </p:nvPr>
        </p:nvSpPr>
        <p:spPr/>
        <p:txBody>
          <a:bodyPr/>
          <a:lstStyle/>
          <a:p>
            <a:fld id="{5DDFCE87-8596-402B-9F93-6639262879C3}" type="slidenum">
              <a:rPr lang="en-IN" smtClean="0"/>
              <a:t>6</a:t>
            </a:fld>
            <a:endParaRPr lang="en-IN"/>
          </a:p>
        </p:txBody>
      </p:sp>
    </p:spTree>
    <p:extLst>
      <p:ext uri="{BB962C8B-B14F-4D97-AF65-F5344CB8AC3E}">
        <p14:creationId xmlns:p14="http://schemas.microsoft.com/office/powerpoint/2010/main" val="1412491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A1F2B9-5B4B-8F67-F5AA-BE8BBCDCAD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344A4F-D39D-165E-96E6-E8A888924C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326035-123D-3519-230D-E077B20ECE4C}"/>
              </a:ext>
            </a:extLst>
          </p:cNvPr>
          <p:cNvSpPr>
            <a:spLocks noGrp="1"/>
          </p:cNvSpPr>
          <p:nvPr>
            <p:ph type="body" idx="1"/>
          </p:nvPr>
        </p:nvSpPr>
        <p:spPr/>
        <p:txBody>
          <a:bodyPr/>
          <a:lstStyle/>
          <a:p>
            <a:pPr>
              <a:buFont typeface="Arial" panose="020B0604020202020204" pitchFamily="34" charset="0"/>
              <a:buChar char="•"/>
            </a:pPr>
            <a:r>
              <a:rPr lang="en-IN" b="1" dirty="0"/>
              <a:t>Description:</a:t>
            </a:r>
            <a:br>
              <a:rPr lang="en-IN" dirty="0"/>
            </a:br>
            <a:r>
              <a:rPr lang="en-IN" dirty="0"/>
              <a:t>The bar chart displays the geographical distribution of IIT Roorkee alumni respondents.</a:t>
            </a:r>
          </a:p>
          <a:p>
            <a:pPr>
              <a:buFont typeface="Arial" panose="020B0604020202020204" pitchFamily="34" charset="0"/>
              <a:buChar char="•"/>
            </a:pPr>
            <a:r>
              <a:rPr lang="en-IN" b="1" dirty="0"/>
              <a:t>Key Insights:</a:t>
            </a:r>
            <a:endParaRPr lang="en-IN" dirty="0"/>
          </a:p>
          <a:p>
            <a:pPr marL="742950" lvl="1" indent="-285750">
              <a:buFont typeface="Arial" panose="020B0604020202020204" pitchFamily="34" charset="0"/>
              <a:buChar char="•"/>
            </a:pPr>
            <a:r>
              <a:rPr lang="en-IN" b="1" dirty="0"/>
              <a:t>Bangalore/Karnataka</a:t>
            </a:r>
            <a:r>
              <a:rPr lang="en-IN" dirty="0"/>
              <a:t> is the most common location, with slight variations in naming (e.g., Bangalore, Bengaluru).</a:t>
            </a:r>
          </a:p>
          <a:p>
            <a:pPr marL="742950" lvl="1" indent="-285750">
              <a:buFont typeface="Arial" panose="020B0604020202020204" pitchFamily="34" charset="0"/>
              <a:buChar char="•"/>
            </a:pPr>
            <a:r>
              <a:rPr lang="en-IN" dirty="0"/>
              <a:t>Other significant clusters are in </a:t>
            </a:r>
            <a:r>
              <a:rPr lang="en-IN" b="1" dirty="0"/>
              <a:t>Gurgaon, Mumbai, Delhi, Hyderabad,</a:t>
            </a:r>
            <a:r>
              <a:rPr lang="en-IN" dirty="0"/>
              <a:t> and </a:t>
            </a:r>
            <a:r>
              <a:rPr lang="en-IN" b="1" dirty="0"/>
              <a:t>Lucknow.</a:t>
            </a:r>
            <a:endParaRPr lang="en-IN" dirty="0"/>
          </a:p>
          <a:p>
            <a:pPr marL="742950" lvl="1" indent="-285750">
              <a:buFont typeface="Arial" panose="020B0604020202020204" pitchFamily="34" charset="0"/>
              <a:buChar char="•"/>
            </a:pPr>
            <a:r>
              <a:rPr lang="en-IN" dirty="0"/>
              <a:t>There is redundancy due to inconsistent naming, especially for </a:t>
            </a:r>
            <a:r>
              <a:rPr lang="en-IN" b="1" dirty="0"/>
              <a:t>Bangalore</a:t>
            </a:r>
            <a:r>
              <a:rPr lang="en-IN" dirty="0"/>
              <a:t> and </a:t>
            </a:r>
            <a:r>
              <a:rPr lang="en-IN" b="1" dirty="0"/>
              <a:t>Gurgaon.</a:t>
            </a:r>
            <a:endParaRPr lang="en-IN" dirty="0"/>
          </a:p>
          <a:p>
            <a:pPr>
              <a:buFont typeface="Arial" panose="020B0604020202020204" pitchFamily="34" charset="0"/>
              <a:buChar char="•"/>
            </a:pPr>
            <a:r>
              <a:rPr lang="en-IN" b="1" dirty="0"/>
              <a:t>Recommendation:</a:t>
            </a:r>
            <a:endParaRPr lang="en-IN" dirty="0"/>
          </a:p>
          <a:p>
            <a:pPr marL="742950" lvl="1" indent="-285750">
              <a:buFont typeface="Arial" panose="020B0604020202020204" pitchFamily="34" charset="0"/>
              <a:buChar char="•"/>
            </a:pPr>
            <a:r>
              <a:rPr lang="en-IN" dirty="0"/>
              <a:t>Standardize location names to get clearer insights.</a:t>
            </a:r>
          </a:p>
          <a:p>
            <a:pPr marL="742950" lvl="1" indent="-285750">
              <a:buFont typeface="Arial" panose="020B0604020202020204" pitchFamily="34" charset="0"/>
              <a:buChar char="•"/>
            </a:pPr>
            <a:r>
              <a:rPr lang="en-IN" dirty="0"/>
              <a:t>Focus alumni engagement activities in Bangalore, as it has the highest concentration.</a:t>
            </a:r>
          </a:p>
          <a:p>
            <a:r>
              <a:rPr lang="en-IN" dirty="0"/>
              <a:t>4o</a:t>
            </a:r>
          </a:p>
          <a:p>
            <a:endParaRPr lang="en-IN" dirty="0"/>
          </a:p>
        </p:txBody>
      </p:sp>
      <p:sp>
        <p:nvSpPr>
          <p:cNvPr id="4" name="Slide Number Placeholder 3">
            <a:extLst>
              <a:ext uri="{FF2B5EF4-FFF2-40B4-BE49-F238E27FC236}">
                <a16:creationId xmlns:a16="http://schemas.microsoft.com/office/drawing/2014/main" id="{BF041C7C-3A41-B35E-5DA2-9A23004C7909}"/>
              </a:ext>
            </a:extLst>
          </p:cNvPr>
          <p:cNvSpPr>
            <a:spLocks noGrp="1"/>
          </p:cNvSpPr>
          <p:nvPr>
            <p:ph type="sldNum" sz="quarter" idx="5"/>
          </p:nvPr>
        </p:nvSpPr>
        <p:spPr/>
        <p:txBody>
          <a:bodyPr/>
          <a:lstStyle/>
          <a:p>
            <a:fld id="{5DDFCE87-8596-402B-9F93-6639262879C3}" type="slidenum">
              <a:rPr lang="en-IN" smtClean="0"/>
              <a:t>7</a:t>
            </a:fld>
            <a:endParaRPr lang="en-IN"/>
          </a:p>
        </p:txBody>
      </p:sp>
    </p:spTree>
    <p:extLst>
      <p:ext uri="{BB962C8B-B14F-4D97-AF65-F5344CB8AC3E}">
        <p14:creationId xmlns:p14="http://schemas.microsoft.com/office/powerpoint/2010/main" val="1109067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1" dirty="0"/>
              <a:t>Description:</a:t>
            </a:r>
            <a:br>
              <a:rPr lang="en-US" dirty="0"/>
            </a:br>
            <a:r>
              <a:rPr lang="en-US" dirty="0"/>
              <a:t>This bar chart illustrates the primary reasons cited by IIT Roorkee alumni for not joining the Alumni Association. The data provides insights into the awareness and perceived relevance of the association's activities.</a:t>
            </a:r>
          </a:p>
          <a:p>
            <a:pPr>
              <a:buFont typeface="Arial" panose="020B0604020202020204" pitchFamily="34" charset="0"/>
              <a:buChar char="•"/>
            </a:pPr>
            <a:r>
              <a:rPr lang="en-US" b="1" dirty="0"/>
              <a:t>Key Insights:</a:t>
            </a:r>
            <a:endParaRPr lang="en-US" dirty="0"/>
          </a:p>
          <a:p>
            <a:pPr marL="742950" lvl="1" indent="-285750">
              <a:buFont typeface="Arial" panose="020B0604020202020204" pitchFamily="34" charset="0"/>
              <a:buChar char="•"/>
            </a:pPr>
            <a:r>
              <a:rPr lang="en-US" dirty="0"/>
              <a:t>The </a:t>
            </a:r>
            <a:r>
              <a:rPr lang="en-US" b="1" dirty="0"/>
              <a:t>majority</a:t>
            </a:r>
            <a:r>
              <a:rPr lang="en-US" dirty="0"/>
              <a:t> of non-members (25 respondents) indicated that they </a:t>
            </a:r>
            <a:r>
              <a:rPr lang="en-US" b="1" dirty="0"/>
              <a:t>"Didn't know how to join,"</a:t>
            </a:r>
            <a:r>
              <a:rPr lang="en-US" dirty="0"/>
              <a:t> highlighting a significant gap in communication and onboarding processes.</a:t>
            </a:r>
          </a:p>
          <a:p>
            <a:pPr marL="742950" lvl="1" indent="-285750">
              <a:buFont typeface="Arial" panose="020B0604020202020204" pitchFamily="34" charset="0"/>
              <a:buChar char="•"/>
            </a:pPr>
            <a:r>
              <a:rPr lang="en-US" dirty="0"/>
              <a:t>A smaller proportion mentioned reasons such as </a:t>
            </a:r>
            <a:r>
              <a:rPr lang="en-US" b="1" dirty="0"/>
              <a:t>"I am not aware of it"</a:t>
            </a:r>
            <a:r>
              <a:rPr lang="en-US" dirty="0"/>
              <a:t> and </a:t>
            </a:r>
            <a:r>
              <a:rPr lang="en-US" b="1" dirty="0"/>
              <a:t>"Alumni group activities are not relevant to me,"</a:t>
            </a:r>
            <a:r>
              <a:rPr lang="en-US" dirty="0"/>
              <a:t> suggesting a need for better outreach and tailored engagement strategies.</a:t>
            </a:r>
          </a:p>
          <a:p>
            <a:pPr>
              <a:buFont typeface="Arial" panose="020B0604020202020204" pitchFamily="34" charset="0"/>
              <a:buChar char="•"/>
            </a:pPr>
            <a:r>
              <a:rPr lang="en-US" b="1" dirty="0"/>
              <a:t>Implications for Strategy:</a:t>
            </a:r>
            <a:endParaRPr lang="en-US" dirty="0"/>
          </a:p>
          <a:p>
            <a:pPr marL="742950" lvl="1" indent="-285750">
              <a:buFont typeface="Arial" panose="020B0604020202020204" pitchFamily="34" charset="0"/>
              <a:buChar char="•"/>
            </a:pPr>
            <a:r>
              <a:rPr lang="en-US" dirty="0"/>
              <a:t>Enhancing </a:t>
            </a:r>
            <a:r>
              <a:rPr lang="en-US" b="1" dirty="0"/>
              <a:t>visibility and clarity</a:t>
            </a:r>
            <a:r>
              <a:rPr lang="en-US" dirty="0"/>
              <a:t> of the membership process, such as through detailed guidelines on joining, could significantly improve membership rates.</a:t>
            </a:r>
          </a:p>
          <a:p>
            <a:pPr marL="742950" lvl="1" indent="-285750">
              <a:buFont typeface="Arial" panose="020B0604020202020204" pitchFamily="34" charset="0"/>
              <a:buChar char="•"/>
            </a:pPr>
            <a:r>
              <a:rPr lang="en-US" dirty="0"/>
              <a:t>Conducting </a:t>
            </a:r>
            <a:r>
              <a:rPr lang="en-US" b="1" dirty="0"/>
              <a:t>awareness campaigns</a:t>
            </a:r>
            <a:r>
              <a:rPr lang="en-US" dirty="0"/>
              <a:t> and highlighting the value of alumni engagement, especially through relevant activities, can address misconceptions about relevance.</a:t>
            </a:r>
          </a:p>
          <a:p>
            <a:pPr marL="742950" lvl="1" indent="-285750">
              <a:buFont typeface="Arial" panose="020B0604020202020204" pitchFamily="34" charset="0"/>
              <a:buChar char="•"/>
            </a:pPr>
            <a:r>
              <a:rPr lang="en-US" dirty="0"/>
              <a:t>Utilizing </a:t>
            </a:r>
            <a:r>
              <a:rPr lang="en-US" b="1" dirty="0"/>
              <a:t>digital communication channels</a:t>
            </a:r>
            <a:r>
              <a:rPr lang="en-US" dirty="0"/>
              <a:t> to disseminate this information effectively, particularly targeting recent graduates, may increase engagement and participation.</a:t>
            </a:r>
          </a:p>
          <a:p>
            <a:endParaRPr lang="en-IN" dirty="0"/>
          </a:p>
        </p:txBody>
      </p:sp>
      <p:sp>
        <p:nvSpPr>
          <p:cNvPr id="4" name="Slide Number Placeholder 3"/>
          <p:cNvSpPr>
            <a:spLocks noGrp="1"/>
          </p:cNvSpPr>
          <p:nvPr>
            <p:ph type="sldNum" sz="quarter" idx="5"/>
          </p:nvPr>
        </p:nvSpPr>
        <p:spPr/>
        <p:txBody>
          <a:bodyPr/>
          <a:lstStyle/>
          <a:p>
            <a:fld id="{5DDFCE87-8596-402B-9F93-6639262879C3}" type="slidenum">
              <a:rPr lang="en-IN" smtClean="0"/>
              <a:t>8</a:t>
            </a:fld>
            <a:endParaRPr lang="en-IN"/>
          </a:p>
        </p:txBody>
      </p:sp>
    </p:spTree>
    <p:extLst>
      <p:ext uri="{BB962C8B-B14F-4D97-AF65-F5344CB8AC3E}">
        <p14:creationId xmlns:p14="http://schemas.microsoft.com/office/powerpoint/2010/main" val="4121316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Description:</a:t>
            </a:r>
            <a:br>
              <a:rPr lang="en-US" dirty="0"/>
            </a:br>
            <a:r>
              <a:rPr lang="en-US" dirty="0"/>
              <a:t>This word cloud represents the activities and benefits most desired by IIT Roorkee alumni when considering participation in the Alumni Association. The size of each word corresponds to its frequency or importance as mentioned by respondents.</a:t>
            </a:r>
          </a:p>
          <a:p>
            <a:r>
              <a:rPr lang="en-US" b="1" dirty="0"/>
              <a:t>Key Insights:</a:t>
            </a:r>
            <a:endParaRPr lang="en-US" dirty="0"/>
          </a:p>
          <a:p>
            <a:pPr>
              <a:buFont typeface="Arial" panose="020B0604020202020204" pitchFamily="34" charset="0"/>
              <a:buChar char="•"/>
            </a:pPr>
            <a:r>
              <a:rPr lang="en-US" dirty="0"/>
              <a:t>The most prominent interest is in </a:t>
            </a:r>
            <a:r>
              <a:rPr lang="en-US" b="1" dirty="0"/>
              <a:t>"Networking opportunities,"</a:t>
            </a:r>
            <a:r>
              <a:rPr lang="en-US" dirty="0"/>
              <a:t> suggesting that alumni are keen on leveraging connections for professional growth and collaboration.</a:t>
            </a:r>
          </a:p>
          <a:p>
            <a:pPr>
              <a:buFont typeface="Arial" panose="020B0604020202020204" pitchFamily="34" charset="0"/>
              <a:buChar char="•"/>
            </a:pPr>
            <a:r>
              <a:rPr lang="en-US" b="1" dirty="0"/>
              <a:t>"Reunions"</a:t>
            </a:r>
            <a:r>
              <a:rPr lang="en-US" dirty="0"/>
              <a:t> and </a:t>
            </a:r>
            <a:r>
              <a:rPr lang="en-US" b="1" dirty="0"/>
              <a:t>"Social events"</a:t>
            </a:r>
            <a:r>
              <a:rPr lang="en-US" dirty="0"/>
              <a:t> also feature prominently, indicating a desire for community bonding and nostalgic engagements.</a:t>
            </a:r>
          </a:p>
          <a:p>
            <a:pPr>
              <a:buFont typeface="Arial" panose="020B0604020202020204" pitchFamily="34" charset="0"/>
              <a:buChar char="•"/>
            </a:pPr>
            <a:r>
              <a:rPr lang="en-US" dirty="0"/>
              <a:t>Other notable interests include </a:t>
            </a:r>
            <a:r>
              <a:rPr lang="en-US" b="1" dirty="0"/>
              <a:t>"Career development,"</a:t>
            </a:r>
            <a:r>
              <a:rPr lang="en-US" dirty="0"/>
              <a:t> </a:t>
            </a:r>
            <a:r>
              <a:rPr lang="en-US" b="1" dirty="0"/>
              <a:t>"Development sessions,"</a:t>
            </a:r>
            <a:r>
              <a:rPr lang="en-US" dirty="0"/>
              <a:t> and involvement in </a:t>
            </a:r>
            <a:r>
              <a:rPr lang="en-US" b="1" dirty="0"/>
              <a:t>"Service projects"</a:t>
            </a:r>
            <a:r>
              <a:rPr lang="en-US" dirty="0"/>
              <a:t> and </a:t>
            </a:r>
            <a:r>
              <a:rPr lang="en-US" b="1" dirty="0"/>
              <a:t>"Community service,"</a:t>
            </a:r>
            <a:r>
              <a:rPr lang="en-US" dirty="0"/>
              <a:t> reflecting a blend of professional growth and social impact motivations.</a:t>
            </a:r>
          </a:p>
          <a:p>
            <a:r>
              <a:rPr lang="en-US" b="1" dirty="0"/>
              <a:t>Implications for Strategy:</a:t>
            </a:r>
            <a:endParaRPr lang="en-US" dirty="0"/>
          </a:p>
          <a:p>
            <a:pPr>
              <a:buFont typeface="Arial" panose="020B0604020202020204" pitchFamily="34" charset="0"/>
              <a:buChar char="•"/>
            </a:pPr>
            <a:r>
              <a:rPr lang="en-US" dirty="0"/>
              <a:t>Organizing </a:t>
            </a:r>
            <a:r>
              <a:rPr lang="en-US" b="1" dirty="0"/>
              <a:t>networking events</a:t>
            </a:r>
            <a:r>
              <a:rPr lang="en-US" dirty="0"/>
              <a:t> with industry leaders and peers can greatly enhance alumni engagement.</a:t>
            </a:r>
          </a:p>
          <a:p>
            <a:pPr>
              <a:buFont typeface="Arial" panose="020B0604020202020204" pitchFamily="34" charset="0"/>
              <a:buChar char="•"/>
            </a:pPr>
            <a:r>
              <a:rPr lang="en-US" dirty="0"/>
              <a:t>Planning </a:t>
            </a:r>
            <a:r>
              <a:rPr lang="en-US" b="1" dirty="0"/>
              <a:t>reunions and social events</a:t>
            </a:r>
            <a:r>
              <a:rPr lang="en-US" dirty="0"/>
              <a:t> with a mix of nostalgic and fun elements can strengthen community bonds.</a:t>
            </a:r>
          </a:p>
          <a:p>
            <a:pPr>
              <a:buFont typeface="Arial" panose="020B0604020202020204" pitchFamily="34" charset="0"/>
              <a:buChar char="•"/>
            </a:pPr>
            <a:r>
              <a:rPr lang="en-US" dirty="0"/>
              <a:t>Introducing </a:t>
            </a:r>
            <a:r>
              <a:rPr lang="en-US" b="1" dirty="0"/>
              <a:t>career development programs,</a:t>
            </a:r>
            <a:r>
              <a:rPr lang="en-US" dirty="0"/>
              <a:t> such as mentorship and skill-building workshops, can provide substantial value to members.</a:t>
            </a:r>
          </a:p>
          <a:p>
            <a:pPr>
              <a:buFont typeface="Arial" panose="020B0604020202020204" pitchFamily="34" charset="0"/>
              <a:buChar char="•"/>
            </a:pPr>
            <a:r>
              <a:rPr lang="en-US" dirty="0"/>
              <a:t>Incorporating </a:t>
            </a:r>
            <a:r>
              <a:rPr lang="en-US" b="1" dirty="0"/>
              <a:t>community service projects</a:t>
            </a:r>
            <a:r>
              <a:rPr lang="en-US" dirty="0"/>
              <a:t> can cater to alumni interested in social responsibility and giving back.</a:t>
            </a:r>
          </a:p>
          <a:p>
            <a:endParaRPr lang="en-IN" dirty="0"/>
          </a:p>
        </p:txBody>
      </p:sp>
      <p:sp>
        <p:nvSpPr>
          <p:cNvPr id="4" name="Slide Number Placeholder 3"/>
          <p:cNvSpPr>
            <a:spLocks noGrp="1"/>
          </p:cNvSpPr>
          <p:nvPr>
            <p:ph type="sldNum" sz="quarter" idx="5"/>
          </p:nvPr>
        </p:nvSpPr>
        <p:spPr/>
        <p:txBody>
          <a:bodyPr/>
          <a:lstStyle/>
          <a:p>
            <a:fld id="{5DDFCE87-8596-402B-9F93-6639262879C3}" type="slidenum">
              <a:rPr lang="en-IN" smtClean="0"/>
              <a:t>10</a:t>
            </a:fld>
            <a:endParaRPr lang="en-IN"/>
          </a:p>
        </p:txBody>
      </p:sp>
    </p:spTree>
    <p:extLst>
      <p:ext uri="{BB962C8B-B14F-4D97-AF65-F5344CB8AC3E}">
        <p14:creationId xmlns:p14="http://schemas.microsoft.com/office/powerpoint/2010/main" val="3315760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Membership Status by Location</a:t>
            </a:r>
          </a:p>
          <a:p>
            <a:pPr>
              <a:buFont typeface="Arial" panose="020B0604020202020204" pitchFamily="34" charset="0"/>
              <a:buChar char="•"/>
            </a:pPr>
            <a:r>
              <a:rPr lang="en-US" b="1" dirty="0"/>
              <a:t>Description:</a:t>
            </a:r>
            <a:br>
              <a:rPr lang="en-US" dirty="0"/>
            </a:br>
            <a:r>
              <a:rPr lang="en-US" dirty="0"/>
              <a:t>This bar chart shows the membership status of IIT Roorkee alumni based on their current location. The data reveals variations in membership across different cities, particularly in and around Bangalore.</a:t>
            </a:r>
          </a:p>
          <a:p>
            <a:pPr>
              <a:buFont typeface="Arial" panose="020B0604020202020204" pitchFamily="34" charset="0"/>
              <a:buChar char="•"/>
            </a:pPr>
            <a:r>
              <a:rPr lang="en-US" b="1" dirty="0"/>
              <a:t>Key Insights:</a:t>
            </a:r>
            <a:endParaRPr lang="en-US" dirty="0"/>
          </a:p>
          <a:p>
            <a:pPr marL="742950" lvl="1" indent="-285750">
              <a:buFont typeface="Arial" panose="020B0604020202020204" pitchFamily="34" charset="0"/>
              <a:buChar char="•"/>
            </a:pPr>
            <a:r>
              <a:rPr lang="en-US" dirty="0"/>
              <a:t>There is inconsistent representation due to variations in city naming (e.g., </a:t>
            </a:r>
            <a:r>
              <a:rPr lang="en-US" b="1" dirty="0"/>
              <a:t>Bangalore</a:t>
            </a:r>
            <a:r>
              <a:rPr lang="en-US" dirty="0"/>
              <a:t>, </a:t>
            </a:r>
            <a:r>
              <a:rPr lang="en-US" b="1" dirty="0"/>
              <a:t>Bangalore - Karnataka - India</a:t>
            </a:r>
            <a:r>
              <a:rPr lang="en-US" dirty="0"/>
              <a:t>, </a:t>
            </a:r>
            <a:r>
              <a:rPr lang="en-US" b="1" dirty="0"/>
              <a:t>Bengaluru</a:t>
            </a:r>
            <a:r>
              <a:rPr lang="en-US" dirty="0"/>
              <a:t>, </a:t>
            </a:r>
            <a:r>
              <a:rPr lang="en-US" b="1" dirty="0" err="1"/>
              <a:t>Bangluru</a:t>
            </a:r>
            <a:r>
              <a:rPr lang="en-US" dirty="0"/>
              <a:t>). Consolidating these would provide clearer insights.</a:t>
            </a:r>
          </a:p>
          <a:p>
            <a:pPr marL="742950" lvl="1" indent="-285750">
              <a:buFont typeface="Arial" panose="020B0604020202020204" pitchFamily="34" charset="0"/>
              <a:buChar char="•"/>
            </a:pPr>
            <a:r>
              <a:rPr lang="en-US" dirty="0"/>
              <a:t>Bangalore (including all its variants) shows a mix of members and non-members, indicating a large alumni base with untapped potential for engagement.</a:t>
            </a:r>
          </a:p>
          <a:p>
            <a:pPr marL="742950" lvl="1" indent="-285750">
              <a:buFont typeface="Arial" panose="020B0604020202020204" pitchFamily="34" charset="0"/>
              <a:buChar char="•"/>
            </a:pPr>
            <a:r>
              <a:rPr lang="en-US" dirty="0"/>
              <a:t>Locations like </a:t>
            </a:r>
            <a:r>
              <a:rPr lang="en-US" b="1" dirty="0"/>
              <a:t>Ahmedabad</a:t>
            </a:r>
            <a:r>
              <a:rPr lang="en-US" dirty="0"/>
              <a:t> and </a:t>
            </a:r>
            <a:r>
              <a:rPr lang="en-US" b="1" dirty="0"/>
              <a:t>Aligarh</a:t>
            </a:r>
            <a:r>
              <a:rPr lang="en-US" dirty="0"/>
              <a:t> show a smaller but fully engaged alumni population.</a:t>
            </a:r>
          </a:p>
          <a:p>
            <a:pPr>
              <a:buFont typeface="Arial" panose="020B0604020202020204" pitchFamily="34" charset="0"/>
              <a:buChar char="•"/>
            </a:pPr>
            <a:r>
              <a:rPr lang="en-US" b="1" dirty="0"/>
              <a:t>Recommendation:</a:t>
            </a:r>
            <a:endParaRPr lang="en-US" dirty="0"/>
          </a:p>
          <a:p>
            <a:pPr marL="742950" lvl="1" indent="-285750">
              <a:buFont typeface="Arial" panose="020B0604020202020204" pitchFamily="34" charset="0"/>
              <a:buChar char="•"/>
            </a:pPr>
            <a:r>
              <a:rPr lang="en-US" b="1" dirty="0"/>
              <a:t>Data Cleaning:</a:t>
            </a:r>
            <a:r>
              <a:rPr lang="en-US" dirty="0"/>
              <a:t> Standardize city names to get a more accurate count of members vs. non-members. For example, merge all variations of </a:t>
            </a:r>
            <a:r>
              <a:rPr lang="en-US" b="1" dirty="0"/>
              <a:t>Bangalore</a:t>
            </a:r>
            <a:r>
              <a:rPr lang="en-US" dirty="0"/>
              <a:t> into one category.</a:t>
            </a:r>
          </a:p>
          <a:p>
            <a:pPr marL="742950" lvl="1" indent="-285750">
              <a:buFont typeface="Arial" panose="020B0604020202020204" pitchFamily="34" charset="0"/>
              <a:buChar char="•"/>
            </a:pPr>
            <a:r>
              <a:rPr lang="en-US" b="1" dirty="0"/>
              <a:t>Targeted Outreach:</a:t>
            </a:r>
            <a:r>
              <a:rPr lang="en-US" dirty="0"/>
              <a:t> Bangalore, having the largest group of alumni, could benefit from more local events or meetups to convert non-members into active members.</a:t>
            </a:r>
          </a:p>
          <a:p>
            <a:pPr marL="742950" lvl="1" indent="-285750">
              <a:buFont typeface="Arial" panose="020B0604020202020204" pitchFamily="34" charset="0"/>
              <a:buChar char="•"/>
            </a:pPr>
            <a:r>
              <a:rPr lang="en-US" b="1" dirty="0"/>
              <a:t>Localized Engagement:</a:t>
            </a:r>
            <a:r>
              <a:rPr lang="en-US" dirty="0"/>
              <a:t> Tailor engagement strategies for smaller but fully engaged locations like </a:t>
            </a:r>
            <a:r>
              <a:rPr lang="en-US" b="1" dirty="0"/>
              <a:t>Ahmedabad</a:t>
            </a:r>
            <a:r>
              <a:rPr lang="en-US" dirty="0"/>
              <a:t> and </a:t>
            </a:r>
            <a:r>
              <a:rPr lang="en-US" b="1" dirty="0"/>
              <a:t>Aligarh</a:t>
            </a:r>
            <a:r>
              <a:rPr lang="en-US" dirty="0"/>
              <a:t> to maintain and strengthen existing connections.</a:t>
            </a:r>
          </a:p>
          <a:p>
            <a:endParaRPr lang="en-IN" dirty="0"/>
          </a:p>
        </p:txBody>
      </p:sp>
      <p:sp>
        <p:nvSpPr>
          <p:cNvPr id="4" name="Slide Number Placeholder 3"/>
          <p:cNvSpPr>
            <a:spLocks noGrp="1"/>
          </p:cNvSpPr>
          <p:nvPr>
            <p:ph type="sldNum" sz="quarter" idx="5"/>
          </p:nvPr>
        </p:nvSpPr>
        <p:spPr/>
        <p:txBody>
          <a:bodyPr/>
          <a:lstStyle/>
          <a:p>
            <a:fld id="{5DDFCE87-8596-402B-9F93-6639262879C3}" type="slidenum">
              <a:rPr lang="en-IN" smtClean="0"/>
              <a:t>13</a:t>
            </a:fld>
            <a:endParaRPr lang="en-IN"/>
          </a:p>
        </p:txBody>
      </p:sp>
    </p:spTree>
    <p:extLst>
      <p:ext uri="{BB962C8B-B14F-4D97-AF65-F5344CB8AC3E}">
        <p14:creationId xmlns:p14="http://schemas.microsoft.com/office/powerpoint/2010/main" val="251915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1DAC53-8B2E-314E-3BC5-1AEEFD5A20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541912-0C96-5921-D190-E71E157A79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A8E04D-0155-1734-CF1A-ACD06F75B763}"/>
              </a:ext>
            </a:extLst>
          </p:cNvPr>
          <p:cNvSpPr>
            <a:spLocks noGrp="1"/>
          </p:cNvSpPr>
          <p:nvPr>
            <p:ph type="body" idx="1"/>
          </p:nvPr>
        </p:nvSpPr>
        <p:spPr/>
        <p:txBody>
          <a:bodyPr/>
          <a:lstStyle/>
          <a:p>
            <a:r>
              <a:rPr lang="en-US" b="1" dirty="0"/>
              <a:t>Description:</a:t>
            </a:r>
            <a:br>
              <a:rPr lang="en-US" dirty="0"/>
            </a:br>
            <a:r>
              <a:rPr lang="en-US" dirty="0"/>
              <a:t>This word cloud represents the activities and benefits most desired by IIT Roorkee alumni when considering participation in the Alumni Association. The size of each word corresponds to its frequency or importance as mentioned by respondents.</a:t>
            </a:r>
          </a:p>
          <a:p>
            <a:r>
              <a:rPr lang="en-US" b="1" dirty="0"/>
              <a:t>Key Insights:</a:t>
            </a:r>
            <a:endParaRPr lang="en-US" dirty="0"/>
          </a:p>
          <a:p>
            <a:pPr>
              <a:buFont typeface="Arial" panose="020B0604020202020204" pitchFamily="34" charset="0"/>
              <a:buChar char="•"/>
            </a:pPr>
            <a:r>
              <a:rPr lang="en-US" dirty="0"/>
              <a:t>The most prominent interest is in </a:t>
            </a:r>
            <a:r>
              <a:rPr lang="en-US" b="1" dirty="0"/>
              <a:t>"Networking opportunities,"</a:t>
            </a:r>
            <a:r>
              <a:rPr lang="en-US" dirty="0"/>
              <a:t> suggesting that alumni are keen on leveraging connections for professional growth and collaboration.</a:t>
            </a:r>
          </a:p>
          <a:p>
            <a:pPr>
              <a:buFont typeface="Arial" panose="020B0604020202020204" pitchFamily="34" charset="0"/>
              <a:buChar char="•"/>
            </a:pPr>
            <a:r>
              <a:rPr lang="en-US" b="1" dirty="0"/>
              <a:t>"Reunions"</a:t>
            </a:r>
            <a:r>
              <a:rPr lang="en-US" dirty="0"/>
              <a:t> and </a:t>
            </a:r>
            <a:r>
              <a:rPr lang="en-US" b="1" dirty="0"/>
              <a:t>"Social events"</a:t>
            </a:r>
            <a:r>
              <a:rPr lang="en-US" dirty="0"/>
              <a:t> also feature prominently, indicating a desire for community bonding and nostalgic engagements.</a:t>
            </a:r>
          </a:p>
          <a:p>
            <a:pPr>
              <a:buFont typeface="Arial" panose="020B0604020202020204" pitchFamily="34" charset="0"/>
              <a:buChar char="•"/>
            </a:pPr>
            <a:r>
              <a:rPr lang="en-US" dirty="0"/>
              <a:t>Other notable interests include </a:t>
            </a:r>
            <a:r>
              <a:rPr lang="en-US" b="1" dirty="0"/>
              <a:t>"Career development,"</a:t>
            </a:r>
            <a:r>
              <a:rPr lang="en-US" dirty="0"/>
              <a:t> </a:t>
            </a:r>
            <a:r>
              <a:rPr lang="en-US" b="1" dirty="0"/>
              <a:t>"Development sessions,"</a:t>
            </a:r>
            <a:r>
              <a:rPr lang="en-US" dirty="0"/>
              <a:t> and involvement in </a:t>
            </a:r>
            <a:r>
              <a:rPr lang="en-US" b="1" dirty="0"/>
              <a:t>"Service projects"</a:t>
            </a:r>
            <a:r>
              <a:rPr lang="en-US" dirty="0"/>
              <a:t> and </a:t>
            </a:r>
            <a:r>
              <a:rPr lang="en-US" b="1" dirty="0"/>
              <a:t>"Community service,"</a:t>
            </a:r>
            <a:r>
              <a:rPr lang="en-US" dirty="0"/>
              <a:t> reflecting a blend of professional growth and social impact motivations.</a:t>
            </a:r>
          </a:p>
          <a:p>
            <a:r>
              <a:rPr lang="en-US" b="1" dirty="0"/>
              <a:t>Implications for Strategy:</a:t>
            </a:r>
            <a:endParaRPr lang="en-US" dirty="0"/>
          </a:p>
          <a:p>
            <a:pPr>
              <a:buFont typeface="Arial" panose="020B0604020202020204" pitchFamily="34" charset="0"/>
              <a:buChar char="•"/>
            </a:pPr>
            <a:r>
              <a:rPr lang="en-US" dirty="0"/>
              <a:t>Organizing </a:t>
            </a:r>
            <a:r>
              <a:rPr lang="en-US" b="1" dirty="0"/>
              <a:t>networking events</a:t>
            </a:r>
            <a:r>
              <a:rPr lang="en-US" dirty="0"/>
              <a:t> with industry leaders and peers can greatly enhance alumni engagement.</a:t>
            </a:r>
          </a:p>
          <a:p>
            <a:pPr>
              <a:buFont typeface="Arial" panose="020B0604020202020204" pitchFamily="34" charset="0"/>
              <a:buChar char="•"/>
            </a:pPr>
            <a:r>
              <a:rPr lang="en-US" dirty="0"/>
              <a:t>Planning </a:t>
            </a:r>
            <a:r>
              <a:rPr lang="en-US" b="1" dirty="0"/>
              <a:t>reunions and social events</a:t>
            </a:r>
            <a:r>
              <a:rPr lang="en-US" dirty="0"/>
              <a:t> with a mix of nostalgic and fun elements can strengthen community bonds.</a:t>
            </a:r>
          </a:p>
          <a:p>
            <a:pPr>
              <a:buFont typeface="Arial" panose="020B0604020202020204" pitchFamily="34" charset="0"/>
              <a:buChar char="•"/>
            </a:pPr>
            <a:r>
              <a:rPr lang="en-US" dirty="0"/>
              <a:t>Introducing </a:t>
            </a:r>
            <a:r>
              <a:rPr lang="en-US" b="1" dirty="0"/>
              <a:t>career development programs,</a:t>
            </a:r>
            <a:r>
              <a:rPr lang="en-US" dirty="0"/>
              <a:t> such as mentorship and skill-building workshops, can provide substantial value to members.</a:t>
            </a:r>
          </a:p>
          <a:p>
            <a:pPr>
              <a:buFont typeface="Arial" panose="020B0604020202020204" pitchFamily="34" charset="0"/>
              <a:buChar char="•"/>
            </a:pPr>
            <a:r>
              <a:rPr lang="en-US" dirty="0"/>
              <a:t>Incorporating </a:t>
            </a:r>
            <a:r>
              <a:rPr lang="en-US" b="1" dirty="0"/>
              <a:t>community service projects</a:t>
            </a:r>
            <a:r>
              <a:rPr lang="en-US" dirty="0"/>
              <a:t> can cater to alumni interested in social responsibility and giving back.</a:t>
            </a:r>
          </a:p>
          <a:p>
            <a:endParaRPr lang="en-IN" dirty="0"/>
          </a:p>
        </p:txBody>
      </p:sp>
      <p:sp>
        <p:nvSpPr>
          <p:cNvPr id="4" name="Slide Number Placeholder 3">
            <a:extLst>
              <a:ext uri="{FF2B5EF4-FFF2-40B4-BE49-F238E27FC236}">
                <a16:creationId xmlns:a16="http://schemas.microsoft.com/office/drawing/2014/main" id="{E5173C24-7AB6-7ABD-704C-B0A53F9D95FE}"/>
              </a:ext>
            </a:extLst>
          </p:cNvPr>
          <p:cNvSpPr>
            <a:spLocks noGrp="1"/>
          </p:cNvSpPr>
          <p:nvPr>
            <p:ph type="sldNum" sz="quarter" idx="5"/>
          </p:nvPr>
        </p:nvSpPr>
        <p:spPr/>
        <p:txBody>
          <a:bodyPr/>
          <a:lstStyle/>
          <a:p>
            <a:fld id="{5DDFCE87-8596-402B-9F93-6639262879C3}" type="slidenum">
              <a:rPr lang="en-IN" smtClean="0"/>
              <a:t>17</a:t>
            </a:fld>
            <a:endParaRPr lang="en-IN"/>
          </a:p>
        </p:txBody>
      </p:sp>
    </p:spTree>
    <p:extLst>
      <p:ext uri="{BB962C8B-B14F-4D97-AF65-F5344CB8AC3E}">
        <p14:creationId xmlns:p14="http://schemas.microsoft.com/office/powerpoint/2010/main" val="250653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Membership by Year of Graduation</a:t>
            </a:r>
          </a:p>
          <a:p>
            <a:pPr>
              <a:buFont typeface="Arial" panose="020B0604020202020204" pitchFamily="34" charset="0"/>
              <a:buChar char="•"/>
            </a:pPr>
            <a:r>
              <a:rPr lang="en-US" b="1" dirty="0"/>
              <a:t>Description:</a:t>
            </a:r>
            <a:br>
              <a:rPr lang="en-US" dirty="0"/>
            </a:br>
            <a:r>
              <a:rPr lang="en-US" dirty="0"/>
              <a:t>This heatmap shows the membership status of IIT Roorkee alumni based on their year of graduation, highlighting the number of members and non-members for each year.</a:t>
            </a:r>
          </a:p>
          <a:p>
            <a:pPr>
              <a:buFont typeface="Arial" panose="020B0604020202020204" pitchFamily="34" charset="0"/>
              <a:buChar char="•"/>
            </a:pPr>
            <a:r>
              <a:rPr lang="en-US" b="1" dirty="0"/>
              <a:t>Key Insights:</a:t>
            </a:r>
            <a:endParaRPr lang="en-US" dirty="0"/>
          </a:p>
          <a:p>
            <a:pPr marL="742950" lvl="1" indent="-285750">
              <a:buFont typeface="Arial" panose="020B0604020202020204" pitchFamily="34" charset="0"/>
              <a:buChar char="•"/>
            </a:pPr>
            <a:r>
              <a:rPr lang="en-US" dirty="0"/>
              <a:t>Alumni from </a:t>
            </a:r>
            <a:r>
              <a:rPr lang="en-US" b="1" dirty="0"/>
              <a:t>2015</a:t>
            </a:r>
            <a:r>
              <a:rPr lang="en-US" dirty="0"/>
              <a:t> show the highest membership, indicating strong engagement from this batch.</a:t>
            </a:r>
          </a:p>
          <a:p>
            <a:pPr marL="742950" lvl="1" indent="-285750">
              <a:buFont typeface="Arial" panose="020B0604020202020204" pitchFamily="34" charset="0"/>
              <a:buChar char="•"/>
            </a:pPr>
            <a:r>
              <a:rPr lang="en-US" dirty="0"/>
              <a:t>Recent graduates from </a:t>
            </a:r>
            <a:r>
              <a:rPr lang="en-US" b="1" dirty="0"/>
              <a:t>2023</a:t>
            </a:r>
            <a:r>
              <a:rPr lang="en-US" dirty="0"/>
              <a:t> and </a:t>
            </a:r>
            <a:r>
              <a:rPr lang="en-US" b="1" dirty="0"/>
              <a:t>2024</a:t>
            </a:r>
            <a:r>
              <a:rPr lang="en-US" dirty="0"/>
              <a:t> have more non-members compared to members, suggesting a gap in engagement with newer batches.</a:t>
            </a:r>
          </a:p>
          <a:p>
            <a:pPr marL="742950" lvl="1" indent="-285750">
              <a:buFont typeface="Arial" panose="020B0604020202020204" pitchFamily="34" charset="0"/>
              <a:buChar char="•"/>
            </a:pPr>
            <a:r>
              <a:rPr lang="en-US" dirty="0"/>
              <a:t>Alumni from </a:t>
            </a:r>
            <a:r>
              <a:rPr lang="en-US" b="1" dirty="0"/>
              <a:t>2010 to 2014</a:t>
            </a:r>
            <a:r>
              <a:rPr lang="en-US" dirty="0"/>
              <a:t> show lower participation overall, possibly due to a lack of sustained connection over the years.</a:t>
            </a:r>
          </a:p>
          <a:p>
            <a:pPr>
              <a:buFont typeface="Arial" panose="020B0604020202020204" pitchFamily="34" charset="0"/>
              <a:buChar char="•"/>
            </a:pPr>
            <a:r>
              <a:rPr lang="en-US" b="1" dirty="0"/>
              <a:t>Recommendation:</a:t>
            </a:r>
            <a:endParaRPr lang="en-US" dirty="0"/>
          </a:p>
          <a:p>
            <a:pPr marL="742950" lvl="1" indent="-285750">
              <a:buFont typeface="Arial" panose="020B0604020202020204" pitchFamily="34" charset="0"/>
              <a:buChar char="•"/>
            </a:pPr>
            <a:r>
              <a:rPr lang="en-US" dirty="0"/>
              <a:t>Enhance outreach and engagement strategies for recent graduates (</a:t>
            </a:r>
            <a:r>
              <a:rPr lang="en-US" b="1" dirty="0"/>
              <a:t>2023</a:t>
            </a:r>
            <a:r>
              <a:rPr lang="en-US" dirty="0"/>
              <a:t> and </a:t>
            </a:r>
            <a:r>
              <a:rPr lang="en-US" b="1" dirty="0"/>
              <a:t>2024</a:t>
            </a:r>
            <a:r>
              <a:rPr lang="en-US" dirty="0"/>
              <a:t>) to convert non-members into active members.</a:t>
            </a:r>
          </a:p>
          <a:p>
            <a:pPr marL="742950" lvl="1" indent="-285750">
              <a:buFont typeface="Arial" panose="020B0604020202020204" pitchFamily="34" charset="0"/>
              <a:buChar char="•"/>
            </a:pPr>
            <a:r>
              <a:rPr lang="en-US" dirty="0"/>
              <a:t>Reconnect with alumni from </a:t>
            </a:r>
            <a:r>
              <a:rPr lang="en-US" b="1" dirty="0"/>
              <a:t>2010 to 2014</a:t>
            </a:r>
            <a:r>
              <a:rPr lang="en-US" dirty="0"/>
              <a:t> through targeted initiatives like mentorship programs, webinars, or reunion events.</a:t>
            </a:r>
          </a:p>
          <a:p>
            <a:pPr marL="742950" lvl="1" indent="-285750">
              <a:buFont typeface="Arial" panose="020B0604020202020204" pitchFamily="34" charset="0"/>
              <a:buChar char="•"/>
            </a:pPr>
            <a:r>
              <a:rPr lang="en-US" dirty="0"/>
              <a:t>Leverage the high engagement of the </a:t>
            </a:r>
            <a:r>
              <a:rPr lang="en-US" b="1" dirty="0"/>
              <a:t>2015</a:t>
            </a:r>
            <a:r>
              <a:rPr lang="en-US" dirty="0"/>
              <a:t> batch by involving them as ambassadors or mentors for other groups.</a:t>
            </a:r>
          </a:p>
        </p:txBody>
      </p:sp>
      <p:sp>
        <p:nvSpPr>
          <p:cNvPr id="4" name="Slide Number Placeholder 3"/>
          <p:cNvSpPr>
            <a:spLocks noGrp="1"/>
          </p:cNvSpPr>
          <p:nvPr>
            <p:ph type="sldNum" sz="quarter" idx="5"/>
          </p:nvPr>
        </p:nvSpPr>
        <p:spPr/>
        <p:txBody>
          <a:bodyPr/>
          <a:lstStyle/>
          <a:p>
            <a:fld id="{5DDFCE87-8596-402B-9F93-6639262879C3}" type="slidenum">
              <a:rPr lang="en-IN" smtClean="0"/>
              <a:t>18</a:t>
            </a:fld>
            <a:endParaRPr lang="en-IN"/>
          </a:p>
        </p:txBody>
      </p:sp>
    </p:spTree>
    <p:extLst>
      <p:ext uri="{BB962C8B-B14F-4D97-AF65-F5344CB8AC3E}">
        <p14:creationId xmlns:p14="http://schemas.microsoft.com/office/powerpoint/2010/main" val="3250195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Global Distribution of Respondents</a:t>
            </a:r>
          </a:p>
          <a:p>
            <a:pPr>
              <a:buFont typeface="Arial" panose="020B0604020202020204" pitchFamily="34" charset="0"/>
              <a:buChar char="•"/>
            </a:pPr>
            <a:r>
              <a:rPr lang="en-US" b="1" dirty="0"/>
              <a:t>Description:</a:t>
            </a:r>
            <a:br>
              <a:rPr lang="en-US" dirty="0"/>
            </a:br>
            <a:r>
              <a:rPr lang="en-US" dirty="0"/>
              <a:t>The map illustrates the geographical spread of IIT Roorkee alumni respondents worldwide.</a:t>
            </a:r>
          </a:p>
          <a:p>
            <a:pPr>
              <a:buFont typeface="Arial" panose="020B0604020202020204" pitchFamily="34" charset="0"/>
              <a:buChar char="•"/>
            </a:pPr>
            <a:r>
              <a:rPr lang="en-US" b="1" dirty="0"/>
              <a:t>Key Insights:</a:t>
            </a:r>
            <a:endParaRPr lang="en-US" dirty="0"/>
          </a:p>
          <a:p>
            <a:pPr marL="742950" lvl="1" indent="-285750">
              <a:buFont typeface="Arial" panose="020B0604020202020204" pitchFamily="34" charset="0"/>
              <a:buChar char="•"/>
            </a:pPr>
            <a:r>
              <a:rPr lang="en-US" b="1" dirty="0"/>
              <a:t>India</a:t>
            </a:r>
            <a:r>
              <a:rPr lang="en-US" dirty="0"/>
              <a:t> has the highest concentration, with two clusters in the northern and southern regions (32 and 25 respondents, respectively).</a:t>
            </a:r>
          </a:p>
          <a:p>
            <a:pPr marL="742950" lvl="1" indent="-285750">
              <a:buFont typeface="Arial" panose="020B0604020202020204" pitchFamily="34" charset="0"/>
              <a:buChar char="•"/>
            </a:pPr>
            <a:r>
              <a:rPr lang="en-US" dirty="0"/>
              <a:t>In </a:t>
            </a:r>
            <a:r>
              <a:rPr lang="en-US" b="1" dirty="0"/>
              <a:t>North America,</a:t>
            </a:r>
            <a:r>
              <a:rPr lang="en-US" dirty="0"/>
              <a:t> respondents are mainly in </a:t>
            </a:r>
            <a:r>
              <a:rPr lang="en-US" b="1" dirty="0"/>
              <a:t>Canada</a:t>
            </a:r>
            <a:r>
              <a:rPr lang="en-US" dirty="0"/>
              <a:t> and the </a:t>
            </a:r>
            <a:r>
              <a:rPr lang="en-US" b="1" dirty="0"/>
              <a:t>USA.</a:t>
            </a:r>
            <a:endParaRPr lang="en-US" dirty="0"/>
          </a:p>
          <a:p>
            <a:pPr marL="742950" lvl="1" indent="-285750">
              <a:buFont typeface="Arial" panose="020B0604020202020204" pitchFamily="34" charset="0"/>
              <a:buChar char="•"/>
            </a:pPr>
            <a:r>
              <a:rPr lang="en-US" b="1" dirty="0"/>
              <a:t>Europe</a:t>
            </a:r>
            <a:r>
              <a:rPr lang="en-US" dirty="0"/>
              <a:t> shows a smaller cluster, primarily in </a:t>
            </a:r>
            <a:r>
              <a:rPr lang="en-US" b="1" dirty="0"/>
              <a:t>France</a:t>
            </a:r>
            <a:r>
              <a:rPr lang="en-US" dirty="0"/>
              <a:t> and nearby countries.</a:t>
            </a:r>
          </a:p>
          <a:p>
            <a:pPr>
              <a:buFont typeface="Arial" panose="020B0604020202020204" pitchFamily="34" charset="0"/>
              <a:buChar char="•"/>
            </a:pPr>
            <a:r>
              <a:rPr lang="en-US" b="1" dirty="0"/>
              <a:t>Recommendation:</a:t>
            </a:r>
            <a:endParaRPr lang="en-US" dirty="0"/>
          </a:p>
          <a:p>
            <a:pPr marL="742950" lvl="1" indent="-285750">
              <a:buFont typeface="Arial" panose="020B0604020202020204" pitchFamily="34" charset="0"/>
              <a:buChar char="•"/>
            </a:pPr>
            <a:r>
              <a:rPr lang="en-US" dirty="0"/>
              <a:t>Focus alumni networking and events in India, particularly in the high-density regions.</a:t>
            </a:r>
          </a:p>
          <a:p>
            <a:pPr marL="742950" lvl="1" indent="-285750">
              <a:buFont typeface="Arial" panose="020B0604020202020204" pitchFamily="34" charset="0"/>
              <a:buChar char="•"/>
            </a:pPr>
            <a:r>
              <a:rPr lang="en-US" dirty="0"/>
              <a:t>Explore virtual engagement opportunities for international respondents.</a:t>
            </a:r>
          </a:p>
          <a:p>
            <a:endParaRPr lang="en-IN" dirty="0"/>
          </a:p>
        </p:txBody>
      </p:sp>
      <p:sp>
        <p:nvSpPr>
          <p:cNvPr id="4" name="Slide Number Placeholder 3"/>
          <p:cNvSpPr>
            <a:spLocks noGrp="1"/>
          </p:cNvSpPr>
          <p:nvPr>
            <p:ph type="sldNum" sz="quarter" idx="5"/>
          </p:nvPr>
        </p:nvSpPr>
        <p:spPr/>
        <p:txBody>
          <a:bodyPr/>
          <a:lstStyle/>
          <a:p>
            <a:fld id="{5DDFCE87-8596-402B-9F93-6639262879C3}" type="slidenum">
              <a:rPr lang="en-IN" smtClean="0"/>
              <a:t>19</a:t>
            </a:fld>
            <a:endParaRPr lang="en-IN"/>
          </a:p>
        </p:txBody>
      </p:sp>
    </p:spTree>
    <p:extLst>
      <p:ext uri="{BB962C8B-B14F-4D97-AF65-F5344CB8AC3E}">
        <p14:creationId xmlns:p14="http://schemas.microsoft.com/office/powerpoint/2010/main" val="1481793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CFBB3-46AD-27E1-EB89-2B8B62816F8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601E7FA-8F75-F24D-BD1B-2EF820D88A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E293343-23FB-8B2B-8DD9-A8112F2A76CC}"/>
              </a:ext>
            </a:extLst>
          </p:cNvPr>
          <p:cNvSpPr>
            <a:spLocks noGrp="1"/>
          </p:cNvSpPr>
          <p:nvPr>
            <p:ph type="dt" sz="half" idx="10"/>
          </p:nvPr>
        </p:nvSpPr>
        <p:spPr/>
        <p:txBody>
          <a:bodyPr/>
          <a:lstStyle/>
          <a:p>
            <a:fld id="{EFAF3D69-FD76-4436-85EB-1063097114E7}" type="datetimeFigureOut">
              <a:rPr lang="en-IN" smtClean="0"/>
              <a:t>03-03-2025</a:t>
            </a:fld>
            <a:endParaRPr lang="en-IN"/>
          </a:p>
        </p:txBody>
      </p:sp>
      <p:sp>
        <p:nvSpPr>
          <p:cNvPr id="5" name="Footer Placeholder 4">
            <a:extLst>
              <a:ext uri="{FF2B5EF4-FFF2-40B4-BE49-F238E27FC236}">
                <a16:creationId xmlns:a16="http://schemas.microsoft.com/office/drawing/2014/main" id="{4D2872BC-B33B-9766-6209-0F5C1077E0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61B00D-CE85-86B7-BE8E-25388C1AC52F}"/>
              </a:ext>
            </a:extLst>
          </p:cNvPr>
          <p:cNvSpPr>
            <a:spLocks noGrp="1"/>
          </p:cNvSpPr>
          <p:nvPr>
            <p:ph type="sldNum" sz="quarter" idx="12"/>
          </p:nvPr>
        </p:nvSpPr>
        <p:spPr/>
        <p:txBody>
          <a:bodyPr/>
          <a:lstStyle/>
          <a:p>
            <a:fld id="{8DE575CA-46B8-4933-AEE0-6AE7AD9E1096}" type="slidenum">
              <a:rPr lang="en-IN" smtClean="0"/>
              <a:t>‹#›</a:t>
            </a:fld>
            <a:endParaRPr lang="en-IN"/>
          </a:p>
        </p:txBody>
      </p:sp>
    </p:spTree>
    <p:extLst>
      <p:ext uri="{BB962C8B-B14F-4D97-AF65-F5344CB8AC3E}">
        <p14:creationId xmlns:p14="http://schemas.microsoft.com/office/powerpoint/2010/main" val="1643938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6CA54-1D44-2814-3608-47029DBA238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B850F6C-57B4-1E96-31EB-47E7AC5EF22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013E327-04FA-DE68-F19B-EAE0603A95C1}"/>
              </a:ext>
            </a:extLst>
          </p:cNvPr>
          <p:cNvSpPr>
            <a:spLocks noGrp="1"/>
          </p:cNvSpPr>
          <p:nvPr>
            <p:ph type="dt" sz="half" idx="10"/>
          </p:nvPr>
        </p:nvSpPr>
        <p:spPr/>
        <p:txBody>
          <a:bodyPr/>
          <a:lstStyle/>
          <a:p>
            <a:fld id="{EFAF3D69-FD76-4436-85EB-1063097114E7}" type="datetimeFigureOut">
              <a:rPr lang="en-IN" smtClean="0"/>
              <a:t>03-03-2025</a:t>
            </a:fld>
            <a:endParaRPr lang="en-IN"/>
          </a:p>
        </p:txBody>
      </p:sp>
      <p:sp>
        <p:nvSpPr>
          <p:cNvPr id="5" name="Footer Placeholder 4">
            <a:extLst>
              <a:ext uri="{FF2B5EF4-FFF2-40B4-BE49-F238E27FC236}">
                <a16:creationId xmlns:a16="http://schemas.microsoft.com/office/drawing/2014/main" id="{7472D45C-4F7F-87D8-0E28-0C962F166D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1DDE01-807D-ADF8-D692-B3D52F3C6352}"/>
              </a:ext>
            </a:extLst>
          </p:cNvPr>
          <p:cNvSpPr>
            <a:spLocks noGrp="1"/>
          </p:cNvSpPr>
          <p:nvPr>
            <p:ph type="sldNum" sz="quarter" idx="12"/>
          </p:nvPr>
        </p:nvSpPr>
        <p:spPr/>
        <p:txBody>
          <a:bodyPr/>
          <a:lstStyle/>
          <a:p>
            <a:fld id="{8DE575CA-46B8-4933-AEE0-6AE7AD9E1096}" type="slidenum">
              <a:rPr lang="en-IN" smtClean="0"/>
              <a:t>‹#›</a:t>
            </a:fld>
            <a:endParaRPr lang="en-IN"/>
          </a:p>
        </p:txBody>
      </p:sp>
    </p:spTree>
    <p:extLst>
      <p:ext uri="{BB962C8B-B14F-4D97-AF65-F5344CB8AC3E}">
        <p14:creationId xmlns:p14="http://schemas.microsoft.com/office/powerpoint/2010/main" val="956957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9AA645-B276-0804-BD9F-F979F348F58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14CFBB5-F83F-E22D-9E94-C900AE1D714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7DB2BDF-6BA4-64BD-3BEF-38F1A7258338}"/>
              </a:ext>
            </a:extLst>
          </p:cNvPr>
          <p:cNvSpPr>
            <a:spLocks noGrp="1"/>
          </p:cNvSpPr>
          <p:nvPr>
            <p:ph type="dt" sz="half" idx="10"/>
          </p:nvPr>
        </p:nvSpPr>
        <p:spPr/>
        <p:txBody>
          <a:bodyPr/>
          <a:lstStyle/>
          <a:p>
            <a:fld id="{EFAF3D69-FD76-4436-85EB-1063097114E7}" type="datetimeFigureOut">
              <a:rPr lang="en-IN" smtClean="0"/>
              <a:t>03-03-2025</a:t>
            </a:fld>
            <a:endParaRPr lang="en-IN"/>
          </a:p>
        </p:txBody>
      </p:sp>
      <p:sp>
        <p:nvSpPr>
          <p:cNvPr id="5" name="Footer Placeholder 4">
            <a:extLst>
              <a:ext uri="{FF2B5EF4-FFF2-40B4-BE49-F238E27FC236}">
                <a16:creationId xmlns:a16="http://schemas.microsoft.com/office/drawing/2014/main" id="{532537D1-F497-80E0-2276-7B8C75F29B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98F881-F75F-2228-7AB8-36567A7B563E}"/>
              </a:ext>
            </a:extLst>
          </p:cNvPr>
          <p:cNvSpPr>
            <a:spLocks noGrp="1"/>
          </p:cNvSpPr>
          <p:nvPr>
            <p:ph type="sldNum" sz="quarter" idx="12"/>
          </p:nvPr>
        </p:nvSpPr>
        <p:spPr/>
        <p:txBody>
          <a:bodyPr/>
          <a:lstStyle/>
          <a:p>
            <a:fld id="{8DE575CA-46B8-4933-AEE0-6AE7AD9E1096}" type="slidenum">
              <a:rPr lang="en-IN" smtClean="0"/>
              <a:t>‹#›</a:t>
            </a:fld>
            <a:endParaRPr lang="en-IN"/>
          </a:p>
        </p:txBody>
      </p:sp>
    </p:spTree>
    <p:extLst>
      <p:ext uri="{BB962C8B-B14F-4D97-AF65-F5344CB8AC3E}">
        <p14:creationId xmlns:p14="http://schemas.microsoft.com/office/powerpoint/2010/main" val="2397080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86DD1-2239-BC9F-0193-67269529491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27F7066-501F-13C8-4183-A1DC71A97E7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FB9B11E-EE38-7E6B-75B1-E6F55A23C256}"/>
              </a:ext>
            </a:extLst>
          </p:cNvPr>
          <p:cNvSpPr>
            <a:spLocks noGrp="1"/>
          </p:cNvSpPr>
          <p:nvPr>
            <p:ph type="dt" sz="half" idx="10"/>
          </p:nvPr>
        </p:nvSpPr>
        <p:spPr/>
        <p:txBody>
          <a:bodyPr/>
          <a:lstStyle/>
          <a:p>
            <a:fld id="{EFAF3D69-FD76-4436-85EB-1063097114E7}" type="datetimeFigureOut">
              <a:rPr lang="en-IN" smtClean="0"/>
              <a:t>03-03-2025</a:t>
            </a:fld>
            <a:endParaRPr lang="en-IN"/>
          </a:p>
        </p:txBody>
      </p:sp>
      <p:sp>
        <p:nvSpPr>
          <p:cNvPr id="5" name="Footer Placeholder 4">
            <a:extLst>
              <a:ext uri="{FF2B5EF4-FFF2-40B4-BE49-F238E27FC236}">
                <a16:creationId xmlns:a16="http://schemas.microsoft.com/office/drawing/2014/main" id="{A2183B9D-FF85-0AC0-DB6B-A03461F378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9DF095-1BCC-13A6-D436-F118277EADD3}"/>
              </a:ext>
            </a:extLst>
          </p:cNvPr>
          <p:cNvSpPr>
            <a:spLocks noGrp="1"/>
          </p:cNvSpPr>
          <p:nvPr>
            <p:ph type="sldNum" sz="quarter" idx="12"/>
          </p:nvPr>
        </p:nvSpPr>
        <p:spPr/>
        <p:txBody>
          <a:bodyPr/>
          <a:lstStyle/>
          <a:p>
            <a:fld id="{8DE575CA-46B8-4933-AEE0-6AE7AD9E1096}" type="slidenum">
              <a:rPr lang="en-IN" smtClean="0"/>
              <a:t>‹#›</a:t>
            </a:fld>
            <a:endParaRPr lang="en-IN"/>
          </a:p>
        </p:txBody>
      </p:sp>
    </p:spTree>
    <p:extLst>
      <p:ext uri="{BB962C8B-B14F-4D97-AF65-F5344CB8AC3E}">
        <p14:creationId xmlns:p14="http://schemas.microsoft.com/office/powerpoint/2010/main" val="1283529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9610C-0965-EF69-3053-CF2699BDF99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4A15B7E-A847-1934-B827-BB9A0BF92B3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CDBC54A-8A52-0803-3257-07AF7EDFD8A2}"/>
              </a:ext>
            </a:extLst>
          </p:cNvPr>
          <p:cNvSpPr>
            <a:spLocks noGrp="1"/>
          </p:cNvSpPr>
          <p:nvPr>
            <p:ph type="dt" sz="half" idx="10"/>
          </p:nvPr>
        </p:nvSpPr>
        <p:spPr/>
        <p:txBody>
          <a:bodyPr/>
          <a:lstStyle/>
          <a:p>
            <a:fld id="{EFAF3D69-FD76-4436-85EB-1063097114E7}" type="datetimeFigureOut">
              <a:rPr lang="en-IN" smtClean="0"/>
              <a:t>03-03-2025</a:t>
            </a:fld>
            <a:endParaRPr lang="en-IN"/>
          </a:p>
        </p:txBody>
      </p:sp>
      <p:sp>
        <p:nvSpPr>
          <p:cNvPr id="5" name="Footer Placeholder 4">
            <a:extLst>
              <a:ext uri="{FF2B5EF4-FFF2-40B4-BE49-F238E27FC236}">
                <a16:creationId xmlns:a16="http://schemas.microsoft.com/office/drawing/2014/main" id="{FEF286AE-836B-04E4-02BD-E8C458CCE0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138831-F98F-1B0E-88C2-7256F28FC5B2}"/>
              </a:ext>
            </a:extLst>
          </p:cNvPr>
          <p:cNvSpPr>
            <a:spLocks noGrp="1"/>
          </p:cNvSpPr>
          <p:nvPr>
            <p:ph type="sldNum" sz="quarter" idx="12"/>
          </p:nvPr>
        </p:nvSpPr>
        <p:spPr/>
        <p:txBody>
          <a:bodyPr/>
          <a:lstStyle/>
          <a:p>
            <a:fld id="{8DE575CA-46B8-4933-AEE0-6AE7AD9E1096}" type="slidenum">
              <a:rPr lang="en-IN" smtClean="0"/>
              <a:t>‹#›</a:t>
            </a:fld>
            <a:endParaRPr lang="en-IN"/>
          </a:p>
        </p:txBody>
      </p:sp>
    </p:spTree>
    <p:extLst>
      <p:ext uri="{BB962C8B-B14F-4D97-AF65-F5344CB8AC3E}">
        <p14:creationId xmlns:p14="http://schemas.microsoft.com/office/powerpoint/2010/main" val="1900867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5EF74-A390-060B-FC52-9DD0CC55A51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0E73411-9118-75A1-978B-EA66DA12465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F7D0C61-67B6-DEAE-64BB-2E3DC439858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70DC996-1930-3D84-3955-59081C84B691}"/>
              </a:ext>
            </a:extLst>
          </p:cNvPr>
          <p:cNvSpPr>
            <a:spLocks noGrp="1"/>
          </p:cNvSpPr>
          <p:nvPr>
            <p:ph type="dt" sz="half" idx="10"/>
          </p:nvPr>
        </p:nvSpPr>
        <p:spPr/>
        <p:txBody>
          <a:bodyPr/>
          <a:lstStyle/>
          <a:p>
            <a:fld id="{EFAF3D69-FD76-4436-85EB-1063097114E7}" type="datetimeFigureOut">
              <a:rPr lang="en-IN" smtClean="0"/>
              <a:t>03-03-2025</a:t>
            </a:fld>
            <a:endParaRPr lang="en-IN"/>
          </a:p>
        </p:txBody>
      </p:sp>
      <p:sp>
        <p:nvSpPr>
          <p:cNvPr id="6" name="Footer Placeholder 5">
            <a:extLst>
              <a:ext uri="{FF2B5EF4-FFF2-40B4-BE49-F238E27FC236}">
                <a16:creationId xmlns:a16="http://schemas.microsoft.com/office/drawing/2014/main" id="{649F40EB-52C2-4937-DB03-3FA7E3D11E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F76E1D-5B01-5357-1EE0-D55A78A3CD5F}"/>
              </a:ext>
            </a:extLst>
          </p:cNvPr>
          <p:cNvSpPr>
            <a:spLocks noGrp="1"/>
          </p:cNvSpPr>
          <p:nvPr>
            <p:ph type="sldNum" sz="quarter" idx="12"/>
          </p:nvPr>
        </p:nvSpPr>
        <p:spPr/>
        <p:txBody>
          <a:bodyPr/>
          <a:lstStyle/>
          <a:p>
            <a:fld id="{8DE575CA-46B8-4933-AEE0-6AE7AD9E1096}" type="slidenum">
              <a:rPr lang="en-IN" smtClean="0"/>
              <a:t>‹#›</a:t>
            </a:fld>
            <a:endParaRPr lang="en-IN"/>
          </a:p>
        </p:txBody>
      </p:sp>
    </p:spTree>
    <p:extLst>
      <p:ext uri="{BB962C8B-B14F-4D97-AF65-F5344CB8AC3E}">
        <p14:creationId xmlns:p14="http://schemas.microsoft.com/office/powerpoint/2010/main" val="4140024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3B600-D051-924B-4ED1-2637F136960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B42431B-2EEC-4527-7622-616E1A0B8D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C8C1EAD-11B3-1E88-644E-EC3AEA4D786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4087C77-0D63-FDD3-86D2-955513FF4D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E528252-6298-9EFA-F7BF-7597F3A5B1B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87AF2BB-F716-1B8E-ADA9-4CD4295CA9E9}"/>
              </a:ext>
            </a:extLst>
          </p:cNvPr>
          <p:cNvSpPr>
            <a:spLocks noGrp="1"/>
          </p:cNvSpPr>
          <p:nvPr>
            <p:ph type="dt" sz="half" idx="10"/>
          </p:nvPr>
        </p:nvSpPr>
        <p:spPr/>
        <p:txBody>
          <a:bodyPr/>
          <a:lstStyle/>
          <a:p>
            <a:fld id="{EFAF3D69-FD76-4436-85EB-1063097114E7}" type="datetimeFigureOut">
              <a:rPr lang="en-IN" smtClean="0"/>
              <a:t>03-03-2025</a:t>
            </a:fld>
            <a:endParaRPr lang="en-IN"/>
          </a:p>
        </p:txBody>
      </p:sp>
      <p:sp>
        <p:nvSpPr>
          <p:cNvPr id="8" name="Footer Placeholder 7">
            <a:extLst>
              <a:ext uri="{FF2B5EF4-FFF2-40B4-BE49-F238E27FC236}">
                <a16:creationId xmlns:a16="http://schemas.microsoft.com/office/drawing/2014/main" id="{57D876EF-7E9C-5B9C-B1A7-8DBFA9C807A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50D017C-1CE8-B619-C772-C21780D905E7}"/>
              </a:ext>
            </a:extLst>
          </p:cNvPr>
          <p:cNvSpPr>
            <a:spLocks noGrp="1"/>
          </p:cNvSpPr>
          <p:nvPr>
            <p:ph type="sldNum" sz="quarter" idx="12"/>
          </p:nvPr>
        </p:nvSpPr>
        <p:spPr/>
        <p:txBody>
          <a:bodyPr/>
          <a:lstStyle/>
          <a:p>
            <a:fld id="{8DE575CA-46B8-4933-AEE0-6AE7AD9E1096}" type="slidenum">
              <a:rPr lang="en-IN" smtClean="0"/>
              <a:t>‹#›</a:t>
            </a:fld>
            <a:endParaRPr lang="en-IN"/>
          </a:p>
        </p:txBody>
      </p:sp>
    </p:spTree>
    <p:extLst>
      <p:ext uri="{BB962C8B-B14F-4D97-AF65-F5344CB8AC3E}">
        <p14:creationId xmlns:p14="http://schemas.microsoft.com/office/powerpoint/2010/main" val="326362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6AC8F-5432-59B7-CBB7-BAED4CAC3C0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2E9511D-008F-A3BE-6F5F-4D08B674187F}"/>
              </a:ext>
            </a:extLst>
          </p:cNvPr>
          <p:cNvSpPr>
            <a:spLocks noGrp="1"/>
          </p:cNvSpPr>
          <p:nvPr>
            <p:ph type="dt" sz="half" idx="10"/>
          </p:nvPr>
        </p:nvSpPr>
        <p:spPr/>
        <p:txBody>
          <a:bodyPr/>
          <a:lstStyle/>
          <a:p>
            <a:fld id="{EFAF3D69-FD76-4436-85EB-1063097114E7}" type="datetimeFigureOut">
              <a:rPr lang="en-IN" smtClean="0"/>
              <a:t>03-03-2025</a:t>
            </a:fld>
            <a:endParaRPr lang="en-IN"/>
          </a:p>
        </p:txBody>
      </p:sp>
      <p:sp>
        <p:nvSpPr>
          <p:cNvPr id="4" name="Footer Placeholder 3">
            <a:extLst>
              <a:ext uri="{FF2B5EF4-FFF2-40B4-BE49-F238E27FC236}">
                <a16:creationId xmlns:a16="http://schemas.microsoft.com/office/drawing/2014/main" id="{A5904141-8A03-CC1E-EBDC-7BE96DC2EB4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EC10BA8-8FEE-8B95-7A8C-08446D709539}"/>
              </a:ext>
            </a:extLst>
          </p:cNvPr>
          <p:cNvSpPr>
            <a:spLocks noGrp="1"/>
          </p:cNvSpPr>
          <p:nvPr>
            <p:ph type="sldNum" sz="quarter" idx="12"/>
          </p:nvPr>
        </p:nvSpPr>
        <p:spPr/>
        <p:txBody>
          <a:bodyPr/>
          <a:lstStyle/>
          <a:p>
            <a:fld id="{8DE575CA-46B8-4933-AEE0-6AE7AD9E1096}" type="slidenum">
              <a:rPr lang="en-IN" smtClean="0"/>
              <a:t>‹#›</a:t>
            </a:fld>
            <a:endParaRPr lang="en-IN"/>
          </a:p>
        </p:txBody>
      </p:sp>
    </p:spTree>
    <p:extLst>
      <p:ext uri="{BB962C8B-B14F-4D97-AF65-F5344CB8AC3E}">
        <p14:creationId xmlns:p14="http://schemas.microsoft.com/office/powerpoint/2010/main" val="2542952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0FDC4D-3D9A-4973-B686-448315CA5A44}"/>
              </a:ext>
            </a:extLst>
          </p:cNvPr>
          <p:cNvSpPr>
            <a:spLocks noGrp="1"/>
          </p:cNvSpPr>
          <p:nvPr>
            <p:ph type="dt" sz="half" idx="10"/>
          </p:nvPr>
        </p:nvSpPr>
        <p:spPr/>
        <p:txBody>
          <a:bodyPr/>
          <a:lstStyle/>
          <a:p>
            <a:fld id="{EFAF3D69-FD76-4436-85EB-1063097114E7}" type="datetimeFigureOut">
              <a:rPr lang="en-IN" smtClean="0"/>
              <a:t>03-03-2025</a:t>
            </a:fld>
            <a:endParaRPr lang="en-IN"/>
          </a:p>
        </p:txBody>
      </p:sp>
      <p:sp>
        <p:nvSpPr>
          <p:cNvPr id="3" name="Footer Placeholder 2">
            <a:extLst>
              <a:ext uri="{FF2B5EF4-FFF2-40B4-BE49-F238E27FC236}">
                <a16:creationId xmlns:a16="http://schemas.microsoft.com/office/drawing/2014/main" id="{A0296708-B069-0E90-7DE7-B4A2F941982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591A515-A028-6EAB-82F3-6057514A7BCF}"/>
              </a:ext>
            </a:extLst>
          </p:cNvPr>
          <p:cNvSpPr>
            <a:spLocks noGrp="1"/>
          </p:cNvSpPr>
          <p:nvPr>
            <p:ph type="sldNum" sz="quarter" idx="12"/>
          </p:nvPr>
        </p:nvSpPr>
        <p:spPr/>
        <p:txBody>
          <a:bodyPr/>
          <a:lstStyle/>
          <a:p>
            <a:fld id="{8DE575CA-46B8-4933-AEE0-6AE7AD9E1096}" type="slidenum">
              <a:rPr lang="en-IN" smtClean="0"/>
              <a:t>‹#›</a:t>
            </a:fld>
            <a:endParaRPr lang="en-IN"/>
          </a:p>
        </p:txBody>
      </p:sp>
    </p:spTree>
    <p:extLst>
      <p:ext uri="{BB962C8B-B14F-4D97-AF65-F5344CB8AC3E}">
        <p14:creationId xmlns:p14="http://schemas.microsoft.com/office/powerpoint/2010/main" val="769973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AA731-97CD-F2C3-C6CB-7BF7265311B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A64D3A4-925D-693E-9FC9-2EE7E76653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E73E683-6598-5C40-07EA-5FF173EE2D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5FD0DC6-DA37-2C16-4E2E-3556AEFA385A}"/>
              </a:ext>
            </a:extLst>
          </p:cNvPr>
          <p:cNvSpPr>
            <a:spLocks noGrp="1"/>
          </p:cNvSpPr>
          <p:nvPr>
            <p:ph type="dt" sz="half" idx="10"/>
          </p:nvPr>
        </p:nvSpPr>
        <p:spPr/>
        <p:txBody>
          <a:bodyPr/>
          <a:lstStyle/>
          <a:p>
            <a:fld id="{EFAF3D69-FD76-4436-85EB-1063097114E7}" type="datetimeFigureOut">
              <a:rPr lang="en-IN" smtClean="0"/>
              <a:t>03-03-2025</a:t>
            </a:fld>
            <a:endParaRPr lang="en-IN"/>
          </a:p>
        </p:txBody>
      </p:sp>
      <p:sp>
        <p:nvSpPr>
          <p:cNvPr id="6" name="Footer Placeholder 5">
            <a:extLst>
              <a:ext uri="{FF2B5EF4-FFF2-40B4-BE49-F238E27FC236}">
                <a16:creationId xmlns:a16="http://schemas.microsoft.com/office/drawing/2014/main" id="{B7C07FC2-B239-B023-D151-485C23568F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073E7A-4638-088E-D89F-9AEDA2342365}"/>
              </a:ext>
            </a:extLst>
          </p:cNvPr>
          <p:cNvSpPr>
            <a:spLocks noGrp="1"/>
          </p:cNvSpPr>
          <p:nvPr>
            <p:ph type="sldNum" sz="quarter" idx="12"/>
          </p:nvPr>
        </p:nvSpPr>
        <p:spPr/>
        <p:txBody>
          <a:bodyPr/>
          <a:lstStyle/>
          <a:p>
            <a:fld id="{8DE575CA-46B8-4933-AEE0-6AE7AD9E1096}" type="slidenum">
              <a:rPr lang="en-IN" smtClean="0"/>
              <a:t>‹#›</a:t>
            </a:fld>
            <a:endParaRPr lang="en-IN"/>
          </a:p>
        </p:txBody>
      </p:sp>
    </p:spTree>
    <p:extLst>
      <p:ext uri="{BB962C8B-B14F-4D97-AF65-F5344CB8AC3E}">
        <p14:creationId xmlns:p14="http://schemas.microsoft.com/office/powerpoint/2010/main" val="3426822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C23A3-A7CA-DF39-CF10-1E1A42C7665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BA5B9A8-D1BD-36F2-97B3-495A27EEF1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ACFD88-5C86-340A-74C8-48DDCF4073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E19EDF6-4CEA-623C-5C53-A1220DCCBAC6}"/>
              </a:ext>
            </a:extLst>
          </p:cNvPr>
          <p:cNvSpPr>
            <a:spLocks noGrp="1"/>
          </p:cNvSpPr>
          <p:nvPr>
            <p:ph type="dt" sz="half" idx="10"/>
          </p:nvPr>
        </p:nvSpPr>
        <p:spPr/>
        <p:txBody>
          <a:bodyPr/>
          <a:lstStyle/>
          <a:p>
            <a:fld id="{EFAF3D69-FD76-4436-85EB-1063097114E7}" type="datetimeFigureOut">
              <a:rPr lang="en-IN" smtClean="0"/>
              <a:t>03-03-2025</a:t>
            </a:fld>
            <a:endParaRPr lang="en-IN"/>
          </a:p>
        </p:txBody>
      </p:sp>
      <p:sp>
        <p:nvSpPr>
          <p:cNvPr id="6" name="Footer Placeholder 5">
            <a:extLst>
              <a:ext uri="{FF2B5EF4-FFF2-40B4-BE49-F238E27FC236}">
                <a16:creationId xmlns:a16="http://schemas.microsoft.com/office/drawing/2014/main" id="{329DBCBA-FDB3-E4BD-924B-BAD9C9698D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1FE670-531A-54E6-BF3A-6DB81F6AA81C}"/>
              </a:ext>
            </a:extLst>
          </p:cNvPr>
          <p:cNvSpPr>
            <a:spLocks noGrp="1"/>
          </p:cNvSpPr>
          <p:nvPr>
            <p:ph type="sldNum" sz="quarter" idx="12"/>
          </p:nvPr>
        </p:nvSpPr>
        <p:spPr/>
        <p:txBody>
          <a:bodyPr/>
          <a:lstStyle/>
          <a:p>
            <a:fld id="{8DE575CA-46B8-4933-AEE0-6AE7AD9E1096}" type="slidenum">
              <a:rPr lang="en-IN" smtClean="0"/>
              <a:t>‹#›</a:t>
            </a:fld>
            <a:endParaRPr lang="en-IN"/>
          </a:p>
        </p:txBody>
      </p:sp>
    </p:spTree>
    <p:extLst>
      <p:ext uri="{BB962C8B-B14F-4D97-AF65-F5344CB8AC3E}">
        <p14:creationId xmlns:p14="http://schemas.microsoft.com/office/powerpoint/2010/main" val="176881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35536-9605-48FF-BB65-7201066BD3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1AD428B-B7EC-833A-2B12-234B53968C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61DEF51-D4B0-431E-F026-F1ED9FE4C6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FAF3D69-FD76-4436-85EB-1063097114E7}" type="datetimeFigureOut">
              <a:rPr lang="en-IN" smtClean="0"/>
              <a:t>03-03-2025</a:t>
            </a:fld>
            <a:endParaRPr lang="en-IN"/>
          </a:p>
        </p:txBody>
      </p:sp>
      <p:sp>
        <p:nvSpPr>
          <p:cNvPr id="5" name="Footer Placeholder 4">
            <a:extLst>
              <a:ext uri="{FF2B5EF4-FFF2-40B4-BE49-F238E27FC236}">
                <a16:creationId xmlns:a16="http://schemas.microsoft.com/office/drawing/2014/main" id="{ABBAA40B-1882-398B-95A6-C98093FEFD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42B0ABD6-7B38-E6F5-69B9-34344DE993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DE575CA-46B8-4933-AEE0-6AE7AD9E1096}" type="slidenum">
              <a:rPr lang="en-IN" smtClean="0"/>
              <a:t>‹#›</a:t>
            </a:fld>
            <a:endParaRPr lang="en-IN"/>
          </a:p>
        </p:txBody>
      </p:sp>
    </p:spTree>
    <p:extLst>
      <p:ext uri="{BB962C8B-B14F-4D97-AF65-F5344CB8AC3E}">
        <p14:creationId xmlns:p14="http://schemas.microsoft.com/office/powerpoint/2010/main" val="15000999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DED9E-9AEB-0AFE-7341-67F4D5FF450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87F9883-B2B1-B3F2-E640-62A6EFCFA9D0}"/>
              </a:ext>
            </a:extLst>
          </p:cNvPr>
          <p:cNvSpPr/>
          <p:nvPr/>
        </p:nvSpPr>
        <p:spPr>
          <a:xfrm>
            <a:off x="592082" y="559956"/>
            <a:ext cx="9488129" cy="830997"/>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r>
              <a:rPr lang="fr-FR" sz="4800" dirty="0">
                <a:solidFill>
                  <a:schemeClr val="accent3">
                    <a:lumMod val="75000"/>
                  </a:schemeClr>
                </a:solidFill>
              </a:rPr>
              <a:t>IITRAA </a:t>
            </a:r>
            <a:r>
              <a:rPr lang="fr-FR" sz="4800" dirty="0" err="1">
                <a:solidFill>
                  <a:schemeClr val="accent3">
                    <a:lumMod val="75000"/>
                  </a:schemeClr>
                </a:solidFill>
              </a:rPr>
              <a:t>Youth</a:t>
            </a:r>
            <a:r>
              <a:rPr lang="fr-FR" sz="4800" dirty="0">
                <a:solidFill>
                  <a:schemeClr val="accent3">
                    <a:lumMod val="75000"/>
                  </a:schemeClr>
                </a:solidFill>
              </a:rPr>
              <a:t> Participation Survey</a:t>
            </a:r>
            <a:endParaRPr lang="en-IN" sz="4800" dirty="0">
              <a:solidFill>
                <a:schemeClr val="accent3">
                  <a:lumMod val="75000"/>
                </a:schemeClr>
              </a:solidFill>
            </a:endParaRPr>
          </a:p>
        </p:txBody>
      </p:sp>
      <p:pic>
        <p:nvPicPr>
          <p:cNvPr id="6" name="Picture 5">
            <a:extLst>
              <a:ext uri="{FF2B5EF4-FFF2-40B4-BE49-F238E27FC236}">
                <a16:creationId xmlns:a16="http://schemas.microsoft.com/office/drawing/2014/main" id="{B2929E31-D8B0-460A-BE10-D539796755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0211" y="127574"/>
            <a:ext cx="1937107" cy="1894409"/>
          </a:xfrm>
          <a:prstGeom prst="rect">
            <a:avLst/>
          </a:prstGeom>
        </p:spPr>
      </p:pic>
      <p:sp>
        <p:nvSpPr>
          <p:cNvPr id="7" name="Rectangle 6">
            <a:extLst>
              <a:ext uri="{FF2B5EF4-FFF2-40B4-BE49-F238E27FC236}">
                <a16:creationId xmlns:a16="http://schemas.microsoft.com/office/drawing/2014/main" id="{B2ADAAC8-8EE2-0453-4CA2-8E6A99EEA602}"/>
              </a:ext>
            </a:extLst>
          </p:cNvPr>
          <p:cNvSpPr/>
          <p:nvPr/>
        </p:nvSpPr>
        <p:spPr>
          <a:xfrm>
            <a:off x="592082" y="1500169"/>
            <a:ext cx="9059918" cy="646331"/>
          </a:xfrm>
          <a:prstGeom prst="rect">
            <a:avLst/>
          </a:prstGeom>
          <a:noFill/>
        </p:spPr>
        <p:txBody>
          <a:bodyPr wrap="square" lIns="91440" tIns="45720" rIns="91440" bIns="45720">
            <a:spAutoFit/>
          </a:bodyPr>
          <a:lstStyle/>
          <a:p>
            <a:r>
              <a:rPr lang="en-US" sz="3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Insights, Analysis and Recommendations</a:t>
            </a:r>
          </a:p>
        </p:txBody>
      </p:sp>
      <p:sp>
        <p:nvSpPr>
          <p:cNvPr id="10" name="TextBox 9">
            <a:extLst>
              <a:ext uri="{FF2B5EF4-FFF2-40B4-BE49-F238E27FC236}">
                <a16:creationId xmlns:a16="http://schemas.microsoft.com/office/drawing/2014/main" id="{0EEA8CC1-1106-896B-5668-8BBF847FDBB0}"/>
              </a:ext>
            </a:extLst>
          </p:cNvPr>
          <p:cNvSpPr txBox="1"/>
          <p:nvPr/>
        </p:nvSpPr>
        <p:spPr>
          <a:xfrm>
            <a:off x="6901180" y="4617237"/>
            <a:ext cx="4541520" cy="1477328"/>
          </a:xfrm>
          <a:prstGeom prst="rect">
            <a:avLst/>
          </a:prstGeom>
          <a:noFill/>
        </p:spPr>
        <p:txBody>
          <a:bodyPr wrap="square" rtlCol="0">
            <a:spAutoFit/>
          </a:bodyPr>
          <a:lstStyle/>
          <a:p>
            <a:r>
              <a:rPr lang="en-IN" dirty="0">
                <a:solidFill>
                  <a:srgbClr val="C00000"/>
                </a:solidFill>
                <a:latin typeface="Arial Black" panose="020B0A04020102020204" pitchFamily="34" charset="0"/>
              </a:rPr>
              <a:t>Prepared by:</a:t>
            </a:r>
            <a:br>
              <a:rPr lang="en-IN" dirty="0">
                <a:solidFill>
                  <a:schemeClr val="accent2"/>
                </a:solidFill>
                <a:latin typeface="Arial Black" panose="020B0A04020102020204" pitchFamily="34" charset="0"/>
              </a:rPr>
            </a:br>
            <a:r>
              <a:rPr lang="en-IN" sz="1200" dirty="0">
                <a:solidFill>
                  <a:schemeClr val="accent2"/>
                </a:solidFill>
                <a:latin typeface="Arial Black" panose="020B0A04020102020204" pitchFamily="34" charset="0"/>
              </a:rPr>
              <a:t>Nandan Choudhary 		– Batch 2023</a:t>
            </a:r>
          </a:p>
          <a:p>
            <a:r>
              <a:rPr lang="en-IN" sz="1200" dirty="0" err="1">
                <a:solidFill>
                  <a:schemeClr val="accent2"/>
                </a:solidFill>
                <a:latin typeface="Arial Black" panose="020B0A04020102020204" pitchFamily="34" charset="0"/>
              </a:rPr>
              <a:t>Somansh</a:t>
            </a:r>
            <a:r>
              <a:rPr lang="en-IN" sz="1200" dirty="0">
                <a:solidFill>
                  <a:schemeClr val="accent2"/>
                </a:solidFill>
                <a:latin typeface="Arial Black" panose="020B0A04020102020204" pitchFamily="34" charset="0"/>
              </a:rPr>
              <a:t> 			– Batch 2024</a:t>
            </a:r>
          </a:p>
          <a:p>
            <a:r>
              <a:rPr lang="en-IN" sz="1200" dirty="0" err="1">
                <a:solidFill>
                  <a:schemeClr val="accent2"/>
                </a:solidFill>
                <a:latin typeface="Arial Black" panose="020B0A04020102020204" pitchFamily="34" charset="0"/>
              </a:rPr>
              <a:t>Suyash</a:t>
            </a:r>
            <a:r>
              <a:rPr lang="en-IN" sz="1200" dirty="0">
                <a:solidFill>
                  <a:schemeClr val="accent2"/>
                </a:solidFill>
                <a:latin typeface="Arial Black" panose="020B0A04020102020204" pitchFamily="34" charset="0"/>
              </a:rPr>
              <a:t> 			– Batch 2020</a:t>
            </a:r>
          </a:p>
          <a:p>
            <a:r>
              <a:rPr lang="en-IN" sz="1200" dirty="0" err="1">
                <a:solidFill>
                  <a:schemeClr val="accent2"/>
                </a:solidFill>
                <a:latin typeface="Arial Black" panose="020B0A04020102020204" pitchFamily="34" charset="0"/>
              </a:rPr>
              <a:t>Prempal</a:t>
            </a:r>
            <a:r>
              <a:rPr lang="en-IN" sz="1200" dirty="0">
                <a:solidFill>
                  <a:schemeClr val="accent2"/>
                </a:solidFill>
                <a:latin typeface="Arial Black" panose="020B0A04020102020204" pitchFamily="34" charset="0"/>
              </a:rPr>
              <a:t> Singh		– Batch 2018</a:t>
            </a:r>
          </a:p>
          <a:p>
            <a:r>
              <a:rPr lang="en-IN" sz="1200" dirty="0">
                <a:solidFill>
                  <a:schemeClr val="accent2"/>
                </a:solidFill>
                <a:latin typeface="Arial Black" panose="020B0A04020102020204" pitchFamily="34" charset="0"/>
              </a:rPr>
              <a:t>Ranjit </a:t>
            </a:r>
            <a:r>
              <a:rPr lang="en-IN" sz="1200" dirty="0" err="1">
                <a:solidFill>
                  <a:schemeClr val="accent2"/>
                </a:solidFill>
                <a:latin typeface="Arial Black" panose="020B0A04020102020204" pitchFamily="34" charset="0"/>
              </a:rPr>
              <a:t>Karamchandani</a:t>
            </a:r>
            <a:r>
              <a:rPr lang="en-IN" sz="1200" dirty="0">
                <a:solidFill>
                  <a:schemeClr val="accent2"/>
                </a:solidFill>
                <a:latin typeface="Arial Black" panose="020B0A04020102020204" pitchFamily="34" charset="0"/>
              </a:rPr>
              <a:t> 	– Batch 2002</a:t>
            </a:r>
          </a:p>
          <a:p>
            <a:r>
              <a:rPr lang="en-IN" sz="1200" dirty="0">
                <a:solidFill>
                  <a:schemeClr val="accent2"/>
                </a:solidFill>
                <a:latin typeface="Arial Black" panose="020B0A04020102020204" pitchFamily="34" charset="0"/>
              </a:rPr>
              <a:t>Kapil Puri 			– Batch 1993</a:t>
            </a:r>
            <a:endParaRPr lang="en-IN" dirty="0">
              <a:solidFill>
                <a:schemeClr val="accent2"/>
              </a:solidFill>
              <a:latin typeface="Arial Black" panose="020B0A04020102020204" pitchFamily="34" charset="0"/>
            </a:endParaRPr>
          </a:p>
        </p:txBody>
      </p:sp>
    </p:spTree>
    <p:extLst>
      <p:ext uri="{BB962C8B-B14F-4D97-AF65-F5344CB8AC3E}">
        <p14:creationId xmlns:p14="http://schemas.microsoft.com/office/powerpoint/2010/main" val="1934237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66BA5-BAAF-7A27-8750-1594BB3A553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8CA0376-89CF-AEFE-92BF-2EC66E698F90}"/>
              </a:ext>
            </a:extLst>
          </p:cNvPr>
          <p:cNvSpPr txBox="1"/>
          <p:nvPr/>
        </p:nvSpPr>
        <p:spPr>
          <a:xfrm>
            <a:off x="7700312" y="1228397"/>
            <a:ext cx="4186888" cy="4401205"/>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Top three preferred activities/benefits that young Alumni seek from IITRAA activities:</a:t>
            </a:r>
          </a:p>
          <a:p>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Networking opportunities with other Alumni</a:t>
            </a: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Opportunities for themselves – could be career, partnerships or support to sustain their efforts</a:t>
            </a: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Reunions – look at these events to catch up with their batchmates </a:t>
            </a:r>
            <a:r>
              <a:rPr lang="en-US" sz="2000" dirty="0" err="1">
                <a:latin typeface="Arial" panose="020B0604020202020204" pitchFamily="34" charset="0"/>
                <a:cs typeface="Arial" panose="020B0604020202020204" pitchFamily="34" charset="0"/>
              </a:rPr>
              <a:t>etc</a:t>
            </a:r>
            <a:endParaRPr lang="en-US" sz="2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F715A92-4EFE-F47C-9EC0-11F8BBBCE9AA}"/>
              </a:ext>
            </a:extLst>
          </p:cNvPr>
          <p:cNvPicPr>
            <a:picLocks noChangeAspect="1"/>
          </p:cNvPicPr>
          <p:nvPr/>
        </p:nvPicPr>
        <p:blipFill>
          <a:blip r:embed="rId3"/>
          <a:stretch>
            <a:fillRect/>
          </a:stretch>
        </p:blipFill>
        <p:spPr>
          <a:xfrm>
            <a:off x="420695" y="1335884"/>
            <a:ext cx="6929623" cy="3883816"/>
          </a:xfrm>
          <a:prstGeom prst="rect">
            <a:avLst/>
          </a:prstGeom>
          <a:ln>
            <a:solidFill>
              <a:srgbClr val="C00000"/>
            </a:solidFill>
          </a:ln>
        </p:spPr>
      </p:pic>
      <p:sp>
        <p:nvSpPr>
          <p:cNvPr id="3" name="Title 1">
            <a:extLst>
              <a:ext uri="{FF2B5EF4-FFF2-40B4-BE49-F238E27FC236}">
                <a16:creationId xmlns:a16="http://schemas.microsoft.com/office/drawing/2014/main" id="{ABA615EF-CC3E-235F-2E47-02556059E699}"/>
              </a:ext>
            </a:extLst>
          </p:cNvPr>
          <p:cNvSpPr txBox="1">
            <a:spLocks/>
          </p:cNvSpPr>
          <p:nvPr/>
        </p:nvSpPr>
        <p:spPr>
          <a:xfrm>
            <a:off x="305081" y="128403"/>
            <a:ext cx="11582119" cy="939845"/>
          </a:xfrm>
          <a:prstGeom prst="rect">
            <a:avLst/>
          </a:prstGeom>
        </p:spPr>
        <p:txBody>
          <a:bodyPr vert="horz" lIns="91440" tIns="45720" rIns="91440" bIns="45720" rtlCol="0" anchor="ctr">
            <a:normAutofit fontScale="92500" lnSpcReduction="10000"/>
          </a:bodyPr>
          <a:lstStyle>
            <a:lvl1pPr>
              <a:lnSpc>
                <a:spcPct val="90000"/>
              </a:lnSpc>
              <a:spcBef>
                <a:spcPct val="0"/>
              </a:spcBef>
              <a:buNone/>
              <a:defRPr sz="3600" b="1">
                <a:latin typeface="Arial" panose="020B0604020202020204" pitchFamily="34" charset="0"/>
                <a:ea typeface="+mj-ea"/>
                <a:cs typeface="Arial" panose="020B0604020202020204" pitchFamily="34" charset="0"/>
              </a:defRPr>
            </a:lvl1pPr>
          </a:lstStyle>
          <a:p>
            <a:r>
              <a:rPr lang="en-US" dirty="0"/>
              <a:t>What do young Alumni expect from IITRAA activities/events?</a:t>
            </a:r>
            <a:endParaRPr lang="en-IN" dirty="0"/>
          </a:p>
        </p:txBody>
      </p:sp>
    </p:spTree>
    <p:extLst>
      <p:ext uri="{BB962C8B-B14F-4D97-AF65-F5344CB8AC3E}">
        <p14:creationId xmlns:p14="http://schemas.microsoft.com/office/powerpoint/2010/main" val="3729737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6E6B9A-F8AD-7780-B9C7-33D312945F9F}"/>
              </a:ext>
            </a:extLst>
          </p:cNvPr>
          <p:cNvPicPr>
            <a:picLocks noChangeAspect="1"/>
          </p:cNvPicPr>
          <p:nvPr/>
        </p:nvPicPr>
        <p:blipFill>
          <a:blip r:embed="rId2"/>
          <a:stretch>
            <a:fillRect/>
          </a:stretch>
        </p:blipFill>
        <p:spPr>
          <a:xfrm>
            <a:off x="143601" y="1848565"/>
            <a:ext cx="8150394" cy="3901784"/>
          </a:xfrm>
          <a:prstGeom prst="rect">
            <a:avLst/>
          </a:prstGeom>
        </p:spPr>
      </p:pic>
      <p:sp>
        <p:nvSpPr>
          <p:cNvPr id="2" name="Oval 1">
            <a:extLst>
              <a:ext uri="{FF2B5EF4-FFF2-40B4-BE49-F238E27FC236}">
                <a16:creationId xmlns:a16="http://schemas.microsoft.com/office/drawing/2014/main" id="{901444D2-87D9-0F67-7736-9A7116BBA7BE}"/>
              </a:ext>
            </a:extLst>
          </p:cNvPr>
          <p:cNvSpPr/>
          <p:nvPr/>
        </p:nvSpPr>
        <p:spPr>
          <a:xfrm rot="19230701">
            <a:off x="5126104" y="2190608"/>
            <a:ext cx="2704564" cy="1298967"/>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81E337B0-6AF4-D82F-5878-E05D1FAB6507}"/>
              </a:ext>
            </a:extLst>
          </p:cNvPr>
          <p:cNvSpPr txBox="1">
            <a:spLocks/>
          </p:cNvSpPr>
          <p:nvPr/>
        </p:nvSpPr>
        <p:spPr>
          <a:xfrm>
            <a:off x="305081" y="128403"/>
            <a:ext cx="10963933" cy="939845"/>
          </a:xfrm>
          <a:prstGeom prst="rect">
            <a:avLst/>
          </a:prstGeom>
        </p:spPr>
        <p:txBody>
          <a:bodyPr vert="horz" lIns="91440" tIns="45720" rIns="91440" bIns="45720" rtlCol="0" anchor="ctr">
            <a:normAutofit fontScale="92500" lnSpcReduction="10000"/>
          </a:bodyPr>
          <a:lstStyle>
            <a:lvl1pPr>
              <a:lnSpc>
                <a:spcPct val="90000"/>
              </a:lnSpc>
              <a:spcBef>
                <a:spcPct val="0"/>
              </a:spcBef>
              <a:buNone/>
              <a:defRPr sz="3600" b="1">
                <a:latin typeface="Arial" panose="020B0604020202020204" pitchFamily="34" charset="0"/>
                <a:ea typeface="+mj-ea"/>
                <a:cs typeface="Arial" panose="020B0604020202020204" pitchFamily="34" charset="0"/>
              </a:defRPr>
            </a:lvl1pPr>
          </a:lstStyle>
          <a:p>
            <a:r>
              <a:rPr lang="en-US" dirty="0"/>
              <a:t>What do young Alumni expect from IITRAA activities/events? – where do we focus for what?</a:t>
            </a:r>
            <a:endParaRPr lang="en-IN" dirty="0"/>
          </a:p>
        </p:txBody>
      </p:sp>
    </p:spTree>
    <p:extLst>
      <p:ext uri="{BB962C8B-B14F-4D97-AF65-F5344CB8AC3E}">
        <p14:creationId xmlns:p14="http://schemas.microsoft.com/office/powerpoint/2010/main" val="1016195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96B4DC-01F3-3FD8-736F-853B3077D68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B25A3B6-871E-E2C7-1362-984EF5E4A96F}"/>
              </a:ext>
            </a:extLst>
          </p:cNvPr>
          <p:cNvPicPr>
            <a:picLocks noChangeAspect="1"/>
          </p:cNvPicPr>
          <p:nvPr/>
        </p:nvPicPr>
        <p:blipFill>
          <a:blip r:embed="rId2"/>
          <a:stretch>
            <a:fillRect/>
          </a:stretch>
        </p:blipFill>
        <p:spPr>
          <a:xfrm>
            <a:off x="507378" y="1060117"/>
            <a:ext cx="6193854" cy="3308683"/>
          </a:xfrm>
          <a:prstGeom prst="rect">
            <a:avLst/>
          </a:prstGeom>
        </p:spPr>
      </p:pic>
      <p:sp>
        <p:nvSpPr>
          <p:cNvPr id="2" name="TextBox 1">
            <a:extLst>
              <a:ext uri="{FF2B5EF4-FFF2-40B4-BE49-F238E27FC236}">
                <a16:creationId xmlns:a16="http://schemas.microsoft.com/office/drawing/2014/main" id="{BA19EEDF-385A-A90C-EAF9-8DB9C7D80217}"/>
              </a:ext>
            </a:extLst>
          </p:cNvPr>
          <p:cNvSpPr txBox="1"/>
          <p:nvPr/>
        </p:nvSpPr>
        <p:spPr>
          <a:xfrm>
            <a:off x="6701232" y="797510"/>
            <a:ext cx="5349977" cy="5262979"/>
          </a:xfrm>
          <a:prstGeom prst="rect">
            <a:avLst/>
          </a:prstGeom>
          <a:noFill/>
        </p:spPr>
        <p:txBody>
          <a:bodyPr wrap="square" rtlCol="0">
            <a:spAutoFit/>
          </a:bodyPr>
          <a:lstStyle/>
          <a:p>
            <a:r>
              <a:rPr lang="en-US" sz="1600" b="1" dirty="0"/>
              <a:t>Top 3 Suggestions:</a:t>
            </a:r>
          </a:p>
          <a:p>
            <a:pPr>
              <a:buFont typeface="+mj-lt"/>
              <a:buAutoNum type="arabicPeriod"/>
            </a:pPr>
            <a:r>
              <a:rPr lang="en-US" sz="1600" b="1" dirty="0"/>
              <a:t>More Meetups &amp; Events</a:t>
            </a:r>
            <a:endParaRPr lang="en-US" sz="1600" dirty="0"/>
          </a:p>
          <a:p>
            <a:pPr marL="742950" lvl="1" indent="-285750">
              <a:buFont typeface="+mj-lt"/>
              <a:buAutoNum type="arabicPeriod"/>
            </a:pPr>
            <a:r>
              <a:rPr lang="en-US" sz="1600" dirty="0"/>
              <a:t>Frequent </a:t>
            </a:r>
            <a:r>
              <a:rPr lang="en-US" sz="1600" b="1" dirty="0"/>
              <a:t>city-wise and batch-wise alumni meetings</a:t>
            </a:r>
            <a:r>
              <a:rPr lang="en-US" sz="1600" dirty="0"/>
              <a:t>.</a:t>
            </a:r>
          </a:p>
          <a:p>
            <a:pPr marL="742950" lvl="1" indent="-285750">
              <a:buFont typeface="+mj-lt"/>
              <a:buAutoNum type="arabicPeriod"/>
            </a:pPr>
            <a:r>
              <a:rPr lang="en-US" sz="1600" dirty="0"/>
              <a:t>Organizing </a:t>
            </a:r>
            <a:r>
              <a:rPr lang="en-US" sz="1600" b="1" dirty="0"/>
              <a:t>social events, reunions, and interactive sessions</a:t>
            </a:r>
            <a:r>
              <a:rPr lang="en-US" sz="1600" dirty="0"/>
              <a:t>.</a:t>
            </a:r>
          </a:p>
          <a:p>
            <a:pPr marL="742950" lvl="1" indent="-285750">
              <a:buFont typeface="+mj-lt"/>
              <a:buAutoNum type="arabicPeriod"/>
            </a:pPr>
            <a:r>
              <a:rPr lang="en-US" sz="1600" dirty="0"/>
              <a:t>Both </a:t>
            </a:r>
            <a:r>
              <a:rPr lang="en-US" sz="1600" b="1" dirty="0"/>
              <a:t>online and offline meetups</a:t>
            </a:r>
            <a:r>
              <a:rPr lang="en-US" sz="1600" dirty="0"/>
              <a:t> should be encouraged.</a:t>
            </a:r>
          </a:p>
          <a:p>
            <a:pPr>
              <a:buFont typeface="+mj-lt"/>
              <a:buAutoNum type="arabicPeriod"/>
            </a:pPr>
            <a:r>
              <a:rPr lang="en-US" sz="1600" b="1" dirty="0"/>
              <a:t>Better Communication &amp; Engagement Platforms</a:t>
            </a:r>
            <a:endParaRPr lang="en-US" sz="1600" dirty="0"/>
          </a:p>
          <a:p>
            <a:pPr marL="742950" lvl="1" indent="-285750">
              <a:buFont typeface="+mj-lt"/>
              <a:buAutoNum type="arabicPeriod"/>
            </a:pPr>
            <a:r>
              <a:rPr lang="en-US" sz="1600" dirty="0"/>
              <a:t>Strong emphasis on </a:t>
            </a:r>
            <a:r>
              <a:rPr lang="en-US" sz="1600" b="1" dirty="0"/>
              <a:t>WhatsApp groups, community platforms, and apps</a:t>
            </a:r>
            <a:r>
              <a:rPr lang="en-US" sz="1600" dirty="0"/>
              <a:t>.</a:t>
            </a:r>
          </a:p>
          <a:p>
            <a:pPr marL="742950" lvl="1" indent="-285750">
              <a:buFont typeface="+mj-lt"/>
              <a:buAutoNum type="arabicPeriod"/>
            </a:pPr>
            <a:r>
              <a:rPr lang="en-US" sz="1600" dirty="0"/>
              <a:t>Creating a </a:t>
            </a:r>
            <a:r>
              <a:rPr lang="en-US" sz="1600" b="1" dirty="0"/>
              <a:t>centralized communication channel</a:t>
            </a:r>
            <a:r>
              <a:rPr lang="en-US" sz="1600" dirty="0"/>
              <a:t> to keep alumni informed.</a:t>
            </a:r>
          </a:p>
          <a:p>
            <a:pPr marL="742950" lvl="1" indent="-285750">
              <a:buFont typeface="+mj-lt"/>
              <a:buAutoNum type="arabicPeriod"/>
            </a:pPr>
            <a:r>
              <a:rPr lang="en-US" sz="1600" dirty="0"/>
              <a:t>Ensuring </a:t>
            </a:r>
            <a:r>
              <a:rPr lang="en-US" sz="1600" b="1" dirty="0"/>
              <a:t>regular updates</a:t>
            </a:r>
            <a:r>
              <a:rPr lang="en-US" sz="1600" dirty="0"/>
              <a:t> about alumni activities.</a:t>
            </a:r>
          </a:p>
          <a:p>
            <a:pPr>
              <a:buFont typeface="+mj-lt"/>
              <a:buAutoNum type="arabicPeriod"/>
            </a:pPr>
            <a:r>
              <a:rPr lang="en-US" sz="1600" b="1" dirty="0"/>
              <a:t>Career Support &amp; Mentorship</a:t>
            </a:r>
            <a:endParaRPr lang="en-US" sz="1600" dirty="0"/>
          </a:p>
          <a:p>
            <a:pPr marL="742950" lvl="1" indent="-285750">
              <a:buFont typeface="+mj-lt"/>
              <a:buAutoNum type="arabicPeriod"/>
            </a:pPr>
            <a:r>
              <a:rPr lang="en-US" sz="1600" b="1" dirty="0"/>
              <a:t>Job referrals, mentorship programs, and industry interactions</a:t>
            </a:r>
            <a:r>
              <a:rPr lang="en-US" sz="1600" dirty="0"/>
              <a:t>.</a:t>
            </a:r>
          </a:p>
          <a:p>
            <a:pPr marL="742950" lvl="1" indent="-285750">
              <a:buFont typeface="+mj-lt"/>
              <a:buAutoNum type="arabicPeriod"/>
            </a:pPr>
            <a:r>
              <a:rPr lang="en-US" sz="1600" dirty="0"/>
              <a:t>Career-oriented </a:t>
            </a:r>
            <a:r>
              <a:rPr lang="en-US" sz="1600" b="1" dirty="0"/>
              <a:t>sessions, networking opportunities, and professional meetups</a:t>
            </a:r>
            <a:r>
              <a:rPr lang="en-US" sz="1600" dirty="0"/>
              <a:t>.</a:t>
            </a:r>
          </a:p>
          <a:p>
            <a:pPr marL="742950" lvl="1" indent="-285750">
              <a:buFont typeface="+mj-lt"/>
              <a:buAutoNum type="arabicPeriod"/>
            </a:pPr>
            <a:r>
              <a:rPr lang="en-US" sz="1600" dirty="0"/>
              <a:t>Engaging </a:t>
            </a:r>
            <a:r>
              <a:rPr lang="en-US" sz="1600" b="1" dirty="0"/>
              <a:t>younger batches</a:t>
            </a:r>
            <a:r>
              <a:rPr lang="en-US" sz="1600" dirty="0"/>
              <a:t> through structured career guidance.</a:t>
            </a:r>
          </a:p>
        </p:txBody>
      </p:sp>
      <p:sp>
        <p:nvSpPr>
          <p:cNvPr id="4" name="Title 1">
            <a:extLst>
              <a:ext uri="{FF2B5EF4-FFF2-40B4-BE49-F238E27FC236}">
                <a16:creationId xmlns:a16="http://schemas.microsoft.com/office/drawing/2014/main" id="{AA603843-335E-0D03-C60D-4B4FDAC148CC}"/>
              </a:ext>
            </a:extLst>
          </p:cNvPr>
          <p:cNvSpPr txBox="1">
            <a:spLocks/>
          </p:cNvSpPr>
          <p:nvPr/>
        </p:nvSpPr>
        <p:spPr>
          <a:xfrm>
            <a:off x="305081" y="128403"/>
            <a:ext cx="10963933" cy="939845"/>
          </a:xfrm>
          <a:prstGeom prst="rect">
            <a:avLst/>
          </a:prstGeom>
        </p:spPr>
        <p:txBody>
          <a:bodyPr vert="horz" lIns="91440" tIns="45720" rIns="91440" bIns="45720" rtlCol="0" anchor="ctr">
            <a:normAutofit/>
          </a:bodyPr>
          <a:lstStyle>
            <a:lvl1pPr>
              <a:lnSpc>
                <a:spcPct val="90000"/>
              </a:lnSpc>
              <a:spcBef>
                <a:spcPct val="0"/>
              </a:spcBef>
              <a:buNone/>
              <a:defRPr sz="3600" b="1">
                <a:latin typeface="Arial" panose="020B0604020202020204" pitchFamily="34" charset="0"/>
                <a:ea typeface="+mj-ea"/>
                <a:cs typeface="Arial" panose="020B0604020202020204" pitchFamily="34" charset="0"/>
              </a:defRPr>
            </a:lvl1pPr>
          </a:lstStyle>
          <a:p>
            <a:r>
              <a:rPr lang="en-US" dirty="0"/>
              <a:t>Suggestions from Young Alumni</a:t>
            </a:r>
            <a:endParaRPr lang="en-IN" dirty="0"/>
          </a:p>
        </p:txBody>
      </p:sp>
    </p:spTree>
    <p:extLst>
      <p:ext uri="{BB962C8B-B14F-4D97-AF65-F5344CB8AC3E}">
        <p14:creationId xmlns:p14="http://schemas.microsoft.com/office/powerpoint/2010/main" val="1051341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3147F3-54FD-D52A-46A5-D12E095EEE76}"/>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9C4547D-DCEF-0F4E-4BE7-FE9EF6331187}"/>
              </a:ext>
            </a:extLst>
          </p:cNvPr>
          <p:cNvPicPr>
            <a:picLocks noChangeAspect="1"/>
          </p:cNvPicPr>
          <p:nvPr/>
        </p:nvPicPr>
        <p:blipFill>
          <a:blip r:embed="rId3"/>
          <a:stretch>
            <a:fillRect/>
          </a:stretch>
        </p:blipFill>
        <p:spPr>
          <a:xfrm>
            <a:off x="219075" y="713770"/>
            <a:ext cx="11753850" cy="5257800"/>
          </a:xfrm>
          <a:prstGeom prst="rect">
            <a:avLst/>
          </a:prstGeom>
        </p:spPr>
      </p:pic>
    </p:spTree>
    <p:extLst>
      <p:ext uri="{BB962C8B-B14F-4D97-AF65-F5344CB8AC3E}">
        <p14:creationId xmlns:p14="http://schemas.microsoft.com/office/powerpoint/2010/main" val="46941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F38029-96ED-43E1-7F54-A3A8A211188A}"/>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CC6A0343-5206-04F6-BA63-E3C1285269D2}"/>
              </a:ext>
            </a:extLst>
          </p:cNvPr>
          <p:cNvSpPr txBox="1">
            <a:spLocks/>
          </p:cNvSpPr>
          <p:nvPr/>
        </p:nvSpPr>
        <p:spPr>
          <a:xfrm>
            <a:off x="305081" y="128403"/>
            <a:ext cx="10963933" cy="939845"/>
          </a:xfrm>
          <a:prstGeom prst="rect">
            <a:avLst/>
          </a:prstGeom>
        </p:spPr>
        <p:txBody>
          <a:bodyPr vert="horz" lIns="91440" tIns="45720" rIns="91440" bIns="45720" rtlCol="0" anchor="ctr">
            <a:normAutofit/>
          </a:bodyPr>
          <a:lstStyle>
            <a:lvl1pPr>
              <a:lnSpc>
                <a:spcPct val="90000"/>
              </a:lnSpc>
              <a:spcBef>
                <a:spcPct val="0"/>
              </a:spcBef>
              <a:buNone/>
              <a:defRPr sz="3600" b="1">
                <a:latin typeface="Arial" panose="020B0604020202020204" pitchFamily="34" charset="0"/>
                <a:ea typeface="+mj-ea"/>
                <a:cs typeface="Arial" panose="020B0604020202020204" pitchFamily="34" charset="0"/>
              </a:defRPr>
            </a:lvl1pPr>
          </a:lstStyle>
          <a:p>
            <a:r>
              <a:rPr lang="en-US" dirty="0"/>
              <a:t>Conclusion and recommendations</a:t>
            </a:r>
            <a:endParaRPr lang="en-IN" dirty="0"/>
          </a:p>
        </p:txBody>
      </p:sp>
      <p:sp>
        <p:nvSpPr>
          <p:cNvPr id="5" name="TextBox 4">
            <a:extLst>
              <a:ext uri="{FF2B5EF4-FFF2-40B4-BE49-F238E27FC236}">
                <a16:creationId xmlns:a16="http://schemas.microsoft.com/office/drawing/2014/main" id="{5A48330C-311C-A9FE-50F3-D4C5AFBB0F83}"/>
              </a:ext>
            </a:extLst>
          </p:cNvPr>
          <p:cNvSpPr txBox="1"/>
          <p:nvPr/>
        </p:nvSpPr>
        <p:spPr>
          <a:xfrm>
            <a:off x="425003" y="923035"/>
            <a:ext cx="5670997" cy="369332"/>
          </a:xfrm>
          <a:prstGeom prst="rect">
            <a:avLst/>
          </a:prstGeom>
          <a:noFill/>
        </p:spPr>
        <p:txBody>
          <a:bodyPr wrap="square" rtlCol="0">
            <a:spAutoFit/>
          </a:bodyPr>
          <a:lstStyle/>
          <a:p>
            <a:r>
              <a:rPr lang="en-US" dirty="0"/>
              <a:t>Recommendations for IITRAA Central body</a:t>
            </a:r>
          </a:p>
        </p:txBody>
      </p:sp>
      <p:sp>
        <p:nvSpPr>
          <p:cNvPr id="10" name="Rectangle 9">
            <a:extLst>
              <a:ext uri="{FF2B5EF4-FFF2-40B4-BE49-F238E27FC236}">
                <a16:creationId xmlns:a16="http://schemas.microsoft.com/office/drawing/2014/main" id="{422D5435-5325-4ACA-B09E-AE200223E8DB}"/>
              </a:ext>
            </a:extLst>
          </p:cNvPr>
          <p:cNvSpPr/>
          <p:nvPr/>
        </p:nvSpPr>
        <p:spPr>
          <a:xfrm>
            <a:off x="428222" y="1506828"/>
            <a:ext cx="11497615" cy="5048518"/>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C2FA5622-3825-0A5E-4F45-7A7FADC43FBF}"/>
              </a:ext>
            </a:extLst>
          </p:cNvPr>
          <p:cNvSpPr txBox="1"/>
          <p:nvPr/>
        </p:nvSpPr>
        <p:spPr>
          <a:xfrm>
            <a:off x="519448" y="1506828"/>
            <a:ext cx="11406389" cy="5262979"/>
          </a:xfrm>
          <a:prstGeom prst="rect">
            <a:avLst/>
          </a:prstGeom>
          <a:noFill/>
        </p:spPr>
        <p:txBody>
          <a:bodyPr wrap="square" rtlCol="0">
            <a:spAutoFit/>
          </a:bodyPr>
          <a:lstStyle/>
          <a:p>
            <a:pPr marL="228600" indent="-228600">
              <a:buFont typeface="+mj-lt"/>
              <a:buAutoNum type="arabicPeriod"/>
            </a:pPr>
            <a:r>
              <a:rPr lang="en-US" sz="1400" dirty="0"/>
              <a:t>Create greater awareness on IITRAA and its chapters, especially amongst recent graduates/</a:t>
            </a:r>
            <a:r>
              <a:rPr lang="en-US" sz="1400" dirty="0" err="1"/>
              <a:t>passouts</a:t>
            </a:r>
            <a:r>
              <a:rPr lang="en-US" sz="1400" dirty="0"/>
              <a:t>. To enable this, tap early:</a:t>
            </a:r>
          </a:p>
          <a:p>
            <a:pPr marL="685800" lvl="1" indent="-228600">
              <a:buFont typeface="+mj-lt"/>
              <a:buAutoNum type="alphaUcPeriod"/>
            </a:pPr>
            <a:r>
              <a:rPr lang="en-US" sz="1400" dirty="0"/>
              <a:t>Reach out to IITR students while in college and tell them about IITRAA/Alumni network and significance. Share process to join and conduct drives to onboard. </a:t>
            </a:r>
          </a:p>
          <a:p>
            <a:pPr marL="1143000" lvl="2" indent="-228600">
              <a:buFont typeface="+mj-lt"/>
              <a:buAutoNum type="alphaLcPeriod"/>
            </a:pPr>
            <a:r>
              <a:rPr lang="en-US" sz="1400" dirty="0"/>
              <a:t>Do a face to face session with students – In Main Campus and Noida Campus each, once a year.</a:t>
            </a:r>
          </a:p>
          <a:p>
            <a:pPr marL="1143000" lvl="2" indent="-228600">
              <a:buFont typeface="+mj-lt"/>
              <a:buAutoNum type="alphaLcPeriod"/>
            </a:pPr>
            <a:r>
              <a:rPr lang="en-US" sz="1400" dirty="0"/>
              <a:t>Conduct 1-2 online sessions largely for this audience, delivered by IITR Alumni</a:t>
            </a:r>
          </a:p>
          <a:p>
            <a:pPr marL="1143000" lvl="2" indent="-228600">
              <a:buFont typeface="+mj-lt"/>
              <a:buAutoNum type="alphaLcPeriod"/>
            </a:pPr>
            <a:r>
              <a:rPr lang="en-US" sz="1400" dirty="0"/>
              <a:t>Build content on </a:t>
            </a:r>
            <a:r>
              <a:rPr lang="en-US" sz="1400" dirty="0" err="1"/>
              <a:t>Linkedin</a:t>
            </a:r>
            <a:r>
              <a:rPr lang="en-US" sz="1400" dirty="0"/>
              <a:t>/Instagram and other channels at regular intervals and tag IITR handles and networks, especially addressing this segment.</a:t>
            </a:r>
          </a:p>
          <a:p>
            <a:pPr marL="685800" lvl="1" indent="-228600">
              <a:buFont typeface="+mj-lt"/>
              <a:buAutoNum type="alphaUcPeriod"/>
            </a:pPr>
            <a:r>
              <a:rPr lang="en-US" sz="1400" dirty="0"/>
              <a:t>Create clear steps laying down process to join and share at frequent intervals, on all channels. Once in every Qtr. </a:t>
            </a:r>
          </a:p>
          <a:p>
            <a:pPr marL="228600" indent="-228600">
              <a:buFont typeface="+mj-lt"/>
              <a:buAutoNum type="arabicPeriod"/>
            </a:pPr>
            <a:r>
              <a:rPr lang="en-US" sz="1400" dirty="0"/>
              <a:t>Need to create a central Database to enable Alumni community to find, access and network better. Strengthen IITRA </a:t>
            </a:r>
            <a:r>
              <a:rPr lang="en-US" sz="1400" dirty="0" err="1"/>
              <a:t>Almashine</a:t>
            </a:r>
            <a:r>
              <a:rPr lang="en-US" sz="1400" dirty="0"/>
              <a:t> portal by driving focus efforts to onboard and enrichen correct Alumni data – especially Location, Current organization and email/contact, other interest  </a:t>
            </a:r>
            <a:r>
              <a:rPr lang="en-US" sz="1400" dirty="0" err="1"/>
              <a:t>etc</a:t>
            </a:r>
            <a:r>
              <a:rPr lang="en-US" sz="1400" dirty="0"/>
              <a:t> </a:t>
            </a:r>
          </a:p>
          <a:p>
            <a:pPr marL="228600" indent="-228600">
              <a:buFont typeface="+mj-lt"/>
              <a:buAutoNum type="arabicPeriod"/>
            </a:pPr>
            <a:r>
              <a:rPr lang="en-US" sz="1400" dirty="0"/>
              <a:t>Enrichen the Newsletter covering larger footprint of content from younger </a:t>
            </a:r>
            <a:r>
              <a:rPr lang="en-US" sz="1400" dirty="0" err="1"/>
              <a:t>passouts</a:t>
            </a:r>
            <a:r>
              <a:rPr lang="en-US" sz="1400" dirty="0"/>
              <a:t> (2010 to 2024). 40% content reserved for this segment</a:t>
            </a:r>
          </a:p>
          <a:p>
            <a:pPr marL="228600" indent="-228600">
              <a:buFont typeface="+mj-lt"/>
              <a:buAutoNum type="arabicPeriod"/>
            </a:pPr>
            <a:r>
              <a:rPr lang="en-US" sz="1400" dirty="0"/>
              <a:t>Sensitization about talking about UOR and IITR and take pride in both constructs.</a:t>
            </a:r>
          </a:p>
          <a:p>
            <a:pPr marL="228600" indent="-228600">
              <a:buFont typeface="+mj-lt"/>
              <a:buAutoNum type="arabicPeriod"/>
            </a:pPr>
            <a:r>
              <a:rPr lang="en-US" sz="1400" dirty="0"/>
              <a:t>Work with DORA to restart the onboarding process for </a:t>
            </a:r>
            <a:r>
              <a:rPr lang="en-US" sz="1400" dirty="0" err="1"/>
              <a:t>batces</a:t>
            </a:r>
            <a:r>
              <a:rPr lang="en-US" sz="1400" dirty="0"/>
              <a:t> passing out.</a:t>
            </a:r>
          </a:p>
          <a:p>
            <a:pPr marL="228600" indent="-228600">
              <a:buFont typeface="+mj-lt"/>
              <a:buAutoNum type="arabicPeriod"/>
            </a:pPr>
            <a:r>
              <a:rPr lang="en-US" sz="1400" dirty="0"/>
              <a:t>Increase visibility of Alumni network/IITRAA during key events in Campus. Participate and sponsor booth/magazines. Include IITRAA Alumni content in student publications.</a:t>
            </a:r>
          </a:p>
          <a:p>
            <a:pPr marL="228600" indent="-228600">
              <a:buFont typeface="+mj-lt"/>
              <a:buAutoNum type="arabicPeriod"/>
            </a:pPr>
            <a:r>
              <a:rPr lang="en-US" sz="1400" dirty="0"/>
              <a:t>Conduct an Annual event where invitations are sent to Alumni across the Globe/students. 175 yr celebration was a grand idea highlighted by many- Endeavor to sustain and expand this format.</a:t>
            </a:r>
          </a:p>
          <a:p>
            <a:pPr marL="228600" indent="-228600">
              <a:buFont typeface="+mj-lt"/>
              <a:buAutoNum type="arabicPeriod"/>
            </a:pPr>
            <a:r>
              <a:rPr lang="en-US" sz="1400" dirty="0"/>
              <a:t>Organize a career event once a yr at Main and Noida Campus each.</a:t>
            </a:r>
          </a:p>
          <a:p>
            <a:pPr marL="228600" indent="-228600">
              <a:buFont typeface="+mj-lt"/>
              <a:buAutoNum type="arabicPeriod"/>
            </a:pPr>
            <a:r>
              <a:rPr lang="en-US" sz="1400" dirty="0"/>
              <a:t>Provide a place to publish Calendar of events across all Chapters.</a:t>
            </a:r>
          </a:p>
          <a:p>
            <a:pPr marL="228600" indent="-228600">
              <a:buFont typeface="+mj-lt"/>
              <a:buAutoNum type="arabicPeriod"/>
            </a:pPr>
            <a:r>
              <a:rPr lang="en-US" sz="1400" dirty="0"/>
              <a:t>Offer benefits  to Alumni through the portal – </a:t>
            </a:r>
            <a:r>
              <a:rPr lang="en-US" sz="1400" dirty="0" err="1"/>
              <a:t>eg</a:t>
            </a:r>
            <a:r>
              <a:rPr lang="en-US" sz="1400" dirty="0"/>
              <a:t> one of the IITs  has partnered with MMMT to offer extra baggage allowance for Alumni booking through portal. IITRAA </a:t>
            </a:r>
            <a:r>
              <a:rPr lang="en-US" sz="1400" dirty="0" err="1"/>
              <a:t>Lko</a:t>
            </a:r>
            <a:r>
              <a:rPr lang="en-US" sz="1400" dirty="0"/>
              <a:t> chapter has enabled discount for OPD through a partnership with a  Major Hospital chain. Such benefits to be extended across.</a:t>
            </a:r>
          </a:p>
          <a:p>
            <a:pPr marL="228600" indent="-228600">
              <a:buFont typeface="+mj-lt"/>
              <a:buAutoNum type="arabicPeriod"/>
            </a:pPr>
            <a:endParaRPr lang="en-US" sz="1400" dirty="0"/>
          </a:p>
          <a:p>
            <a:pPr marL="228600" indent="-228600">
              <a:buFont typeface="+mj-lt"/>
              <a:buAutoNum type="arabicPeriod"/>
            </a:pPr>
            <a:endParaRPr lang="en-US" sz="1400" dirty="0"/>
          </a:p>
        </p:txBody>
      </p:sp>
    </p:spTree>
    <p:extLst>
      <p:ext uri="{BB962C8B-B14F-4D97-AF65-F5344CB8AC3E}">
        <p14:creationId xmlns:p14="http://schemas.microsoft.com/office/powerpoint/2010/main" val="3162302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9CF5744-063F-3221-A50D-A16B076AF4CB}"/>
              </a:ext>
            </a:extLst>
          </p:cNvPr>
          <p:cNvSpPr txBox="1">
            <a:spLocks/>
          </p:cNvSpPr>
          <p:nvPr/>
        </p:nvSpPr>
        <p:spPr>
          <a:xfrm>
            <a:off x="305081" y="128403"/>
            <a:ext cx="10963933" cy="939845"/>
          </a:xfrm>
          <a:prstGeom prst="rect">
            <a:avLst/>
          </a:prstGeom>
        </p:spPr>
        <p:txBody>
          <a:bodyPr vert="horz" lIns="91440" tIns="45720" rIns="91440" bIns="45720" rtlCol="0" anchor="ctr">
            <a:normAutofit/>
          </a:bodyPr>
          <a:lstStyle>
            <a:lvl1pPr>
              <a:lnSpc>
                <a:spcPct val="90000"/>
              </a:lnSpc>
              <a:spcBef>
                <a:spcPct val="0"/>
              </a:spcBef>
              <a:buNone/>
              <a:defRPr sz="3600" b="1">
                <a:latin typeface="Arial" panose="020B0604020202020204" pitchFamily="34" charset="0"/>
                <a:ea typeface="+mj-ea"/>
                <a:cs typeface="Arial" panose="020B0604020202020204" pitchFamily="34" charset="0"/>
              </a:defRPr>
            </a:lvl1pPr>
          </a:lstStyle>
          <a:p>
            <a:r>
              <a:rPr lang="en-US" dirty="0"/>
              <a:t>Conclusion and recommendations</a:t>
            </a:r>
            <a:endParaRPr lang="en-IN" dirty="0"/>
          </a:p>
        </p:txBody>
      </p:sp>
      <p:sp>
        <p:nvSpPr>
          <p:cNvPr id="6" name="TextBox 5">
            <a:extLst>
              <a:ext uri="{FF2B5EF4-FFF2-40B4-BE49-F238E27FC236}">
                <a16:creationId xmlns:a16="http://schemas.microsoft.com/office/drawing/2014/main" id="{271BED20-3DC6-6889-5F9B-B99043A5E41C}"/>
              </a:ext>
            </a:extLst>
          </p:cNvPr>
          <p:cNvSpPr txBox="1"/>
          <p:nvPr/>
        </p:nvSpPr>
        <p:spPr>
          <a:xfrm>
            <a:off x="353517" y="883582"/>
            <a:ext cx="5670997" cy="369332"/>
          </a:xfrm>
          <a:prstGeom prst="rect">
            <a:avLst/>
          </a:prstGeom>
          <a:noFill/>
        </p:spPr>
        <p:txBody>
          <a:bodyPr wrap="square" rtlCol="0">
            <a:spAutoFit/>
          </a:bodyPr>
          <a:lstStyle/>
          <a:p>
            <a:r>
              <a:rPr lang="en-US" dirty="0"/>
              <a:t>Recommendations for IITRAA Chapters</a:t>
            </a:r>
          </a:p>
        </p:txBody>
      </p:sp>
      <p:sp>
        <p:nvSpPr>
          <p:cNvPr id="11" name="Rectangle 10">
            <a:extLst>
              <a:ext uri="{FF2B5EF4-FFF2-40B4-BE49-F238E27FC236}">
                <a16:creationId xmlns:a16="http://schemas.microsoft.com/office/drawing/2014/main" id="{08F99C81-16C6-6742-50DB-D02B877F99FA}"/>
              </a:ext>
            </a:extLst>
          </p:cNvPr>
          <p:cNvSpPr/>
          <p:nvPr/>
        </p:nvSpPr>
        <p:spPr>
          <a:xfrm>
            <a:off x="353516" y="1455868"/>
            <a:ext cx="11417773" cy="4867659"/>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9FC8C721-B54F-9BAC-7646-7A56EDB9CE00}"/>
              </a:ext>
            </a:extLst>
          </p:cNvPr>
          <p:cNvSpPr txBox="1"/>
          <p:nvPr/>
        </p:nvSpPr>
        <p:spPr>
          <a:xfrm>
            <a:off x="519449" y="1506828"/>
            <a:ext cx="10749566" cy="3539430"/>
          </a:xfrm>
          <a:prstGeom prst="rect">
            <a:avLst/>
          </a:prstGeom>
          <a:noFill/>
        </p:spPr>
        <p:txBody>
          <a:bodyPr wrap="square" rtlCol="0">
            <a:spAutoFit/>
          </a:bodyPr>
          <a:lstStyle/>
          <a:p>
            <a:pPr marL="228600" indent="-228600">
              <a:buFont typeface="+mj-lt"/>
              <a:buAutoNum type="arabicPeriod"/>
            </a:pPr>
            <a:r>
              <a:rPr lang="en-US" sz="1400" dirty="0"/>
              <a:t>Drive efforts to onboard chapter Alumni on Central DB with their location updated. This will allow them to enable greater networking between Alumni in their chapter and a platform to communicate better mutually.</a:t>
            </a:r>
          </a:p>
          <a:p>
            <a:pPr marL="228600" indent="-228600">
              <a:buFont typeface="+mj-lt"/>
              <a:buAutoNum type="arabicPeriod"/>
            </a:pPr>
            <a:r>
              <a:rPr lang="en-US" sz="1400" dirty="0"/>
              <a:t>Conduct </a:t>
            </a:r>
            <a:r>
              <a:rPr lang="en-US" sz="1400" dirty="0" err="1"/>
              <a:t>atleast</a:t>
            </a:r>
            <a:r>
              <a:rPr lang="en-US" sz="1400" dirty="0"/>
              <a:t> 2 face to face events in a year and 2 online. </a:t>
            </a:r>
          </a:p>
          <a:p>
            <a:pPr marL="228600" indent="-228600">
              <a:buFont typeface="+mj-lt"/>
              <a:buAutoNum type="arabicPeriod"/>
            </a:pPr>
            <a:r>
              <a:rPr lang="en-US" sz="1400" dirty="0"/>
              <a:t>If possible spread these every 3 months. For online events, Chapter could also take advantage of online organized by other Chapters, provided they actively promote it as if their own event.</a:t>
            </a:r>
          </a:p>
          <a:p>
            <a:pPr marL="228600" indent="-228600">
              <a:buFont typeface="+mj-lt"/>
              <a:buAutoNum type="arabicPeriod"/>
            </a:pPr>
            <a:r>
              <a:rPr lang="en-US" sz="1400" dirty="0"/>
              <a:t>Anchor </a:t>
            </a:r>
            <a:r>
              <a:rPr lang="en-US" sz="1400" dirty="0" err="1"/>
              <a:t>atleast</a:t>
            </a:r>
            <a:r>
              <a:rPr lang="en-US" sz="1400" dirty="0"/>
              <a:t> one event around a major festival to drive participation of families of Alumni.</a:t>
            </a:r>
          </a:p>
          <a:p>
            <a:pPr marL="228600" indent="-228600">
              <a:buFont typeface="+mj-lt"/>
              <a:buAutoNum type="arabicPeriod"/>
            </a:pPr>
            <a:r>
              <a:rPr lang="en-US" sz="1400" dirty="0"/>
              <a:t>For </a:t>
            </a:r>
            <a:r>
              <a:rPr lang="en-US" sz="1400" dirty="0" err="1"/>
              <a:t>atleast</a:t>
            </a:r>
            <a:r>
              <a:rPr lang="en-US" sz="1400" dirty="0"/>
              <a:t> one of the events in a yr, the ticket size for participation should be restricted to around Rs 1000-1500, so that cost is not an inhibitor. </a:t>
            </a:r>
          </a:p>
          <a:p>
            <a:pPr marL="228600" indent="-228600">
              <a:buFont typeface="+mj-lt"/>
              <a:buAutoNum type="arabicPeriod"/>
            </a:pPr>
            <a:r>
              <a:rPr lang="en-US" sz="1400" dirty="0"/>
              <a:t>Encourage Alumni to provide contribution to Alumni portal /regular newsletter.</a:t>
            </a:r>
          </a:p>
          <a:p>
            <a:pPr marL="228600" indent="-228600">
              <a:buFont typeface="+mj-lt"/>
              <a:buAutoNum type="arabicPeriod"/>
            </a:pPr>
            <a:r>
              <a:rPr lang="en-US" sz="1400" dirty="0"/>
              <a:t>Facilitate help to youngster at the time of joining the chapter and enable them make connections for their need.</a:t>
            </a:r>
          </a:p>
          <a:p>
            <a:pPr marL="228600" indent="-228600">
              <a:buFont typeface="+mj-lt"/>
              <a:buAutoNum type="arabicPeriod"/>
            </a:pPr>
            <a:r>
              <a:rPr lang="en-US" sz="1400" dirty="0"/>
              <a:t>Make an attempt to include in event some format/content around suggested options like Standup/Impromptu/Comedy/Dance. Young sports events like Sports/trek/Marathon are good options that will help entice young population. Leverage neighborhood chapter events like Marathon/Sports and extend to your chapters to drive greater participation.</a:t>
            </a:r>
          </a:p>
          <a:p>
            <a:pPr marL="228600" indent="-228600">
              <a:buFont typeface="+mj-lt"/>
              <a:buAutoNum type="arabicPeriod"/>
            </a:pPr>
            <a:r>
              <a:rPr lang="en-US" sz="1400" dirty="0"/>
              <a:t>Post an event, facilitate networking of attendees by sharing details around participants of the event. This may include ways to reach them, their interest and location etc.</a:t>
            </a:r>
          </a:p>
          <a:p>
            <a:pPr marL="228600" indent="-228600">
              <a:buFont typeface="+mj-lt"/>
              <a:buAutoNum type="arabicPeriod"/>
            </a:pPr>
            <a:endParaRPr lang="en-US" sz="1400" dirty="0"/>
          </a:p>
        </p:txBody>
      </p:sp>
    </p:spTree>
    <p:extLst>
      <p:ext uri="{BB962C8B-B14F-4D97-AF65-F5344CB8AC3E}">
        <p14:creationId xmlns:p14="http://schemas.microsoft.com/office/powerpoint/2010/main" val="3335585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12C4A-E69C-3DE6-14A9-C31B0D3AF2B8}"/>
              </a:ext>
            </a:extLst>
          </p:cNvPr>
          <p:cNvSpPr>
            <a:spLocks noGrp="1"/>
          </p:cNvSpPr>
          <p:nvPr>
            <p:ph type="title"/>
          </p:nvPr>
        </p:nvSpPr>
        <p:spPr>
          <a:xfrm>
            <a:off x="3864735" y="2374229"/>
            <a:ext cx="2600459" cy="1325563"/>
          </a:xfrm>
        </p:spPr>
        <p:txBody>
          <a:bodyPr/>
          <a:lstStyle/>
          <a:p>
            <a:r>
              <a:rPr lang="en-US" dirty="0"/>
              <a:t>Thank you</a:t>
            </a:r>
          </a:p>
        </p:txBody>
      </p:sp>
    </p:spTree>
    <p:extLst>
      <p:ext uri="{BB962C8B-B14F-4D97-AF65-F5344CB8AC3E}">
        <p14:creationId xmlns:p14="http://schemas.microsoft.com/office/powerpoint/2010/main" val="3451563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50F70D-2685-2627-C9F0-46EEBE87F9A1}"/>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98BC75CD-8C44-979E-9AFC-ACFD4B408AD8}"/>
              </a:ext>
            </a:extLst>
          </p:cNvPr>
          <p:cNvPicPr>
            <a:picLocks noChangeAspect="1"/>
          </p:cNvPicPr>
          <p:nvPr/>
        </p:nvPicPr>
        <p:blipFill>
          <a:blip r:embed="rId3"/>
          <a:stretch>
            <a:fillRect/>
          </a:stretch>
        </p:blipFill>
        <p:spPr>
          <a:xfrm>
            <a:off x="2190205" y="1080322"/>
            <a:ext cx="7811590" cy="4363059"/>
          </a:xfrm>
          <a:prstGeom prst="rect">
            <a:avLst/>
          </a:prstGeom>
        </p:spPr>
      </p:pic>
    </p:spTree>
    <p:extLst>
      <p:ext uri="{BB962C8B-B14F-4D97-AF65-F5344CB8AC3E}">
        <p14:creationId xmlns:p14="http://schemas.microsoft.com/office/powerpoint/2010/main" val="2080288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23DB65-4C80-B1A8-BC0A-9B2E07C2494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70DF626-7700-C598-5939-0EC15003740D}"/>
              </a:ext>
            </a:extLst>
          </p:cNvPr>
          <p:cNvPicPr>
            <a:picLocks noChangeAspect="1"/>
          </p:cNvPicPr>
          <p:nvPr/>
        </p:nvPicPr>
        <p:blipFill>
          <a:blip r:embed="rId3"/>
          <a:stretch>
            <a:fillRect/>
          </a:stretch>
        </p:blipFill>
        <p:spPr>
          <a:xfrm>
            <a:off x="279400" y="1571569"/>
            <a:ext cx="6096000" cy="4473631"/>
          </a:xfrm>
          <a:prstGeom prst="rect">
            <a:avLst/>
          </a:prstGeom>
        </p:spPr>
      </p:pic>
      <p:sp>
        <p:nvSpPr>
          <p:cNvPr id="2" name="TextBox 1">
            <a:extLst>
              <a:ext uri="{FF2B5EF4-FFF2-40B4-BE49-F238E27FC236}">
                <a16:creationId xmlns:a16="http://schemas.microsoft.com/office/drawing/2014/main" id="{E39A1D87-5B03-4963-490C-873C98387D4C}"/>
              </a:ext>
            </a:extLst>
          </p:cNvPr>
          <p:cNvSpPr txBox="1"/>
          <p:nvPr/>
        </p:nvSpPr>
        <p:spPr>
          <a:xfrm>
            <a:off x="6573685" y="966887"/>
            <a:ext cx="5338915" cy="5078313"/>
          </a:xfrm>
          <a:prstGeom prst="rect">
            <a:avLst/>
          </a:prstGeom>
          <a:noFill/>
        </p:spPr>
        <p:txBody>
          <a:bodyPr wrap="square" rtlCol="0">
            <a:spAutoFit/>
          </a:bodyPr>
          <a:lstStyle/>
          <a:p>
            <a:r>
              <a:rPr lang="en-US" b="1" dirty="0"/>
              <a:t>How to Interpret the Heatmap:</a:t>
            </a:r>
          </a:p>
          <a:p>
            <a:pPr>
              <a:buFont typeface="+mj-lt"/>
              <a:buAutoNum type="arabicPeriod"/>
            </a:pPr>
            <a:r>
              <a:rPr lang="en-US" b="1" dirty="0"/>
              <a:t>X-Axis (Membership Status)</a:t>
            </a:r>
            <a:endParaRPr lang="en-US" dirty="0"/>
          </a:p>
          <a:p>
            <a:pPr marL="742950" lvl="1" indent="-285750">
              <a:buFont typeface="+mj-lt"/>
              <a:buAutoNum type="arabicPeriod"/>
            </a:pPr>
            <a:r>
              <a:rPr lang="en-US" dirty="0"/>
              <a:t>"No" → Respondents who are </a:t>
            </a:r>
            <a:r>
              <a:rPr lang="en-US" i="1" dirty="0"/>
              <a:t>not</a:t>
            </a:r>
            <a:r>
              <a:rPr lang="en-US" dirty="0"/>
              <a:t> members.</a:t>
            </a:r>
          </a:p>
          <a:p>
            <a:pPr marL="742950" lvl="1" indent="-285750">
              <a:buFont typeface="+mj-lt"/>
              <a:buAutoNum type="arabicPeriod"/>
            </a:pPr>
            <a:r>
              <a:rPr lang="en-US" dirty="0"/>
              <a:t>"Yes" → Respondents who </a:t>
            </a:r>
            <a:r>
              <a:rPr lang="en-US" i="1" dirty="0"/>
              <a:t>are</a:t>
            </a:r>
            <a:r>
              <a:rPr lang="en-US" dirty="0"/>
              <a:t> members.</a:t>
            </a:r>
          </a:p>
          <a:p>
            <a:pPr>
              <a:buFont typeface="+mj-lt"/>
              <a:buAutoNum type="arabicPeriod"/>
            </a:pPr>
            <a:r>
              <a:rPr lang="en-US" b="1" dirty="0"/>
              <a:t>Y-Axis (Year of Graduation)</a:t>
            </a:r>
            <a:endParaRPr lang="en-US" dirty="0"/>
          </a:p>
          <a:p>
            <a:pPr marL="742950" lvl="1" indent="-285750">
              <a:buFont typeface="+mj-lt"/>
              <a:buAutoNum type="arabicPeriod"/>
            </a:pPr>
            <a:r>
              <a:rPr lang="en-US" dirty="0"/>
              <a:t>Lists different graduation years of respondents.</a:t>
            </a:r>
          </a:p>
          <a:p>
            <a:pPr marL="742950" lvl="1" indent="-285750">
              <a:buFont typeface="+mj-lt"/>
              <a:buAutoNum type="arabicPeriod"/>
            </a:pPr>
            <a:r>
              <a:rPr lang="en-US" dirty="0"/>
              <a:t>More recent years (2022-2024) are at the bottom, and older years (1998, 2010, etc.) are at the top.</a:t>
            </a:r>
          </a:p>
          <a:p>
            <a:pPr>
              <a:buFont typeface="+mj-lt"/>
              <a:buAutoNum type="arabicPeriod"/>
            </a:pPr>
            <a:r>
              <a:rPr lang="en-US" b="1" dirty="0"/>
              <a:t>Cell Values (Numbers in the Grid)</a:t>
            </a:r>
            <a:endParaRPr lang="en-US" dirty="0"/>
          </a:p>
          <a:p>
            <a:pPr marL="742950" lvl="1" indent="-285750">
              <a:buFont typeface="+mj-lt"/>
              <a:buAutoNum type="arabicPeriod"/>
            </a:pPr>
            <a:r>
              <a:rPr lang="en-US" dirty="0"/>
              <a:t>Each cell shows the </a:t>
            </a:r>
            <a:r>
              <a:rPr lang="en-US" i="1" dirty="0"/>
              <a:t>count</a:t>
            </a:r>
            <a:r>
              <a:rPr lang="en-US" dirty="0"/>
              <a:t> of respondents in that specific graduation year who either </a:t>
            </a:r>
            <a:r>
              <a:rPr lang="en-US" b="1" dirty="0"/>
              <a:t>are</a:t>
            </a:r>
            <a:r>
              <a:rPr lang="en-US" dirty="0"/>
              <a:t> or </a:t>
            </a:r>
            <a:r>
              <a:rPr lang="en-US" b="1" dirty="0"/>
              <a:t>are not</a:t>
            </a:r>
            <a:r>
              <a:rPr lang="en-US" dirty="0"/>
              <a:t> members.</a:t>
            </a:r>
          </a:p>
          <a:p>
            <a:pPr marL="742950" lvl="1" indent="-285750">
              <a:buFont typeface="+mj-lt"/>
              <a:buAutoNum type="arabicPeriod"/>
            </a:pPr>
            <a:r>
              <a:rPr lang="en-US" dirty="0"/>
              <a:t>Example:</a:t>
            </a:r>
          </a:p>
          <a:p>
            <a:pPr marL="1143000" lvl="2" indent="-228600">
              <a:buFont typeface="+mj-lt"/>
              <a:buAutoNum type="arabicPeriod"/>
            </a:pPr>
            <a:r>
              <a:rPr lang="en-US" dirty="0"/>
              <a:t>In </a:t>
            </a:r>
            <a:r>
              <a:rPr lang="en-US" b="1" dirty="0"/>
              <a:t>2015</a:t>
            </a:r>
            <a:r>
              <a:rPr lang="en-US" dirty="0"/>
              <a:t>, </a:t>
            </a:r>
            <a:r>
              <a:rPr lang="en-US" b="1" dirty="0"/>
              <a:t>10</a:t>
            </a:r>
            <a:r>
              <a:rPr lang="en-US" dirty="0"/>
              <a:t> respondents are members, while </a:t>
            </a:r>
            <a:r>
              <a:rPr lang="en-US" b="1" dirty="0"/>
              <a:t>0</a:t>
            </a:r>
            <a:r>
              <a:rPr lang="en-US" dirty="0"/>
              <a:t> are not.</a:t>
            </a:r>
          </a:p>
          <a:p>
            <a:pPr marL="1143000" lvl="2" indent="-228600">
              <a:buFont typeface="+mj-lt"/>
              <a:buAutoNum type="arabicPeriod"/>
            </a:pPr>
            <a:r>
              <a:rPr lang="en-US" dirty="0"/>
              <a:t>In </a:t>
            </a:r>
            <a:r>
              <a:rPr lang="en-US" b="1" dirty="0"/>
              <a:t>2023</a:t>
            </a:r>
            <a:r>
              <a:rPr lang="en-US" dirty="0"/>
              <a:t>, </a:t>
            </a:r>
            <a:r>
              <a:rPr lang="en-US" b="1" dirty="0"/>
              <a:t>8</a:t>
            </a:r>
            <a:r>
              <a:rPr lang="en-US" dirty="0"/>
              <a:t> are </a:t>
            </a:r>
            <a:r>
              <a:rPr lang="en-US" i="1" dirty="0"/>
              <a:t>not</a:t>
            </a:r>
            <a:r>
              <a:rPr lang="en-US" dirty="0"/>
              <a:t> members, while </a:t>
            </a:r>
            <a:r>
              <a:rPr lang="en-US" b="1" dirty="0"/>
              <a:t>7</a:t>
            </a:r>
            <a:r>
              <a:rPr lang="en-US" dirty="0"/>
              <a:t> are members.</a:t>
            </a:r>
          </a:p>
        </p:txBody>
      </p:sp>
    </p:spTree>
    <p:extLst>
      <p:ext uri="{BB962C8B-B14F-4D97-AF65-F5344CB8AC3E}">
        <p14:creationId xmlns:p14="http://schemas.microsoft.com/office/powerpoint/2010/main" val="2866516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BBE9E6-A531-AE14-34D0-DEEB10C1CC9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B39A246-4860-E323-F35C-980BD8A0C70A}"/>
              </a:ext>
            </a:extLst>
          </p:cNvPr>
          <p:cNvPicPr>
            <a:picLocks noChangeAspect="1"/>
          </p:cNvPicPr>
          <p:nvPr/>
        </p:nvPicPr>
        <p:blipFill>
          <a:blip r:embed="rId3"/>
          <a:stretch>
            <a:fillRect/>
          </a:stretch>
        </p:blipFill>
        <p:spPr>
          <a:xfrm>
            <a:off x="305912" y="0"/>
            <a:ext cx="11580175" cy="6858000"/>
          </a:xfrm>
          <a:prstGeom prst="rect">
            <a:avLst/>
          </a:prstGeom>
        </p:spPr>
      </p:pic>
    </p:spTree>
    <p:extLst>
      <p:ext uri="{BB962C8B-B14F-4D97-AF65-F5344CB8AC3E}">
        <p14:creationId xmlns:p14="http://schemas.microsoft.com/office/powerpoint/2010/main" val="862130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B0239-8CD8-9D36-227F-9D0DAB785415}"/>
              </a:ext>
            </a:extLst>
          </p:cNvPr>
          <p:cNvSpPr>
            <a:spLocks noGrp="1"/>
          </p:cNvSpPr>
          <p:nvPr>
            <p:ph type="title"/>
          </p:nvPr>
        </p:nvSpPr>
        <p:spPr>
          <a:xfrm>
            <a:off x="335923" y="0"/>
            <a:ext cx="10515600" cy="1325563"/>
          </a:xfrm>
        </p:spPr>
        <p:txBody>
          <a:bodyPr>
            <a:normAutofit/>
          </a:bodyPr>
          <a:lstStyle/>
          <a:p>
            <a:r>
              <a:rPr lang="en-IN" sz="3600" b="1" dirty="0">
                <a:latin typeface="Arial" panose="020B0604020202020204" pitchFamily="34" charset="0"/>
                <a:cs typeface="Arial" panose="020B0604020202020204" pitchFamily="34" charset="0"/>
              </a:rPr>
              <a:t>IITRAA Youth Participation Survey</a:t>
            </a:r>
          </a:p>
        </p:txBody>
      </p:sp>
      <p:sp>
        <p:nvSpPr>
          <p:cNvPr id="4" name="Rectangle 1">
            <a:extLst>
              <a:ext uri="{FF2B5EF4-FFF2-40B4-BE49-F238E27FC236}">
                <a16:creationId xmlns:a16="http://schemas.microsoft.com/office/drawing/2014/main" id="{A33297E1-A48D-90F9-30E0-024FE6CF379D}"/>
              </a:ext>
            </a:extLst>
          </p:cNvPr>
          <p:cNvSpPr>
            <a:spLocks noGrp="1" noChangeArrowheads="1"/>
          </p:cNvSpPr>
          <p:nvPr>
            <p:ph idx="1"/>
          </p:nvPr>
        </p:nvSpPr>
        <p:spPr bwMode="auto">
          <a:xfrm>
            <a:off x="669902" y="1517720"/>
            <a:ext cx="10181621" cy="421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ClrTx/>
              <a:buSzTx/>
            </a:pPr>
            <a:r>
              <a:rPr kumimoji="0" lang="en-US" altLang="en-US" sz="2800" b="1" i="0" u="none" strike="noStrike" cap="none" normalizeH="0" baseline="0" dirty="0">
                <a:ln>
                  <a:noFill/>
                </a:ln>
                <a:solidFill>
                  <a:schemeClr val="tx1"/>
                </a:solidFill>
                <a:effectLst/>
                <a:latin typeface="Arial" panose="020B0604020202020204" pitchFamily="34" charset="0"/>
              </a:rPr>
              <a:t>Objective:</a:t>
            </a:r>
          </a:p>
          <a:p>
            <a:pPr marL="457200" lvl="1" indent="0" eaLnBrk="0" fontAlgn="base" hangingPunct="0">
              <a:lnSpc>
                <a:spcPct val="100000"/>
              </a:lnSpc>
              <a:spcBef>
                <a:spcPct val="0"/>
              </a:spcBef>
              <a:spcAft>
                <a:spcPct val="0"/>
              </a:spcAft>
              <a:buNone/>
            </a:pPr>
            <a:br>
              <a:rPr kumimoji="0" lang="en-US" altLang="en-US" sz="1400" b="0" i="0" u="none" strike="noStrike" cap="none" normalizeH="0" baseline="0" dirty="0">
                <a:ln>
                  <a:noFill/>
                </a:ln>
                <a:solidFill>
                  <a:schemeClr val="tx1"/>
                </a:solidFill>
                <a:effectLst/>
                <a:latin typeface="Arial" panose="020B0604020202020204" pitchFamily="34"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None/>
            </a:pPr>
            <a:r>
              <a:rPr kumimoji="0" lang="en-US" altLang="en-US" sz="2000" b="0" i="1" u="none" strike="noStrike" cap="none" normalizeH="0" baseline="0" dirty="0">
                <a:ln>
                  <a:noFill/>
                </a:ln>
                <a:solidFill>
                  <a:schemeClr val="tx1"/>
                </a:solidFill>
                <a:effectLst/>
                <a:latin typeface="Arial" panose="020B0604020202020204" pitchFamily="34" charset="0"/>
              </a:rPr>
              <a:t>The IITRAA EC (2024-26), observes and collectively has a view that the young Alumni participation in IITRAA affairs is low and lacks enthus</a:t>
            </a:r>
            <a:r>
              <a:rPr lang="en-US" altLang="en-US" sz="2000" i="1" dirty="0">
                <a:latin typeface="Arial" panose="020B0604020202020204" pitchFamily="34" charset="0"/>
              </a:rPr>
              <a:t>iasm. This needs to change and therefore have tasked a team to seek insights on reasons, analyze root cause and put recommendations for IITRAA and its chapters, that can help improve this behavior. </a:t>
            </a:r>
          </a:p>
          <a:p>
            <a:pPr marL="457200" lvl="1" indent="0" eaLnBrk="0" fontAlgn="base" hangingPunct="0">
              <a:lnSpc>
                <a:spcPct val="100000"/>
              </a:lnSpc>
              <a:spcBef>
                <a:spcPct val="0"/>
              </a:spcBef>
              <a:spcAft>
                <a:spcPct val="0"/>
              </a:spcAft>
              <a:buNone/>
            </a:pPr>
            <a:br>
              <a:rPr kumimoji="0" lang="en-US" altLang="en-US" sz="1200" b="0" i="1" u="none" strike="noStrike" cap="none" normalizeH="0" baseline="0" dirty="0">
                <a:ln>
                  <a:noFill/>
                </a:ln>
                <a:solidFill>
                  <a:schemeClr val="tx1"/>
                </a:solidFill>
                <a:effectLst/>
                <a:latin typeface="Arial" panose="020B0604020202020204" pitchFamily="34" charset="0"/>
              </a:rPr>
            </a:br>
            <a:r>
              <a:rPr kumimoji="0" lang="en-US" altLang="en-US" sz="2000" b="0" i="1" u="none" strike="noStrike" cap="none" normalizeH="0" baseline="0" dirty="0">
                <a:ln>
                  <a:noFill/>
                </a:ln>
                <a:solidFill>
                  <a:schemeClr val="tx1"/>
                </a:solidFill>
                <a:effectLst/>
                <a:latin typeface="Arial" panose="020B0604020202020204" pitchFamily="34" charset="0"/>
              </a:rPr>
              <a:t>This study aims to provide strategic insights for increasing alumni involvement, particularly among younger graduates, by analyzing participation patterns (in a survey targeted at Alumni graduating in 2010 or any time later (last 15 yrs), their expectations from Association affairs and suggestions to drive up their engagement with this body</a:t>
            </a:r>
          </a:p>
        </p:txBody>
      </p:sp>
      <p:pic>
        <p:nvPicPr>
          <p:cNvPr id="5" name="Picture 4">
            <a:extLst>
              <a:ext uri="{FF2B5EF4-FFF2-40B4-BE49-F238E27FC236}">
                <a16:creationId xmlns:a16="http://schemas.microsoft.com/office/drawing/2014/main" id="{12B2187F-CF10-3F53-1E25-1B5A885729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4893" y="-65609"/>
            <a:ext cx="1937107" cy="1894409"/>
          </a:xfrm>
          <a:prstGeom prst="rect">
            <a:avLst/>
          </a:prstGeom>
        </p:spPr>
      </p:pic>
    </p:spTree>
    <p:extLst>
      <p:ext uri="{BB962C8B-B14F-4D97-AF65-F5344CB8AC3E}">
        <p14:creationId xmlns:p14="http://schemas.microsoft.com/office/powerpoint/2010/main" val="1615598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323982-6BC4-6196-161B-C09D81304E9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42A9B2B-DCC9-525A-14F2-531F0DDD0531}"/>
              </a:ext>
            </a:extLst>
          </p:cNvPr>
          <p:cNvSpPr txBox="1"/>
          <p:nvPr/>
        </p:nvSpPr>
        <p:spPr>
          <a:xfrm>
            <a:off x="8001000" y="2565400"/>
            <a:ext cx="2717800" cy="1477328"/>
          </a:xfrm>
          <a:prstGeom prst="rect">
            <a:avLst/>
          </a:prstGeom>
          <a:noFill/>
        </p:spPr>
        <p:txBody>
          <a:bodyPr wrap="square" rtlCol="0">
            <a:spAutoFit/>
          </a:bodyPr>
          <a:lstStyle/>
          <a:p>
            <a:r>
              <a:rPr lang="en-US" dirty="0"/>
              <a:t>Bangalore appears at multiple places. We should clean up the data and update some fields to make this more coherent.</a:t>
            </a:r>
          </a:p>
        </p:txBody>
      </p:sp>
      <p:pic>
        <p:nvPicPr>
          <p:cNvPr id="5" name="Picture 4">
            <a:extLst>
              <a:ext uri="{FF2B5EF4-FFF2-40B4-BE49-F238E27FC236}">
                <a16:creationId xmlns:a16="http://schemas.microsoft.com/office/drawing/2014/main" id="{F913BE3A-44CE-6A60-0F7E-2DE24CD4DF00}"/>
              </a:ext>
            </a:extLst>
          </p:cNvPr>
          <p:cNvPicPr>
            <a:picLocks noChangeAspect="1"/>
          </p:cNvPicPr>
          <p:nvPr/>
        </p:nvPicPr>
        <p:blipFill>
          <a:blip r:embed="rId3"/>
          <a:stretch>
            <a:fillRect/>
          </a:stretch>
        </p:blipFill>
        <p:spPr>
          <a:xfrm>
            <a:off x="433387" y="422480"/>
            <a:ext cx="11325225" cy="5619750"/>
          </a:xfrm>
          <a:prstGeom prst="rect">
            <a:avLst/>
          </a:prstGeom>
        </p:spPr>
      </p:pic>
    </p:spTree>
    <p:extLst>
      <p:ext uri="{BB962C8B-B14F-4D97-AF65-F5344CB8AC3E}">
        <p14:creationId xmlns:p14="http://schemas.microsoft.com/office/powerpoint/2010/main" val="1675228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5CE813-8CBA-56FE-21B8-B52BFBB8C2C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C98FFE4-A7E4-D6C9-4358-9C7A2439AEC7}"/>
              </a:ext>
            </a:extLst>
          </p:cNvPr>
          <p:cNvPicPr>
            <a:picLocks noChangeAspect="1"/>
          </p:cNvPicPr>
          <p:nvPr/>
        </p:nvPicPr>
        <p:blipFill>
          <a:blip r:embed="rId3"/>
          <a:stretch>
            <a:fillRect/>
          </a:stretch>
        </p:blipFill>
        <p:spPr>
          <a:xfrm>
            <a:off x="0" y="0"/>
            <a:ext cx="7833980" cy="6858000"/>
          </a:xfrm>
          <a:prstGeom prst="rect">
            <a:avLst/>
          </a:prstGeom>
        </p:spPr>
      </p:pic>
    </p:spTree>
    <p:extLst>
      <p:ext uri="{BB962C8B-B14F-4D97-AF65-F5344CB8AC3E}">
        <p14:creationId xmlns:p14="http://schemas.microsoft.com/office/powerpoint/2010/main" val="623407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ECA5D5-6F8B-2AC2-25FA-E107ED4ECA38}"/>
            </a:ext>
          </a:extLst>
        </p:cNvPr>
        <p:cNvGrpSpPr/>
        <p:nvPr/>
      </p:nvGrpSpPr>
      <p:grpSpPr>
        <a:xfrm>
          <a:off x="0" y="0"/>
          <a:ext cx="0" cy="0"/>
          <a:chOff x="0" y="0"/>
          <a:chExt cx="0" cy="0"/>
        </a:xfrm>
      </p:grpSpPr>
      <p:pic>
        <p:nvPicPr>
          <p:cNvPr id="4098" name="Picture 2">
            <a:extLst>
              <a:ext uri="{FF2B5EF4-FFF2-40B4-BE49-F238E27FC236}">
                <a16:creationId xmlns:a16="http://schemas.microsoft.com/office/drawing/2014/main" id="{007B61D4-0B51-C9EE-D3B3-587CFE8888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5342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B2D54-7CBE-A412-A581-CBDD7699AF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10F98C-1FB4-5C84-F8EB-5AB44A487C74}"/>
              </a:ext>
            </a:extLst>
          </p:cNvPr>
          <p:cNvSpPr>
            <a:spLocks noGrp="1"/>
          </p:cNvSpPr>
          <p:nvPr>
            <p:ph type="title"/>
          </p:nvPr>
        </p:nvSpPr>
        <p:spPr>
          <a:xfrm>
            <a:off x="651618" y="183362"/>
            <a:ext cx="9603275" cy="1049235"/>
          </a:xfrm>
        </p:spPr>
        <p:txBody>
          <a:bodyPr/>
          <a:lstStyle/>
          <a:p>
            <a:r>
              <a:rPr lang="en-US" sz="3600" b="1" dirty="0">
                <a:latin typeface="Arial" panose="020B0604020202020204" pitchFamily="34" charset="0"/>
                <a:cs typeface="Arial" panose="020B0604020202020204" pitchFamily="34" charset="0"/>
              </a:rPr>
              <a:t>Brief Description of the Data</a:t>
            </a:r>
            <a:endParaRPr lang="en-IN" sz="3600" b="1" dirty="0">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5D8D11B1-77B5-CB7E-813B-E201C8D0DB3F}"/>
              </a:ext>
            </a:extLst>
          </p:cNvPr>
          <p:cNvSpPr>
            <a:spLocks noGrp="1" noChangeArrowheads="1"/>
          </p:cNvSpPr>
          <p:nvPr>
            <p:ph idx="1"/>
          </p:nvPr>
        </p:nvSpPr>
        <p:spPr bwMode="auto">
          <a:xfrm>
            <a:off x="651618" y="1522863"/>
            <a:ext cx="10181621" cy="4263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Arial" panose="020B0604020202020204" pitchFamily="34" charset="0"/>
              <a:buChar char="•"/>
            </a:pPr>
            <a:r>
              <a:rPr lang="en-US" dirty="0">
                <a:latin typeface="Arial" panose="020B0604020202020204" pitchFamily="34" charset="0"/>
                <a:cs typeface="Arial" panose="020B0604020202020204" pitchFamily="34" charset="0"/>
              </a:rPr>
              <a:t>Data Source:</a:t>
            </a:r>
            <a:br>
              <a:rPr lang="en-US" sz="2400" dirty="0">
                <a:latin typeface="Arial" panose="020B0604020202020204" pitchFamily="34" charset="0"/>
                <a:cs typeface="Arial" panose="020B0604020202020204" pitchFamily="34" charset="0"/>
              </a:rPr>
            </a:br>
            <a:r>
              <a:rPr lang="en-US" sz="2000" dirty="0"/>
              <a:t>The data analyzed here, has been collected from an online survey conducted among IIT Roorkee alumni who graduated in the year </a:t>
            </a:r>
            <a:r>
              <a:rPr lang="en-US" sz="2000" b="1" dirty="0"/>
              <a:t>2010 or later</a:t>
            </a:r>
            <a:r>
              <a:rPr lang="en-US" sz="2000" dirty="0"/>
              <a:t>.</a:t>
            </a:r>
          </a:p>
          <a:p>
            <a:pPr>
              <a:buFont typeface="Arial" panose="020B0604020202020204" pitchFamily="34" charset="0"/>
              <a:buChar char="•"/>
            </a:pPr>
            <a:r>
              <a:rPr lang="en-US" dirty="0">
                <a:latin typeface="Arial" panose="020B0604020202020204" pitchFamily="34" charset="0"/>
                <a:cs typeface="Arial" panose="020B0604020202020204" pitchFamily="34" charset="0"/>
              </a:rPr>
              <a:t>Sample Size:</a:t>
            </a:r>
            <a:br>
              <a:rPr lang="en-US" sz="1700" dirty="0"/>
            </a:br>
            <a:r>
              <a:rPr lang="en-US" sz="2000" dirty="0"/>
              <a:t>The survey received responses from a diverse group of alumni across multiple graduation year groups and geographical locations. </a:t>
            </a:r>
          </a:p>
          <a:p>
            <a:pPr>
              <a:buFont typeface="Arial" panose="020B0604020202020204" pitchFamily="34" charset="0"/>
              <a:buChar char="•"/>
            </a:pPr>
            <a:r>
              <a:rPr lang="en-US" dirty="0">
                <a:latin typeface="Arial" panose="020B0604020202020204" pitchFamily="34" charset="0"/>
                <a:cs typeface="Arial" panose="020B0604020202020204" pitchFamily="34" charset="0"/>
              </a:rPr>
              <a:t>Data Points:</a:t>
            </a:r>
            <a:br>
              <a:rPr lang="en-US" sz="1700" dirty="0"/>
            </a:br>
            <a:r>
              <a:rPr lang="en-US" sz="2000" dirty="0"/>
              <a:t>The survey includes questions on:</a:t>
            </a:r>
          </a:p>
          <a:p>
            <a:pPr marL="742950" lvl="1" indent="-285750">
              <a:buFont typeface="Arial" panose="020B0604020202020204" pitchFamily="34" charset="0"/>
              <a:buChar char="•"/>
            </a:pPr>
            <a:r>
              <a:rPr lang="en-US" sz="2000" dirty="0"/>
              <a:t>Awareness and membership status</a:t>
            </a:r>
          </a:p>
          <a:p>
            <a:pPr marL="742950" lvl="1" indent="-285750">
              <a:buFont typeface="Arial" panose="020B0604020202020204" pitchFamily="34" charset="0"/>
              <a:buChar char="•"/>
            </a:pPr>
            <a:r>
              <a:rPr lang="en-US" sz="2000" dirty="0"/>
              <a:t>Participation in alumni events and activities</a:t>
            </a:r>
          </a:p>
          <a:p>
            <a:pPr marL="742950" lvl="1" indent="-285750">
              <a:buFont typeface="Arial" panose="020B0604020202020204" pitchFamily="34" charset="0"/>
              <a:buChar char="•"/>
            </a:pPr>
            <a:r>
              <a:rPr lang="en-US" sz="2000" dirty="0"/>
              <a:t>Preferred communication channels</a:t>
            </a:r>
          </a:p>
          <a:p>
            <a:pPr marL="742950" lvl="1" indent="-285750">
              <a:buFont typeface="Arial" panose="020B0604020202020204" pitchFamily="34" charset="0"/>
              <a:buChar char="•"/>
            </a:pPr>
            <a:r>
              <a:rPr lang="en-US" sz="2000" dirty="0"/>
              <a:t>Suggestions for improvement and enhanced engagement</a:t>
            </a:r>
          </a:p>
        </p:txBody>
      </p:sp>
      <p:pic>
        <p:nvPicPr>
          <p:cNvPr id="5" name="Picture 4">
            <a:extLst>
              <a:ext uri="{FF2B5EF4-FFF2-40B4-BE49-F238E27FC236}">
                <a16:creationId xmlns:a16="http://schemas.microsoft.com/office/drawing/2014/main" id="{405EC470-BA43-EE2B-9FDB-AD7190FC96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4893" y="-65609"/>
            <a:ext cx="1937107" cy="1894409"/>
          </a:xfrm>
          <a:prstGeom prst="rect">
            <a:avLst/>
          </a:prstGeom>
        </p:spPr>
      </p:pic>
      <p:pic>
        <p:nvPicPr>
          <p:cNvPr id="7" name="Picture 6">
            <a:extLst>
              <a:ext uri="{FF2B5EF4-FFF2-40B4-BE49-F238E27FC236}">
                <a16:creationId xmlns:a16="http://schemas.microsoft.com/office/drawing/2014/main" id="{D66D3AB8-2D98-EFF1-B844-A053A6EE7D67}"/>
              </a:ext>
            </a:extLst>
          </p:cNvPr>
          <p:cNvPicPr>
            <a:picLocks noChangeAspect="1"/>
          </p:cNvPicPr>
          <p:nvPr/>
        </p:nvPicPr>
        <p:blipFill>
          <a:blip r:embed="rId3"/>
          <a:stretch>
            <a:fillRect/>
          </a:stretch>
        </p:blipFill>
        <p:spPr>
          <a:xfrm>
            <a:off x="7819045" y="3313470"/>
            <a:ext cx="3576541" cy="3361167"/>
          </a:xfrm>
          <a:prstGeom prst="rect">
            <a:avLst/>
          </a:prstGeom>
        </p:spPr>
      </p:pic>
    </p:spTree>
    <p:extLst>
      <p:ext uri="{BB962C8B-B14F-4D97-AF65-F5344CB8AC3E}">
        <p14:creationId xmlns:p14="http://schemas.microsoft.com/office/powerpoint/2010/main" val="2668207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90912-6A60-E72E-81B0-C190E1D49E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670335-8E8F-EAA2-AFDB-D505D9998AE9}"/>
              </a:ext>
            </a:extLst>
          </p:cNvPr>
          <p:cNvSpPr>
            <a:spLocks noGrp="1"/>
          </p:cNvSpPr>
          <p:nvPr>
            <p:ph type="title"/>
          </p:nvPr>
        </p:nvSpPr>
        <p:spPr>
          <a:xfrm>
            <a:off x="429506" y="181763"/>
            <a:ext cx="9603275" cy="1049235"/>
          </a:xfrm>
        </p:spPr>
        <p:txBody>
          <a:bodyPr/>
          <a:lstStyle/>
          <a:p>
            <a:r>
              <a:rPr lang="en-US" sz="3600" b="1" dirty="0">
                <a:latin typeface="Arial" panose="020B0604020202020204" pitchFamily="34" charset="0"/>
                <a:cs typeface="Arial" panose="020B0604020202020204" pitchFamily="34" charset="0"/>
              </a:rPr>
              <a:t>What We Are Trying to Achieve</a:t>
            </a:r>
            <a:endParaRPr lang="en-IN" sz="3600" b="1" dirty="0">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7E70CE19-E472-69F5-AEB5-81DDA121080E}"/>
              </a:ext>
            </a:extLst>
          </p:cNvPr>
          <p:cNvSpPr>
            <a:spLocks noGrp="1" noChangeArrowheads="1"/>
          </p:cNvSpPr>
          <p:nvPr>
            <p:ph idx="1"/>
          </p:nvPr>
        </p:nvSpPr>
        <p:spPr bwMode="auto">
          <a:xfrm>
            <a:off x="558295" y="1575160"/>
            <a:ext cx="10181621" cy="3707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Arial" panose="020B0604020202020204" pitchFamily="34" charset="0"/>
              <a:buChar char="•"/>
            </a:pPr>
            <a:r>
              <a:rPr lang="en-US" dirty="0">
                <a:latin typeface="Arial" panose="020B0604020202020204" pitchFamily="34" charset="0"/>
                <a:cs typeface="Arial" panose="020B0604020202020204" pitchFamily="34" charset="0"/>
              </a:rPr>
              <a:t>Primary Goal: </a:t>
            </a:r>
            <a:r>
              <a:rPr lang="en-US" sz="2000" dirty="0">
                <a:latin typeface="Arial" panose="020B0604020202020204" pitchFamily="34" charset="0"/>
                <a:cs typeface="Arial" panose="020B0604020202020204" pitchFamily="34" charset="0"/>
              </a:rPr>
              <a:t>To understand the factors influencing alumni participation and identify areas to enhance engagement.</a:t>
            </a:r>
          </a:p>
          <a:p>
            <a:pPr>
              <a:buFont typeface="Arial" panose="020B0604020202020204" pitchFamily="34" charset="0"/>
              <a:buChar char="•"/>
            </a:pPr>
            <a:r>
              <a:rPr lang="en-US" dirty="0">
                <a:latin typeface="Arial" panose="020B0604020202020204" pitchFamily="34" charset="0"/>
                <a:cs typeface="Arial" panose="020B0604020202020204" pitchFamily="34" charset="0"/>
              </a:rPr>
              <a:t>Specific Objectives:</a:t>
            </a:r>
          </a:p>
          <a:p>
            <a:pPr lvl="1"/>
            <a:r>
              <a:rPr lang="en-US" sz="2000" dirty="0">
                <a:latin typeface="Arial" panose="020B0604020202020204" pitchFamily="34" charset="0"/>
                <a:cs typeface="Arial" panose="020B0604020202020204" pitchFamily="34" charset="0"/>
              </a:rPr>
              <a:t>Assess the level of awareness and membership in the alumni association.</a:t>
            </a:r>
          </a:p>
          <a:p>
            <a:pPr lvl="1"/>
            <a:r>
              <a:rPr lang="en-US" sz="2000" dirty="0">
                <a:latin typeface="Arial" panose="020B0604020202020204" pitchFamily="34" charset="0"/>
                <a:cs typeface="Arial" panose="020B0604020202020204" pitchFamily="34" charset="0"/>
              </a:rPr>
              <a:t>Identify reasons for non-membership and barriers to participation.</a:t>
            </a:r>
          </a:p>
          <a:p>
            <a:pPr lvl="1"/>
            <a:r>
              <a:rPr lang="en-US" sz="2000" dirty="0">
                <a:latin typeface="Arial" panose="020B0604020202020204" pitchFamily="34" charset="0"/>
                <a:cs typeface="Arial" panose="020B0604020202020204" pitchFamily="34" charset="0"/>
              </a:rPr>
              <a:t>Understand preferred communication channels and event types.</a:t>
            </a:r>
          </a:p>
          <a:p>
            <a:pPr lvl="1"/>
            <a:r>
              <a:rPr lang="en-US" sz="2000" dirty="0">
                <a:latin typeface="Arial" panose="020B0604020202020204" pitchFamily="34" charset="0"/>
                <a:cs typeface="Arial" panose="020B0604020202020204" pitchFamily="34" charset="0"/>
              </a:rPr>
              <a:t>Gather feedback and suggestions to inform future engagement strategies.</a:t>
            </a:r>
          </a:p>
          <a:p>
            <a:pPr>
              <a:buFont typeface="Arial" panose="020B0604020202020204" pitchFamily="34" charset="0"/>
              <a:buChar char="•"/>
            </a:pPr>
            <a:r>
              <a:rPr lang="en-US" dirty="0">
                <a:latin typeface="Arial" panose="020B0604020202020204" pitchFamily="34" charset="0"/>
                <a:cs typeface="Arial" panose="020B0604020202020204" pitchFamily="34" charset="0"/>
              </a:rPr>
              <a:t>Outcome Expectation: </a:t>
            </a:r>
            <a:r>
              <a:rPr lang="en-US" sz="2000" dirty="0">
                <a:latin typeface="Arial" panose="020B0604020202020204" pitchFamily="34" charset="0"/>
                <a:cs typeface="Arial" panose="020B0604020202020204" pitchFamily="34" charset="0"/>
              </a:rPr>
              <a:t>Insights from this survey are intended to guide the alumni association in designing tailored initiatives and communication strategies, ultimately fostering a more active and engaged alumni community.</a:t>
            </a:r>
            <a:endParaRPr lang="en-US" sz="18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7A36CD0A-75F0-8E22-55D5-15F0FF25EC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4893" y="-65609"/>
            <a:ext cx="1937107" cy="1894409"/>
          </a:xfrm>
          <a:prstGeom prst="rect">
            <a:avLst/>
          </a:prstGeom>
        </p:spPr>
      </p:pic>
    </p:spTree>
    <p:extLst>
      <p:ext uri="{BB962C8B-B14F-4D97-AF65-F5344CB8AC3E}">
        <p14:creationId xmlns:p14="http://schemas.microsoft.com/office/powerpoint/2010/main" val="2639555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97B87C-F738-E420-654B-84A244381793}"/>
              </a:ext>
            </a:extLst>
          </p:cNvPr>
          <p:cNvPicPr>
            <a:picLocks noChangeAspect="1"/>
          </p:cNvPicPr>
          <p:nvPr/>
        </p:nvPicPr>
        <p:blipFill>
          <a:blip r:embed="rId3"/>
          <a:stretch>
            <a:fillRect/>
          </a:stretch>
        </p:blipFill>
        <p:spPr>
          <a:xfrm>
            <a:off x="268304" y="939845"/>
            <a:ext cx="7111601" cy="5254894"/>
          </a:xfrm>
          <a:prstGeom prst="rect">
            <a:avLst/>
          </a:prstGeom>
        </p:spPr>
      </p:pic>
      <p:sp>
        <p:nvSpPr>
          <p:cNvPr id="2" name="TextBox 1">
            <a:extLst>
              <a:ext uri="{FF2B5EF4-FFF2-40B4-BE49-F238E27FC236}">
                <a16:creationId xmlns:a16="http://schemas.microsoft.com/office/drawing/2014/main" id="{166C9FDA-11BC-BCED-7015-8C85BF29135A}"/>
              </a:ext>
            </a:extLst>
          </p:cNvPr>
          <p:cNvSpPr txBox="1"/>
          <p:nvPr/>
        </p:nvSpPr>
        <p:spPr>
          <a:xfrm>
            <a:off x="7778839" y="1236372"/>
            <a:ext cx="3397161"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We received</a:t>
            </a:r>
            <a:r>
              <a:rPr lang="en-US" sz="2000" dirty="0">
                <a:solidFill>
                  <a:srgbClr val="C00000"/>
                </a:solidFill>
                <a:latin typeface="Arial" panose="020B0604020202020204" pitchFamily="34" charset="0"/>
                <a:cs typeface="Arial" panose="020B0604020202020204" pitchFamily="34" charset="0"/>
              </a:rPr>
              <a:t> x </a:t>
            </a:r>
            <a:r>
              <a:rPr lang="en-US" sz="2000" dirty="0">
                <a:latin typeface="Arial" panose="020B0604020202020204" pitchFamily="34" charset="0"/>
                <a:cs typeface="Arial" panose="020B0604020202020204" pitchFamily="34" charset="0"/>
              </a:rPr>
              <a:t>responses, from Alumni across the Globe.</a:t>
            </a: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The largest participation was from Alumni from recent years(2021-24) – probably a reflection of inquisitiveness and need for this segment ?? </a:t>
            </a:r>
          </a:p>
        </p:txBody>
      </p:sp>
      <p:sp>
        <p:nvSpPr>
          <p:cNvPr id="3" name="Title 1">
            <a:extLst>
              <a:ext uri="{FF2B5EF4-FFF2-40B4-BE49-F238E27FC236}">
                <a16:creationId xmlns:a16="http://schemas.microsoft.com/office/drawing/2014/main" id="{990DEB0A-8586-AA23-D5AE-A5DC913E4BC9}"/>
              </a:ext>
            </a:extLst>
          </p:cNvPr>
          <p:cNvSpPr txBox="1">
            <a:spLocks/>
          </p:cNvSpPr>
          <p:nvPr/>
        </p:nvSpPr>
        <p:spPr>
          <a:xfrm>
            <a:off x="365648" y="0"/>
            <a:ext cx="9628894" cy="939845"/>
          </a:xfrm>
          <a:prstGeom prst="rect">
            <a:avLst/>
          </a:prstGeom>
        </p:spPr>
        <p:txBody>
          <a:bodyPr vert="horz" lIns="91440" tIns="45720" rIns="91440" bIns="45720" rtlCol="0" anchor="ctr">
            <a:normAutofit/>
          </a:bodyPr>
          <a:lstStyle>
            <a:lvl1pPr>
              <a:lnSpc>
                <a:spcPct val="90000"/>
              </a:lnSpc>
              <a:spcBef>
                <a:spcPct val="0"/>
              </a:spcBef>
              <a:buNone/>
              <a:defRPr sz="3600" b="1">
                <a:latin typeface="Arial" panose="020B0604020202020204" pitchFamily="34" charset="0"/>
                <a:ea typeface="+mj-ea"/>
                <a:cs typeface="Arial" panose="020B0604020202020204" pitchFamily="34" charset="0"/>
              </a:defRPr>
            </a:lvl1pPr>
          </a:lstStyle>
          <a:p>
            <a:r>
              <a:rPr lang="en-US" dirty="0"/>
              <a:t>Demographics of participation</a:t>
            </a:r>
            <a:endParaRPr lang="en-IN" dirty="0"/>
          </a:p>
        </p:txBody>
      </p:sp>
    </p:spTree>
    <p:extLst>
      <p:ext uri="{BB962C8B-B14F-4D97-AF65-F5344CB8AC3E}">
        <p14:creationId xmlns:p14="http://schemas.microsoft.com/office/powerpoint/2010/main" val="2723745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BD5DFB-3044-331C-E9D0-960E200DD25B}"/>
              </a:ext>
            </a:extLst>
          </p:cNvPr>
          <p:cNvSpPr txBox="1"/>
          <p:nvPr/>
        </p:nvSpPr>
        <p:spPr>
          <a:xfrm>
            <a:off x="7555291" y="1420969"/>
            <a:ext cx="4430334" cy="440120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The survey highlighted that the membership penetration was lowest in the Covid year </a:t>
            </a:r>
            <a:r>
              <a:rPr lang="en-US" sz="2000" dirty="0" err="1">
                <a:latin typeface="Arial" panose="020B0604020202020204" pitchFamily="34" charset="0"/>
                <a:cs typeface="Arial" panose="020B0604020202020204" pitchFamily="34" charset="0"/>
              </a:rPr>
              <a:t>passouts</a:t>
            </a:r>
            <a:r>
              <a:rPr lang="en-US" sz="2000" dirty="0">
                <a:latin typeface="Arial" panose="020B0604020202020204" pitchFamily="34" charset="0"/>
                <a:cs typeface="Arial" panose="020B0604020202020204" pitchFamily="34" charset="0"/>
              </a:rPr>
              <a:t> (2020 and 21). Presumably many activities were on hold during this time and also the membership drive</a:t>
            </a: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Beyond that the membership drive is lower in recent years (2022-24) but not as low. Heartening signs – however, significant efforts may need </a:t>
            </a:r>
            <a:r>
              <a:rPr lang="en-US" sz="2000" dirty="0" err="1">
                <a:latin typeface="Arial" panose="020B0604020202020204" pitchFamily="34" charset="0"/>
                <a:cs typeface="Arial" panose="020B0604020202020204" pitchFamily="34" charset="0"/>
              </a:rPr>
              <a:t>ot</a:t>
            </a:r>
            <a:r>
              <a:rPr lang="en-US" sz="2000" dirty="0">
                <a:latin typeface="Arial" panose="020B0604020202020204" pitchFamily="34" charset="0"/>
                <a:cs typeface="Arial" panose="020B0604020202020204" pitchFamily="34" charset="0"/>
              </a:rPr>
              <a:t> be done to bring recent graduates in the fold</a:t>
            </a:r>
          </a:p>
        </p:txBody>
      </p:sp>
      <p:pic>
        <p:nvPicPr>
          <p:cNvPr id="4" name="Picture 3">
            <a:extLst>
              <a:ext uri="{FF2B5EF4-FFF2-40B4-BE49-F238E27FC236}">
                <a16:creationId xmlns:a16="http://schemas.microsoft.com/office/drawing/2014/main" id="{C723264D-421C-922F-043B-51704D3D9DDD}"/>
              </a:ext>
            </a:extLst>
          </p:cNvPr>
          <p:cNvPicPr>
            <a:picLocks noChangeAspect="1"/>
          </p:cNvPicPr>
          <p:nvPr/>
        </p:nvPicPr>
        <p:blipFill>
          <a:blip r:embed="rId3"/>
          <a:stretch>
            <a:fillRect/>
          </a:stretch>
        </p:blipFill>
        <p:spPr>
          <a:xfrm>
            <a:off x="206375" y="1325311"/>
            <a:ext cx="7026385" cy="3792789"/>
          </a:xfrm>
          <a:prstGeom prst="rect">
            <a:avLst/>
          </a:prstGeom>
        </p:spPr>
      </p:pic>
      <p:pic>
        <p:nvPicPr>
          <p:cNvPr id="9" name="Picture 8">
            <a:extLst>
              <a:ext uri="{FF2B5EF4-FFF2-40B4-BE49-F238E27FC236}">
                <a16:creationId xmlns:a16="http://schemas.microsoft.com/office/drawing/2014/main" id="{9E3403E4-B427-FF0A-3924-5604FE765393}"/>
              </a:ext>
            </a:extLst>
          </p:cNvPr>
          <p:cNvPicPr>
            <a:picLocks noChangeAspect="1"/>
          </p:cNvPicPr>
          <p:nvPr/>
        </p:nvPicPr>
        <p:blipFill>
          <a:blip r:embed="rId4"/>
          <a:stretch>
            <a:fillRect/>
          </a:stretch>
        </p:blipFill>
        <p:spPr>
          <a:xfrm>
            <a:off x="4116229" y="1781131"/>
            <a:ext cx="2050562" cy="1012869"/>
          </a:xfrm>
          <a:prstGeom prst="rect">
            <a:avLst/>
          </a:prstGeom>
        </p:spPr>
      </p:pic>
      <p:sp>
        <p:nvSpPr>
          <p:cNvPr id="3" name="Title 1">
            <a:extLst>
              <a:ext uri="{FF2B5EF4-FFF2-40B4-BE49-F238E27FC236}">
                <a16:creationId xmlns:a16="http://schemas.microsoft.com/office/drawing/2014/main" id="{623FF988-8194-0064-9DE6-A7F772245193}"/>
              </a:ext>
            </a:extLst>
          </p:cNvPr>
          <p:cNvSpPr txBox="1">
            <a:spLocks/>
          </p:cNvSpPr>
          <p:nvPr/>
        </p:nvSpPr>
        <p:spPr>
          <a:xfrm>
            <a:off x="305081" y="218196"/>
            <a:ext cx="9628894" cy="939845"/>
          </a:xfrm>
          <a:prstGeom prst="rect">
            <a:avLst/>
          </a:prstGeom>
        </p:spPr>
        <p:txBody>
          <a:bodyPr vert="horz" lIns="91440" tIns="45720" rIns="91440" bIns="45720" rtlCol="0" anchor="ctr">
            <a:normAutofit/>
          </a:bodyPr>
          <a:lstStyle>
            <a:lvl1pPr>
              <a:lnSpc>
                <a:spcPct val="90000"/>
              </a:lnSpc>
              <a:spcBef>
                <a:spcPct val="0"/>
              </a:spcBef>
              <a:buNone/>
              <a:defRPr sz="3600" b="1">
                <a:latin typeface="Arial" panose="020B0604020202020204" pitchFamily="34" charset="0"/>
                <a:ea typeface="+mj-ea"/>
                <a:cs typeface="Arial" panose="020B0604020202020204" pitchFamily="34" charset="0"/>
              </a:defRPr>
            </a:lvl1pPr>
          </a:lstStyle>
          <a:p>
            <a:r>
              <a:rPr lang="en-US" dirty="0"/>
              <a:t>Membership Status</a:t>
            </a:r>
            <a:endParaRPr lang="en-IN" dirty="0"/>
          </a:p>
        </p:txBody>
      </p:sp>
    </p:spTree>
    <p:extLst>
      <p:ext uri="{BB962C8B-B14F-4D97-AF65-F5344CB8AC3E}">
        <p14:creationId xmlns:p14="http://schemas.microsoft.com/office/powerpoint/2010/main" val="897779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FB4915-1A22-7FE5-D1EE-74F9E3346346}"/>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1C1BF0D6-8C7B-DE0D-0FCB-A457063C1776}"/>
              </a:ext>
            </a:extLst>
          </p:cNvPr>
          <p:cNvPicPr>
            <a:picLocks noChangeAspect="1"/>
          </p:cNvPicPr>
          <p:nvPr/>
        </p:nvPicPr>
        <p:blipFill>
          <a:blip r:embed="rId3"/>
          <a:stretch>
            <a:fillRect/>
          </a:stretch>
        </p:blipFill>
        <p:spPr>
          <a:xfrm>
            <a:off x="126546" y="1027720"/>
            <a:ext cx="5955565" cy="2799116"/>
          </a:xfrm>
          <a:prstGeom prst="rect">
            <a:avLst/>
          </a:prstGeom>
        </p:spPr>
      </p:pic>
      <p:sp>
        <p:nvSpPr>
          <p:cNvPr id="3" name="Title 1">
            <a:extLst>
              <a:ext uri="{FF2B5EF4-FFF2-40B4-BE49-F238E27FC236}">
                <a16:creationId xmlns:a16="http://schemas.microsoft.com/office/drawing/2014/main" id="{85F413EB-70A0-DF04-8C78-21559608E556}"/>
              </a:ext>
            </a:extLst>
          </p:cNvPr>
          <p:cNvSpPr txBox="1">
            <a:spLocks/>
          </p:cNvSpPr>
          <p:nvPr/>
        </p:nvSpPr>
        <p:spPr>
          <a:xfrm>
            <a:off x="249041" y="-157162"/>
            <a:ext cx="11816413" cy="939845"/>
          </a:xfrm>
          <a:prstGeom prst="rect">
            <a:avLst/>
          </a:prstGeom>
        </p:spPr>
        <p:txBody>
          <a:bodyPr vert="horz" lIns="91440" tIns="45720" rIns="91440" bIns="45720" rtlCol="0" anchor="ctr">
            <a:normAutofit/>
          </a:bodyPr>
          <a:lstStyle>
            <a:lvl1pPr>
              <a:lnSpc>
                <a:spcPct val="90000"/>
              </a:lnSpc>
              <a:spcBef>
                <a:spcPct val="0"/>
              </a:spcBef>
              <a:buNone/>
              <a:defRPr sz="3600" b="1">
                <a:latin typeface="Arial" panose="020B0604020202020204" pitchFamily="34" charset="0"/>
                <a:ea typeface="+mj-ea"/>
                <a:cs typeface="Arial" panose="020B0604020202020204" pitchFamily="34" charset="0"/>
              </a:defRPr>
            </a:lvl1pPr>
          </a:lstStyle>
          <a:p>
            <a:r>
              <a:rPr lang="en-US" dirty="0"/>
              <a:t>Pockets where we see greater issue of membership</a:t>
            </a:r>
            <a:endParaRPr lang="en-IN" dirty="0"/>
          </a:p>
        </p:txBody>
      </p:sp>
      <p:sp>
        <p:nvSpPr>
          <p:cNvPr id="5" name="Oval 4">
            <a:extLst>
              <a:ext uri="{FF2B5EF4-FFF2-40B4-BE49-F238E27FC236}">
                <a16:creationId xmlns:a16="http://schemas.microsoft.com/office/drawing/2014/main" id="{6DA2118D-C4C5-AAF1-10CD-C3C43A322D15}"/>
              </a:ext>
            </a:extLst>
          </p:cNvPr>
          <p:cNvSpPr/>
          <p:nvPr/>
        </p:nvSpPr>
        <p:spPr>
          <a:xfrm>
            <a:off x="2049794" y="2427278"/>
            <a:ext cx="457200" cy="1223894"/>
          </a:xfrm>
          <a:prstGeom prst="ellipse">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882CCDB-B04D-EE5C-3326-3DABC168D5BE}"/>
              </a:ext>
            </a:extLst>
          </p:cNvPr>
          <p:cNvSpPr/>
          <p:nvPr/>
        </p:nvSpPr>
        <p:spPr>
          <a:xfrm>
            <a:off x="3608752" y="2407250"/>
            <a:ext cx="457200" cy="1223894"/>
          </a:xfrm>
          <a:prstGeom prst="ellipse">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EDD81EA-DA15-DA9F-050E-849A13814B12}"/>
              </a:ext>
            </a:extLst>
          </p:cNvPr>
          <p:cNvSpPr/>
          <p:nvPr/>
        </p:nvSpPr>
        <p:spPr>
          <a:xfrm>
            <a:off x="4065952" y="2427278"/>
            <a:ext cx="457200" cy="1223894"/>
          </a:xfrm>
          <a:prstGeom prst="ellipse">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80A0967-9B7B-07D8-1351-570F7FF9F2F4}"/>
              </a:ext>
            </a:extLst>
          </p:cNvPr>
          <p:cNvSpPr/>
          <p:nvPr/>
        </p:nvSpPr>
        <p:spPr>
          <a:xfrm>
            <a:off x="5074031" y="2427278"/>
            <a:ext cx="457200" cy="1223894"/>
          </a:xfrm>
          <a:prstGeom prst="ellipse">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F27DE17-DE39-3945-6DB6-CD297DFDAC43}"/>
              </a:ext>
            </a:extLst>
          </p:cNvPr>
          <p:cNvSpPr/>
          <p:nvPr/>
        </p:nvSpPr>
        <p:spPr>
          <a:xfrm>
            <a:off x="1041715" y="2410471"/>
            <a:ext cx="457200" cy="1223894"/>
          </a:xfrm>
          <a:prstGeom prst="ellipse">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2DA3A84-3578-57BC-773E-62800AD4159A}"/>
              </a:ext>
            </a:extLst>
          </p:cNvPr>
          <p:cNvSpPr/>
          <p:nvPr/>
        </p:nvSpPr>
        <p:spPr>
          <a:xfrm>
            <a:off x="10451727" y="4253931"/>
            <a:ext cx="457200" cy="1223894"/>
          </a:xfrm>
          <a:prstGeom prst="ellipse">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7E73AE3-B825-3640-FDC1-F7106430757B}"/>
              </a:ext>
            </a:extLst>
          </p:cNvPr>
          <p:cNvSpPr/>
          <p:nvPr/>
        </p:nvSpPr>
        <p:spPr>
          <a:xfrm>
            <a:off x="6228757" y="4389785"/>
            <a:ext cx="457200" cy="1223894"/>
          </a:xfrm>
          <a:prstGeom prst="ellipse">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DF859E7-0EAF-0733-146D-D5991E161D3A}"/>
              </a:ext>
            </a:extLst>
          </p:cNvPr>
          <p:cNvPicPr>
            <a:picLocks noChangeAspect="1"/>
          </p:cNvPicPr>
          <p:nvPr/>
        </p:nvPicPr>
        <p:blipFill>
          <a:blip r:embed="rId4"/>
          <a:stretch>
            <a:fillRect/>
          </a:stretch>
        </p:blipFill>
        <p:spPr>
          <a:xfrm>
            <a:off x="5624910" y="3234952"/>
            <a:ext cx="6460992" cy="3261852"/>
          </a:xfrm>
          <a:prstGeom prst="rect">
            <a:avLst/>
          </a:prstGeom>
        </p:spPr>
      </p:pic>
      <p:pic>
        <p:nvPicPr>
          <p:cNvPr id="16" name="Picture 15">
            <a:extLst>
              <a:ext uri="{FF2B5EF4-FFF2-40B4-BE49-F238E27FC236}">
                <a16:creationId xmlns:a16="http://schemas.microsoft.com/office/drawing/2014/main" id="{06189613-21ED-6A5F-3477-ED2D5DAF0D3A}"/>
              </a:ext>
            </a:extLst>
          </p:cNvPr>
          <p:cNvPicPr>
            <a:picLocks noChangeAspect="1"/>
          </p:cNvPicPr>
          <p:nvPr/>
        </p:nvPicPr>
        <p:blipFill>
          <a:blip r:embed="rId5"/>
          <a:stretch>
            <a:fillRect/>
          </a:stretch>
        </p:blipFill>
        <p:spPr>
          <a:xfrm>
            <a:off x="589728" y="4187231"/>
            <a:ext cx="4572000" cy="1629002"/>
          </a:xfrm>
          <a:prstGeom prst="rect">
            <a:avLst/>
          </a:prstGeom>
        </p:spPr>
      </p:pic>
    </p:spTree>
    <p:extLst>
      <p:ext uri="{BB962C8B-B14F-4D97-AF65-F5344CB8AC3E}">
        <p14:creationId xmlns:p14="http://schemas.microsoft.com/office/powerpoint/2010/main" val="1806480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6805FF-A29D-F56D-2592-56198124166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2DFCE77-8CF5-D041-9603-726D281BF549}"/>
              </a:ext>
            </a:extLst>
          </p:cNvPr>
          <p:cNvSpPr txBox="1"/>
          <p:nvPr/>
        </p:nvSpPr>
        <p:spPr>
          <a:xfrm>
            <a:off x="7325725" y="1554050"/>
            <a:ext cx="4149351"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Awareness around the process to join, or whom and where to reach out, is probably the most highlighted reason for those not a member still</a:t>
            </a:r>
          </a:p>
        </p:txBody>
      </p:sp>
      <p:pic>
        <p:nvPicPr>
          <p:cNvPr id="6" name="Picture 5">
            <a:extLst>
              <a:ext uri="{FF2B5EF4-FFF2-40B4-BE49-F238E27FC236}">
                <a16:creationId xmlns:a16="http://schemas.microsoft.com/office/drawing/2014/main" id="{3E058425-17F4-8B02-91B6-8C3DA3676C3A}"/>
              </a:ext>
            </a:extLst>
          </p:cNvPr>
          <p:cNvPicPr>
            <a:picLocks noChangeAspect="1"/>
          </p:cNvPicPr>
          <p:nvPr/>
        </p:nvPicPr>
        <p:blipFill>
          <a:blip r:embed="rId3"/>
          <a:stretch>
            <a:fillRect/>
          </a:stretch>
        </p:blipFill>
        <p:spPr>
          <a:xfrm>
            <a:off x="457059" y="1266724"/>
            <a:ext cx="6868666" cy="5277587"/>
          </a:xfrm>
          <a:prstGeom prst="rect">
            <a:avLst/>
          </a:prstGeom>
        </p:spPr>
      </p:pic>
      <p:sp>
        <p:nvSpPr>
          <p:cNvPr id="3" name="Title 1">
            <a:extLst>
              <a:ext uri="{FF2B5EF4-FFF2-40B4-BE49-F238E27FC236}">
                <a16:creationId xmlns:a16="http://schemas.microsoft.com/office/drawing/2014/main" id="{0E16161E-22C0-01F9-C6A0-3314A91800FA}"/>
              </a:ext>
            </a:extLst>
          </p:cNvPr>
          <p:cNvSpPr txBox="1">
            <a:spLocks/>
          </p:cNvSpPr>
          <p:nvPr/>
        </p:nvSpPr>
        <p:spPr>
          <a:xfrm>
            <a:off x="305080" y="218196"/>
            <a:ext cx="10858219" cy="939845"/>
          </a:xfrm>
          <a:prstGeom prst="rect">
            <a:avLst/>
          </a:prstGeom>
        </p:spPr>
        <p:txBody>
          <a:bodyPr vert="horz" lIns="91440" tIns="45720" rIns="91440" bIns="45720" rtlCol="0" anchor="ctr">
            <a:normAutofit/>
          </a:bodyPr>
          <a:lstStyle>
            <a:lvl1pPr>
              <a:lnSpc>
                <a:spcPct val="90000"/>
              </a:lnSpc>
              <a:spcBef>
                <a:spcPct val="0"/>
              </a:spcBef>
              <a:buNone/>
              <a:defRPr sz="3600" b="1">
                <a:latin typeface="Arial" panose="020B0604020202020204" pitchFamily="34" charset="0"/>
                <a:ea typeface="+mj-ea"/>
                <a:cs typeface="Arial" panose="020B0604020202020204" pitchFamily="34" charset="0"/>
              </a:defRPr>
            </a:lvl1pPr>
          </a:lstStyle>
          <a:p>
            <a:r>
              <a:rPr lang="en-US" dirty="0"/>
              <a:t>What is inhibiting Alumni from being a member?</a:t>
            </a:r>
            <a:endParaRPr lang="en-IN" dirty="0"/>
          </a:p>
        </p:txBody>
      </p:sp>
    </p:spTree>
    <p:extLst>
      <p:ext uri="{BB962C8B-B14F-4D97-AF65-F5344CB8AC3E}">
        <p14:creationId xmlns:p14="http://schemas.microsoft.com/office/powerpoint/2010/main" val="3363898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EC943B6-CBED-ECBB-BC03-09ADC8325BBB}"/>
              </a:ext>
            </a:extLst>
          </p:cNvPr>
          <p:cNvPicPr>
            <a:picLocks noChangeAspect="1"/>
          </p:cNvPicPr>
          <p:nvPr/>
        </p:nvPicPr>
        <p:blipFill>
          <a:blip r:embed="rId2"/>
          <a:stretch>
            <a:fillRect/>
          </a:stretch>
        </p:blipFill>
        <p:spPr>
          <a:xfrm>
            <a:off x="485644" y="1158400"/>
            <a:ext cx="10602805" cy="5210902"/>
          </a:xfrm>
          <a:prstGeom prst="rect">
            <a:avLst/>
          </a:prstGeom>
        </p:spPr>
      </p:pic>
      <p:sp>
        <p:nvSpPr>
          <p:cNvPr id="2" name="TextBox 1">
            <a:extLst>
              <a:ext uri="{FF2B5EF4-FFF2-40B4-BE49-F238E27FC236}">
                <a16:creationId xmlns:a16="http://schemas.microsoft.com/office/drawing/2014/main" id="{11FCD45B-DC55-F70F-69C6-E7CFFEF5509A}"/>
              </a:ext>
            </a:extLst>
          </p:cNvPr>
          <p:cNvSpPr txBox="1"/>
          <p:nvPr/>
        </p:nvSpPr>
        <p:spPr>
          <a:xfrm>
            <a:off x="7981682" y="2782669"/>
            <a:ext cx="3493394"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Year 2020 and later, seem to be most unaware of the process.</a:t>
            </a:r>
          </a:p>
        </p:txBody>
      </p:sp>
      <p:sp>
        <p:nvSpPr>
          <p:cNvPr id="3" name="Title 1">
            <a:extLst>
              <a:ext uri="{FF2B5EF4-FFF2-40B4-BE49-F238E27FC236}">
                <a16:creationId xmlns:a16="http://schemas.microsoft.com/office/drawing/2014/main" id="{10A3B30D-6CCF-A076-6D7A-1883998C6C7A}"/>
              </a:ext>
            </a:extLst>
          </p:cNvPr>
          <p:cNvSpPr txBox="1">
            <a:spLocks/>
          </p:cNvSpPr>
          <p:nvPr/>
        </p:nvSpPr>
        <p:spPr>
          <a:xfrm>
            <a:off x="305081" y="128403"/>
            <a:ext cx="10963933" cy="939845"/>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dirty="0">
                <a:latin typeface="Bahnschrift SemiBold" panose="020B0502040204020203" pitchFamily="34" charset="0"/>
              </a:rPr>
              <a:t>What is inhibiting Alumni from being a member? where is the problem more acute</a:t>
            </a:r>
            <a:endParaRPr lang="en-IN" dirty="0">
              <a:latin typeface="Bahnschrift SemiBold" panose="020B0502040204020203" pitchFamily="34" charset="0"/>
            </a:endParaRPr>
          </a:p>
        </p:txBody>
      </p:sp>
    </p:spTree>
    <p:extLst>
      <p:ext uri="{BB962C8B-B14F-4D97-AF65-F5344CB8AC3E}">
        <p14:creationId xmlns:p14="http://schemas.microsoft.com/office/powerpoint/2010/main" val="935078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3126</TotalTime>
  <Words>3293</Words>
  <Application>Microsoft Office PowerPoint</Application>
  <PresentationFormat>Widescreen</PresentationFormat>
  <Paragraphs>222</Paragraphs>
  <Slides>22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Aptos</vt:lpstr>
      <vt:lpstr>Aptos Display</vt:lpstr>
      <vt:lpstr>Arial</vt:lpstr>
      <vt:lpstr>Arial Black</vt:lpstr>
      <vt:lpstr>Bahnschrift SemiBold</vt:lpstr>
      <vt:lpstr>Calibri</vt:lpstr>
      <vt:lpstr>Office Theme</vt:lpstr>
      <vt:lpstr>PowerPoint Presentation</vt:lpstr>
      <vt:lpstr>IITRAA Youth Participation Survey</vt:lpstr>
      <vt:lpstr>Brief Description of the Data</vt:lpstr>
      <vt:lpstr>What We Are Trying to Achieve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Nandan Choudhary</dc:creator>
  <cp:lastModifiedBy>Nandan Choudhary</cp:lastModifiedBy>
  <cp:revision>10</cp:revision>
  <dcterms:created xsi:type="dcterms:W3CDTF">2025-02-15T05:21:13Z</dcterms:created>
  <dcterms:modified xsi:type="dcterms:W3CDTF">2025-03-03T11:51:51Z</dcterms:modified>
</cp:coreProperties>
</file>