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6" r:id="rId7"/>
    <p:sldId id="267" r:id="rId8"/>
    <p:sldId id="270"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1698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250" b="0" i="0">
                <a:solidFill>
                  <a:srgbClr val="99F1F4"/>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5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250" b="0" i="0">
                <a:solidFill>
                  <a:srgbClr val="99F1F4"/>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250" b="0" i="0">
                <a:solidFill>
                  <a:srgbClr val="99F1F4"/>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33C67"/>
          </a:solidFill>
        </p:spPr>
        <p:txBody>
          <a:bodyPr wrap="square" lIns="0" tIns="0" rIns="0" bIns="0" rtlCol="0"/>
          <a:lstStyle/>
          <a:p>
            <a:endParaRPr/>
          </a:p>
        </p:txBody>
      </p:sp>
      <p:sp>
        <p:nvSpPr>
          <p:cNvPr id="17" name="bg object 17"/>
          <p:cNvSpPr/>
          <p:nvPr/>
        </p:nvSpPr>
        <p:spPr>
          <a:xfrm>
            <a:off x="1477741" y="2502808"/>
            <a:ext cx="149680" cy="149680"/>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477741" y="5346736"/>
            <a:ext cx="149680" cy="14968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33C67"/>
          </a:solidFill>
        </p:spPr>
        <p:txBody>
          <a:bodyPr wrap="square" lIns="0" tIns="0" rIns="0" bIns="0" rtlCol="0"/>
          <a:lstStyle/>
          <a:p>
            <a:endParaRPr/>
          </a:p>
        </p:txBody>
      </p:sp>
      <p:sp>
        <p:nvSpPr>
          <p:cNvPr id="2" name="Holder 2"/>
          <p:cNvSpPr>
            <a:spLocks noGrp="1"/>
          </p:cNvSpPr>
          <p:nvPr>
            <p:ph type="title"/>
          </p:nvPr>
        </p:nvSpPr>
        <p:spPr>
          <a:xfrm>
            <a:off x="2883130" y="3770983"/>
            <a:ext cx="12521738" cy="2202179"/>
          </a:xfrm>
          <a:prstGeom prst="rect">
            <a:avLst/>
          </a:prstGeom>
        </p:spPr>
        <p:txBody>
          <a:bodyPr wrap="square" lIns="0" tIns="0" rIns="0" bIns="0">
            <a:spAutoFit/>
          </a:bodyPr>
          <a:lstStyle>
            <a:lvl1pPr>
              <a:defRPr sz="14250" b="0" i="0">
                <a:solidFill>
                  <a:srgbClr val="99F1F4"/>
                </a:solidFill>
                <a:latin typeface="Verdana"/>
                <a:cs typeface="Verdana"/>
              </a:defRPr>
            </a:lvl1pPr>
          </a:lstStyle>
          <a:p>
            <a:endParaRPr/>
          </a:p>
        </p:txBody>
      </p:sp>
      <p:sp>
        <p:nvSpPr>
          <p:cNvPr id="3" name="Holder 3"/>
          <p:cNvSpPr>
            <a:spLocks noGrp="1"/>
          </p:cNvSpPr>
          <p:nvPr>
            <p:ph type="body" idx="1"/>
          </p:nvPr>
        </p:nvSpPr>
        <p:spPr>
          <a:xfrm>
            <a:off x="1498543" y="3559761"/>
            <a:ext cx="15290912" cy="4978400"/>
          </a:xfrm>
          <a:prstGeom prst="rect">
            <a:avLst/>
          </a:prstGeom>
        </p:spPr>
        <p:txBody>
          <a:bodyPr wrap="square" lIns="0" tIns="0" rIns="0" bIns="0">
            <a:spAutoFit/>
          </a:bodyPr>
          <a:lstStyle>
            <a:lvl1pPr>
              <a:defRPr sz="35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Neighbourhoods_in_Hyderabad,_Ind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3400" y="3087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33C67"/>
          </a:solidFill>
        </p:spPr>
        <p:txBody>
          <a:bodyPr wrap="square" lIns="0" tIns="0" rIns="0" bIns="0" rtlCol="0"/>
          <a:lstStyle/>
          <a:p>
            <a:endParaRPr/>
          </a:p>
        </p:txBody>
      </p:sp>
      <p:sp>
        <p:nvSpPr>
          <p:cNvPr id="3" name="object 3"/>
          <p:cNvSpPr/>
          <p:nvPr/>
        </p:nvSpPr>
        <p:spPr>
          <a:xfrm>
            <a:off x="10358931" y="296"/>
            <a:ext cx="7929067" cy="1026765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433042" y="1688835"/>
            <a:ext cx="11292358" cy="1620380"/>
          </a:xfrm>
          <a:prstGeom prst="rect">
            <a:avLst/>
          </a:prstGeom>
        </p:spPr>
        <p:txBody>
          <a:bodyPr vert="horz" wrap="square" lIns="0" tIns="165100" rIns="0" bIns="0" rtlCol="0">
            <a:spAutoFit/>
          </a:bodyPr>
          <a:lstStyle/>
          <a:p>
            <a:pPr marL="12700" marR="5080">
              <a:lnSpc>
                <a:spcPts val="12150"/>
              </a:lnSpc>
              <a:spcBef>
                <a:spcPts val="1300"/>
              </a:spcBef>
            </a:pPr>
            <a:r>
              <a:rPr lang="en-US" sz="9600" dirty="0">
                <a:latin typeface="Arial"/>
                <a:cs typeface="Arial"/>
              </a:rPr>
              <a:t>Coursera Capstone</a:t>
            </a:r>
            <a:endParaRPr sz="9600" dirty="0">
              <a:latin typeface="Arial"/>
              <a:cs typeface="Arial"/>
            </a:endParaRPr>
          </a:p>
        </p:txBody>
      </p:sp>
      <p:sp>
        <p:nvSpPr>
          <p:cNvPr id="5" name="object 5"/>
          <p:cNvSpPr txBox="1"/>
          <p:nvPr/>
        </p:nvSpPr>
        <p:spPr>
          <a:xfrm>
            <a:off x="1433042" y="3976274"/>
            <a:ext cx="9234958" cy="4746171"/>
          </a:xfrm>
          <a:prstGeom prst="rect">
            <a:avLst/>
          </a:prstGeom>
        </p:spPr>
        <p:txBody>
          <a:bodyPr vert="horz" wrap="square" lIns="0" tIns="13970" rIns="0" bIns="0" rtlCol="0">
            <a:spAutoFit/>
          </a:bodyPr>
          <a:lstStyle/>
          <a:p>
            <a:pPr marL="12700">
              <a:lnSpc>
                <a:spcPct val="100000"/>
              </a:lnSpc>
              <a:spcBef>
                <a:spcPts val="110"/>
              </a:spcBef>
            </a:pPr>
            <a:r>
              <a:rPr lang="en-US" sz="3600" dirty="0">
                <a:solidFill>
                  <a:schemeClr val="bg1"/>
                </a:solidFill>
                <a:latin typeface="Arial"/>
                <a:cs typeface="Arial"/>
              </a:rPr>
              <a:t>IBM APPLIED DATA SCIENCE CAPSTONE</a:t>
            </a:r>
          </a:p>
          <a:p>
            <a:pPr marL="12700">
              <a:lnSpc>
                <a:spcPct val="100000"/>
              </a:lnSpc>
              <a:spcBef>
                <a:spcPts val="110"/>
              </a:spcBef>
            </a:pPr>
            <a:endParaRPr lang="en-US" sz="2200" dirty="0">
              <a:solidFill>
                <a:schemeClr val="bg1"/>
              </a:solidFill>
              <a:latin typeface="Arial"/>
              <a:cs typeface="Arial"/>
            </a:endParaRPr>
          </a:p>
          <a:p>
            <a:pPr marL="12700">
              <a:lnSpc>
                <a:spcPct val="100000"/>
              </a:lnSpc>
              <a:spcBef>
                <a:spcPts val="110"/>
              </a:spcBef>
            </a:pPr>
            <a:endParaRPr lang="en-US" sz="2200" dirty="0">
              <a:solidFill>
                <a:schemeClr val="bg1"/>
              </a:solidFill>
              <a:latin typeface="Arial"/>
              <a:cs typeface="Arial"/>
            </a:endParaRPr>
          </a:p>
          <a:p>
            <a:pPr marL="12700">
              <a:lnSpc>
                <a:spcPct val="100000"/>
              </a:lnSpc>
              <a:spcBef>
                <a:spcPts val="110"/>
              </a:spcBef>
            </a:pPr>
            <a:r>
              <a:rPr lang="en-US" sz="4400" dirty="0">
                <a:solidFill>
                  <a:schemeClr val="bg1"/>
                </a:solidFill>
                <a:latin typeface="Arial"/>
                <a:cs typeface="Arial"/>
              </a:rPr>
              <a:t>Setting up Caffe in Ahmedabad , India</a:t>
            </a:r>
          </a:p>
          <a:p>
            <a:pPr marL="12700">
              <a:lnSpc>
                <a:spcPct val="100000"/>
              </a:lnSpc>
              <a:spcBef>
                <a:spcPts val="110"/>
              </a:spcBef>
            </a:pPr>
            <a:endParaRPr lang="en-US" sz="2200" dirty="0">
              <a:solidFill>
                <a:schemeClr val="bg1"/>
              </a:solidFill>
              <a:latin typeface="Arial"/>
              <a:cs typeface="Arial"/>
            </a:endParaRPr>
          </a:p>
          <a:p>
            <a:pPr marL="12700">
              <a:lnSpc>
                <a:spcPct val="100000"/>
              </a:lnSpc>
              <a:spcBef>
                <a:spcPts val="110"/>
              </a:spcBef>
            </a:pPr>
            <a:endParaRPr lang="en-US" sz="2200" dirty="0">
              <a:solidFill>
                <a:schemeClr val="bg1"/>
              </a:solidFill>
              <a:latin typeface="Arial"/>
              <a:cs typeface="Arial"/>
            </a:endParaRPr>
          </a:p>
          <a:p>
            <a:pPr marL="12700">
              <a:lnSpc>
                <a:spcPct val="100000"/>
              </a:lnSpc>
              <a:spcBef>
                <a:spcPts val="110"/>
              </a:spcBef>
            </a:pPr>
            <a:endParaRPr lang="en-US" sz="2200" dirty="0">
              <a:solidFill>
                <a:schemeClr val="bg1"/>
              </a:solidFill>
              <a:latin typeface="Arial"/>
              <a:cs typeface="Arial"/>
            </a:endParaRPr>
          </a:p>
          <a:p>
            <a:pPr marL="12700">
              <a:lnSpc>
                <a:spcPct val="100000"/>
              </a:lnSpc>
              <a:spcBef>
                <a:spcPts val="110"/>
              </a:spcBef>
            </a:pPr>
            <a:r>
              <a:rPr lang="en-US" sz="2200" dirty="0">
                <a:solidFill>
                  <a:schemeClr val="bg1"/>
                </a:solidFill>
                <a:latin typeface="Arial"/>
                <a:cs typeface="Arial"/>
              </a:rPr>
              <a:t>By </a:t>
            </a:r>
          </a:p>
          <a:p>
            <a:pPr marL="12700">
              <a:lnSpc>
                <a:spcPct val="100000"/>
              </a:lnSpc>
              <a:spcBef>
                <a:spcPts val="110"/>
              </a:spcBef>
            </a:pPr>
            <a:r>
              <a:rPr lang="en-US" sz="2200" dirty="0">
                <a:solidFill>
                  <a:schemeClr val="bg1"/>
                </a:solidFill>
                <a:latin typeface="Arial"/>
                <a:cs typeface="Arial"/>
              </a:rPr>
              <a:t>	Nandan Kakadiya</a:t>
            </a:r>
          </a:p>
          <a:p>
            <a:pPr marL="12700">
              <a:lnSpc>
                <a:spcPct val="100000"/>
              </a:lnSpc>
              <a:spcBef>
                <a:spcPts val="110"/>
              </a:spcBef>
            </a:pPr>
            <a:endParaRPr lang="en-US" sz="2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46383" y="1050874"/>
            <a:ext cx="3641725" cy="8185784"/>
          </a:xfrm>
          <a:custGeom>
            <a:avLst/>
            <a:gdLst/>
            <a:ahLst/>
            <a:cxnLst/>
            <a:rect l="l" t="t" r="r" b="b"/>
            <a:pathLst>
              <a:path w="3641725" h="8185784">
                <a:moveTo>
                  <a:pt x="1148559" y="8185242"/>
                </a:moveTo>
                <a:lnTo>
                  <a:pt x="882711" y="7771232"/>
                </a:lnTo>
                <a:lnTo>
                  <a:pt x="939109" y="7734059"/>
                </a:lnTo>
                <a:lnTo>
                  <a:pt x="1317531" y="7473856"/>
                </a:lnTo>
                <a:lnTo>
                  <a:pt x="1667322" y="7213665"/>
                </a:lnTo>
                <a:lnTo>
                  <a:pt x="1944353" y="6990652"/>
                </a:lnTo>
                <a:lnTo>
                  <a:pt x="2200348" y="6767644"/>
                </a:lnTo>
                <a:lnTo>
                  <a:pt x="2435305" y="6544638"/>
                </a:lnTo>
                <a:lnTo>
                  <a:pt x="2649225" y="6321633"/>
                </a:lnTo>
                <a:lnTo>
                  <a:pt x="2811420" y="6135794"/>
                </a:lnTo>
                <a:lnTo>
                  <a:pt x="2959005" y="5949953"/>
                </a:lnTo>
                <a:lnTo>
                  <a:pt x="3091979" y="5764109"/>
                </a:lnTo>
                <a:lnTo>
                  <a:pt x="3210342" y="5578260"/>
                </a:lnTo>
                <a:lnTo>
                  <a:pt x="3314093" y="5392405"/>
                </a:lnTo>
                <a:lnTo>
                  <a:pt x="3403233" y="5206543"/>
                </a:lnTo>
                <a:lnTo>
                  <a:pt x="3464024" y="5057847"/>
                </a:lnTo>
                <a:lnTo>
                  <a:pt x="3515463" y="4909146"/>
                </a:lnTo>
                <a:lnTo>
                  <a:pt x="3557550" y="4760437"/>
                </a:lnTo>
                <a:lnTo>
                  <a:pt x="3590284" y="4611722"/>
                </a:lnTo>
                <a:lnTo>
                  <a:pt x="3613666" y="4462999"/>
                </a:lnTo>
                <a:lnTo>
                  <a:pt x="3627696" y="4314267"/>
                </a:lnTo>
                <a:lnTo>
                  <a:pt x="3632372" y="4165526"/>
                </a:lnTo>
                <a:lnTo>
                  <a:pt x="3627517" y="4081015"/>
                </a:lnTo>
                <a:lnTo>
                  <a:pt x="3587951" y="4109980"/>
                </a:lnTo>
                <a:lnTo>
                  <a:pt x="3465539" y="4191892"/>
                </a:lnTo>
                <a:lnTo>
                  <a:pt x="3337803" y="4266031"/>
                </a:lnTo>
                <a:lnTo>
                  <a:pt x="3249845" y="4310949"/>
                </a:lnTo>
                <a:lnTo>
                  <a:pt x="3159755" y="4352128"/>
                </a:lnTo>
                <a:lnTo>
                  <a:pt x="3067627" y="4389454"/>
                </a:lnTo>
                <a:lnTo>
                  <a:pt x="2973556" y="4422815"/>
                </a:lnTo>
                <a:lnTo>
                  <a:pt x="2877634" y="4452096"/>
                </a:lnTo>
                <a:lnTo>
                  <a:pt x="2779957" y="4477184"/>
                </a:lnTo>
                <a:lnTo>
                  <a:pt x="2680618" y="4497965"/>
                </a:lnTo>
                <a:lnTo>
                  <a:pt x="2579710" y="4514326"/>
                </a:lnTo>
                <a:lnTo>
                  <a:pt x="2477328" y="4526153"/>
                </a:lnTo>
                <a:lnTo>
                  <a:pt x="2373566" y="4533332"/>
                </a:lnTo>
                <a:lnTo>
                  <a:pt x="2268517" y="4535751"/>
                </a:lnTo>
                <a:lnTo>
                  <a:pt x="2125068" y="4531290"/>
                </a:lnTo>
                <a:lnTo>
                  <a:pt x="1983988" y="4518084"/>
                </a:lnTo>
                <a:lnTo>
                  <a:pt x="1845542" y="4496398"/>
                </a:lnTo>
                <a:lnTo>
                  <a:pt x="1709997" y="4466498"/>
                </a:lnTo>
                <a:lnTo>
                  <a:pt x="1577618" y="4428650"/>
                </a:lnTo>
                <a:lnTo>
                  <a:pt x="1448671" y="4383118"/>
                </a:lnTo>
                <a:lnTo>
                  <a:pt x="1323423" y="4330169"/>
                </a:lnTo>
                <a:lnTo>
                  <a:pt x="1202139" y="4270068"/>
                </a:lnTo>
                <a:lnTo>
                  <a:pt x="1085085" y="4203080"/>
                </a:lnTo>
                <a:lnTo>
                  <a:pt x="972527" y="4129470"/>
                </a:lnTo>
                <a:lnTo>
                  <a:pt x="864731" y="4049505"/>
                </a:lnTo>
                <a:lnTo>
                  <a:pt x="761962" y="3963450"/>
                </a:lnTo>
                <a:lnTo>
                  <a:pt x="664487" y="3871570"/>
                </a:lnTo>
                <a:lnTo>
                  <a:pt x="572571" y="3774131"/>
                </a:lnTo>
                <a:lnTo>
                  <a:pt x="486481" y="3671398"/>
                </a:lnTo>
                <a:lnTo>
                  <a:pt x="406481" y="3563637"/>
                </a:lnTo>
                <a:lnTo>
                  <a:pt x="332839" y="3451113"/>
                </a:lnTo>
                <a:lnTo>
                  <a:pt x="265820" y="3334091"/>
                </a:lnTo>
                <a:lnTo>
                  <a:pt x="205690" y="3212838"/>
                </a:lnTo>
                <a:lnTo>
                  <a:pt x="152714" y="3087619"/>
                </a:lnTo>
                <a:lnTo>
                  <a:pt x="107159" y="2958698"/>
                </a:lnTo>
                <a:lnTo>
                  <a:pt x="69291" y="2826342"/>
                </a:lnTo>
                <a:lnTo>
                  <a:pt x="39375" y="2690817"/>
                </a:lnTo>
                <a:lnTo>
                  <a:pt x="17677" y="2552387"/>
                </a:lnTo>
                <a:lnTo>
                  <a:pt x="4463" y="2411318"/>
                </a:lnTo>
                <a:lnTo>
                  <a:pt x="0" y="2267875"/>
                </a:lnTo>
                <a:lnTo>
                  <a:pt x="2573" y="2163137"/>
                </a:lnTo>
                <a:lnTo>
                  <a:pt x="10101" y="2059746"/>
                </a:lnTo>
                <a:lnTo>
                  <a:pt x="22294" y="1957732"/>
                </a:lnTo>
                <a:lnTo>
                  <a:pt x="38864" y="1857127"/>
                </a:lnTo>
                <a:lnTo>
                  <a:pt x="79190" y="1660232"/>
                </a:lnTo>
                <a:lnTo>
                  <a:pt x="104047" y="1564427"/>
                </a:lnTo>
                <a:lnTo>
                  <a:pt x="134073" y="1470537"/>
                </a:lnTo>
                <a:lnTo>
                  <a:pt x="169245" y="1378552"/>
                </a:lnTo>
                <a:lnTo>
                  <a:pt x="209543" y="1288466"/>
                </a:lnTo>
                <a:lnTo>
                  <a:pt x="254945" y="1200269"/>
                </a:lnTo>
                <a:lnTo>
                  <a:pt x="305429" y="1113953"/>
                </a:lnTo>
                <a:lnTo>
                  <a:pt x="360973" y="1029511"/>
                </a:lnTo>
                <a:lnTo>
                  <a:pt x="421557" y="946934"/>
                </a:lnTo>
                <a:lnTo>
                  <a:pt x="548044" y="792234"/>
                </a:lnTo>
                <a:lnTo>
                  <a:pt x="644956" y="686265"/>
                </a:lnTo>
                <a:lnTo>
                  <a:pt x="748285" y="586592"/>
                </a:lnTo>
                <a:lnTo>
                  <a:pt x="857711" y="493547"/>
                </a:lnTo>
                <a:lnTo>
                  <a:pt x="972914" y="407460"/>
                </a:lnTo>
                <a:lnTo>
                  <a:pt x="1093575" y="328664"/>
                </a:lnTo>
                <a:lnTo>
                  <a:pt x="1219374" y="257491"/>
                </a:lnTo>
                <a:lnTo>
                  <a:pt x="1349992" y="194272"/>
                </a:lnTo>
                <a:lnTo>
                  <a:pt x="1485108" y="139339"/>
                </a:lnTo>
                <a:lnTo>
                  <a:pt x="1577528" y="107484"/>
                </a:lnTo>
                <a:lnTo>
                  <a:pt x="1671710" y="79557"/>
                </a:lnTo>
                <a:lnTo>
                  <a:pt x="1767560" y="55658"/>
                </a:lnTo>
                <a:lnTo>
                  <a:pt x="1864983" y="35883"/>
                </a:lnTo>
                <a:lnTo>
                  <a:pt x="1963886" y="20331"/>
                </a:lnTo>
                <a:lnTo>
                  <a:pt x="2064172" y="9101"/>
                </a:lnTo>
                <a:lnTo>
                  <a:pt x="2165747" y="2291"/>
                </a:lnTo>
                <a:lnTo>
                  <a:pt x="2268517" y="0"/>
                </a:lnTo>
                <a:lnTo>
                  <a:pt x="2365036" y="2434"/>
                </a:lnTo>
                <a:lnTo>
                  <a:pt x="2507665" y="14306"/>
                </a:lnTo>
                <a:lnTo>
                  <a:pt x="2647923" y="34289"/>
                </a:lnTo>
                <a:lnTo>
                  <a:pt x="2804453" y="46170"/>
                </a:lnTo>
                <a:lnTo>
                  <a:pt x="2956896" y="66076"/>
                </a:lnTo>
                <a:lnTo>
                  <a:pt x="3105242" y="94023"/>
                </a:lnTo>
                <a:lnTo>
                  <a:pt x="3249485" y="130022"/>
                </a:lnTo>
                <a:lnTo>
                  <a:pt x="3389617" y="174087"/>
                </a:lnTo>
                <a:lnTo>
                  <a:pt x="3525631" y="226230"/>
                </a:lnTo>
                <a:lnTo>
                  <a:pt x="3641617" y="278797"/>
                </a:lnTo>
                <a:lnTo>
                  <a:pt x="3641617" y="6175917"/>
                </a:lnTo>
                <a:lnTo>
                  <a:pt x="3377281" y="6456356"/>
                </a:lnTo>
                <a:lnTo>
                  <a:pt x="3115794" y="6710244"/>
                </a:lnTo>
                <a:lnTo>
                  <a:pt x="2793726" y="6997583"/>
                </a:lnTo>
                <a:lnTo>
                  <a:pt x="2446885" y="7281916"/>
                </a:lnTo>
                <a:lnTo>
                  <a:pt x="2075270" y="7563243"/>
                </a:lnTo>
                <a:lnTo>
                  <a:pt x="1627591" y="7876144"/>
                </a:lnTo>
                <a:lnTo>
                  <a:pt x="1148559" y="8185242"/>
                </a:lnTo>
                <a:close/>
              </a:path>
            </a:pathLst>
          </a:custGeom>
          <a:solidFill>
            <a:srgbClr val="000000">
              <a:alpha val="24708"/>
            </a:srgbClr>
          </a:solidFill>
        </p:spPr>
        <p:txBody>
          <a:bodyPr wrap="square" lIns="0" tIns="0" rIns="0" bIns="0" rtlCol="0"/>
          <a:lstStyle/>
          <a:p>
            <a:endParaRPr/>
          </a:p>
        </p:txBody>
      </p:sp>
      <p:sp>
        <p:nvSpPr>
          <p:cNvPr id="3" name="object 3"/>
          <p:cNvSpPr/>
          <p:nvPr/>
        </p:nvSpPr>
        <p:spPr>
          <a:xfrm>
            <a:off x="9144000" y="1050874"/>
            <a:ext cx="5084445" cy="8185784"/>
          </a:xfrm>
          <a:custGeom>
            <a:avLst/>
            <a:gdLst/>
            <a:ahLst/>
            <a:cxnLst/>
            <a:rect l="l" t="t" r="r" b="b"/>
            <a:pathLst>
              <a:path w="5084444" h="8185784">
                <a:moveTo>
                  <a:pt x="1181275" y="8185242"/>
                </a:moveTo>
                <a:lnTo>
                  <a:pt x="915216" y="7771232"/>
                </a:lnTo>
                <a:lnTo>
                  <a:pt x="971624" y="7734059"/>
                </a:lnTo>
                <a:lnTo>
                  <a:pt x="1350102" y="7473856"/>
                </a:lnTo>
                <a:lnTo>
                  <a:pt x="1699932" y="7213665"/>
                </a:lnTo>
                <a:lnTo>
                  <a:pt x="1976985" y="6990652"/>
                </a:lnTo>
                <a:lnTo>
                  <a:pt x="2232991" y="6767644"/>
                </a:lnTo>
                <a:lnTo>
                  <a:pt x="2467952" y="6544638"/>
                </a:lnTo>
                <a:lnTo>
                  <a:pt x="2681867" y="6321633"/>
                </a:lnTo>
                <a:lnTo>
                  <a:pt x="2844054" y="6135794"/>
                </a:lnTo>
                <a:lnTo>
                  <a:pt x="2991628" y="5949953"/>
                </a:lnTo>
                <a:lnTo>
                  <a:pt x="3124588" y="5764109"/>
                </a:lnTo>
                <a:lnTo>
                  <a:pt x="3242936" y="5578260"/>
                </a:lnTo>
                <a:lnTo>
                  <a:pt x="3346671" y="5392405"/>
                </a:lnTo>
                <a:lnTo>
                  <a:pt x="3435795" y="5206543"/>
                </a:lnTo>
                <a:lnTo>
                  <a:pt x="3496573" y="5057847"/>
                </a:lnTo>
                <a:lnTo>
                  <a:pt x="3548000" y="4909146"/>
                </a:lnTo>
                <a:lnTo>
                  <a:pt x="3590077" y="4760437"/>
                </a:lnTo>
                <a:lnTo>
                  <a:pt x="3622802" y="4611722"/>
                </a:lnTo>
                <a:lnTo>
                  <a:pt x="3646178" y="4462999"/>
                </a:lnTo>
                <a:lnTo>
                  <a:pt x="3660203" y="4314267"/>
                </a:lnTo>
                <a:lnTo>
                  <a:pt x="3664878" y="4165526"/>
                </a:lnTo>
                <a:lnTo>
                  <a:pt x="3658651" y="4057382"/>
                </a:lnTo>
                <a:lnTo>
                  <a:pt x="3580440" y="4115552"/>
                </a:lnTo>
                <a:lnTo>
                  <a:pt x="3458496" y="4196602"/>
                </a:lnTo>
                <a:lnTo>
                  <a:pt x="3331288" y="4269885"/>
                </a:lnTo>
                <a:lnTo>
                  <a:pt x="3243718" y="4314248"/>
                </a:lnTo>
                <a:lnTo>
                  <a:pt x="3154051" y="4354893"/>
                </a:lnTo>
                <a:lnTo>
                  <a:pt x="3062381" y="4391712"/>
                </a:lnTo>
                <a:lnTo>
                  <a:pt x="2968805" y="4424600"/>
                </a:lnTo>
                <a:lnTo>
                  <a:pt x="2873420" y="4453449"/>
                </a:lnTo>
                <a:lnTo>
                  <a:pt x="2776322" y="4478152"/>
                </a:lnTo>
                <a:lnTo>
                  <a:pt x="2677608" y="4498603"/>
                </a:lnTo>
                <a:lnTo>
                  <a:pt x="2577374" y="4514695"/>
                </a:lnTo>
                <a:lnTo>
                  <a:pt x="2475717" y="4526322"/>
                </a:lnTo>
                <a:lnTo>
                  <a:pt x="2372733" y="4533376"/>
                </a:lnTo>
                <a:lnTo>
                  <a:pt x="2268517" y="4535751"/>
                </a:lnTo>
                <a:lnTo>
                  <a:pt x="2125068" y="4531288"/>
                </a:lnTo>
                <a:lnTo>
                  <a:pt x="1983988" y="4518077"/>
                </a:lnTo>
                <a:lnTo>
                  <a:pt x="1845542" y="4496383"/>
                </a:lnTo>
                <a:lnTo>
                  <a:pt x="1709997" y="4466473"/>
                </a:lnTo>
                <a:lnTo>
                  <a:pt x="1577618" y="4428612"/>
                </a:lnTo>
                <a:lnTo>
                  <a:pt x="1448671" y="4383066"/>
                </a:lnTo>
                <a:lnTo>
                  <a:pt x="1323423" y="4330102"/>
                </a:lnTo>
                <a:lnTo>
                  <a:pt x="1202139" y="4269985"/>
                </a:lnTo>
                <a:lnTo>
                  <a:pt x="1085085" y="4202980"/>
                </a:lnTo>
                <a:lnTo>
                  <a:pt x="972527" y="4129355"/>
                </a:lnTo>
                <a:lnTo>
                  <a:pt x="864731" y="4049375"/>
                </a:lnTo>
                <a:lnTo>
                  <a:pt x="761962" y="3963305"/>
                </a:lnTo>
                <a:lnTo>
                  <a:pt x="664487" y="3871412"/>
                </a:lnTo>
                <a:lnTo>
                  <a:pt x="572571" y="3773962"/>
                </a:lnTo>
                <a:lnTo>
                  <a:pt x="486481" y="3671220"/>
                </a:lnTo>
                <a:lnTo>
                  <a:pt x="406481" y="3563452"/>
                </a:lnTo>
                <a:lnTo>
                  <a:pt x="332839" y="3450925"/>
                </a:lnTo>
                <a:lnTo>
                  <a:pt x="265820" y="3333905"/>
                </a:lnTo>
                <a:lnTo>
                  <a:pt x="205690" y="3212656"/>
                </a:lnTo>
                <a:lnTo>
                  <a:pt x="152714" y="3087446"/>
                </a:lnTo>
                <a:lnTo>
                  <a:pt x="107159" y="2958539"/>
                </a:lnTo>
                <a:lnTo>
                  <a:pt x="69291" y="2826203"/>
                </a:lnTo>
                <a:lnTo>
                  <a:pt x="39375" y="2690702"/>
                </a:lnTo>
                <a:lnTo>
                  <a:pt x="17677" y="2552304"/>
                </a:lnTo>
                <a:lnTo>
                  <a:pt x="4463" y="2411273"/>
                </a:lnTo>
                <a:lnTo>
                  <a:pt x="0" y="2267875"/>
                </a:lnTo>
                <a:lnTo>
                  <a:pt x="4463" y="2124466"/>
                </a:lnTo>
                <a:lnTo>
                  <a:pt x="17677" y="1983426"/>
                </a:lnTo>
                <a:lnTo>
                  <a:pt x="39375" y="1845019"/>
                </a:lnTo>
                <a:lnTo>
                  <a:pt x="69291" y="1709512"/>
                </a:lnTo>
                <a:lnTo>
                  <a:pt x="107159" y="1577171"/>
                </a:lnTo>
                <a:lnTo>
                  <a:pt x="152714" y="1448261"/>
                </a:lnTo>
                <a:lnTo>
                  <a:pt x="205690" y="1323049"/>
                </a:lnTo>
                <a:lnTo>
                  <a:pt x="265820" y="1201799"/>
                </a:lnTo>
                <a:lnTo>
                  <a:pt x="332839" y="1084778"/>
                </a:lnTo>
                <a:lnTo>
                  <a:pt x="406481" y="972252"/>
                </a:lnTo>
                <a:lnTo>
                  <a:pt x="486481" y="864486"/>
                </a:lnTo>
                <a:lnTo>
                  <a:pt x="572571" y="761746"/>
                </a:lnTo>
                <a:lnTo>
                  <a:pt x="664487" y="664299"/>
                </a:lnTo>
                <a:lnTo>
                  <a:pt x="761962" y="572409"/>
                </a:lnTo>
                <a:lnTo>
                  <a:pt x="864731" y="486343"/>
                </a:lnTo>
                <a:lnTo>
                  <a:pt x="972527" y="406366"/>
                </a:lnTo>
                <a:lnTo>
                  <a:pt x="1085085" y="332745"/>
                </a:lnTo>
                <a:lnTo>
                  <a:pt x="1202139" y="265745"/>
                </a:lnTo>
                <a:lnTo>
                  <a:pt x="1323423" y="205632"/>
                </a:lnTo>
                <a:lnTo>
                  <a:pt x="1448671" y="152671"/>
                </a:lnTo>
                <a:lnTo>
                  <a:pt x="1577618" y="107129"/>
                </a:lnTo>
                <a:lnTo>
                  <a:pt x="1709997" y="69271"/>
                </a:lnTo>
                <a:lnTo>
                  <a:pt x="1845542" y="39364"/>
                </a:lnTo>
                <a:lnTo>
                  <a:pt x="1983988" y="17672"/>
                </a:lnTo>
                <a:lnTo>
                  <a:pt x="2125068" y="4462"/>
                </a:lnTo>
                <a:lnTo>
                  <a:pt x="2268517" y="0"/>
                </a:lnTo>
                <a:lnTo>
                  <a:pt x="2375040" y="3062"/>
                </a:lnTo>
                <a:lnTo>
                  <a:pt x="2480086" y="11580"/>
                </a:lnTo>
                <a:lnTo>
                  <a:pt x="2635047" y="32390"/>
                </a:lnTo>
                <a:lnTo>
                  <a:pt x="2792228" y="41894"/>
                </a:lnTo>
                <a:lnTo>
                  <a:pt x="2945349" y="59359"/>
                </a:lnTo>
                <a:lnTo>
                  <a:pt x="3094404" y="84801"/>
                </a:lnTo>
                <a:lnTo>
                  <a:pt x="3239385" y="118231"/>
                </a:lnTo>
                <a:lnTo>
                  <a:pt x="3380283" y="159665"/>
                </a:lnTo>
                <a:lnTo>
                  <a:pt x="3517090" y="209115"/>
                </a:lnTo>
                <a:lnTo>
                  <a:pt x="3649798" y="266594"/>
                </a:lnTo>
                <a:lnTo>
                  <a:pt x="3778400" y="332117"/>
                </a:lnTo>
                <a:lnTo>
                  <a:pt x="3902887" y="405698"/>
                </a:lnTo>
                <a:lnTo>
                  <a:pt x="4023250" y="487348"/>
                </a:lnTo>
                <a:lnTo>
                  <a:pt x="4139483" y="577083"/>
                </a:lnTo>
                <a:lnTo>
                  <a:pt x="4251576" y="674915"/>
                </a:lnTo>
                <a:lnTo>
                  <a:pt x="4359522" y="780859"/>
                </a:lnTo>
                <a:lnTo>
                  <a:pt x="4450893" y="881594"/>
                </a:lnTo>
                <a:lnTo>
                  <a:pt x="4536111" y="987239"/>
                </a:lnTo>
                <a:lnTo>
                  <a:pt x="4615175" y="1097794"/>
                </a:lnTo>
                <a:lnTo>
                  <a:pt x="4688085" y="1213258"/>
                </a:lnTo>
                <a:lnTo>
                  <a:pt x="4754839" y="1333629"/>
                </a:lnTo>
                <a:lnTo>
                  <a:pt x="4815436" y="1458907"/>
                </a:lnTo>
                <a:lnTo>
                  <a:pt x="4869876" y="1589091"/>
                </a:lnTo>
                <a:lnTo>
                  <a:pt x="4918157" y="1724179"/>
                </a:lnTo>
                <a:lnTo>
                  <a:pt x="4960277" y="1864172"/>
                </a:lnTo>
                <a:lnTo>
                  <a:pt x="4996237" y="2009069"/>
                </a:lnTo>
                <a:lnTo>
                  <a:pt x="5026035" y="2158867"/>
                </a:lnTo>
                <a:lnTo>
                  <a:pt x="5049670" y="2313568"/>
                </a:lnTo>
                <a:lnTo>
                  <a:pt x="5067141" y="2473168"/>
                </a:lnTo>
                <a:lnTo>
                  <a:pt x="5078446" y="2637669"/>
                </a:lnTo>
                <a:lnTo>
                  <a:pt x="5083928" y="2864623"/>
                </a:lnTo>
                <a:lnTo>
                  <a:pt x="5079089" y="3068080"/>
                </a:lnTo>
                <a:lnTo>
                  <a:pt x="5060506" y="3310673"/>
                </a:lnTo>
                <a:lnTo>
                  <a:pt x="5027987" y="3551572"/>
                </a:lnTo>
                <a:lnTo>
                  <a:pt x="4981531" y="3790776"/>
                </a:lnTo>
                <a:lnTo>
                  <a:pt x="4921139" y="4028286"/>
                </a:lnTo>
                <a:lnTo>
                  <a:pt x="4846811" y="4264101"/>
                </a:lnTo>
                <a:lnTo>
                  <a:pt x="4758547" y="4498223"/>
                </a:lnTo>
                <a:lnTo>
                  <a:pt x="4656347" y="4730651"/>
                </a:lnTo>
                <a:lnTo>
                  <a:pt x="4540213" y="4961385"/>
                </a:lnTo>
                <a:lnTo>
                  <a:pt x="4410143" y="5190427"/>
                </a:lnTo>
                <a:lnTo>
                  <a:pt x="4266138" y="5417775"/>
                </a:lnTo>
                <a:lnTo>
                  <a:pt x="4080521" y="5680875"/>
                </a:lnTo>
                <a:lnTo>
                  <a:pt x="3875938" y="5941672"/>
                </a:lnTo>
                <a:lnTo>
                  <a:pt x="3652389" y="6200165"/>
                </a:lnTo>
                <a:lnTo>
                  <a:pt x="3409874" y="6456356"/>
                </a:lnTo>
                <a:lnTo>
                  <a:pt x="3148395" y="6710244"/>
                </a:lnTo>
                <a:lnTo>
                  <a:pt x="2826339" y="6997583"/>
                </a:lnTo>
                <a:lnTo>
                  <a:pt x="2479514" y="7281916"/>
                </a:lnTo>
                <a:lnTo>
                  <a:pt x="2107920" y="7563243"/>
                </a:lnTo>
                <a:lnTo>
                  <a:pt x="1660271" y="7876144"/>
                </a:lnTo>
                <a:lnTo>
                  <a:pt x="1181275" y="8185242"/>
                </a:lnTo>
                <a:close/>
              </a:path>
            </a:pathLst>
          </a:custGeom>
          <a:solidFill>
            <a:srgbClr val="000000">
              <a:alpha val="24708"/>
            </a:srgbClr>
          </a:solidFill>
        </p:spPr>
        <p:txBody>
          <a:bodyPr wrap="square" lIns="0" tIns="0" rIns="0" bIns="0" rtlCol="0"/>
          <a:lstStyle/>
          <a:p>
            <a:endParaRPr/>
          </a:p>
        </p:txBody>
      </p:sp>
      <p:sp>
        <p:nvSpPr>
          <p:cNvPr id="5" name="object 5"/>
          <p:cNvSpPr txBox="1">
            <a:spLocks noGrp="1"/>
          </p:cNvSpPr>
          <p:nvPr>
            <p:ph type="title"/>
          </p:nvPr>
        </p:nvSpPr>
        <p:spPr>
          <a:xfrm>
            <a:off x="2232313" y="1119004"/>
            <a:ext cx="13823950" cy="1226820"/>
          </a:xfrm>
          <a:prstGeom prst="rect">
            <a:avLst/>
          </a:prstGeom>
        </p:spPr>
        <p:txBody>
          <a:bodyPr vert="horz" wrap="square" lIns="0" tIns="16510" rIns="0" bIns="0" rtlCol="0">
            <a:spAutoFit/>
          </a:bodyPr>
          <a:lstStyle/>
          <a:p>
            <a:pPr marL="12700" algn="ctr">
              <a:lnSpc>
                <a:spcPct val="100000"/>
              </a:lnSpc>
              <a:spcBef>
                <a:spcPts val="130"/>
              </a:spcBef>
            </a:pPr>
            <a:r>
              <a:rPr lang="en-US" sz="7850" spc="295" dirty="0">
                <a:latin typeface="Arial"/>
                <a:cs typeface="Arial"/>
              </a:rPr>
              <a:t>Business Problem</a:t>
            </a:r>
            <a:endParaRPr lang="en-US" sz="7850" dirty="0">
              <a:latin typeface="Arial"/>
              <a:cs typeface="Arial"/>
            </a:endParaRPr>
          </a:p>
        </p:txBody>
      </p:sp>
      <p:sp>
        <p:nvSpPr>
          <p:cNvPr id="6" name="object 6"/>
          <p:cNvSpPr txBox="1">
            <a:spLocks noGrp="1"/>
          </p:cNvSpPr>
          <p:nvPr>
            <p:ph type="body" idx="1"/>
          </p:nvPr>
        </p:nvSpPr>
        <p:spPr>
          <a:xfrm>
            <a:off x="1295400" y="2628900"/>
            <a:ext cx="15290912" cy="6308971"/>
          </a:xfrm>
          <a:prstGeom prst="rect">
            <a:avLst/>
          </a:prstGeom>
        </p:spPr>
        <p:txBody>
          <a:bodyPr vert="horz" wrap="square" lIns="0" tIns="12065" rIns="0" bIns="0" rtlCol="0">
            <a:spAutoFit/>
          </a:bodyPr>
          <a:lstStyle/>
          <a:p>
            <a:pPr marL="571500" indent="-571500">
              <a:lnSpc>
                <a:spcPct val="115000"/>
              </a:lnSpc>
              <a:buFont typeface="Arial" panose="020B0604020202020204" pitchFamily="34" charset="0"/>
              <a:buChar char="•"/>
            </a:pPr>
            <a:r>
              <a:rPr lang="en-IN" sz="3600" b="0" strike="noStrike" spc="-1" dirty="0">
                <a:solidFill>
                  <a:srgbClr val="FFFFFF"/>
                </a:solidFill>
                <a:latin typeface="Montserrat"/>
                <a:ea typeface="Montserrat"/>
              </a:rPr>
              <a:t>Location of the Caffe or Food Stall is one of the most important decisions that will determine whether it will be a success or a failure. </a:t>
            </a:r>
          </a:p>
          <a:p>
            <a:pPr>
              <a:lnSpc>
                <a:spcPct val="115000"/>
              </a:lnSpc>
            </a:pPr>
            <a:endParaRPr lang="en-IN" sz="3600" b="0" strike="noStrike" spc="-1" dirty="0">
              <a:latin typeface="Arial"/>
            </a:endParaRPr>
          </a:p>
          <a:p>
            <a:pPr marL="571500" indent="-571500">
              <a:lnSpc>
                <a:spcPct val="115000"/>
              </a:lnSpc>
              <a:spcBef>
                <a:spcPts val="1599"/>
              </a:spcBef>
              <a:buFont typeface="Arial" panose="020B0604020202020204" pitchFamily="34" charset="0"/>
              <a:buChar char="•"/>
            </a:pPr>
            <a:r>
              <a:rPr lang="en-IN" sz="3600" b="1" spc="-1" dirty="0">
                <a:solidFill>
                  <a:srgbClr val="FFFFFF"/>
                </a:solidFill>
                <a:latin typeface="Montserrat"/>
                <a:ea typeface="Montserrat"/>
              </a:rPr>
              <a:t> O</a:t>
            </a:r>
            <a:r>
              <a:rPr lang="en-IN" sz="3600" b="0" strike="noStrike" spc="-1" dirty="0">
                <a:solidFill>
                  <a:srgbClr val="FFFFFF"/>
                </a:solidFill>
                <a:latin typeface="Montserrat"/>
                <a:ea typeface="Montserrat"/>
              </a:rPr>
              <a:t>bjective: To analyse and select the best locations in the city of </a:t>
            </a:r>
            <a:r>
              <a:rPr lang="en-IN" sz="3600" spc="-1" dirty="0">
                <a:solidFill>
                  <a:srgbClr val="FFFFFF"/>
                </a:solidFill>
                <a:latin typeface="Montserrat"/>
                <a:ea typeface="Montserrat"/>
              </a:rPr>
              <a:t>Ahmedabad</a:t>
            </a:r>
            <a:r>
              <a:rPr lang="en-IN" sz="3600" b="0" strike="noStrike" spc="-1" dirty="0">
                <a:solidFill>
                  <a:srgbClr val="FFFFFF"/>
                </a:solidFill>
                <a:latin typeface="Montserrat"/>
                <a:ea typeface="Montserrat"/>
              </a:rPr>
              <a:t> to open a new caffe.</a:t>
            </a:r>
            <a:endParaRPr lang="en-IN" sz="3600" b="0" strike="noStrike" spc="-1" dirty="0">
              <a:latin typeface="Arial"/>
            </a:endParaRPr>
          </a:p>
          <a:p>
            <a:pPr marL="571500" indent="-571500">
              <a:lnSpc>
                <a:spcPct val="115000"/>
              </a:lnSpc>
              <a:spcBef>
                <a:spcPts val="1599"/>
              </a:spcBef>
              <a:buFont typeface="Arial" panose="020B0604020202020204" pitchFamily="34" charset="0"/>
              <a:buChar char="•"/>
            </a:pPr>
            <a:r>
              <a:rPr lang="en-IN" sz="3600" b="0" strike="noStrike" spc="-1" dirty="0">
                <a:solidFill>
                  <a:srgbClr val="FFFFFF"/>
                </a:solidFill>
                <a:latin typeface="Montserrat"/>
                <a:ea typeface="Montserrat"/>
              </a:rPr>
              <a:t>Business question:-</a:t>
            </a:r>
            <a:endParaRPr lang="en-IN" sz="3600" b="0" strike="noStrike" spc="-1" dirty="0">
              <a:latin typeface="Arial"/>
            </a:endParaRPr>
          </a:p>
          <a:p>
            <a:pPr marL="571500" indent="-571500">
              <a:lnSpc>
                <a:spcPct val="115000"/>
              </a:lnSpc>
              <a:spcBef>
                <a:spcPts val="1599"/>
              </a:spcBef>
              <a:buFont typeface="Wingdings" panose="05000000000000000000" pitchFamily="2" charset="2"/>
              <a:buChar char="q"/>
            </a:pPr>
            <a:r>
              <a:rPr lang="en-IN" sz="3600" b="0" strike="noStrike" spc="-1" dirty="0">
                <a:solidFill>
                  <a:srgbClr val="FFFFFF"/>
                </a:solidFill>
                <a:latin typeface="Montserrat"/>
                <a:ea typeface="Montserrat"/>
              </a:rPr>
              <a:t>		In the city of Hyderabad, if a property developer is looking to open a new shopping mall, where would you recommend that they open it?</a:t>
            </a:r>
            <a:endParaRPr lang="en-IN" sz="3600" b="0" strike="noStrike" spc="-1" dirty="0">
              <a:latin typeface="Arial"/>
            </a:endParaRPr>
          </a:p>
          <a:p>
            <a:pPr marL="7888605" marR="5080" algn="l">
              <a:lnSpc>
                <a:spcPct val="116100"/>
              </a:lnSpc>
              <a:spcBef>
                <a:spcPts val="95"/>
              </a:spcBef>
            </a:pPr>
            <a:endParaRPr lang="en-US" spc="1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06608" y="1443952"/>
            <a:ext cx="3577590" cy="755015"/>
          </a:xfrm>
          <a:prstGeom prst="rect">
            <a:avLst/>
          </a:prstGeom>
        </p:spPr>
        <p:txBody>
          <a:bodyPr vert="horz" wrap="square" lIns="0" tIns="16510" rIns="0" bIns="0" rtlCol="0">
            <a:spAutoFit/>
          </a:bodyPr>
          <a:lstStyle/>
          <a:p>
            <a:pPr marL="12700">
              <a:lnSpc>
                <a:spcPct val="100000"/>
              </a:lnSpc>
              <a:spcBef>
                <a:spcPts val="130"/>
              </a:spcBef>
            </a:pPr>
            <a:r>
              <a:rPr lang="en-US" sz="4750" spc="-20" dirty="0">
                <a:latin typeface="Arial Black"/>
                <a:cs typeface="Arial Black"/>
              </a:rPr>
              <a:t>Data</a:t>
            </a:r>
            <a:endParaRPr sz="4750" dirty="0">
              <a:latin typeface="Arial Black"/>
              <a:cs typeface="Arial Black"/>
            </a:endParaRPr>
          </a:p>
        </p:txBody>
      </p:sp>
      <p:sp>
        <p:nvSpPr>
          <p:cNvPr id="8" name="object 8"/>
          <p:cNvSpPr txBox="1"/>
          <p:nvPr/>
        </p:nvSpPr>
        <p:spPr>
          <a:xfrm>
            <a:off x="885826" y="2933700"/>
            <a:ext cx="7572375" cy="3351559"/>
          </a:xfrm>
          <a:prstGeom prst="rect">
            <a:avLst/>
          </a:prstGeom>
        </p:spPr>
        <p:txBody>
          <a:bodyPr vert="horz" wrap="square" lIns="0" tIns="14605" rIns="0" bIns="0" rtlCol="0">
            <a:spAutoFit/>
          </a:bodyPr>
          <a:lstStyle/>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List of neighbourhoods in Hyderabad</a:t>
            </a:r>
          </a:p>
          <a:p>
            <a:pPr>
              <a:lnSpc>
                <a:spcPct val="100000"/>
              </a:lnSpc>
            </a:pPr>
            <a:endParaRPr lang="en-IN" sz="2800" b="0" strike="noStrike" spc="-1" dirty="0">
              <a:latin typeface="Arial"/>
            </a:endParaRPr>
          </a:p>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Latitude and longitude coordinates of the neighbourhoods</a:t>
            </a:r>
            <a:endParaRPr lang="en-IN" sz="2800" b="0" strike="noStrike" spc="-1" dirty="0">
              <a:latin typeface="Arial"/>
            </a:endParaRPr>
          </a:p>
          <a:p>
            <a:pPr>
              <a:lnSpc>
                <a:spcPct val="100000"/>
              </a:lnSpc>
            </a:pPr>
            <a:endParaRPr lang="en-IN" sz="2800" b="0" strike="noStrike" spc="-1" dirty="0">
              <a:solidFill>
                <a:srgbClr val="FFFFFF"/>
              </a:solidFill>
              <a:latin typeface="Montserrat"/>
              <a:ea typeface="Montserrat"/>
            </a:endParaRPr>
          </a:p>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Venue data, particularly data related to Caffes, its neighbourhood</a:t>
            </a:r>
            <a:r>
              <a:rPr lang="en-IN" sz="2800" spc="-1" dirty="0">
                <a:solidFill>
                  <a:srgbClr val="FFFFFF"/>
                </a:solidFill>
                <a:latin typeface="Montserrat"/>
                <a:ea typeface="Montserrat"/>
              </a:rPr>
              <a:t>, longitude and latitude</a:t>
            </a:r>
            <a:endParaRPr lang="en-IN" sz="2800" b="0" strike="noStrike" spc="-1" dirty="0">
              <a:latin typeface="Arial"/>
            </a:endParaRPr>
          </a:p>
          <a:p>
            <a:pPr marL="12700">
              <a:lnSpc>
                <a:spcPct val="100000"/>
              </a:lnSpc>
              <a:spcBef>
                <a:spcPts val="115"/>
              </a:spcBef>
            </a:pPr>
            <a:endParaRPr sz="2000" dirty="0">
              <a:latin typeface="Arial"/>
              <a:cs typeface="Arial"/>
            </a:endParaRPr>
          </a:p>
        </p:txBody>
      </p:sp>
      <p:sp>
        <p:nvSpPr>
          <p:cNvPr id="9" name="object 9"/>
          <p:cNvSpPr txBox="1"/>
          <p:nvPr/>
        </p:nvSpPr>
        <p:spPr>
          <a:xfrm>
            <a:off x="9677400" y="1449032"/>
            <a:ext cx="7816215" cy="749935"/>
          </a:xfrm>
          <a:prstGeom prst="rect">
            <a:avLst/>
          </a:prstGeom>
        </p:spPr>
        <p:txBody>
          <a:bodyPr vert="horz" wrap="square" lIns="0" tIns="13335" rIns="0" bIns="0" rtlCol="0">
            <a:spAutoFit/>
          </a:bodyPr>
          <a:lstStyle/>
          <a:p>
            <a:pPr marL="12700">
              <a:lnSpc>
                <a:spcPct val="100000"/>
              </a:lnSpc>
              <a:spcBef>
                <a:spcPts val="105"/>
              </a:spcBef>
            </a:pPr>
            <a:r>
              <a:rPr lang="en-US" sz="4750" spc="-125" dirty="0">
                <a:solidFill>
                  <a:srgbClr val="99F1F4"/>
                </a:solidFill>
                <a:latin typeface="Arial Black"/>
                <a:cs typeface="Arial Black"/>
              </a:rPr>
              <a:t>Source of the data</a:t>
            </a:r>
            <a:endParaRPr sz="4750" dirty="0">
              <a:latin typeface="Arial Black"/>
              <a:cs typeface="Arial Black"/>
            </a:endParaRPr>
          </a:p>
        </p:txBody>
      </p:sp>
      <p:sp>
        <p:nvSpPr>
          <p:cNvPr id="15" name="object 15"/>
          <p:cNvSpPr txBox="1"/>
          <p:nvPr/>
        </p:nvSpPr>
        <p:spPr>
          <a:xfrm>
            <a:off x="9372600" y="2933700"/>
            <a:ext cx="7696200" cy="3702937"/>
          </a:xfrm>
          <a:prstGeom prst="rect">
            <a:avLst/>
          </a:prstGeom>
        </p:spPr>
        <p:txBody>
          <a:bodyPr vert="horz" wrap="square" lIns="0" tIns="12065" rIns="0" bIns="0" rtlCol="0">
            <a:spAutoFit/>
          </a:bodyPr>
          <a:lstStyle/>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Wikipedia page for  neighbourhoods </a:t>
            </a:r>
            <a:r>
              <a:rPr lang="en-IN" sz="2400" b="0" u="sng" strike="noStrike" spc="-1" dirty="0">
                <a:solidFill>
                  <a:srgbClr val="000000"/>
                </a:solidFill>
                <a:uFillTx/>
                <a:latin typeface="Roboto"/>
                <a:ea typeface="Roboto"/>
              </a:rPr>
              <a:t>(</a:t>
            </a:r>
            <a:r>
              <a:rPr lang="en-IN" sz="2400" b="0" u="sng" strike="noStrike" spc="-1" dirty="0">
                <a:solidFill>
                  <a:srgbClr val="000000"/>
                </a:solidFill>
                <a:uFillTx/>
                <a:latin typeface="Roboto"/>
                <a:ea typeface="Roboto"/>
                <a:hlinkClick r:id="rId2"/>
              </a:rPr>
              <a:t>https://en.wikipedia.org/wiki/Category:Neighbourhoods_in_Hyderabad,_India</a:t>
            </a:r>
            <a:r>
              <a:rPr lang="en-IN" sz="2400" b="0" u="sng" strike="noStrike" spc="-1" dirty="0">
                <a:solidFill>
                  <a:srgbClr val="000000"/>
                </a:solidFill>
                <a:uFillTx/>
                <a:latin typeface="Roboto"/>
                <a:ea typeface="Roboto"/>
              </a:rPr>
              <a:t>)</a:t>
            </a:r>
          </a:p>
          <a:p>
            <a:pPr>
              <a:lnSpc>
                <a:spcPct val="100000"/>
              </a:lnSpc>
            </a:pPr>
            <a:endParaRPr lang="en-IN" sz="2400" b="0" strike="noStrike" spc="-1" dirty="0">
              <a:latin typeface="Arial"/>
            </a:endParaRPr>
          </a:p>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Geocoder package for latitude and longitude coordinates</a:t>
            </a:r>
          </a:p>
          <a:p>
            <a:pPr>
              <a:lnSpc>
                <a:spcPct val="100000"/>
              </a:lnSpc>
            </a:pPr>
            <a:endParaRPr lang="en-IN" sz="2800" b="0" strike="noStrike" spc="-1" dirty="0">
              <a:latin typeface="Arial"/>
            </a:endParaRPr>
          </a:p>
          <a:p>
            <a:pPr marL="457200" indent="-457200">
              <a:lnSpc>
                <a:spcPct val="100000"/>
              </a:lnSpc>
              <a:buFont typeface="Wingdings" panose="05000000000000000000" pitchFamily="2" charset="2"/>
              <a:buChar char="q"/>
            </a:pPr>
            <a:r>
              <a:rPr lang="en-IN" sz="2800" b="0" strike="noStrike" spc="-1" dirty="0">
                <a:solidFill>
                  <a:srgbClr val="FFFFFF"/>
                </a:solidFill>
                <a:latin typeface="Montserrat"/>
                <a:ea typeface="Montserrat"/>
              </a:rPr>
              <a:t>Foursquare API for venue data</a:t>
            </a:r>
            <a:endParaRPr lang="en-IN" sz="2800" b="0" strike="noStrike" spc="-1" dirty="0">
              <a:latin typeface="Arial"/>
            </a:endParaRPr>
          </a:p>
          <a:p>
            <a:pPr marL="12700">
              <a:lnSpc>
                <a:spcPct val="100000"/>
              </a:lnSpc>
              <a:spcBef>
                <a:spcPts val="95"/>
              </a:spcBef>
            </a:pPr>
            <a:endParaRPr sz="27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33C67"/>
          </a:solidFill>
        </p:spPr>
        <p:txBody>
          <a:bodyPr wrap="square" lIns="0" tIns="0" rIns="0" bIns="0" rtlCol="0"/>
          <a:lstStyle/>
          <a:p>
            <a:endParaRPr/>
          </a:p>
        </p:txBody>
      </p:sp>
      <p:sp>
        <p:nvSpPr>
          <p:cNvPr id="4" name="object 4"/>
          <p:cNvSpPr txBox="1">
            <a:spLocks noGrp="1"/>
          </p:cNvSpPr>
          <p:nvPr>
            <p:ph type="title"/>
          </p:nvPr>
        </p:nvSpPr>
        <p:spPr>
          <a:xfrm>
            <a:off x="1174291" y="896020"/>
            <a:ext cx="15789275" cy="1076325"/>
          </a:xfrm>
          <a:prstGeom prst="rect">
            <a:avLst/>
          </a:prstGeom>
        </p:spPr>
        <p:txBody>
          <a:bodyPr vert="horz" wrap="square" lIns="0" tIns="12065" rIns="0" bIns="0" rtlCol="0">
            <a:spAutoFit/>
          </a:bodyPr>
          <a:lstStyle/>
          <a:p>
            <a:pPr marL="12700" algn="ctr">
              <a:lnSpc>
                <a:spcPct val="100000"/>
              </a:lnSpc>
              <a:spcBef>
                <a:spcPts val="95"/>
              </a:spcBef>
            </a:pPr>
            <a:r>
              <a:rPr lang="en-US" sz="6900" dirty="0">
                <a:latin typeface="Arial"/>
                <a:cs typeface="Arial"/>
              </a:rPr>
              <a:t>Methodology</a:t>
            </a:r>
            <a:endParaRPr sz="6900" dirty="0">
              <a:latin typeface="Arial"/>
              <a:cs typeface="Arial"/>
            </a:endParaRPr>
          </a:p>
        </p:txBody>
      </p:sp>
      <p:sp>
        <p:nvSpPr>
          <p:cNvPr id="5" name="object 5"/>
          <p:cNvSpPr txBox="1"/>
          <p:nvPr/>
        </p:nvSpPr>
        <p:spPr>
          <a:xfrm>
            <a:off x="1791828" y="2387722"/>
            <a:ext cx="14554200" cy="6907019"/>
          </a:xfrm>
          <a:prstGeom prst="rect">
            <a:avLst/>
          </a:prstGeom>
        </p:spPr>
        <p:txBody>
          <a:bodyPr vert="horz" wrap="square" lIns="0" tIns="12700" rIns="0" bIns="0" rtlCol="0">
            <a:spAutoFit/>
          </a:bodyPr>
          <a:lstStyle/>
          <a:p>
            <a:pPr marL="457200" indent="-457200">
              <a:lnSpc>
                <a:spcPct val="100000"/>
              </a:lnSpc>
              <a:buFont typeface="Wingdings" panose="05000000000000000000" pitchFamily="2" charset="2"/>
              <a:buChar char="v"/>
            </a:pPr>
            <a:r>
              <a:rPr lang="en-IN" sz="3200" spc="-1" dirty="0">
                <a:solidFill>
                  <a:srgbClr val="FFFFFF"/>
                </a:solidFill>
                <a:latin typeface="Montserrat"/>
                <a:ea typeface="Montserrat"/>
              </a:rPr>
              <a:t>S</a:t>
            </a:r>
            <a:r>
              <a:rPr lang="en-IN" sz="3200" b="0" strike="noStrike" spc="-1" dirty="0">
                <a:solidFill>
                  <a:srgbClr val="FFFFFF"/>
                </a:solidFill>
                <a:latin typeface="Montserrat"/>
                <a:ea typeface="Montserrat"/>
              </a:rPr>
              <a:t>craping Wikipedia page for neighbourhoods list using python libraries</a:t>
            </a:r>
          </a:p>
          <a:p>
            <a:pPr marL="457200" indent="-457200">
              <a:lnSpc>
                <a:spcPct val="100000"/>
              </a:lnSpc>
              <a:buFont typeface="Wingdings" panose="05000000000000000000" pitchFamily="2" charset="2"/>
              <a:buChar char="v"/>
            </a:pPr>
            <a:endParaRPr lang="en-IN" sz="3200" b="0" strike="noStrike" spc="-1" dirty="0">
              <a:latin typeface="Arial"/>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Get latitude and longitude coordinates using Geocoder</a:t>
            </a:r>
          </a:p>
          <a:p>
            <a:pPr marL="457200" indent="-457200">
              <a:lnSpc>
                <a:spcPct val="100000"/>
              </a:lnSpc>
              <a:buFont typeface="Wingdings" panose="05000000000000000000" pitchFamily="2" charset="2"/>
              <a:buChar char="v"/>
            </a:pPr>
            <a:endParaRPr lang="en-IN" sz="3200" b="0" strike="noStrike" spc="-1" dirty="0">
              <a:latin typeface="Arial"/>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Use Foursquare API to get venue data</a:t>
            </a:r>
          </a:p>
          <a:p>
            <a:pPr marL="457200" indent="-457200">
              <a:lnSpc>
                <a:spcPct val="100000"/>
              </a:lnSpc>
              <a:buFont typeface="Wingdings" panose="05000000000000000000" pitchFamily="2" charset="2"/>
              <a:buChar char="v"/>
            </a:pPr>
            <a:endParaRPr lang="en-IN" sz="3200" b="0" strike="noStrike" spc="-1" dirty="0">
              <a:latin typeface="Arial"/>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Group data by neighbourhood </a:t>
            </a:r>
          </a:p>
          <a:p>
            <a:pPr marL="457200" indent="-457200">
              <a:lnSpc>
                <a:spcPct val="100000"/>
              </a:lnSpc>
              <a:buFont typeface="Wingdings" panose="05000000000000000000" pitchFamily="2" charset="2"/>
              <a:buChar char="v"/>
            </a:pPr>
            <a:endParaRPr lang="en-IN" sz="3200" spc="-1" dirty="0">
              <a:solidFill>
                <a:srgbClr val="FFFFFF"/>
              </a:solidFill>
              <a:latin typeface="Montserrat"/>
              <a:ea typeface="Montserrat"/>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Filter venue category by Caffe and other food stores</a:t>
            </a:r>
          </a:p>
          <a:p>
            <a:pPr marL="457200" indent="-457200">
              <a:lnSpc>
                <a:spcPct val="100000"/>
              </a:lnSpc>
              <a:buFont typeface="Wingdings" panose="05000000000000000000" pitchFamily="2" charset="2"/>
              <a:buChar char="v"/>
            </a:pPr>
            <a:endParaRPr lang="en-IN" sz="3200" b="0" strike="noStrike" spc="-1" dirty="0">
              <a:latin typeface="Arial"/>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Perform clustering on the data by using unsupervised machine learning algorithm k-means clustering</a:t>
            </a:r>
          </a:p>
          <a:p>
            <a:pPr marL="457200" indent="-457200">
              <a:lnSpc>
                <a:spcPct val="100000"/>
              </a:lnSpc>
              <a:buFont typeface="Wingdings" panose="05000000000000000000" pitchFamily="2" charset="2"/>
              <a:buChar char="v"/>
            </a:pPr>
            <a:endParaRPr lang="en-IN" sz="3200" b="0" strike="noStrike" spc="-1" dirty="0">
              <a:latin typeface="Arial"/>
            </a:endParaRPr>
          </a:p>
          <a:p>
            <a:pPr marL="457200" indent="-457200">
              <a:lnSpc>
                <a:spcPct val="100000"/>
              </a:lnSpc>
              <a:buFont typeface="Wingdings" panose="05000000000000000000" pitchFamily="2" charset="2"/>
              <a:buChar char="v"/>
            </a:pPr>
            <a:r>
              <a:rPr lang="en-IN" sz="3200" b="0" strike="noStrike" spc="-1" dirty="0">
                <a:solidFill>
                  <a:srgbClr val="FFFFFF"/>
                </a:solidFill>
                <a:latin typeface="Montserrat"/>
                <a:ea typeface="Montserrat"/>
              </a:rPr>
              <a:t>Visualize the clusters in a map using Folium</a:t>
            </a:r>
            <a:endParaRPr lang="en-IN" sz="3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467795" y="3397250"/>
            <a:ext cx="8136890" cy="5213030"/>
          </a:xfrm>
          <a:prstGeom prst="rect">
            <a:avLst/>
          </a:prstGeom>
        </p:spPr>
        <p:txBody>
          <a:bodyPr vert="horz" wrap="square" lIns="0" tIns="12700" rIns="0" bIns="0" rtlCol="0">
            <a:spAutoFit/>
          </a:bodyPr>
          <a:lstStyle/>
          <a:p>
            <a:pPr>
              <a:lnSpc>
                <a:spcPct val="100000"/>
              </a:lnSpc>
            </a:pPr>
            <a:r>
              <a:rPr lang="en-IN" sz="2800" b="1" strike="noStrike" spc="-1" dirty="0">
                <a:solidFill>
                  <a:srgbClr val="FFFFFF"/>
                </a:solidFill>
                <a:latin typeface="Montserrat"/>
                <a:ea typeface="Montserrat"/>
              </a:rPr>
              <a:t>• </a:t>
            </a:r>
            <a:r>
              <a:rPr lang="en-IN" sz="2800" strike="noStrike" spc="-1" dirty="0">
                <a:solidFill>
                  <a:srgbClr val="FFFFFF"/>
                </a:solidFill>
                <a:latin typeface="Montserrat"/>
                <a:ea typeface="Montserrat"/>
              </a:rPr>
              <a:t>Using k means we are able to </a:t>
            </a:r>
            <a:r>
              <a:rPr lang="en-IN" sz="2800" spc="-1" dirty="0">
                <a:solidFill>
                  <a:srgbClr val="FFFFFF"/>
                </a:solidFill>
                <a:latin typeface="Montserrat"/>
                <a:ea typeface="Montserrat"/>
              </a:rPr>
              <a:t>c</a:t>
            </a:r>
            <a:r>
              <a:rPr lang="en-IN" sz="2800" strike="noStrike" spc="-1" dirty="0">
                <a:solidFill>
                  <a:srgbClr val="FFFFFF"/>
                </a:solidFill>
                <a:latin typeface="Montserrat"/>
                <a:ea typeface="Montserrat"/>
              </a:rPr>
              <a:t>ategorize the neighbourhoods</a:t>
            </a:r>
            <a:r>
              <a:rPr lang="en-IN" sz="2800" spc="-1" dirty="0">
                <a:latin typeface="Arial"/>
              </a:rPr>
              <a:t> </a:t>
            </a:r>
            <a:r>
              <a:rPr lang="en-IN" sz="2800" strike="noStrike" spc="-1" dirty="0">
                <a:solidFill>
                  <a:srgbClr val="FFFFFF"/>
                </a:solidFill>
                <a:latin typeface="Montserrat"/>
                <a:ea typeface="Montserrat"/>
              </a:rPr>
              <a:t>into 3 clusters :</a:t>
            </a:r>
          </a:p>
          <a:p>
            <a:pPr>
              <a:lnSpc>
                <a:spcPct val="100000"/>
              </a:lnSpc>
            </a:pPr>
            <a:endParaRPr lang="en-IN" sz="2800" strike="noStrike" spc="-1" dirty="0">
              <a:latin typeface="Arial"/>
            </a:endParaRPr>
          </a:p>
          <a:p>
            <a:pPr marL="457200" indent="-457200">
              <a:lnSpc>
                <a:spcPct val="100000"/>
              </a:lnSpc>
              <a:buFont typeface="Wingdings" panose="05000000000000000000" pitchFamily="2" charset="2"/>
              <a:buChar char="q"/>
            </a:pPr>
            <a:r>
              <a:rPr lang="en-IN" sz="2800" strike="noStrike" spc="-1" dirty="0">
                <a:solidFill>
                  <a:srgbClr val="FFFFFF"/>
                </a:solidFill>
                <a:latin typeface="Montserrat"/>
                <a:ea typeface="Montserrat"/>
              </a:rPr>
              <a:t>Cluster 0: Neighbourhoods with</a:t>
            </a:r>
            <a:r>
              <a:rPr lang="en-IN" sz="2800" spc="-1" dirty="0">
                <a:latin typeface="Arial"/>
              </a:rPr>
              <a:t> </a:t>
            </a:r>
            <a:r>
              <a:rPr lang="en-IN" sz="2800" strike="noStrike" spc="-1" dirty="0">
                <a:solidFill>
                  <a:srgbClr val="FFFFFF"/>
                </a:solidFill>
                <a:latin typeface="Montserrat"/>
                <a:ea typeface="Montserrat"/>
              </a:rPr>
              <a:t>very less or Zero number of Caffes</a:t>
            </a:r>
          </a:p>
          <a:p>
            <a:pPr>
              <a:lnSpc>
                <a:spcPct val="100000"/>
              </a:lnSpc>
            </a:pPr>
            <a:endParaRPr lang="en-IN" sz="2800" strike="noStrike" spc="-1" dirty="0">
              <a:solidFill>
                <a:srgbClr val="FFFFFF"/>
              </a:solidFill>
              <a:latin typeface="Montserrat"/>
              <a:ea typeface="Montserrat"/>
            </a:endParaRPr>
          </a:p>
          <a:p>
            <a:pPr marL="457200" indent="-457200">
              <a:lnSpc>
                <a:spcPct val="100000"/>
              </a:lnSpc>
              <a:buFont typeface="Wingdings" panose="05000000000000000000" pitchFamily="2" charset="2"/>
              <a:buChar char="q"/>
            </a:pPr>
            <a:r>
              <a:rPr lang="en-IN" sz="2800" strike="noStrike" spc="-1" dirty="0">
                <a:solidFill>
                  <a:srgbClr val="FFFFFF"/>
                </a:solidFill>
                <a:latin typeface="Montserrat"/>
                <a:ea typeface="Montserrat"/>
              </a:rPr>
              <a:t>Cluster 1: Neighbourhoods with</a:t>
            </a:r>
            <a:r>
              <a:rPr lang="en-IN" sz="2800" spc="-1" dirty="0">
                <a:latin typeface="Arial"/>
              </a:rPr>
              <a:t> </a:t>
            </a:r>
            <a:r>
              <a:rPr lang="en-IN" sz="2800" strike="noStrike" spc="-1" dirty="0">
                <a:solidFill>
                  <a:srgbClr val="FFFFFF"/>
                </a:solidFill>
                <a:latin typeface="Montserrat"/>
                <a:ea typeface="Montserrat"/>
              </a:rPr>
              <a:t>very  high number of caffes</a:t>
            </a:r>
            <a:endParaRPr lang="en-IN" sz="2800" strike="noStrike" spc="-1" dirty="0">
              <a:latin typeface="Arial"/>
            </a:endParaRPr>
          </a:p>
          <a:p>
            <a:pPr>
              <a:lnSpc>
                <a:spcPct val="100000"/>
              </a:lnSpc>
            </a:pPr>
            <a:endParaRPr lang="en-IN" sz="2800" strike="noStrike" spc="-1" dirty="0">
              <a:latin typeface="Arial"/>
            </a:endParaRPr>
          </a:p>
          <a:p>
            <a:pPr marL="457200" indent="-457200">
              <a:lnSpc>
                <a:spcPct val="100000"/>
              </a:lnSpc>
              <a:buFont typeface="Wingdings" panose="05000000000000000000" pitchFamily="2" charset="2"/>
              <a:buChar char="q"/>
            </a:pPr>
            <a:r>
              <a:rPr lang="en-IN" sz="2800" strike="noStrike" spc="-1" dirty="0">
                <a:solidFill>
                  <a:srgbClr val="FFFFFF"/>
                </a:solidFill>
                <a:latin typeface="Montserrat"/>
                <a:ea typeface="Montserrat"/>
              </a:rPr>
              <a:t>Cluster 2: Neighbourhoods with a moderate concentration of caffes and food stall</a:t>
            </a:r>
            <a:endParaRPr lang="en-IN" sz="2800" strike="noStrike" spc="-1" dirty="0">
              <a:latin typeface="Arial"/>
            </a:endParaRPr>
          </a:p>
          <a:p>
            <a:pPr marL="12700" marR="5080">
              <a:lnSpc>
                <a:spcPct val="118200"/>
              </a:lnSpc>
              <a:spcBef>
                <a:spcPts val="100"/>
              </a:spcBef>
            </a:pPr>
            <a:endParaRPr sz="2750" dirty="0">
              <a:latin typeface="Verdana"/>
              <a:cs typeface="Verdana"/>
            </a:endParaRPr>
          </a:p>
        </p:txBody>
      </p:sp>
      <p:sp>
        <p:nvSpPr>
          <p:cNvPr id="7" name="object 7"/>
          <p:cNvSpPr txBox="1">
            <a:spLocks noGrp="1"/>
          </p:cNvSpPr>
          <p:nvPr>
            <p:ph type="title"/>
          </p:nvPr>
        </p:nvSpPr>
        <p:spPr>
          <a:xfrm>
            <a:off x="1467795" y="851419"/>
            <a:ext cx="15601005" cy="1233671"/>
          </a:xfrm>
          <a:prstGeom prst="rect">
            <a:avLst/>
          </a:prstGeom>
        </p:spPr>
        <p:txBody>
          <a:bodyPr vert="horz" wrap="square" lIns="0" tIns="205740" rIns="0" bIns="0" rtlCol="0">
            <a:spAutoFit/>
          </a:bodyPr>
          <a:lstStyle/>
          <a:p>
            <a:pPr marL="12700" marR="5080" algn="ctr">
              <a:lnSpc>
                <a:spcPts val="7950"/>
              </a:lnSpc>
              <a:spcBef>
                <a:spcPts val="1620"/>
              </a:spcBef>
            </a:pPr>
            <a:r>
              <a:rPr lang="en-US" sz="7850" dirty="0">
                <a:latin typeface="Arial"/>
                <a:cs typeface="Arial"/>
              </a:rPr>
              <a:t>Results</a:t>
            </a:r>
            <a:endParaRPr sz="7850" dirty="0">
              <a:latin typeface="Arial"/>
              <a:cs typeface="Arial"/>
            </a:endParaRPr>
          </a:p>
        </p:txBody>
      </p:sp>
      <p:pic>
        <p:nvPicPr>
          <p:cNvPr id="9" name="Picture 8">
            <a:extLst>
              <a:ext uri="{FF2B5EF4-FFF2-40B4-BE49-F238E27FC236}">
                <a16:creationId xmlns:a16="http://schemas.microsoft.com/office/drawing/2014/main" id="{7E15ABB9-7900-4073-BDA5-BAB2B1583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600" y="2705100"/>
            <a:ext cx="7924800" cy="6477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33C67"/>
          </a:solidFill>
        </p:spPr>
        <p:txBody>
          <a:bodyPr wrap="square" lIns="0" tIns="0" rIns="0" bIns="0" rtlCol="0"/>
          <a:lstStyle/>
          <a:p>
            <a:endParaRPr/>
          </a:p>
        </p:txBody>
      </p:sp>
      <p:sp>
        <p:nvSpPr>
          <p:cNvPr id="10" name="object 10"/>
          <p:cNvSpPr txBox="1"/>
          <p:nvPr/>
        </p:nvSpPr>
        <p:spPr>
          <a:xfrm>
            <a:off x="897012" y="2604678"/>
            <a:ext cx="16933788" cy="6576159"/>
          </a:xfrm>
          <a:prstGeom prst="rect">
            <a:avLst/>
          </a:prstGeom>
        </p:spPr>
        <p:txBody>
          <a:bodyPr vert="horz" wrap="square" lIns="0" tIns="12700" rIns="0" bIns="0" rtlCol="0">
            <a:spAutoFit/>
          </a:bodyPr>
          <a:lstStyle/>
          <a:p>
            <a:pPr>
              <a:lnSpc>
                <a:spcPct val="115000"/>
              </a:lnSpc>
            </a:pPr>
            <a:endParaRPr lang="en-IN" sz="3200" b="0" strike="noStrike" spc="-1" dirty="0">
              <a:solidFill>
                <a:srgbClr val="FFFFFF"/>
              </a:solidFill>
              <a:latin typeface="Montserrat"/>
              <a:ea typeface="Montserrat"/>
            </a:endParaRPr>
          </a:p>
          <a:p>
            <a:pPr marL="457200" indent="-457200">
              <a:lnSpc>
                <a:spcPct val="115000"/>
              </a:lnSpc>
              <a:buFont typeface="Wingdings" panose="05000000000000000000" pitchFamily="2" charset="2"/>
              <a:buChar char="q"/>
            </a:pPr>
            <a:r>
              <a:rPr lang="en-IN" sz="3200" b="0" strike="noStrike" spc="-1" dirty="0">
                <a:solidFill>
                  <a:srgbClr val="FFFFFF"/>
                </a:solidFill>
                <a:latin typeface="Montserrat"/>
                <a:ea typeface="Montserrat"/>
              </a:rPr>
              <a:t>The neighbourhoods in cluster 0 are the most preferred locations to open a new Caffes</a:t>
            </a:r>
          </a:p>
          <a:p>
            <a:pPr>
              <a:lnSpc>
                <a:spcPct val="115000"/>
              </a:lnSpc>
            </a:pPr>
            <a:endParaRPr lang="en-IN" sz="3200" b="0" strike="noStrike" spc="-1" dirty="0">
              <a:solidFill>
                <a:srgbClr val="FFFFFF"/>
              </a:solidFill>
              <a:latin typeface="Montserrat"/>
              <a:ea typeface="Montserrat"/>
            </a:endParaRPr>
          </a:p>
          <a:p>
            <a:pPr>
              <a:lnSpc>
                <a:spcPct val="115000"/>
              </a:lnSpc>
            </a:pPr>
            <a:endParaRPr lang="en-IN" sz="3200" b="0" strike="noStrike" spc="-1" dirty="0">
              <a:solidFill>
                <a:srgbClr val="FFFFFF"/>
              </a:solidFill>
              <a:latin typeface="Montserrat"/>
              <a:ea typeface="Montserrat"/>
            </a:endParaRPr>
          </a:p>
          <a:p>
            <a:pPr marL="457200" indent="-457200">
              <a:lnSpc>
                <a:spcPct val="115000"/>
              </a:lnSpc>
              <a:buFont typeface="Wingdings" panose="05000000000000000000" pitchFamily="2" charset="2"/>
              <a:buChar char="q"/>
            </a:pPr>
            <a:r>
              <a:rPr lang="en-US" sz="3200" dirty="0">
                <a:latin typeface="Montserrat"/>
                <a:ea typeface="Roboto" panose="02000000000000000000" pitchFamily="2" charset="0"/>
                <a:cs typeface="Roboto" panose="02000000000000000000" pitchFamily="2" charset="0"/>
              </a:rPr>
              <a:t>T</a:t>
            </a:r>
            <a:r>
              <a:rPr lang="en-US" sz="3200" dirty="0">
                <a:effectLst/>
                <a:latin typeface="Montserrat"/>
                <a:ea typeface="Roboto" panose="02000000000000000000" pitchFamily="2" charset="0"/>
                <a:cs typeface="Roboto" panose="02000000000000000000" pitchFamily="2" charset="0"/>
              </a:rPr>
              <a:t>he results also show that the oversupply of Cafe mostly</a:t>
            </a:r>
            <a:r>
              <a:rPr lang="en-US" sz="3200" spc="5" dirty="0">
                <a:effectLst/>
                <a:latin typeface="Montserrat"/>
                <a:ea typeface="Roboto" panose="02000000000000000000" pitchFamily="2" charset="0"/>
                <a:cs typeface="Roboto" panose="02000000000000000000" pitchFamily="2" charset="0"/>
              </a:rPr>
              <a:t> </a:t>
            </a:r>
            <a:r>
              <a:rPr lang="en-US" sz="3200" dirty="0">
                <a:effectLst/>
                <a:latin typeface="Montserrat"/>
                <a:ea typeface="Roboto" panose="02000000000000000000" pitchFamily="2" charset="0"/>
                <a:cs typeface="Roboto" panose="02000000000000000000" pitchFamily="2" charset="0"/>
              </a:rPr>
              <a:t>happened in the central area of the city near river, with the some area still have very few</a:t>
            </a:r>
            <a:r>
              <a:rPr lang="en-US" sz="3200" spc="5" dirty="0">
                <a:effectLst/>
                <a:latin typeface="Montserrat"/>
                <a:ea typeface="Roboto" panose="02000000000000000000" pitchFamily="2" charset="0"/>
                <a:cs typeface="Roboto" panose="02000000000000000000" pitchFamily="2" charset="0"/>
              </a:rPr>
              <a:t> </a:t>
            </a:r>
            <a:r>
              <a:rPr lang="en-US" sz="3200" dirty="0">
                <a:effectLst/>
                <a:latin typeface="Montserrat"/>
                <a:ea typeface="Roboto" panose="02000000000000000000" pitchFamily="2" charset="0"/>
                <a:cs typeface="Roboto" panose="02000000000000000000" pitchFamily="2" charset="0"/>
              </a:rPr>
              <a:t>Caffes. </a:t>
            </a:r>
            <a:endParaRPr lang="en-IN" sz="3200" b="0" strike="noStrike" spc="-1" dirty="0">
              <a:latin typeface="Montserrat"/>
            </a:endParaRPr>
          </a:p>
          <a:p>
            <a:pPr>
              <a:lnSpc>
                <a:spcPct val="115000"/>
              </a:lnSpc>
              <a:spcBef>
                <a:spcPts val="1599"/>
              </a:spcBef>
            </a:pPr>
            <a:endParaRPr lang="en-IN" sz="3200" b="1" spc="-1" dirty="0">
              <a:solidFill>
                <a:srgbClr val="FFFFFF"/>
              </a:solidFill>
              <a:latin typeface="Montserrat"/>
              <a:ea typeface="Montserrat"/>
            </a:endParaRPr>
          </a:p>
          <a:p>
            <a:pPr marL="457200" indent="-457200">
              <a:lnSpc>
                <a:spcPct val="115000"/>
              </a:lnSpc>
              <a:spcBef>
                <a:spcPts val="1599"/>
              </a:spcBef>
              <a:buFont typeface="Wingdings" panose="05000000000000000000" pitchFamily="2" charset="2"/>
              <a:buChar char="q"/>
            </a:pPr>
            <a:r>
              <a:rPr lang="en-IN" sz="3200" b="0" strike="noStrike" spc="-1" dirty="0">
                <a:solidFill>
                  <a:srgbClr val="FFFFFF"/>
                </a:solidFill>
                <a:latin typeface="Montserrat"/>
                <a:ea typeface="Montserrat"/>
              </a:rPr>
              <a:t>Findings of this project will help the relevant stakeholders to capitalize on the opportunities on high potential locations while avoiding overcrowded areas in their decisions to open a new shopping mall.</a:t>
            </a:r>
            <a:endParaRPr lang="en-IN" sz="3200" b="0" strike="noStrike" spc="-1" dirty="0">
              <a:latin typeface="Arial"/>
            </a:endParaRPr>
          </a:p>
          <a:p>
            <a:pPr marL="12700">
              <a:lnSpc>
                <a:spcPct val="100000"/>
              </a:lnSpc>
              <a:spcBef>
                <a:spcPts val="100"/>
              </a:spcBef>
            </a:pPr>
            <a:endParaRPr sz="3100" dirty="0">
              <a:latin typeface="Arial Black"/>
              <a:cs typeface="Arial Black"/>
            </a:endParaRPr>
          </a:p>
        </p:txBody>
      </p:sp>
      <p:sp>
        <p:nvSpPr>
          <p:cNvPr id="11" name="object 11"/>
          <p:cNvSpPr txBox="1">
            <a:spLocks noGrp="1"/>
          </p:cNvSpPr>
          <p:nvPr>
            <p:ph type="title"/>
          </p:nvPr>
        </p:nvSpPr>
        <p:spPr>
          <a:xfrm>
            <a:off x="1097896" y="1002388"/>
            <a:ext cx="15530830" cy="830580"/>
          </a:xfrm>
          <a:prstGeom prst="rect">
            <a:avLst/>
          </a:prstGeom>
        </p:spPr>
        <p:txBody>
          <a:bodyPr vert="horz" wrap="square" lIns="0" tIns="16510" rIns="0" bIns="0" rtlCol="0">
            <a:spAutoFit/>
          </a:bodyPr>
          <a:lstStyle/>
          <a:p>
            <a:pPr marL="12700" algn="ctr">
              <a:lnSpc>
                <a:spcPct val="100000"/>
              </a:lnSpc>
              <a:spcBef>
                <a:spcPts val="130"/>
              </a:spcBef>
            </a:pPr>
            <a:r>
              <a:rPr lang="en-US" sz="5250" b="1" spc="50" dirty="0">
                <a:latin typeface="Noto Sans"/>
                <a:cs typeface="Noto Sans"/>
              </a:rPr>
              <a:t>Conclusion</a:t>
            </a:r>
            <a:endParaRPr sz="5250" dirty="0">
              <a:latin typeface="Noto Sans"/>
              <a:cs typeface="No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92087" y="527081"/>
            <a:ext cx="17746345" cy="635000"/>
          </a:xfrm>
          <a:prstGeom prst="rect">
            <a:avLst/>
          </a:prstGeom>
        </p:spPr>
        <p:txBody>
          <a:bodyPr vert="horz" wrap="square" lIns="0" tIns="12700" rIns="0" bIns="0" rtlCol="0">
            <a:spAutoFit/>
          </a:bodyPr>
          <a:lstStyle/>
          <a:p>
            <a:pPr marL="12700" algn="ctr">
              <a:lnSpc>
                <a:spcPct val="100000"/>
              </a:lnSpc>
              <a:spcBef>
                <a:spcPts val="100"/>
              </a:spcBef>
            </a:pPr>
            <a:r>
              <a:rPr lang="en-US" sz="4000" b="1" spc="25" dirty="0">
                <a:latin typeface="Noto Sans"/>
                <a:cs typeface="Noto Sans"/>
              </a:rPr>
              <a:t>FUTURE WORK</a:t>
            </a:r>
            <a:endParaRPr sz="4000" dirty="0">
              <a:latin typeface="Noto Sans"/>
              <a:cs typeface="Noto Sans"/>
            </a:endParaRPr>
          </a:p>
        </p:txBody>
      </p:sp>
      <p:sp>
        <p:nvSpPr>
          <p:cNvPr id="9" name="object 9"/>
          <p:cNvSpPr txBox="1"/>
          <p:nvPr/>
        </p:nvSpPr>
        <p:spPr>
          <a:xfrm>
            <a:off x="990600" y="2185957"/>
            <a:ext cx="16800515" cy="4852610"/>
          </a:xfrm>
          <a:prstGeom prst="rect">
            <a:avLst/>
          </a:prstGeom>
        </p:spPr>
        <p:txBody>
          <a:bodyPr vert="horz" wrap="square" lIns="0" tIns="81280" rIns="0" bIns="0" rtlCol="0">
            <a:spAutoFit/>
          </a:bodyPr>
          <a:lstStyle/>
          <a:p>
            <a:pPr marL="820420" indent="-457200">
              <a:lnSpc>
                <a:spcPct val="100000"/>
              </a:lnSpc>
              <a:spcBef>
                <a:spcPts val="640"/>
              </a:spcBef>
              <a:buFont typeface="Wingdings" panose="05000000000000000000" pitchFamily="2" charset="2"/>
              <a:buChar char="v"/>
            </a:pPr>
            <a:r>
              <a:rPr lang="en-US" sz="2800" dirty="0">
                <a:solidFill>
                  <a:schemeClr val="bg1"/>
                </a:solidFill>
                <a:effectLst/>
                <a:latin typeface="Montserrat"/>
                <a:ea typeface="Roboto" panose="02000000000000000000" pitchFamily="2" charset="0"/>
              </a:rPr>
              <a:t>In this project, we only consider one factor i.e. frequency of occurrence of shopping</a:t>
            </a:r>
            <a:r>
              <a:rPr lang="en-US" sz="2800" spc="-320"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malls</a:t>
            </a:r>
          </a:p>
          <a:p>
            <a:pPr marL="363220">
              <a:lnSpc>
                <a:spcPct val="100000"/>
              </a:lnSpc>
              <a:spcBef>
                <a:spcPts val="640"/>
              </a:spcBef>
            </a:pPr>
            <a:endParaRPr lang="en-US" sz="2800" spc="-10" dirty="0">
              <a:solidFill>
                <a:schemeClr val="bg1"/>
              </a:solidFill>
              <a:latin typeface="Montserrat"/>
              <a:ea typeface="Roboto" panose="02000000000000000000" pitchFamily="2" charset="0"/>
            </a:endParaRPr>
          </a:p>
          <a:p>
            <a:pPr marL="363220">
              <a:lnSpc>
                <a:spcPct val="100000"/>
              </a:lnSpc>
              <a:spcBef>
                <a:spcPts val="640"/>
              </a:spcBef>
            </a:pPr>
            <a:endParaRPr lang="en-US" sz="2800" spc="-10" dirty="0">
              <a:solidFill>
                <a:schemeClr val="bg1"/>
              </a:solidFill>
              <a:latin typeface="Montserrat"/>
              <a:ea typeface="Roboto" panose="02000000000000000000" pitchFamily="2" charset="0"/>
            </a:endParaRPr>
          </a:p>
          <a:p>
            <a:pPr marL="820420" indent="-457200">
              <a:lnSpc>
                <a:spcPct val="100000"/>
              </a:lnSpc>
              <a:spcBef>
                <a:spcPts val="640"/>
              </a:spcBef>
              <a:buFont typeface="Wingdings" panose="05000000000000000000" pitchFamily="2" charset="2"/>
              <a:buChar char="v"/>
            </a:pPr>
            <a:r>
              <a:rPr lang="en-US" sz="2800" spc="-10" dirty="0">
                <a:solidFill>
                  <a:schemeClr val="bg1"/>
                </a:solidFill>
                <a:latin typeface="Montserrat"/>
                <a:ea typeface="Roboto" panose="02000000000000000000" pitchFamily="2" charset="0"/>
              </a:rPr>
              <a:t>T</a:t>
            </a:r>
            <a:r>
              <a:rPr lang="en-US" sz="2800" dirty="0">
                <a:solidFill>
                  <a:schemeClr val="bg1"/>
                </a:solidFill>
                <a:effectLst/>
                <a:latin typeface="Montserrat"/>
                <a:ea typeface="Roboto" panose="02000000000000000000" pitchFamily="2" charset="0"/>
              </a:rPr>
              <a:t>here</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are</a:t>
            </a:r>
            <a:r>
              <a:rPr lang="en-US" sz="2800" spc="-10"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other</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factors</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such</a:t>
            </a:r>
            <a:r>
              <a:rPr lang="en-US" sz="2800" spc="-10"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as</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population</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and</a:t>
            </a:r>
            <a:r>
              <a:rPr lang="en-US" sz="2800" spc="-10"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income</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of</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residents</a:t>
            </a:r>
            <a:r>
              <a:rPr lang="en-US" sz="2800" spc="-10"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that</a:t>
            </a:r>
            <a:r>
              <a:rPr lang="en-US" sz="2800" spc="-5" dirty="0">
                <a:solidFill>
                  <a:schemeClr val="bg1"/>
                </a:solidFill>
                <a:effectLst/>
                <a:latin typeface="Montserrat"/>
                <a:ea typeface="Roboto" panose="02000000000000000000" pitchFamily="2" charset="0"/>
              </a:rPr>
              <a:t> </a:t>
            </a:r>
            <a:r>
              <a:rPr lang="en-US" sz="2800" dirty="0">
                <a:solidFill>
                  <a:schemeClr val="bg1"/>
                </a:solidFill>
                <a:effectLst/>
                <a:latin typeface="Montserrat"/>
                <a:ea typeface="Roboto" panose="02000000000000000000" pitchFamily="2" charset="0"/>
              </a:rPr>
              <a:t>could influence the location decision and also rating of other restaurants. However, to the best of this researcher's knowledge, such data are not available at the neighborhood level that this project requires. </a:t>
            </a:r>
          </a:p>
          <a:p>
            <a:pPr marL="820420" indent="-457200">
              <a:lnSpc>
                <a:spcPct val="100000"/>
              </a:lnSpc>
              <a:spcBef>
                <a:spcPts val="640"/>
              </a:spcBef>
              <a:buFont typeface="Wingdings" panose="05000000000000000000" pitchFamily="2" charset="2"/>
              <a:buChar char="v"/>
            </a:pPr>
            <a:endParaRPr lang="en-US" sz="2800" dirty="0">
              <a:solidFill>
                <a:schemeClr val="bg1"/>
              </a:solidFill>
              <a:latin typeface="Montserrat"/>
              <a:ea typeface="Roboto" panose="02000000000000000000" pitchFamily="2" charset="0"/>
            </a:endParaRPr>
          </a:p>
          <a:p>
            <a:pPr marL="820420" indent="-457200">
              <a:lnSpc>
                <a:spcPct val="100000"/>
              </a:lnSpc>
              <a:spcBef>
                <a:spcPts val="640"/>
              </a:spcBef>
              <a:buFont typeface="Wingdings" panose="05000000000000000000" pitchFamily="2" charset="2"/>
              <a:buChar char="v"/>
            </a:pPr>
            <a:endParaRPr lang="en-US" sz="2800" dirty="0">
              <a:solidFill>
                <a:schemeClr val="bg1"/>
              </a:solidFill>
              <a:effectLst/>
              <a:latin typeface="Montserrat"/>
              <a:ea typeface="Roboto" panose="02000000000000000000" pitchFamily="2" charset="0"/>
            </a:endParaRPr>
          </a:p>
          <a:p>
            <a:pPr marL="820420" indent="-457200">
              <a:lnSpc>
                <a:spcPct val="100000"/>
              </a:lnSpc>
              <a:spcBef>
                <a:spcPts val="640"/>
              </a:spcBef>
              <a:buFont typeface="Wingdings" panose="05000000000000000000" pitchFamily="2" charset="2"/>
              <a:buChar char="v"/>
            </a:pPr>
            <a:r>
              <a:rPr lang="en-US" sz="2800" dirty="0">
                <a:solidFill>
                  <a:schemeClr val="bg1"/>
                </a:solidFill>
                <a:effectLst/>
                <a:latin typeface="Montserrat"/>
                <a:ea typeface="Roboto" panose="02000000000000000000" pitchFamily="2" charset="0"/>
              </a:rPr>
              <a:t>Future study could develop a mechanism for estimating such data, which could then be used in the clustering process to select the best sites for a new Cafe to operate</a:t>
            </a:r>
            <a:endParaRPr sz="2800" dirty="0">
              <a:solidFill>
                <a:schemeClr val="bg1"/>
              </a:solidFill>
              <a:latin typeface="Montserrat"/>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16989"/>
          </a:solidFill>
        </p:spPr>
        <p:txBody>
          <a:bodyPr wrap="square" lIns="0" tIns="0" rIns="0" bIns="0" rtlCol="0"/>
          <a:lstStyle/>
          <a:p>
            <a:endParaRPr/>
          </a:p>
        </p:txBody>
      </p:sp>
      <p:sp>
        <p:nvSpPr>
          <p:cNvPr id="3" name="object 3"/>
          <p:cNvSpPr/>
          <p:nvPr/>
        </p:nvSpPr>
        <p:spPr>
          <a:xfrm>
            <a:off x="3257274" y="2"/>
            <a:ext cx="11773535" cy="10274300"/>
          </a:xfrm>
          <a:custGeom>
            <a:avLst/>
            <a:gdLst/>
            <a:ahLst/>
            <a:cxnLst/>
            <a:rect l="l" t="t" r="r" b="b"/>
            <a:pathLst>
              <a:path w="11773535" h="10274300">
                <a:moveTo>
                  <a:pt x="8749891" y="10274300"/>
                </a:moveTo>
                <a:lnTo>
                  <a:pt x="3023546" y="10274300"/>
                </a:lnTo>
                <a:lnTo>
                  <a:pt x="2985166" y="10261600"/>
                </a:lnTo>
                <a:lnTo>
                  <a:pt x="2778126" y="10134600"/>
                </a:lnTo>
                <a:lnTo>
                  <a:pt x="2536584" y="9982200"/>
                </a:lnTo>
                <a:lnTo>
                  <a:pt x="2497098" y="9944100"/>
                </a:lnTo>
                <a:lnTo>
                  <a:pt x="2341434" y="9842500"/>
                </a:lnTo>
                <a:lnTo>
                  <a:pt x="2303108" y="9804400"/>
                </a:lnTo>
                <a:lnTo>
                  <a:pt x="2227183" y="9753600"/>
                </a:lnTo>
                <a:lnTo>
                  <a:pt x="2189583" y="9715500"/>
                </a:lnTo>
                <a:lnTo>
                  <a:pt x="2152226" y="9690100"/>
                </a:lnTo>
                <a:lnTo>
                  <a:pt x="2115118" y="9652000"/>
                </a:lnTo>
                <a:lnTo>
                  <a:pt x="2078267" y="9626600"/>
                </a:lnTo>
                <a:lnTo>
                  <a:pt x="2041675" y="9588500"/>
                </a:lnTo>
                <a:lnTo>
                  <a:pt x="2005340" y="9563100"/>
                </a:lnTo>
                <a:lnTo>
                  <a:pt x="1969262" y="9525000"/>
                </a:lnTo>
                <a:lnTo>
                  <a:pt x="1933442" y="9499600"/>
                </a:lnTo>
                <a:lnTo>
                  <a:pt x="1897886" y="9461500"/>
                </a:lnTo>
                <a:lnTo>
                  <a:pt x="1862601" y="9436100"/>
                </a:lnTo>
                <a:lnTo>
                  <a:pt x="1827589" y="9398000"/>
                </a:lnTo>
                <a:lnTo>
                  <a:pt x="1792848" y="9372600"/>
                </a:lnTo>
                <a:lnTo>
                  <a:pt x="1724181" y="9296400"/>
                </a:lnTo>
                <a:lnTo>
                  <a:pt x="1690262" y="9271000"/>
                </a:lnTo>
                <a:lnTo>
                  <a:pt x="1656628" y="9232900"/>
                </a:lnTo>
                <a:lnTo>
                  <a:pt x="1590217" y="9156700"/>
                </a:lnTo>
                <a:lnTo>
                  <a:pt x="1557440" y="9131300"/>
                </a:lnTo>
                <a:lnTo>
                  <a:pt x="1524948" y="9093200"/>
                </a:lnTo>
                <a:lnTo>
                  <a:pt x="1492749" y="9055100"/>
                </a:lnTo>
                <a:lnTo>
                  <a:pt x="1460847" y="9017000"/>
                </a:lnTo>
                <a:lnTo>
                  <a:pt x="1429244" y="8978900"/>
                </a:lnTo>
                <a:lnTo>
                  <a:pt x="1397940" y="8940800"/>
                </a:lnTo>
                <a:lnTo>
                  <a:pt x="1366933" y="8902700"/>
                </a:lnTo>
                <a:lnTo>
                  <a:pt x="1336225" y="8877300"/>
                </a:lnTo>
                <a:lnTo>
                  <a:pt x="1305821" y="8839200"/>
                </a:lnTo>
                <a:lnTo>
                  <a:pt x="1275728" y="8801100"/>
                </a:lnTo>
                <a:lnTo>
                  <a:pt x="1245946" y="8763000"/>
                </a:lnTo>
                <a:lnTo>
                  <a:pt x="1216474" y="8724900"/>
                </a:lnTo>
                <a:lnTo>
                  <a:pt x="1187313" y="8686800"/>
                </a:lnTo>
                <a:lnTo>
                  <a:pt x="1158462" y="8648700"/>
                </a:lnTo>
                <a:lnTo>
                  <a:pt x="1129928" y="8610600"/>
                </a:lnTo>
                <a:lnTo>
                  <a:pt x="1101716" y="8559800"/>
                </a:lnTo>
                <a:lnTo>
                  <a:pt x="1073827" y="8521700"/>
                </a:lnTo>
                <a:lnTo>
                  <a:pt x="1046260" y="8483600"/>
                </a:lnTo>
                <a:lnTo>
                  <a:pt x="1019015" y="8445500"/>
                </a:lnTo>
                <a:lnTo>
                  <a:pt x="992092" y="8407400"/>
                </a:lnTo>
                <a:lnTo>
                  <a:pt x="965496" y="8369300"/>
                </a:lnTo>
                <a:lnTo>
                  <a:pt x="939233" y="8331200"/>
                </a:lnTo>
                <a:lnTo>
                  <a:pt x="913304" y="8280400"/>
                </a:lnTo>
                <a:lnTo>
                  <a:pt x="887707" y="8242300"/>
                </a:lnTo>
                <a:lnTo>
                  <a:pt x="862443" y="8204200"/>
                </a:lnTo>
                <a:lnTo>
                  <a:pt x="837511" y="8166100"/>
                </a:lnTo>
                <a:lnTo>
                  <a:pt x="812918" y="8128000"/>
                </a:lnTo>
                <a:lnTo>
                  <a:pt x="788668" y="8077200"/>
                </a:lnTo>
                <a:lnTo>
                  <a:pt x="764761" y="8039100"/>
                </a:lnTo>
                <a:lnTo>
                  <a:pt x="741197" y="8001000"/>
                </a:lnTo>
                <a:lnTo>
                  <a:pt x="717976" y="7950200"/>
                </a:lnTo>
                <a:lnTo>
                  <a:pt x="695097" y="7912100"/>
                </a:lnTo>
                <a:lnTo>
                  <a:pt x="672565" y="7874000"/>
                </a:lnTo>
                <a:lnTo>
                  <a:pt x="650386" y="7823200"/>
                </a:lnTo>
                <a:lnTo>
                  <a:pt x="628559" y="7785100"/>
                </a:lnTo>
                <a:lnTo>
                  <a:pt x="607083" y="7747000"/>
                </a:lnTo>
                <a:lnTo>
                  <a:pt x="585960" y="7696200"/>
                </a:lnTo>
                <a:lnTo>
                  <a:pt x="565189" y="7658100"/>
                </a:lnTo>
                <a:lnTo>
                  <a:pt x="544773" y="7607300"/>
                </a:lnTo>
                <a:lnTo>
                  <a:pt x="524718" y="7569200"/>
                </a:lnTo>
                <a:lnTo>
                  <a:pt x="505023" y="7518400"/>
                </a:lnTo>
                <a:lnTo>
                  <a:pt x="485688" y="7480300"/>
                </a:lnTo>
                <a:lnTo>
                  <a:pt x="466713" y="7429500"/>
                </a:lnTo>
                <a:lnTo>
                  <a:pt x="448099" y="7391400"/>
                </a:lnTo>
                <a:lnTo>
                  <a:pt x="429849" y="7340600"/>
                </a:lnTo>
                <a:lnTo>
                  <a:pt x="411967" y="7302500"/>
                </a:lnTo>
                <a:lnTo>
                  <a:pt x="394452" y="7251700"/>
                </a:lnTo>
                <a:lnTo>
                  <a:pt x="377305" y="7213600"/>
                </a:lnTo>
                <a:lnTo>
                  <a:pt x="360525" y="7162800"/>
                </a:lnTo>
                <a:lnTo>
                  <a:pt x="344114" y="7124700"/>
                </a:lnTo>
                <a:lnTo>
                  <a:pt x="328073" y="7073900"/>
                </a:lnTo>
                <a:lnTo>
                  <a:pt x="312406" y="7023100"/>
                </a:lnTo>
                <a:lnTo>
                  <a:pt x="297113" y="6985000"/>
                </a:lnTo>
                <a:lnTo>
                  <a:pt x="282194" y="6934200"/>
                </a:lnTo>
                <a:lnTo>
                  <a:pt x="267650" y="6896100"/>
                </a:lnTo>
                <a:lnTo>
                  <a:pt x="253479" y="6845300"/>
                </a:lnTo>
                <a:lnTo>
                  <a:pt x="239686" y="6794500"/>
                </a:lnTo>
                <a:lnTo>
                  <a:pt x="226273" y="6756400"/>
                </a:lnTo>
                <a:lnTo>
                  <a:pt x="213239" y="6705600"/>
                </a:lnTo>
                <a:lnTo>
                  <a:pt x="200586" y="6654800"/>
                </a:lnTo>
                <a:lnTo>
                  <a:pt x="188312" y="6616700"/>
                </a:lnTo>
                <a:lnTo>
                  <a:pt x="176417" y="6565900"/>
                </a:lnTo>
                <a:lnTo>
                  <a:pt x="164905" y="6515100"/>
                </a:lnTo>
                <a:lnTo>
                  <a:pt x="153777" y="6477000"/>
                </a:lnTo>
                <a:lnTo>
                  <a:pt x="143034" y="6426200"/>
                </a:lnTo>
                <a:lnTo>
                  <a:pt x="132675" y="6375400"/>
                </a:lnTo>
                <a:lnTo>
                  <a:pt x="122701" y="6337300"/>
                </a:lnTo>
                <a:lnTo>
                  <a:pt x="113111" y="6286500"/>
                </a:lnTo>
                <a:lnTo>
                  <a:pt x="103908" y="6235700"/>
                </a:lnTo>
                <a:lnTo>
                  <a:pt x="95093" y="6184900"/>
                </a:lnTo>
                <a:lnTo>
                  <a:pt x="86666" y="6146800"/>
                </a:lnTo>
                <a:lnTo>
                  <a:pt x="78627" y="6096000"/>
                </a:lnTo>
                <a:lnTo>
                  <a:pt x="70977" y="6045200"/>
                </a:lnTo>
                <a:lnTo>
                  <a:pt x="63714" y="6007100"/>
                </a:lnTo>
                <a:lnTo>
                  <a:pt x="56842" y="5956300"/>
                </a:lnTo>
                <a:lnTo>
                  <a:pt x="50360" y="5905500"/>
                </a:lnTo>
                <a:lnTo>
                  <a:pt x="44270" y="5854700"/>
                </a:lnTo>
                <a:lnTo>
                  <a:pt x="38571" y="5803900"/>
                </a:lnTo>
                <a:lnTo>
                  <a:pt x="33263" y="5765800"/>
                </a:lnTo>
                <a:lnTo>
                  <a:pt x="28346" y="5715000"/>
                </a:lnTo>
                <a:lnTo>
                  <a:pt x="23821" y="5664200"/>
                </a:lnTo>
                <a:lnTo>
                  <a:pt x="19689" y="5613400"/>
                </a:lnTo>
                <a:lnTo>
                  <a:pt x="15950" y="5575300"/>
                </a:lnTo>
                <a:lnTo>
                  <a:pt x="12603" y="5524500"/>
                </a:lnTo>
                <a:lnTo>
                  <a:pt x="9650" y="5473700"/>
                </a:lnTo>
                <a:lnTo>
                  <a:pt x="7090" y="5422900"/>
                </a:lnTo>
                <a:lnTo>
                  <a:pt x="4924" y="5372100"/>
                </a:lnTo>
                <a:lnTo>
                  <a:pt x="3151" y="5334000"/>
                </a:lnTo>
                <a:lnTo>
                  <a:pt x="1772" y="5283200"/>
                </a:lnTo>
                <a:lnTo>
                  <a:pt x="787" y="5232400"/>
                </a:lnTo>
                <a:lnTo>
                  <a:pt x="196" y="5181600"/>
                </a:lnTo>
                <a:lnTo>
                  <a:pt x="0" y="5143500"/>
                </a:lnTo>
                <a:lnTo>
                  <a:pt x="196" y="5092700"/>
                </a:lnTo>
                <a:lnTo>
                  <a:pt x="787" y="5041900"/>
                </a:lnTo>
                <a:lnTo>
                  <a:pt x="1772" y="4991100"/>
                </a:lnTo>
                <a:lnTo>
                  <a:pt x="3151" y="4940300"/>
                </a:lnTo>
                <a:lnTo>
                  <a:pt x="4924" y="4902200"/>
                </a:lnTo>
                <a:lnTo>
                  <a:pt x="7090" y="4851400"/>
                </a:lnTo>
                <a:lnTo>
                  <a:pt x="9650" y="4800600"/>
                </a:lnTo>
                <a:lnTo>
                  <a:pt x="12603" y="4749800"/>
                </a:lnTo>
                <a:lnTo>
                  <a:pt x="15950" y="4699000"/>
                </a:lnTo>
                <a:lnTo>
                  <a:pt x="19689" y="4660900"/>
                </a:lnTo>
                <a:lnTo>
                  <a:pt x="23821" y="4610100"/>
                </a:lnTo>
                <a:lnTo>
                  <a:pt x="28346" y="4559300"/>
                </a:lnTo>
                <a:lnTo>
                  <a:pt x="33263" y="4508500"/>
                </a:lnTo>
                <a:lnTo>
                  <a:pt x="38571" y="4470400"/>
                </a:lnTo>
                <a:lnTo>
                  <a:pt x="44270" y="4419600"/>
                </a:lnTo>
                <a:lnTo>
                  <a:pt x="50360" y="4368800"/>
                </a:lnTo>
                <a:lnTo>
                  <a:pt x="56842" y="4318000"/>
                </a:lnTo>
                <a:lnTo>
                  <a:pt x="63714" y="4267200"/>
                </a:lnTo>
                <a:lnTo>
                  <a:pt x="70977" y="4229100"/>
                </a:lnTo>
                <a:lnTo>
                  <a:pt x="78627" y="4178300"/>
                </a:lnTo>
                <a:lnTo>
                  <a:pt x="86666" y="4127500"/>
                </a:lnTo>
                <a:lnTo>
                  <a:pt x="95093" y="4089400"/>
                </a:lnTo>
                <a:lnTo>
                  <a:pt x="103908" y="4038600"/>
                </a:lnTo>
                <a:lnTo>
                  <a:pt x="113111" y="3987800"/>
                </a:lnTo>
                <a:lnTo>
                  <a:pt x="122701" y="3937000"/>
                </a:lnTo>
                <a:lnTo>
                  <a:pt x="132675" y="3898900"/>
                </a:lnTo>
                <a:lnTo>
                  <a:pt x="143034" y="3848100"/>
                </a:lnTo>
                <a:lnTo>
                  <a:pt x="153777" y="3797300"/>
                </a:lnTo>
                <a:lnTo>
                  <a:pt x="164905" y="3759200"/>
                </a:lnTo>
                <a:lnTo>
                  <a:pt x="176417" y="3708400"/>
                </a:lnTo>
                <a:lnTo>
                  <a:pt x="188312" y="3657600"/>
                </a:lnTo>
                <a:lnTo>
                  <a:pt x="200586" y="3619500"/>
                </a:lnTo>
                <a:lnTo>
                  <a:pt x="213239" y="3568700"/>
                </a:lnTo>
                <a:lnTo>
                  <a:pt x="226273" y="3517900"/>
                </a:lnTo>
                <a:lnTo>
                  <a:pt x="239686" y="3479800"/>
                </a:lnTo>
                <a:lnTo>
                  <a:pt x="253479" y="3429000"/>
                </a:lnTo>
                <a:lnTo>
                  <a:pt x="267650" y="3378200"/>
                </a:lnTo>
                <a:lnTo>
                  <a:pt x="282194" y="3340100"/>
                </a:lnTo>
                <a:lnTo>
                  <a:pt x="297113" y="3289300"/>
                </a:lnTo>
                <a:lnTo>
                  <a:pt x="312406" y="3251200"/>
                </a:lnTo>
                <a:lnTo>
                  <a:pt x="328073" y="3200400"/>
                </a:lnTo>
                <a:lnTo>
                  <a:pt x="344114" y="3149600"/>
                </a:lnTo>
                <a:lnTo>
                  <a:pt x="360525" y="3111500"/>
                </a:lnTo>
                <a:lnTo>
                  <a:pt x="377305" y="3060700"/>
                </a:lnTo>
                <a:lnTo>
                  <a:pt x="394452" y="3022600"/>
                </a:lnTo>
                <a:lnTo>
                  <a:pt x="411967" y="2971800"/>
                </a:lnTo>
                <a:lnTo>
                  <a:pt x="429849" y="2933700"/>
                </a:lnTo>
                <a:lnTo>
                  <a:pt x="448099" y="2882900"/>
                </a:lnTo>
                <a:lnTo>
                  <a:pt x="466713" y="2844800"/>
                </a:lnTo>
                <a:lnTo>
                  <a:pt x="485688" y="2794000"/>
                </a:lnTo>
                <a:lnTo>
                  <a:pt x="505023" y="2755900"/>
                </a:lnTo>
                <a:lnTo>
                  <a:pt x="524718" y="2705100"/>
                </a:lnTo>
                <a:lnTo>
                  <a:pt x="544773" y="2667000"/>
                </a:lnTo>
                <a:lnTo>
                  <a:pt x="565189" y="2616200"/>
                </a:lnTo>
                <a:lnTo>
                  <a:pt x="585960" y="2578100"/>
                </a:lnTo>
                <a:lnTo>
                  <a:pt x="607083" y="2527300"/>
                </a:lnTo>
                <a:lnTo>
                  <a:pt x="628559" y="2489200"/>
                </a:lnTo>
                <a:lnTo>
                  <a:pt x="650386" y="2451100"/>
                </a:lnTo>
                <a:lnTo>
                  <a:pt x="672565" y="2400300"/>
                </a:lnTo>
                <a:lnTo>
                  <a:pt x="695097" y="2362200"/>
                </a:lnTo>
                <a:lnTo>
                  <a:pt x="717976" y="2324100"/>
                </a:lnTo>
                <a:lnTo>
                  <a:pt x="741197" y="2273300"/>
                </a:lnTo>
                <a:lnTo>
                  <a:pt x="764761" y="2235200"/>
                </a:lnTo>
                <a:lnTo>
                  <a:pt x="788668" y="2197100"/>
                </a:lnTo>
                <a:lnTo>
                  <a:pt x="812918" y="2146300"/>
                </a:lnTo>
                <a:lnTo>
                  <a:pt x="837511" y="2108200"/>
                </a:lnTo>
                <a:lnTo>
                  <a:pt x="862443" y="2070100"/>
                </a:lnTo>
                <a:lnTo>
                  <a:pt x="887707" y="2032000"/>
                </a:lnTo>
                <a:lnTo>
                  <a:pt x="913304" y="1993900"/>
                </a:lnTo>
                <a:lnTo>
                  <a:pt x="939233" y="1943100"/>
                </a:lnTo>
                <a:lnTo>
                  <a:pt x="965496" y="1905000"/>
                </a:lnTo>
                <a:lnTo>
                  <a:pt x="992092" y="1866900"/>
                </a:lnTo>
                <a:lnTo>
                  <a:pt x="1019015" y="1828800"/>
                </a:lnTo>
                <a:lnTo>
                  <a:pt x="1046260" y="1790700"/>
                </a:lnTo>
                <a:lnTo>
                  <a:pt x="1073827" y="1752600"/>
                </a:lnTo>
                <a:lnTo>
                  <a:pt x="1101716" y="1714500"/>
                </a:lnTo>
                <a:lnTo>
                  <a:pt x="1129928" y="1663700"/>
                </a:lnTo>
                <a:lnTo>
                  <a:pt x="1158462" y="1625600"/>
                </a:lnTo>
                <a:lnTo>
                  <a:pt x="1187313" y="1587500"/>
                </a:lnTo>
                <a:lnTo>
                  <a:pt x="1216474" y="1549400"/>
                </a:lnTo>
                <a:lnTo>
                  <a:pt x="1245946" y="1511300"/>
                </a:lnTo>
                <a:lnTo>
                  <a:pt x="1275728" y="1473200"/>
                </a:lnTo>
                <a:lnTo>
                  <a:pt x="1305821" y="1435100"/>
                </a:lnTo>
                <a:lnTo>
                  <a:pt x="1336225" y="1397000"/>
                </a:lnTo>
                <a:lnTo>
                  <a:pt x="1366933" y="1371600"/>
                </a:lnTo>
                <a:lnTo>
                  <a:pt x="1397940" y="1333500"/>
                </a:lnTo>
                <a:lnTo>
                  <a:pt x="1429244" y="1295400"/>
                </a:lnTo>
                <a:lnTo>
                  <a:pt x="1460847" y="1257300"/>
                </a:lnTo>
                <a:lnTo>
                  <a:pt x="1492749" y="1219200"/>
                </a:lnTo>
                <a:lnTo>
                  <a:pt x="1524948" y="1181100"/>
                </a:lnTo>
                <a:lnTo>
                  <a:pt x="1557440" y="1143000"/>
                </a:lnTo>
                <a:lnTo>
                  <a:pt x="1590217" y="1117600"/>
                </a:lnTo>
                <a:lnTo>
                  <a:pt x="1623280" y="1079500"/>
                </a:lnTo>
                <a:lnTo>
                  <a:pt x="1690262" y="1003300"/>
                </a:lnTo>
                <a:lnTo>
                  <a:pt x="1724181" y="977900"/>
                </a:lnTo>
                <a:lnTo>
                  <a:pt x="1792848" y="901700"/>
                </a:lnTo>
                <a:lnTo>
                  <a:pt x="1827589" y="876300"/>
                </a:lnTo>
                <a:lnTo>
                  <a:pt x="1862601" y="838200"/>
                </a:lnTo>
                <a:lnTo>
                  <a:pt x="1897886" y="812800"/>
                </a:lnTo>
                <a:lnTo>
                  <a:pt x="1933442" y="774700"/>
                </a:lnTo>
                <a:lnTo>
                  <a:pt x="1969262" y="749300"/>
                </a:lnTo>
                <a:lnTo>
                  <a:pt x="2005340" y="711200"/>
                </a:lnTo>
                <a:lnTo>
                  <a:pt x="2041675" y="685800"/>
                </a:lnTo>
                <a:lnTo>
                  <a:pt x="2078267" y="647700"/>
                </a:lnTo>
                <a:lnTo>
                  <a:pt x="2115118" y="622300"/>
                </a:lnTo>
                <a:lnTo>
                  <a:pt x="2152226" y="584200"/>
                </a:lnTo>
                <a:lnTo>
                  <a:pt x="2189583" y="558800"/>
                </a:lnTo>
                <a:lnTo>
                  <a:pt x="2227183" y="520700"/>
                </a:lnTo>
                <a:lnTo>
                  <a:pt x="2303108" y="469900"/>
                </a:lnTo>
                <a:lnTo>
                  <a:pt x="2341434" y="431800"/>
                </a:lnTo>
                <a:lnTo>
                  <a:pt x="2497098" y="330200"/>
                </a:lnTo>
                <a:lnTo>
                  <a:pt x="2536584" y="292100"/>
                </a:lnTo>
                <a:lnTo>
                  <a:pt x="2737335" y="165100"/>
                </a:lnTo>
                <a:lnTo>
                  <a:pt x="2985166" y="12700"/>
                </a:lnTo>
                <a:lnTo>
                  <a:pt x="3023552" y="0"/>
                </a:lnTo>
                <a:lnTo>
                  <a:pt x="8749886" y="0"/>
                </a:lnTo>
                <a:lnTo>
                  <a:pt x="8788273" y="12700"/>
                </a:lnTo>
                <a:lnTo>
                  <a:pt x="9036113" y="165100"/>
                </a:lnTo>
                <a:lnTo>
                  <a:pt x="9236864" y="292100"/>
                </a:lnTo>
                <a:lnTo>
                  <a:pt x="9276350" y="330200"/>
                </a:lnTo>
                <a:lnTo>
                  <a:pt x="9432013" y="431800"/>
                </a:lnTo>
                <a:lnTo>
                  <a:pt x="9470340" y="469900"/>
                </a:lnTo>
                <a:lnTo>
                  <a:pt x="9546267" y="520700"/>
                </a:lnTo>
                <a:lnTo>
                  <a:pt x="9583864" y="558800"/>
                </a:lnTo>
                <a:lnTo>
                  <a:pt x="9621215" y="584200"/>
                </a:lnTo>
                <a:lnTo>
                  <a:pt x="9658325" y="622300"/>
                </a:lnTo>
                <a:lnTo>
                  <a:pt x="9695176" y="647700"/>
                </a:lnTo>
                <a:lnTo>
                  <a:pt x="9731770" y="685800"/>
                </a:lnTo>
                <a:lnTo>
                  <a:pt x="9768107" y="711200"/>
                </a:lnTo>
                <a:lnTo>
                  <a:pt x="9804188" y="749300"/>
                </a:lnTo>
                <a:lnTo>
                  <a:pt x="9840013" y="774700"/>
                </a:lnTo>
                <a:lnTo>
                  <a:pt x="9875564" y="812800"/>
                </a:lnTo>
                <a:lnTo>
                  <a:pt x="9910848" y="838200"/>
                </a:lnTo>
                <a:lnTo>
                  <a:pt x="9945862" y="876300"/>
                </a:lnTo>
                <a:lnTo>
                  <a:pt x="9980605" y="901700"/>
                </a:lnTo>
                <a:lnTo>
                  <a:pt x="10049274" y="977900"/>
                </a:lnTo>
                <a:lnTo>
                  <a:pt x="10083191" y="1003300"/>
                </a:lnTo>
                <a:lnTo>
                  <a:pt x="10150169" y="1079500"/>
                </a:lnTo>
                <a:lnTo>
                  <a:pt x="10183231" y="1117600"/>
                </a:lnTo>
                <a:lnTo>
                  <a:pt x="10216009" y="1143000"/>
                </a:lnTo>
                <a:lnTo>
                  <a:pt x="10248504" y="1181100"/>
                </a:lnTo>
                <a:lnTo>
                  <a:pt x="10280698" y="1219200"/>
                </a:lnTo>
                <a:lnTo>
                  <a:pt x="10312598" y="1257300"/>
                </a:lnTo>
                <a:lnTo>
                  <a:pt x="10344202" y="1295400"/>
                </a:lnTo>
                <a:lnTo>
                  <a:pt x="10375509" y="1333500"/>
                </a:lnTo>
                <a:lnTo>
                  <a:pt x="10406520" y="1371600"/>
                </a:lnTo>
                <a:lnTo>
                  <a:pt x="10437232" y="1397000"/>
                </a:lnTo>
                <a:lnTo>
                  <a:pt x="10467631" y="1435100"/>
                </a:lnTo>
                <a:lnTo>
                  <a:pt x="10497723" y="1473200"/>
                </a:lnTo>
                <a:lnTo>
                  <a:pt x="10527505" y="1511300"/>
                </a:lnTo>
                <a:lnTo>
                  <a:pt x="10556978" y="1549400"/>
                </a:lnTo>
                <a:lnTo>
                  <a:pt x="10586139" y="1587500"/>
                </a:lnTo>
                <a:lnTo>
                  <a:pt x="10614988" y="1625600"/>
                </a:lnTo>
                <a:lnTo>
                  <a:pt x="10643519" y="1663700"/>
                </a:lnTo>
                <a:lnTo>
                  <a:pt x="10671728" y="1714500"/>
                </a:lnTo>
                <a:lnTo>
                  <a:pt x="10699616" y="1752600"/>
                </a:lnTo>
                <a:lnTo>
                  <a:pt x="10727181" y="1790700"/>
                </a:lnTo>
                <a:lnTo>
                  <a:pt x="10754425" y="1828800"/>
                </a:lnTo>
                <a:lnTo>
                  <a:pt x="10781347" y="1866900"/>
                </a:lnTo>
                <a:lnTo>
                  <a:pt x="10807943" y="1905000"/>
                </a:lnTo>
                <a:lnTo>
                  <a:pt x="10834208" y="1943100"/>
                </a:lnTo>
                <a:lnTo>
                  <a:pt x="10860141" y="1993900"/>
                </a:lnTo>
                <a:lnTo>
                  <a:pt x="10885740" y="2032000"/>
                </a:lnTo>
                <a:lnTo>
                  <a:pt x="10911004" y="2070100"/>
                </a:lnTo>
                <a:lnTo>
                  <a:pt x="10935932" y="2108200"/>
                </a:lnTo>
                <a:lnTo>
                  <a:pt x="10960523" y="2146300"/>
                </a:lnTo>
                <a:lnTo>
                  <a:pt x="10984774" y="2197100"/>
                </a:lnTo>
                <a:lnTo>
                  <a:pt x="11008683" y="2235200"/>
                </a:lnTo>
                <a:lnTo>
                  <a:pt x="11032250" y="2273300"/>
                </a:lnTo>
                <a:lnTo>
                  <a:pt x="11055470" y="2324100"/>
                </a:lnTo>
                <a:lnTo>
                  <a:pt x="11078344" y="2362200"/>
                </a:lnTo>
                <a:lnTo>
                  <a:pt x="11100878" y="2400300"/>
                </a:lnTo>
                <a:lnTo>
                  <a:pt x="11123059" y="2451100"/>
                </a:lnTo>
                <a:lnTo>
                  <a:pt x="11144887" y="2489200"/>
                </a:lnTo>
                <a:lnTo>
                  <a:pt x="11166362" y="2527300"/>
                </a:lnTo>
                <a:lnTo>
                  <a:pt x="11187484" y="2578100"/>
                </a:lnTo>
                <a:lnTo>
                  <a:pt x="11208252" y="2616200"/>
                </a:lnTo>
                <a:lnTo>
                  <a:pt x="11228673" y="2667000"/>
                </a:lnTo>
                <a:lnTo>
                  <a:pt x="11248731" y="2705100"/>
                </a:lnTo>
                <a:lnTo>
                  <a:pt x="11268426" y="2755900"/>
                </a:lnTo>
                <a:lnTo>
                  <a:pt x="11287760" y="2794000"/>
                </a:lnTo>
                <a:lnTo>
                  <a:pt x="11306735" y="2844800"/>
                </a:lnTo>
                <a:lnTo>
                  <a:pt x="11325351" y="2882900"/>
                </a:lnTo>
                <a:lnTo>
                  <a:pt x="11343595" y="2933700"/>
                </a:lnTo>
                <a:lnTo>
                  <a:pt x="11361477" y="2971800"/>
                </a:lnTo>
                <a:lnTo>
                  <a:pt x="11378994" y="3022600"/>
                </a:lnTo>
                <a:lnTo>
                  <a:pt x="11396143" y="3060700"/>
                </a:lnTo>
                <a:lnTo>
                  <a:pt x="11412924" y="3111500"/>
                </a:lnTo>
                <a:lnTo>
                  <a:pt x="11429334" y="3149600"/>
                </a:lnTo>
                <a:lnTo>
                  <a:pt x="11445371" y="3200400"/>
                </a:lnTo>
                <a:lnTo>
                  <a:pt x="11461036" y="3251200"/>
                </a:lnTo>
                <a:lnTo>
                  <a:pt x="11476328" y="3289300"/>
                </a:lnTo>
                <a:lnTo>
                  <a:pt x="11491247" y="3340100"/>
                </a:lnTo>
                <a:lnTo>
                  <a:pt x="11505793" y="3378200"/>
                </a:lnTo>
                <a:lnTo>
                  <a:pt x="11519966" y="3429000"/>
                </a:lnTo>
                <a:lnTo>
                  <a:pt x="11533762" y="3479800"/>
                </a:lnTo>
                <a:lnTo>
                  <a:pt x="11547178" y="3517900"/>
                </a:lnTo>
                <a:lnTo>
                  <a:pt x="11560213" y="3568700"/>
                </a:lnTo>
                <a:lnTo>
                  <a:pt x="11572868" y="3619500"/>
                </a:lnTo>
                <a:lnTo>
                  <a:pt x="11585142" y="3657600"/>
                </a:lnTo>
                <a:lnTo>
                  <a:pt x="11597035" y="3708400"/>
                </a:lnTo>
                <a:lnTo>
                  <a:pt x="11608545" y="3759200"/>
                </a:lnTo>
                <a:lnTo>
                  <a:pt x="11619671" y="3797300"/>
                </a:lnTo>
                <a:lnTo>
                  <a:pt x="11630413" y="3848100"/>
                </a:lnTo>
                <a:lnTo>
                  <a:pt x="11640769" y="3898900"/>
                </a:lnTo>
                <a:lnTo>
                  <a:pt x="11650741" y="3937000"/>
                </a:lnTo>
                <a:lnTo>
                  <a:pt x="11660329" y="3987800"/>
                </a:lnTo>
                <a:lnTo>
                  <a:pt x="11669532" y="4038600"/>
                </a:lnTo>
                <a:lnTo>
                  <a:pt x="11678348" y="4089400"/>
                </a:lnTo>
                <a:lnTo>
                  <a:pt x="11686778" y="4127500"/>
                </a:lnTo>
                <a:lnTo>
                  <a:pt x="11694819" y="4178300"/>
                </a:lnTo>
                <a:lnTo>
                  <a:pt x="11702470" y="4229100"/>
                </a:lnTo>
                <a:lnTo>
                  <a:pt x="11709730" y="4267200"/>
                </a:lnTo>
                <a:lnTo>
                  <a:pt x="11716600" y="4318000"/>
                </a:lnTo>
                <a:lnTo>
                  <a:pt x="11723081" y="4368800"/>
                </a:lnTo>
                <a:lnTo>
                  <a:pt x="11729171" y="4419600"/>
                </a:lnTo>
                <a:lnTo>
                  <a:pt x="11734871" y="4470400"/>
                </a:lnTo>
                <a:lnTo>
                  <a:pt x="11740181" y="4508500"/>
                </a:lnTo>
                <a:lnTo>
                  <a:pt x="11745098" y="4559300"/>
                </a:lnTo>
                <a:lnTo>
                  <a:pt x="11749623" y="4610100"/>
                </a:lnTo>
                <a:lnTo>
                  <a:pt x="11753755" y="4660900"/>
                </a:lnTo>
                <a:lnTo>
                  <a:pt x="11757495" y="4699000"/>
                </a:lnTo>
                <a:lnTo>
                  <a:pt x="11760843" y="4749800"/>
                </a:lnTo>
                <a:lnTo>
                  <a:pt x="11763798" y="4800600"/>
                </a:lnTo>
                <a:lnTo>
                  <a:pt x="11766361" y="4851400"/>
                </a:lnTo>
                <a:lnTo>
                  <a:pt x="11768529" y="4902200"/>
                </a:lnTo>
                <a:lnTo>
                  <a:pt x="11770302" y="4940300"/>
                </a:lnTo>
                <a:lnTo>
                  <a:pt x="11771679" y="4991100"/>
                </a:lnTo>
                <a:lnTo>
                  <a:pt x="11772663" y="5041900"/>
                </a:lnTo>
                <a:lnTo>
                  <a:pt x="11773252" y="5092700"/>
                </a:lnTo>
                <a:lnTo>
                  <a:pt x="11773448" y="5143500"/>
                </a:lnTo>
                <a:lnTo>
                  <a:pt x="11773252" y="5181600"/>
                </a:lnTo>
                <a:lnTo>
                  <a:pt x="11772663" y="5232400"/>
                </a:lnTo>
                <a:lnTo>
                  <a:pt x="11771679" y="5283200"/>
                </a:lnTo>
                <a:lnTo>
                  <a:pt x="11770302" y="5334000"/>
                </a:lnTo>
                <a:lnTo>
                  <a:pt x="11768529" y="5372100"/>
                </a:lnTo>
                <a:lnTo>
                  <a:pt x="11766361" y="5422900"/>
                </a:lnTo>
                <a:lnTo>
                  <a:pt x="11763798" y="5473700"/>
                </a:lnTo>
                <a:lnTo>
                  <a:pt x="11760843" y="5524500"/>
                </a:lnTo>
                <a:lnTo>
                  <a:pt x="11757495" y="5575300"/>
                </a:lnTo>
                <a:lnTo>
                  <a:pt x="11753755" y="5613400"/>
                </a:lnTo>
                <a:lnTo>
                  <a:pt x="11749623" y="5664200"/>
                </a:lnTo>
                <a:lnTo>
                  <a:pt x="11745098" y="5715000"/>
                </a:lnTo>
                <a:lnTo>
                  <a:pt x="11740181" y="5765800"/>
                </a:lnTo>
                <a:lnTo>
                  <a:pt x="11734871" y="5803900"/>
                </a:lnTo>
                <a:lnTo>
                  <a:pt x="11729171" y="5854700"/>
                </a:lnTo>
                <a:lnTo>
                  <a:pt x="11723081" y="5905500"/>
                </a:lnTo>
                <a:lnTo>
                  <a:pt x="11716600" y="5956300"/>
                </a:lnTo>
                <a:lnTo>
                  <a:pt x="11709730" y="6007100"/>
                </a:lnTo>
                <a:lnTo>
                  <a:pt x="11702470" y="6045200"/>
                </a:lnTo>
                <a:lnTo>
                  <a:pt x="11694819" y="6096000"/>
                </a:lnTo>
                <a:lnTo>
                  <a:pt x="11686778" y="6146800"/>
                </a:lnTo>
                <a:lnTo>
                  <a:pt x="11678348" y="6184900"/>
                </a:lnTo>
                <a:lnTo>
                  <a:pt x="11669532" y="6235700"/>
                </a:lnTo>
                <a:lnTo>
                  <a:pt x="11660329" y="6286500"/>
                </a:lnTo>
                <a:lnTo>
                  <a:pt x="11650741" y="6337300"/>
                </a:lnTo>
                <a:lnTo>
                  <a:pt x="11640769" y="6375400"/>
                </a:lnTo>
                <a:lnTo>
                  <a:pt x="11630413" y="6426200"/>
                </a:lnTo>
                <a:lnTo>
                  <a:pt x="11619671" y="6477000"/>
                </a:lnTo>
                <a:lnTo>
                  <a:pt x="11608545" y="6515100"/>
                </a:lnTo>
                <a:lnTo>
                  <a:pt x="11597035" y="6565900"/>
                </a:lnTo>
                <a:lnTo>
                  <a:pt x="11585142" y="6616700"/>
                </a:lnTo>
                <a:lnTo>
                  <a:pt x="11572868" y="6654800"/>
                </a:lnTo>
                <a:lnTo>
                  <a:pt x="11560213" y="6705600"/>
                </a:lnTo>
                <a:lnTo>
                  <a:pt x="11547178" y="6756400"/>
                </a:lnTo>
                <a:lnTo>
                  <a:pt x="11533762" y="6794500"/>
                </a:lnTo>
                <a:lnTo>
                  <a:pt x="11519966" y="6845300"/>
                </a:lnTo>
                <a:lnTo>
                  <a:pt x="11505793" y="6896100"/>
                </a:lnTo>
                <a:lnTo>
                  <a:pt x="11491247" y="6934200"/>
                </a:lnTo>
                <a:lnTo>
                  <a:pt x="11476328" y="6985000"/>
                </a:lnTo>
                <a:lnTo>
                  <a:pt x="11461036" y="7023100"/>
                </a:lnTo>
                <a:lnTo>
                  <a:pt x="11445371" y="7073900"/>
                </a:lnTo>
                <a:lnTo>
                  <a:pt x="11429334" y="7124700"/>
                </a:lnTo>
                <a:lnTo>
                  <a:pt x="11412926" y="7162800"/>
                </a:lnTo>
                <a:lnTo>
                  <a:pt x="11396148" y="7213600"/>
                </a:lnTo>
                <a:lnTo>
                  <a:pt x="11379002" y="7251700"/>
                </a:lnTo>
                <a:lnTo>
                  <a:pt x="11361487" y="7302500"/>
                </a:lnTo>
                <a:lnTo>
                  <a:pt x="11343604" y="7340600"/>
                </a:lnTo>
                <a:lnTo>
                  <a:pt x="11325351" y="7391400"/>
                </a:lnTo>
                <a:lnTo>
                  <a:pt x="11306735" y="7429500"/>
                </a:lnTo>
                <a:lnTo>
                  <a:pt x="11287760" y="7480300"/>
                </a:lnTo>
                <a:lnTo>
                  <a:pt x="11268426" y="7518400"/>
                </a:lnTo>
                <a:lnTo>
                  <a:pt x="11248731" y="7569200"/>
                </a:lnTo>
                <a:lnTo>
                  <a:pt x="11228673" y="7607300"/>
                </a:lnTo>
                <a:lnTo>
                  <a:pt x="11208252" y="7658100"/>
                </a:lnTo>
                <a:lnTo>
                  <a:pt x="11187484" y="7696200"/>
                </a:lnTo>
                <a:lnTo>
                  <a:pt x="11166362" y="7747000"/>
                </a:lnTo>
                <a:lnTo>
                  <a:pt x="11144887" y="7785100"/>
                </a:lnTo>
                <a:lnTo>
                  <a:pt x="11123059" y="7823200"/>
                </a:lnTo>
                <a:lnTo>
                  <a:pt x="11100878" y="7874000"/>
                </a:lnTo>
                <a:lnTo>
                  <a:pt x="11078344" y="7912100"/>
                </a:lnTo>
                <a:lnTo>
                  <a:pt x="11055470" y="7950200"/>
                </a:lnTo>
                <a:lnTo>
                  <a:pt x="11032250" y="8001000"/>
                </a:lnTo>
                <a:lnTo>
                  <a:pt x="11008683" y="8039100"/>
                </a:lnTo>
                <a:lnTo>
                  <a:pt x="10984774" y="8077200"/>
                </a:lnTo>
                <a:lnTo>
                  <a:pt x="10960523" y="8128000"/>
                </a:lnTo>
                <a:lnTo>
                  <a:pt x="10935932" y="8166100"/>
                </a:lnTo>
                <a:lnTo>
                  <a:pt x="10911004" y="8204200"/>
                </a:lnTo>
                <a:lnTo>
                  <a:pt x="10885740" y="8242300"/>
                </a:lnTo>
                <a:lnTo>
                  <a:pt x="10860141" y="8280400"/>
                </a:lnTo>
                <a:lnTo>
                  <a:pt x="10834208" y="8331200"/>
                </a:lnTo>
                <a:lnTo>
                  <a:pt x="10807943" y="8369300"/>
                </a:lnTo>
                <a:lnTo>
                  <a:pt x="10781347" y="8407400"/>
                </a:lnTo>
                <a:lnTo>
                  <a:pt x="10754425" y="8445500"/>
                </a:lnTo>
                <a:lnTo>
                  <a:pt x="10727181" y="8483600"/>
                </a:lnTo>
                <a:lnTo>
                  <a:pt x="10699616" y="8521700"/>
                </a:lnTo>
                <a:lnTo>
                  <a:pt x="10671728" y="8559800"/>
                </a:lnTo>
                <a:lnTo>
                  <a:pt x="10643519" y="8610600"/>
                </a:lnTo>
                <a:lnTo>
                  <a:pt x="10614988" y="8648700"/>
                </a:lnTo>
                <a:lnTo>
                  <a:pt x="10586139" y="8686800"/>
                </a:lnTo>
                <a:lnTo>
                  <a:pt x="10556978" y="8724900"/>
                </a:lnTo>
                <a:lnTo>
                  <a:pt x="10527505" y="8763000"/>
                </a:lnTo>
                <a:lnTo>
                  <a:pt x="10497723" y="8801100"/>
                </a:lnTo>
                <a:lnTo>
                  <a:pt x="10467631" y="8839200"/>
                </a:lnTo>
                <a:lnTo>
                  <a:pt x="10437232" y="8877300"/>
                </a:lnTo>
                <a:lnTo>
                  <a:pt x="10406520" y="8902700"/>
                </a:lnTo>
                <a:lnTo>
                  <a:pt x="10375509" y="8940800"/>
                </a:lnTo>
                <a:lnTo>
                  <a:pt x="10344202" y="8978900"/>
                </a:lnTo>
                <a:lnTo>
                  <a:pt x="10312598" y="9017000"/>
                </a:lnTo>
                <a:lnTo>
                  <a:pt x="10280698" y="9055100"/>
                </a:lnTo>
                <a:lnTo>
                  <a:pt x="10248504" y="9093200"/>
                </a:lnTo>
                <a:lnTo>
                  <a:pt x="10216009" y="9131300"/>
                </a:lnTo>
                <a:lnTo>
                  <a:pt x="10183231" y="9156700"/>
                </a:lnTo>
                <a:lnTo>
                  <a:pt x="10116823" y="9232900"/>
                </a:lnTo>
                <a:lnTo>
                  <a:pt x="10083191" y="9271000"/>
                </a:lnTo>
                <a:lnTo>
                  <a:pt x="10049274" y="9296400"/>
                </a:lnTo>
                <a:lnTo>
                  <a:pt x="9980605" y="9372600"/>
                </a:lnTo>
                <a:lnTo>
                  <a:pt x="9945862" y="9398000"/>
                </a:lnTo>
                <a:lnTo>
                  <a:pt x="9910848" y="9436100"/>
                </a:lnTo>
                <a:lnTo>
                  <a:pt x="9875564" y="9461500"/>
                </a:lnTo>
                <a:lnTo>
                  <a:pt x="9840013" y="9499600"/>
                </a:lnTo>
                <a:lnTo>
                  <a:pt x="9804188" y="9525000"/>
                </a:lnTo>
                <a:lnTo>
                  <a:pt x="9768107" y="9563100"/>
                </a:lnTo>
                <a:lnTo>
                  <a:pt x="9731770" y="9588500"/>
                </a:lnTo>
                <a:lnTo>
                  <a:pt x="9695176" y="9626600"/>
                </a:lnTo>
                <a:lnTo>
                  <a:pt x="9658325" y="9652000"/>
                </a:lnTo>
                <a:lnTo>
                  <a:pt x="9621215" y="9690100"/>
                </a:lnTo>
                <a:lnTo>
                  <a:pt x="9583864" y="9715500"/>
                </a:lnTo>
                <a:lnTo>
                  <a:pt x="9546267" y="9753600"/>
                </a:lnTo>
                <a:lnTo>
                  <a:pt x="9470340" y="9804400"/>
                </a:lnTo>
                <a:lnTo>
                  <a:pt x="9432013" y="9842500"/>
                </a:lnTo>
                <a:lnTo>
                  <a:pt x="9276350" y="9944100"/>
                </a:lnTo>
                <a:lnTo>
                  <a:pt x="9236864" y="9982200"/>
                </a:lnTo>
                <a:lnTo>
                  <a:pt x="8995322" y="10134600"/>
                </a:lnTo>
                <a:lnTo>
                  <a:pt x="8788273" y="10261600"/>
                </a:lnTo>
                <a:lnTo>
                  <a:pt x="8749891" y="10274300"/>
                </a:lnTo>
                <a:close/>
              </a:path>
            </a:pathLst>
          </a:custGeom>
          <a:solidFill>
            <a:srgbClr val="000000">
              <a:alpha val="15689"/>
            </a:srgbClr>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265" dirty="0"/>
              <a:t>Thanking</a:t>
            </a:r>
            <a:r>
              <a:rPr spc="-890" dirty="0"/>
              <a:t> </a:t>
            </a:r>
            <a:r>
              <a:rPr spc="420" dirty="0"/>
              <a:t>You</a:t>
            </a:r>
            <a:r>
              <a:rPr sz="10450" b="0" spc="420" dirty="0">
                <a:latin typeface="Lato Hairline"/>
                <a:cs typeface="Lato Hairline"/>
              </a:rPr>
              <a:t>!</a:t>
            </a:r>
            <a:endParaRPr sz="10450">
              <a:latin typeface="Lato Hairline"/>
              <a:cs typeface="Lato Hairli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TotalTime>
  <Words>461</Words>
  <Application>Microsoft Office PowerPoint</Application>
  <PresentationFormat>Custom</PresentationFormat>
  <Paragraphs>67</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Black</vt:lpstr>
      <vt:lpstr>Calibri</vt:lpstr>
      <vt:lpstr>Lato Hairline</vt:lpstr>
      <vt:lpstr>Montserrat</vt:lpstr>
      <vt:lpstr>Noto Sans</vt:lpstr>
      <vt:lpstr>Roboto</vt:lpstr>
      <vt:lpstr>Trebuchet MS</vt:lpstr>
      <vt:lpstr>Verdana</vt:lpstr>
      <vt:lpstr>Wingdings</vt:lpstr>
      <vt:lpstr>Office Theme</vt:lpstr>
      <vt:lpstr>Coursera Capstone</vt:lpstr>
      <vt:lpstr>Business Problem</vt:lpstr>
      <vt:lpstr>Data</vt:lpstr>
      <vt:lpstr>Methodology</vt:lpstr>
      <vt:lpstr>Results</vt:lpstr>
      <vt:lpstr>Conclusion</vt:lpstr>
      <vt:lpstr>FUTURE WORK</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cp:lastModifiedBy>Nandan Kakadiya</cp:lastModifiedBy>
  <cp:revision>1</cp:revision>
  <dcterms:created xsi:type="dcterms:W3CDTF">2021-07-23T10:54:34Z</dcterms:created>
  <dcterms:modified xsi:type="dcterms:W3CDTF">2021-08-14T06:15:55Z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2021-07-23T00:00:00Z</vt:filetime>
  </property>
</Properties>
</file>