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61" r:id="rId5"/>
    <p:sldId id="262" r:id="rId6"/>
    <p:sldId id="263" r:id="rId7"/>
    <p:sldId id="264" r:id="rId8"/>
    <p:sldId id="271" r:id="rId9"/>
    <p:sldId id="275" r:id="rId10"/>
    <p:sldId id="273" r:id="rId11"/>
    <p:sldId id="312" r:id="rId12"/>
    <p:sldId id="314" r:id="rId13"/>
    <p:sldId id="272" r:id="rId14"/>
    <p:sldId id="316" r:id="rId15"/>
    <p:sldId id="315" r:id="rId16"/>
    <p:sldId id="313" r:id="rId17"/>
    <p:sldId id="317" r:id="rId18"/>
    <p:sldId id="318" r:id="rId19"/>
    <p:sldId id="319" r:id="rId20"/>
    <p:sldId id="304" r:id="rId21"/>
    <p:sldId id="320" r:id="rId22"/>
    <p:sldId id="307" r:id="rId23"/>
    <p:sldId id="285" r:id="rId24"/>
    <p:sldId id="325" r:id="rId25"/>
    <p:sldId id="322" r:id="rId26"/>
    <p:sldId id="323" r:id="rId27"/>
    <p:sldId id="324" r:id="rId28"/>
    <p:sldId id="288" r:id="rId29"/>
    <p:sldId id="289" r:id="rId30"/>
    <p:sldId id="321" r:id="rId31"/>
    <p:sldId id="276" r:id="rId32"/>
    <p:sldId id="295" r:id="rId33"/>
    <p:sldId id="296" r:id="rId34"/>
    <p:sldId id="326" r:id="rId35"/>
    <p:sldId id="327" r:id="rId36"/>
    <p:sldId id="328" r:id="rId37"/>
    <p:sldId id="329" r:id="rId38"/>
    <p:sldId id="330" r:id="rId39"/>
    <p:sldId id="310" r:id="rId40"/>
    <p:sldId id="331" r:id="rId41"/>
    <p:sldId id="332" r:id="rId42"/>
    <p:sldId id="298" r:id="rId43"/>
    <p:sldId id="290"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Century Gothic" panose="020B0502020202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3" roundtripDataSignature="AMtx7miWLXJOjfDJAb1g3HJExZbQVrss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A4B"/>
    <a:srgbClr val="FCCB18"/>
    <a:srgbClr val="FA6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C43368-B5D1-422D-AAB7-16CB09153658}">
  <a:tblStyle styleId="{3EC43368-B5D1-422D-AAB7-16CB0915365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EF2E8"/>
          </a:solidFill>
        </a:fill>
      </a:tcStyle>
    </a:wholeTbl>
    <a:band1H>
      <a:tcTxStyle/>
      <a:tcStyle>
        <a:tcBdr/>
        <a:fill>
          <a:solidFill>
            <a:srgbClr val="FDE3CD"/>
          </a:solidFill>
        </a:fill>
      </a:tcStyle>
    </a:band1H>
    <a:band2H>
      <a:tcTxStyle/>
      <a:tcStyle>
        <a:tcBdr/>
      </a:tcStyle>
    </a:band2H>
    <a:band1V>
      <a:tcTxStyle/>
      <a:tcStyle>
        <a:tcBdr/>
        <a:fill>
          <a:solidFill>
            <a:srgbClr val="FDE3CD"/>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0DAA939-C5F3-4186-A882-69C29C270DF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sorterViewPr>
    <p:cViewPr>
      <p:scale>
        <a:sx n="100" d="100"/>
        <a:sy n="100" d="100"/>
      </p:scale>
      <p:origin x="0" y="-1308"/>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76"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74"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73"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9272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305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46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4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8a01d08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28a01d08c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728a01d08c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pic>
        <p:nvPicPr>
          <p:cNvPr id="17" name="Google Shape;17;p36" descr="C:\Users\Devarajan.Sankaran\Documents\pptpresentation_\PPT Opt_2_Page_1.jpg"/>
          <p:cNvPicPr preferRelativeResize="0"/>
          <p:nvPr/>
        </p:nvPicPr>
        <p:blipFill rotWithShape="1">
          <a:blip r:embed="rId2">
            <a:alphaModFix/>
          </a:blip>
          <a:srcRect l="33290" t="20127" r="33354" b="39937"/>
          <a:stretch/>
        </p:blipFill>
        <p:spPr>
          <a:xfrm>
            <a:off x="3151964" y="1320802"/>
            <a:ext cx="2716180" cy="2414878"/>
          </a:xfrm>
          <a:prstGeom prst="rect">
            <a:avLst/>
          </a:prstGeom>
          <a:noFill/>
          <a:ln>
            <a:noFill/>
          </a:ln>
        </p:spPr>
      </p:pic>
      <p:sp>
        <p:nvSpPr>
          <p:cNvPr id="18" name="Google Shape;18;p36"/>
          <p:cNvSpPr txBox="1">
            <a:spLocks noGrp="1"/>
          </p:cNvSpPr>
          <p:nvPr>
            <p:ph type="ctrTitle"/>
          </p:nvPr>
        </p:nvSpPr>
        <p:spPr>
          <a:xfrm>
            <a:off x="685800" y="4005064"/>
            <a:ext cx="7772400" cy="641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FBB040"/>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6"/>
          <p:cNvSpPr/>
          <p:nvPr/>
        </p:nvSpPr>
        <p:spPr>
          <a:xfrm>
            <a:off x="7884368" y="5517232"/>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 name="Google Shape;20;p36"/>
          <p:cNvSpPr/>
          <p:nvPr/>
        </p:nvSpPr>
        <p:spPr>
          <a:xfrm>
            <a:off x="-94006" y="1644"/>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use / Screen Saver">
  <p:cSld name="Pause / Screen Saver">
    <p:spTree>
      <p:nvGrpSpPr>
        <p:cNvPr id="1" name="Shape 65"/>
        <p:cNvGrpSpPr/>
        <p:nvPr/>
      </p:nvGrpSpPr>
      <p:grpSpPr>
        <a:xfrm>
          <a:off x="0" y="0"/>
          <a:ext cx="0" cy="0"/>
          <a:chOff x="0" y="0"/>
          <a:chExt cx="0" cy="0"/>
        </a:xfrm>
      </p:grpSpPr>
      <p:sp>
        <p:nvSpPr>
          <p:cNvPr id="66" name="Google Shape;66;p45"/>
          <p:cNvSpPr/>
          <p:nvPr/>
        </p:nvSpPr>
        <p:spPr>
          <a:xfrm>
            <a:off x="7884368" y="5517232"/>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7" name="Google Shape;67;p45"/>
          <p:cNvSpPr/>
          <p:nvPr/>
        </p:nvSpPr>
        <p:spPr>
          <a:xfrm>
            <a:off x="-80054" y="0"/>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68" name="Google Shape;68;p45" descr="C:\Users\Devarajan.Sankaran\Documents\pptpresentation_\PPT Opt_2_Page_1.jpg"/>
          <p:cNvPicPr preferRelativeResize="0"/>
          <p:nvPr/>
        </p:nvPicPr>
        <p:blipFill rotWithShape="1">
          <a:blip r:embed="rId2">
            <a:alphaModFix/>
          </a:blip>
          <a:srcRect l="33290" t="20127" r="33354" b="39937"/>
          <a:stretch/>
        </p:blipFill>
        <p:spPr>
          <a:xfrm>
            <a:off x="3151964" y="1320802"/>
            <a:ext cx="2716180" cy="2414878"/>
          </a:xfrm>
          <a:prstGeom prst="rect">
            <a:avLst/>
          </a:prstGeom>
          <a:noFill/>
          <a:ln>
            <a:noFill/>
          </a:ln>
        </p:spPr>
      </p:pic>
      <p:sp>
        <p:nvSpPr>
          <p:cNvPr id="69" name="Google Shape;69;p45"/>
          <p:cNvSpPr/>
          <p:nvPr/>
        </p:nvSpPr>
        <p:spPr>
          <a:xfrm>
            <a:off x="2915816" y="1080120"/>
            <a:ext cx="3096344" cy="2772456"/>
          </a:xfrm>
          <a:prstGeom prst="rect">
            <a:avLst/>
          </a:prstGeom>
          <a:solidFill>
            <a:srgbClr val="FFFFFF">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BB040"/>
              </a:buClr>
              <a:buSzPts val="3000"/>
              <a:buFont typeface="Century Gothic"/>
              <a:buNone/>
              <a:defRPr sz="3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7"/>
          <p:cNvSpPr txBox="1">
            <a:spLocks noGrp="1"/>
          </p:cNvSpPr>
          <p:nvPr>
            <p:ph type="body" idx="1"/>
          </p:nvPr>
        </p:nvSpPr>
        <p:spPr>
          <a:xfrm>
            <a:off x="457200" y="1196752"/>
            <a:ext cx="8229600" cy="492941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93700" algn="l">
              <a:spcBef>
                <a:spcPts val="520"/>
              </a:spcBef>
              <a:spcAft>
                <a:spcPts val="0"/>
              </a:spcAft>
              <a:buClr>
                <a:schemeClr val="dk1"/>
              </a:buClr>
              <a:buSzPts val="2600"/>
              <a:buChar char="–"/>
              <a:defRPr sz="2600"/>
            </a:lvl2pPr>
            <a:lvl3pPr marL="1371600" lvl="2" indent="-342900" algn="l">
              <a:spcBef>
                <a:spcPts val="360"/>
              </a:spcBef>
              <a:spcAft>
                <a:spcPts val="0"/>
              </a:spcAft>
              <a:buClr>
                <a:schemeClr val="dk1"/>
              </a:buClr>
              <a:buSzPts val="1800"/>
              <a:buChar char="•"/>
              <a:defRPr/>
            </a:lvl3pPr>
            <a:lvl4pPr marL="1828800" lvl="3" indent="-368300" algn="l">
              <a:spcBef>
                <a:spcPts val="440"/>
              </a:spcBef>
              <a:spcAft>
                <a:spcPts val="0"/>
              </a:spcAft>
              <a:buClr>
                <a:schemeClr val="dk1"/>
              </a:buClr>
              <a:buSzPts val="2200"/>
              <a:buChar char="–"/>
              <a:defRPr sz="2200"/>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7"/>
        <p:cNvGrpSpPr/>
        <p:nvPr/>
      </p:nvGrpSpPr>
      <p:grpSpPr>
        <a:xfrm>
          <a:off x="0" y="0"/>
          <a:ext cx="0" cy="0"/>
          <a:chOff x="0" y="0"/>
          <a:chExt cx="0" cy="0"/>
        </a:xfrm>
      </p:grpSpPr>
      <p:sp>
        <p:nvSpPr>
          <p:cNvPr id="28" name="Google Shape;28;p38"/>
          <p:cNvSpPr/>
          <p:nvPr/>
        </p:nvSpPr>
        <p:spPr>
          <a:xfrm>
            <a:off x="-94006" y="0"/>
            <a:ext cx="1224136" cy="105273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9" name="Google Shape;29;p38"/>
          <p:cNvPicPr preferRelativeResize="0"/>
          <p:nvPr/>
        </p:nvPicPr>
        <p:blipFill rotWithShape="1">
          <a:blip r:embed="rId2">
            <a:alphaModFix/>
          </a:blip>
          <a:srcRect/>
          <a:stretch/>
        </p:blipFill>
        <p:spPr>
          <a:xfrm>
            <a:off x="3355390" y="3042615"/>
            <a:ext cx="2255777" cy="45839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Speaker Name" type="title">
  <p:cSld name="TITLE">
    <p:spTree>
      <p:nvGrpSpPr>
        <p:cNvPr id="1" name="Shape 30"/>
        <p:cNvGrpSpPr/>
        <p:nvPr/>
      </p:nvGrpSpPr>
      <p:grpSpPr>
        <a:xfrm>
          <a:off x="0" y="0"/>
          <a:ext cx="0" cy="0"/>
          <a:chOff x="0" y="0"/>
          <a:chExt cx="0" cy="0"/>
        </a:xfrm>
      </p:grpSpPr>
      <p:pic>
        <p:nvPicPr>
          <p:cNvPr id="31" name="Google Shape;31;p39" descr="C:\Users\Devarajan.Sankaran\Documents\pptpresentation_\PPT Opt_2_Page_1.jpg"/>
          <p:cNvPicPr preferRelativeResize="0"/>
          <p:nvPr/>
        </p:nvPicPr>
        <p:blipFill rotWithShape="1">
          <a:blip r:embed="rId2">
            <a:alphaModFix/>
          </a:blip>
          <a:srcRect l="33290" t="20127" r="33354" b="39937"/>
          <a:stretch/>
        </p:blipFill>
        <p:spPr>
          <a:xfrm>
            <a:off x="3151964" y="1320802"/>
            <a:ext cx="2716180" cy="2414878"/>
          </a:xfrm>
          <a:prstGeom prst="rect">
            <a:avLst/>
          </a:prstGeom>
          <a:noFill/>
          <a:ln>
            <a:noFill/>
          </a:ln>
        </p:spPr>
      </p:pic>
      <p:sp>
        <p:nvSpPr>
          <p:cNvPr id="32" name="Google Shape;32;p39"/>
          <p:cNvSpPr txBox="1">
            <a:spLocks noGrp="1"/>
          </p:cNvSpPr>
          <p:nvPr>
            <p:ph type="ctrTitle"/>
          </p:nvPr>
        </p:nvSpPr>
        <p:spPr>
          <a:xfrm>
            <a:off x="685800" y="4005064"/>
            <a:ext cx="7772400" cy="641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FBB040"/>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9"/>
          <p:cNvSpPr txBox="1">
            <a:spLocks noGrp="1"/>
          </p:cNvSpPr>
          <p:nvPr>
            <p:ph type="subTitle" idx="1"/>
          </p:nvPr>
        </p:nvSpPr>
        <p:spPr>
          <a:xfrm>
            <a:off x="1452714" y="4652931"/>
            <a:ext cx="6400800" cy="764505"/>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rgbClr val="888888"/>
              </a:buClr>
              <a:buSzPts val="2800"/>
              <a:buNone/>
              <a:defRPr sz="28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4" name="Google Shape;34;p39"/>
          <p:cNvSpPr/>
          <p:nvPr/>
        </p:nvSpPr>
        <p:spPr>
          <a:xfrm>
            <a:off x="7884368" y="5517232"/>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 name="Google Shape;35;p39"/>
          <p:cNvSpPr/>
          <p:nvPr/>
        </p:nvSpPr>
        <p:spPr>
          <a:xfrm>
            <a:off x="-94006" y="0"/>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36"/>
        <p:cNvGrpSpPr/>
        <p:nvPr/>
      </p:nvGrpSpPr>
      <p:grpSpPr>
        <a:xfrm>
          <a:off x="0" y="0"/>
          <a:ext cx="0" cy="0"/>
          <a:chOff x="0" y="0"/>
          <a:chExt cx="0" cy="0"/>
        </a:xfrm>
      </p:grpSpPr>
      <p:sp>
        <p:nvSpPr>
          <p:cNvPr id="37" name="Google Shape;37;p40"/>
          <p:cNvSpPr txBox="1">
            <a:spLocks noGrp="1"/>
          </p:cNvSpPr>
          <p:nvPr>
            <p:ph type="ctrTitle"/>
          </p:nvPr>
        </p:nvSpPr>
        <p:spPr>
          <a:xfrm>
            <a:off x="683568" y="3212976"/>
            <a:ext cx="7772400" cy="641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BB040"/>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0"/>
          <p:cNvSpPr txBox="1">
            <a:spLocks noGrp="1"/>
          </p:cNvSpPr>
          <p:nvPr>
            <p:ph type="subTitle" idx="1"/>
          </p:nvPr>
        </p:nvSpPr>
        <p:spPr>
          <a:xfrm>
            <a:off x="683568" y="2420888"/>
            <a:ext cx="6400800" cy="764505"/>
          </a:xfrm>
          <a:prstGeom prst="rect">
            <a:avLst/>
          </a:prstGeom>
          <a:noFill/>
          <a:ln>
            <a:noFill/>
          </a:ln>
        </p:spPr>
        <p:txBody>
          <a:bodyPr spcFirstLastPara="1" wrap="square" lIns="91425" tIns="45700" rIns="91425" bIns="45700" anchor="b" anchorCtr="0">
            <a:normAutofit/>
          </a:bodyPr>
          <a:lstStyle>
            <a:lvl1pPr lvl="0" algn="l">
              <a:spcBef>
                <a:spcPts val="560"/>
              </a:spcBef>
              <a:spcAft>
                <a:spcPts val="0"/>
              </a:spcAft>
              <a:buClr>
                <a:srgbClr val="888888"/>
              </a:buClr>
              <a:buSzPts val="2800"/>
              <a:buNone/>
              <a:defRPr sz="28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40"/>
          <p:cNvSpPr/>
          <p:nvPr/>
        </p:nvSpPr>
        <p:spPr>
          <a:xfrm>
            <a:off x="-94006" y="14472"/>
            <a:ext cx="1224136" cy="108012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BB040"/>
              </a:buClr>
              <a:buSzPts val="3000"/>
              <a:buFont typeface="Century Gothic"/>
              <a:buNone/>
              <a:defRPr sz="3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196752"/>
            <a:ext cx="4038600" cy="492941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93700" algn="l">
              <a:spcBef>
                <a:spcPts val="520"/>
              </a:spcBef>
              <a:spcAft>
                <a:spcPts val="0"/>
              </a:spcAft>
              <a:buClr>
                <a:schemeClr val="dk1"/>
              </a:buClr>
              <a:buSzPts val="2600"/>
              <a:buChar char="–"/>
              <a:defRPr sz="2600"/>
            </a:lvl2pPr>
            <a:lvl3pPr marL="1371600" lvl="2" indent="-381000" algn="l">
              <a:spcBef>
                <a:spcPts val="480"/>
              </a:spcBef>
              <a:spcAft>
                <a:spcPts val="0"/>
              </a:spcAft>
              <a:buClr>
                <a:schemeClr val="dk1"/>
              </a:buClr>
              <a:buSzPts val="2400"/>
              <a:buChar char="•"/>
              <a:defRPr sz="2400"/>
            </a:lvl3pPr>
            <a:lvl4pPr marL="1828800" lvl="3" indent="-368300" algn="l">
              <a:spcBef>
                <a:spcPts val="440"/>
              </a:spcBef>
              <a:spcAft>
                <a:spcPts val="0"/>
              </a:spcAft>
              <a:buClr>
                <a:schemeClr val="dk1"/>
              </a:buClr>
              <a:buSzPts val="2200"/>
              <a:buChar char="–"/>
              <a:defRPr sz="2200"/>
            </a:lvl4pPr>
            <a:lvl5pPr marL="2286000" lvl="4" indent="-355600" algn="l">
              <a:spcBef>
                <a:spcPts val="400"/>
              </a:spcBef>
              <a:spcAft>
                <a:spcPts val="0"/>
              </a:spcAft>
              <a:buClr>
                <a:schemeClr val="dk1"/>
              </a:buClr>
              <a:buSzPts val="2000"/>
              <a:buChar char="»"/>
              <a:defRPr sz="20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41"/>
          <p:cNvSpPr txBox="1">
            <a:spLocks noGrp="1"/>
          </p:cNvSpPr>
          <p:nvPr>
            <p:ph type="body" idx="2"/>
          </p:nvPr>
        </p:nvSpPr>
        <p:spPr>
          <a:xfrm>
            <a:off x="4648200" y="1196752"/>
            <a:ext cx="4038600" cy="492941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81000" algn="l">
              <a:spcBef>
                <a:spcPts val="480"/>
              </a:spcBef>
              <a:spcAft>
                <a:spcPts val="0"/>
              </a:spcAft>
              <a:buClr>
                <a:schemeClr val="dk1"/>
              </a:buClr>
              <a:buSzPts val="2400"/>
              <a:buChar char="•"/>
              <a:defRPr sz="2400">
                <a:solidFill>
                  <a:schemeClr val="dk1"/>
                </a:solidFill>
                <a:latin typeface="Century Gothic"/>
                <a:ea typeface="Century Gothic"/>
                <a:cs typeface="Century Gothic"/>
                <a:sym typeface="Century Gothic"/>
              </a:defRPr>
            </a:lvl3pPr>
            <a:lvl4pPr marL="1828800" lvl="3" indent="-368300" algn="l">
              <a:spcBef>
                <a:spcPts val="440"/>
              </a:spcBef>
              <a:spcAft>
                <a:spcPts val="0"/>
              </a:spcAft>
              <a:buClr>
                <a:schemeClr val="dk1"/>
              </a:buClr>
              <a:buSzPts val="2200"/>
              <a:buChar char="–"/>
              <a:defRPr sz="2200">
                <a:solidFill>
                  <a:schemeClr val="dk1"/>
                </a:solidFill>
                <a:latin typeface="Century Gothic"/>
                <a:ea typeface="Century Gothic"/>
                <a:cs typeface="Century Gothic"/>
                <a:sym typeface="Century Gothic"/>
              </a:defRPr>
            </a:lvl4pPr>
            <a:lvl5pPr marL="2286000" lvl="4" indent="-355600" algn="l">
              <a:spcBef>
                <a:spcPts val="400"/>
              </a:spcBef>
              <a:spcAft>
                <a:spcPts val="0"/>
              </a:spcAft>
              <a:buClr>
                <a:schemeClr val="dk1"/>
              </a:buClr>
              <a:buSzPts val="2000"/>
              <a:buChar char="»"/>
              <a:defRPr sz="2000">
                <a:solidFill>
                  <a:schemeClr val="dk1"/>
                </a:solidFill>
                <a:latin typeface="Century Gothic"/>
                <a:ea typeface="Century Gothic"/>
                <a:cs typeface="Century Gothic"/>
                <a:sym typeface="Century Gothic"/>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43"/>
          <p:cNvSpPr txBox="1">
            <a:spLocks noGrp="1"/>
          </p:cNvSpPr>
          <p:nvPr>
            <p:ph type="title"/>
          </p:nvPr>
        </p:nvSpPr>
        <p:spPr>
          <a:xfrm>
            <a:off x="457200" y="273050"/>
            <a:ext cx="3008313" cy="92370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BB040"/>
              </a:buClr>
              <a:buSzPts val="2000"/>
              <a:buFont typeface="Century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93700" algn="l">
              <a:spcBef>
                <a:spcPts val="520"/>
              </a:spcBef>
              <a:spcAft>
                <a:spcPts val="0"/>
              </a:spcAft>
              <a:buClr>
                <a:schemeClr val="dk1"/>
              </a:buClr>
              <a:buSzPts val="2600"/>
              <a:buChar char="–"/>
              <a:defRPr sz="2600"/>
            </a:lvl2pPr>
            <a:lvl3pPr marL="1371600" lvl="2" indent="-381000" algn="l">
              <a:spcBef>
                <a:spcPts val="480"/>
              </a:spcBef>
              <a:spcAft>
                <a:spcPts val="0"/>
              </a:spcAft>
              <a:buClr>
                <a:schemeClr val="dk1"/>
              </a:buClr>
              <a:buSzPts val="2400"/>
              <a:buChar char="•"/>
              <a:defRPr sz="2400"/>
            </a:lvl3pPr>
            <a:lvl4pPr marL="1828800" lvl="3" indent="-368300" algn="l">
              <a:spcBef>
                <a:spcPts val="440"/>
              </a:spcBef>
              <a:spcAft>
                <a:spcPts val="0"/>
              </a:spcAft>
              <a:buClr>
                <a:schemeClr val="dk1"/>
              </a:buClr>
              <a:buSzPts val="2200"/>
              <a:buChar char="–"/>
              <a:defRPr sz="22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4" name="Google Shape;54;p4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BB040"/>
              </a:buClr>
              <a:buSzPts val="2000"/>
              <a:buFont typeface="Century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56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61" name="Google Shape;61;p4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5" descr="C:\Users\Devarajan.Sankaran\Documents\pptpresentation_\PPT Opt_2_Page_2.jpg"/>
          <p:cNvPicPr preferRelativeResize="0"/>
          <p:nvPr/>
        </p:nvPicPr>
        <p:blipFill rotWithShape="1">
          <a:blip r:embed="rId12">
            <a:alphaModFix/>
          </a:blip>
          <a:srcRect/>
          <a:stretch/>
        </p:blipFill>
        <p:spPr>
          <a:xfrm>
            <a:off x="-91644" y="0"/>
            <a:ext cx="9235644" cy="6858000"/>
          </a:xfrm>
          <a:prstGeom prst="rect">
            <a:avLst/>
          </a:prstGeom>
          <a:noFill/>
          <a:ln>
            <a:noFill/>
          </a:ln>
        </p:spPr>
      </p:pic>
      <p:sp>
        <p:nvSpPr>
          <p:cNvPr id="11" name="Google Shape;11;p35"/>
          <p:cNvSpPr txBox="1">
            <a:spLocks noGrp="1"/>
          </p:cNvSpPr>
          <p:nvPr>
            <p:ph type="title"/>
          </p:nvPr>
        </p:nvSpPr>
        <p:spPr>
          <a:xfrm>
            <a:off x="457200" y="274638"/>
            <a:ext cx="8229600" cy="63408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BB040"/>
              </a:buClr>
              <a:buSzPts val="3200"/>
              <a:buFont typeface="Century Gothic"/>
              <a:buNone/>
              <a:defRPr sz="3200" b="1" i="0" u="none" strike="noStrike" cap="none">
                <a:solidFill>
                  <a:srgbClr val="FBB040"/>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888888"/>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888888"/>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888888"/>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888888"/>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888888"/>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888888"/>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888888"/>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888888"/>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2.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ctrTitle"/>
          </p:nvPr>
        </p:nvSpPr>
        <p:spPr>
          <a:xfrm>
            <a:off x="685800" y="4005064"/>
            <a:ext cx="7772400" cy="194421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BB040"/>
              </a:buClr>
              <a:buSzPts val="3200"/>
              <a:buFont typeface="Century Gothic"/>
              <a:buNone/>
            </a:pPr>
            <a:r>
              <a:rPr lang="en-US" dirty="0"/>
              <a:t>Mobile &amp; Web App Development</a:t>
            </a:r>
            <a:br>
              <a:rPr lang="en-US" dirty="0"/>
            </a:br>
            <a:r>
              <a:rPr lang="en-US" dirty="0"/>
              <a:t>Project Elixir</a:t>
            </a:r>
            <a:br>
              <a:rPr lang="en-US" dirty="0"/>
            </a:br>
            <a:r>
              <a:rPr lang="en-US" sz="1100" dirty="0"/>
              <a:t>Version 1.5</a:t>
            </a:r>
            <a:br>
              <a:rPr lang="en-US" sz="1100" dirty="0"/>
            </a:br>
            <a:r>
              <a:rPr lang="en-US" sz="1100" dirty="0"/>
              <a:t>Modified 1</a:t>
            </a:r>
            <a:r>
              <a:rPr lang="en-US" sz="1100" baseline="30000" dirty="0"/>
              <a:t>st</a:t>
            </a:r>
            <a:r>
              <a:rPr lang="en-US" sz="1100" dirty="0"/>
              <a:t> October, 2020</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Admin User – Site Map</a:t>
            </a:r>
            <a:endParaRPr/>
          </a:p>
        </p:txBody>
      </p:sp>
      <p:pic>
        <p:nvPicPr>
          <p:cNvPr id="189" name="Google Shape;189;p18"/>
          <p:cNvPicPr preferRelativeResize="0"/>
          <p:nvPr/>
        </p:nvPicPr>
        <p:blipFill rotWithShape="1">
          <a:blip r:embed="rId3">
            <a:alphaModFix/>
          </a:blip>
          <a:srcRect/>
          <a:stretch/>
        </p:blipFill>
        <p:spPr>
          <a:xfrm>
            <a:off x="323528" y="894730"/>
            <a:ext cx="6724650" cy="5724525"/>
          </a:xfrm>
          <a:prstGeom prst="rect">
            <a:avLst/>
          </a:prstGeom>
          <a:noFill/>
          <a:ln>
            <a:noFill/>
          </a:ln>
        </p:spPr>
      </p:pic>
      <p:sp>
        <p:nvSpPr>
          <p:cNvPr id="190" name="Google Shape;190;p18"/>
          <p:cNvSpPr txBox="1"/>
          <p:nvPr/>
        </p:nvSpPr>
        <p:spPr>
          <a:xfrm>
            <a:off x="5150400" y="1371600"/>
            <a:ext cx="35364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entury Gothic"/>
                <a:ea typeface="Century Gothic"/>
                <a:cs typeface="Century Gothic"/>
                <a:sym typeface="Century Gothic"/>
              </a:rPr>
              <a:t>Need to have an option to add - </a:t>
            </a:r>
            <a:r>
              <a:rPr lang="en-US" b="1">
                <a:latin typeface="Century Gothic"/>
                <a:ea typeface="Century Gothic"/>
                <a:cs typeface="Century Gothic"/>
                <a:sym typeface="Century Gothic"/>
              </a:rPr>
              <a:t>Programs, Module and Facilitators</a:t>
            </a:r>
            <a:endParaRPr b="1">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Admin – Login Page</a:t>
            </a:r>
            <a:endParaRPr dirty="0"/>
          </a:p>
        </p:txBody>
      </p:sp>
      <p:pic>
        <p:nvPicPr>
          <p:cNvPr id="2" name="Picture 1"/>
          <p:cNvPicPr>
            <a:picLocks noChangeAspect="1"/>
          </p:cNvPicPr>
          <p:nvPr/>
        </p:nvPicPr>
        <p:blipFill>
          <a:blip r:embed="rId3"/>
          <a:stretch>
            <a:fillRect/>
          </a:stretch>
        </p:blipFill>
        <p:spPr>
          <a:xfrm>
            <a:off x="290946" y="1029268"/>
            <a:ext cx="7678448" cy="5197051"/>
          </a:xfrm>
          <a:prstGeom prst="rect">
            <a:avLst/>
          </a:prstGeom>
        </p:spPr>
      </p:pic>
    </p:spTree>
    <p:extLst>
      <p:ext uri="{BB962C8B-B14F-4D97-AF65-F5344CB8AC3E}">
        <p14:creationId xmlns:p14="http://schemas.microsoft.com/office/powerpoint/2010/main" val="212522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63A3-A25D-49AE-9D09-77048862A135}"/>
              </a:ext>
            </a:extLst>
          </p:cNvPr>
          <p:cNvSpPr>
            <a:spLocks noGrp="1"/>
          </p:cNvSpPr>
          <p:nvPr>
            <p:ph type="title"/>
          </p:nvPr>
        </p:nvSpPr>
        <p:spPr/>
        <p:txBody>
          <a:bodyPr/>
          <a:lstStyle/>
          <a:p>
            <a:r>
              <a:rPr lang="en-GB" dirty="0"/>
              <a:t>Home Page</a:t>
            </a:r>
            <a:endParaRPr lang="en-IN" dirty="0"/>
          </a:p>
        </p:txBody>
      </p:sp>
      <p:sp>
        <p:nvSpPr>
          <p:cNvPr id="3" name="Text Placeholder 2">
            <a:extLst>
              <a:ext uri="{FF2B5EF4-FFF2-40B4-BE49-F238E27FC236}">
                <a16:creationId xmlns:a16="http://schemas.microsoft.com/office/drawing/2014/main" id="{89E658FD-FFD3-475D-9490-B3C4E03A0C65}"/>
              </a:ext>
            </a:extLst>
          </p:cNvPr>
          <p:cNvSpPr>
            <a:spLocks noGrp="1"/>
          </p:cNvSpPr>
          <p:nvPr>
            <p:ph type="body" idx="1"/>
          </p:nvPr>
        </p:nvSpPr>
        <p:spPr>
          <a:xfrm>
            <a:off x="174396" y="964294"/>
            <a:ext cx="8229600" cy="4929411"/>
          </a:xfrm>
        </p:spPr>
        <p:txBody>
          <a:bodyPr>
            <a:normAutofit lnSpcReduction="10000"/>
          </a:bodyPr>
          <a:lstStyle/>
          <a:p>
            <a:r>
              <a:rPr lang="en-GB" sz="2000" dirty="0"/>
              <a:t>In the Home Page, there will be the following option</a:t>
            </a:r>
          </a:p>
          <a:p>
            <a:pPr lvl="1"/>
            <a:r>
              <a:rPr lang="en-GB" sz="2000" dirty="0"/>
              <a:t>CRUD for Programs</a:t>
            </a:r>
          </a:p>
          <a:p>
            <a:pPr lvl="1"/>
            <a:r>
              <a:rPr lang="en-GB" sz="2000" dirty="0"/>
              <a:t>CRUD for Modules (Modules are associated to a Program)</a:t>
            </a:r>
          </a:p>
          <a:p>
            <a:pPr lvl="2"/>
            <a:r>
              <a:rPr lang="en-GB" sz="1800" dirty="0"/>
              <a:t>CRUD for Levels (Levels are associated for a Module). </a:t>
            </a:r>
          </a:p>
          <a:p>
            <a:pPr lvl="2"/>
            <a:r>
              <a:rPr lang="en-GB" sz="1800" dirty="0"/>
              <a:t>For Levels, the screens are not in the Home Page, but in the subsequent pages</a:t>
            </a:r>
          </a:p>
          <a:p>
            <a:pPr lvl="1"/>
            <a:r>
              <a:rPr lang="en-IN" sz="2000" dirty="0"/>
              <a:t>CRUD for Facilitators</a:t>
            </a:r>
          </a:p>
          <a:p>
            <a:pPr marL="520700" lvl="1" indent="0">
              <a:buNone/>
            </a:pPr>
            <a:r>
              <a:rPr lang="en-IN" sz="2000" b="1" dirty="0">
                <a:solidFill>
                  <a:schemeClr val="accent1"/>
                </a:solidFill>
              </a:rPr>
              <a:t>PROGRAMS-&gt;MODULES-&gt;LEVELS</a:t>
            </a:r>
            <a:endParaRPr lang="en-IN" sz="2200" b="1" dirty="0">
              <a:solidFill>
                <a:schemeClr val="accent1"/>
              </a:solidFill>
            </a:endParaRPr>
          </a:p>
          <a:p>
            <a:endParaRPr lang="en-IN" sz="2200" dirty="0"/>
          </a:p>
          <a:p>
            <a:r>
              <a:rPr lang="en-IN" sz="2200" dirty="0"/>
              <a:t>Prerequisites</a:t>
            </a:r>
          </a:p>
          <a:p>
            <a:pPr lvl="1"/>
            <a:r>
              <a:rPr lang="en-IN" sz="2000" dirty="0"/>
              <a:t>For a Module to be entered, an existing Program should be entered in the DB</a:t>
            </a:r>
          </a:p>
          <a:p>
            <a:pPr lvl="1"/>
            <a:r>
              <a:rPr lang="en-IN" sz="2000" dirty="0"/>
              <a:t>Similarly, for a Level to be entered, an existing Modules should be entered</a:t>
            </a:r>
          </a:p>
        </p:txBody>
      </p:sp>
    </p:spTree>
    <p:extLst>
      <p:ext uri="{BB962C8B-B14F-4D97-AF65-F5344CB8AC3E}">
        <p14:creationId xmlns:p14="http://schemas.microsoft.com/office/powerpoint/2010/main" val="290981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Admin – Home (after Login)</a:t>
            </a:r>
            <a:endParaRPr dirty="0"/>
          </a:p>
        </p:txBody>
      </p:sp>
      <p:pic>
        <p:nvPicPr>
          <p:cNvPr id="2" name="Picture 1"/>
          <p:cNvPicPr>
            <a:picLocks noChangeAspect="1"/>
          </p:cNvPicPr>
          <p:nvPr/>
        </p:nvPicPr>
        <p:blipFill>
          <a:blip r:embed="rId3"/>
          <a:stretch>
            <a:fillRect/>
          </a:stretch>
        </p:blipFill>
        <p:spPr>
          <a:xfrm>
            <a:off x="119755" y="895361"/>
            <a:ext cx="8460755" cy="2425458"/>
          </a:xfrm>
          <a:prstGeom prst="rect">
            <a:avLst/>
          </a:prstGeom>
        </p:spPr>
      </p:pic>
      <p:pic>
        <p:nvPicPr>
          <p:cNvPr id="3" name="Picture 2"/>
          <p:cNvPicPr>
            <a:picLocks noChangeAspect="1"/>
          </p:cNvPicPr>
          <p:nvPr/>
        </p:nvPicPr>
        <p:blipFill>
          <a:blip r:embed="rId4"/>
          <a:stretch>
            <a:fillRect/>
          </a:stretch>
        </p:blipFill>
        <p:spPr>
          <a:xfrm>
            <a:off x="119754" y="3334697"/>
            <a:ext cx="8460756" cy="1880168"/>
          </a:xfrm>
          <a:prstGeom prst="rect">
            <a:avLst/>
          </a:prstGeom>
        </p:spPr>
      </p:pic>
      <p:pic>
        <p:nvPicPr>
          <p:cNvPr id="4" name="Picture 3"/>
          <p:cNvPicPr>
            <a:picLocks noChangeAspect="1"/>
          </p:cNvPicPr>
          <p:nvPr/>
        </p:nvPicPr>
        <p:blipFill>
          <a:blip r:embed="rId5"/>
          <a:stretch>
            <a:fillRect/>
          </a:stretch>
        </p:blipFill>
        <p:spPr>
          <a:xfrm>
            <a:off x="119754" y="5228720"/>
            <a:ext cx="8460757" cy="14853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8F4C-780E-49DF-9D2A-CB6E65F9465F}"/>
              </a:ext>
            </a:extLst>
          </p:cNvPr>
          <p:cNvSpPr>
            <a:spLocks noGrp="1"/>
          </p:cNvSpPr>
          <p:nvPr>
            <p:ph type="title"/>
          </p:nvPr>
        </p:nvSpPr>
        <p:spPr/>
        <p:txBody>
          <a:bodyPr/>
          <a:lstStyle/>
          <a:p>
            <a:r>
              <a:rPr lang="en-GB" dirty="0"/>
              <a:t>Program-&gt;Modules-&gt;Levels</a:t>
            </a:r>
            <a:endParaRPr lang="en-IN" dirty="0"/>
          </a:p>
        </p:txBody>
      </p:sp>
      <p:pic>
        <p:nvPicPr>
          <p:cNvPr id="4" name="Picture 3">
            <a:extLst>
              <a:ext uri="{FF2B5EF4-FFF2-40B4-BE49-F238E27FC236}">
                <a16:creationId xmlns:a16="http://schemas.microsoft.com/office/drawing/2014/main" id="{079259C1-F741-4437-BEF4-CF682B05F8A7}"/>
              </a:ext>
            </a:extLst>
          </p:cNvPr>
          <p:cNvPicPr>
            <a:picLocks noChangeAspect="1"/>
          </p:cNvPicPr>
          <p:nvPr/>
        </p:nvPicPr>
        <p:blipFill>
          <a:blip r:embed="rId2"/>
          <a:stretch>
            <a:fillRect/>
          </a:stretch>
        </p:blipFill>
        <p:spPr>
          <a:xfrm>
            <a:off x="78726" y="1054329"/>
            <a:ext cx="4050606" cy="2692531"/>
          </a:xfrm>
          <a:prstGeom prst="rect">
            <a:avLst/>
          </a:prstGeom>
        </p:spPr>
      </p:pic>
      <p:pic>
        <p:nvPicPr>
          <p:cNvPr id="5" name="Picture 4">
            <a:extLst>
              <a:ext uri="{FF2B5EF4-FFF2-40B4-BE49-F238E27FC236}">
                <a16:creationId xmlns:a16="http://schemas.microsoft.com/office/drawing/2014/main" id="{98664BE9-AA71-473A-AE39-44DC9F863558}"/>
              </a:ext>
            </a:extLst>
          </p:cNvPr>
          <p:cNvPicPr>
            <a:picLocks noChangeAspect="1"/>
          </p:cNvPicPr>
          <p:nvPr/>
        </p:nvPicPr>
        <p:blipFill>
          <a:blip r:embed="rId3"/>
          <a:stretch>
            <a:fillRect/>
          </a:stretch>
        </p:blipFill>
        <p:spPr>
          <a:xfrm>
            <a:off x="4167040" y="1054329"/>
            <a:ext cx="4107391" cy="2435356"/>
          </a:xfrm>
          <a:prstGeom prst="rect">
            <a:avLst/>
          </a:prstGeom>
        </p:spPr>
      </p:pic>
      <p:pic>
        <p:nvPicPr>
          <p:cNvPr id="6" name="Picture 5">
            <a:extLst>
              <a:ext uri="{FF2B5EF4-FFF2-40B4-BE49-F238E27FC236}">
                <a16:creationId xmlns:a16="http://schemas.microsoft.com/office/drawing/2014/main" id="{2887FA25-49CE-437B-8BAD-AC3BAE4D7299}"/>
              </a:ext>
            </a:extLst>
          </p:cNvPr>
          <p:cNvPicPr>
            <a:picLocks noChangeAspect="1"/>
          </p:cNvPicPr>
          <p:nvPr/>
        </p:nvPicPr>
        <p:blipFill>
          <a:blip r:embed="rId4"/>
          <a:stretch>
            <a:fillRect/>
          </a:stretch>
        </p:blipFill>
        <p:spPr>
          <a:xfrm>
            <a:off x="78726" y="3904822"/>
            <a:ext cx="6367171" cy="2692530"/>
          </a:xfrm>
          <a:prstGeom prst="rect">
            <a:avLst/>
          </a:prstGeom>
        </p:spPr>
      </p:pic>
      <p:pic>
        <p:nvPicPr>
          <p:cNvPr id="7" name="Picture 6">
            <a:extLst>
              <a:ext uri="{FF2B5EF4-FFF2-40B4-BE49-F238E27FC236}">
                <a16:creationId xmlns:a16="http://schemas.microsoft.com/office/drawing/2014/main" id="{5E2E5C50-95E2-49FC-95B9-AC7AEEC2CCBC}"/>
              </a:ext>
            </a:extLst>
          </p:cNvPr>
          <p:cNvPicPr>
            <a:picLocks noChangeAspect="1"/>
          </p:cNvPicPr>
          <p:nvPr/>
        </p:nvPicPr>
        <p:blipFill>
          <a:blip r:embed="rId5"/>
          <a:stretch>
            <a:fillRect/>
          </a:stretch>
        </p:blipFill>
        <p:spPr>
          <a:xfrm>
            <a:off x="5920033" y="3947498"/>
            <a:ext cx="3299184" cy="1336378"/>
          </a:xfrm>
          <a:prstGeom prst="rect">
            <a:avLst/>
          </a:prstGeom>
        </p:spPr>
      </p:pic>
    </p:spTree>
    <p:extLst>
      <p:ext uri="{BB962C8B-B14F-4D97-AF65-F5344CB8AC3E}">
        <p14:creationId xmlns:p14="http://schemas.microsoft.com/office/powerpoint/2010/main" val="266147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EB21-12EC-4E17-AEDE-9BA6A0F7D70B}"/>
              </a:ext>
            </a:extLst>
          </p:cNvPr>
          <p:cNvSpPr>
            <a:spLocks noGrp="1"/>
          </p:cNvSpPr>
          <p:nvPr>
            <p:ph type="title"/>
          </p:nvPr>
        </p:nvSpPr>
        <p:spPr/>
        <p:txBody>
          <a:bodyPr/>
          <a:lstStyle/>
          <a:p>
            <a:r>
              <a:rPr lang="en-GB" dirty="0"/>
              <a:t>Password Management</a:t>
            </a:r>
            <a:endParaRPr lang="en-IN" dirty="0"/>
          </a:p>
        </p:txBody>
      </p:sp>
      <p:sp>
        <p:nvSpPr>
          <p:cNvPr id="3" name="Text Placeholder 2">
            <a:extLst>
              <a:ext uri="{FF2B5EF4-FFF2-40B4-BE49-F238E27FC236}">
                <a16:creationId xmlns:a16="http://schemas.microsoft.com/office/drawing/2014/main" id="{6BD527D8-12E1-4564-8F0E-51563CB77105}"/>
              </a:ext>
            </a:extLst>
          </p:cNvPr>
          <p:cNvSpPr>
            <a:spLocks noGrp="1"/>
          </p:cNvSpPr>
          <p:nvPr>
            <p:ph type="body" idx="1"/>
          </p:nvPr>
        </p:nvSpPr>
        <p:spPr/>
        <p:txBody>
          <a:bodyPr>
            <a:normAutofit/>
          </a:bodyPr>
          <a:lstStyle/>
          <a:p>
            <a:r>
              <a:rPr lang="en-GB" sz="2000" dirty="0"/>
              <a:t>Password can be changed for </a:t>
            </a:r>
          </a:p>
          <a:p>
            <a:pPr lvl="1"/>
            <a:r>
              <a:rPr lang="en-GB" sz="2000" dirty="0"/>
              <a:t>Facilitators</a:t>
            </a:r>
          </a:p>
          <a:p>
            <a:pPr lvl="1"/>
            <a:r>
              <a:rPr lang="en-GB" sz="2000" dirty="0"/>
              <a:t>Students</a:t>
            </a:r>
          </a:p>
          <a:p>
            <a:r>
              <a:rPr lang="en-IN" sz="2000" dirty="0"/>
              <a:t>As a pre-requisite, Facilitators and Students should be entered in the DB</a:t>
            </a:r>
          </a:p>
          <a:p>
            <a:r>
              <a:rPr lang="en-IN" sz="2000" dirty="0"/>
              <a:t>When creating a Facilitator, a default password is assigned</a:t>
            </a:r>
          </a:p>
          <a:p>
            <a:r>
              <a:rPr lang="en-IN" sz="2000" dirty="0"/>
              <a:t>Only those users will Admin access can change the Password for both Facilitators and Students</a:t>
            </a:r>
          </a:p>
        </p:txBody>
      </p:sp>
    </p:spTree>
    <p:extLst>
      <p:ext uri="{BB962C8B-B14F-4D97-AF65-F5344CB8AC3E}">
        <p14:creationId xmlns:p14="http://schemas.microsoft.com/office/powerpoint/2010/main" val="403741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1CE-4AF6-460E-8AF7-D8493B81C188}"/>
              </a:ext>
            </a:extLst>
          </p:cNvPr>
          <p:cNvSpPr>
            <a:spLocks noGrp="1"/>
          </p:cNvSpPr>
          <p:nvPr>
            <p:ph type="title"/>
          </p:nvPr>
        </p:nvSpPr>
        <p:spPr/>
        <p:txBody>
          <a:bodyPr/>
          <a:lstStyle/>
          <a:p>
            <a:r>
              <a:rPr lang="en-GB" dirty="0"/>
              <a:t>Password Management</a:t>
            </a:r>
            <a:endParaRPr lang="en-IN" dirty="0"/>
          </a:p>
        </p:txBody>
      </p:sp>
      <p:pic>
        <p:nvPicPr>
          <p:cNvPr id="4" name="Picture 3">
            <a:extLst>
              <a:ext uri="{FF2B5EF4-FFF2-40B4-BE49-F238E27FC236}">
                <a16:creationId xmlns:a16="http://schemas.microsoft.com/office/drawing/2014/main" id="{125752E0-55C7-49EC-B35F-3B4AFE59B568}"/>
              </a:ext>
            </a:extLst>
          </p:cNvPr>
          <p:cNvPicPr>
            <a:picLocks noChangeAspect="1"/>
          </p:cNvPicPr>
          <p:nvPr/>
        </p:nvPicPr>
        <p:blipFill>
          <a:blip r:embed="rId2"/>
          <a:stretch>
            <a:fillRect/>
          </a:stretch>
        </p:blipFill>
        <p:spPr>
          <a:xfrm>
            <a:off x="0" y="894730"/>
            <a:ext cx="7466029" cy="1722028"/>
          </a:xfrm>
          <a:prstGeom prst="rect">
            <a:avLst/>
          </a:prstGeom>
        </p:spPr>
      </p:pic>
      <p:pic>
        <p:nvPicPr>
          <p:cNvPr id="5" name="Picture 4">
            <a:extLst>
              <a:ext uri="{FF2B5EF4-FFF2-40B4-BE49-F238E27FC236}">
                <a16:creationId xmlns:a16="http://schemas.microsoft.com/office/drawing/2014/main" id="{C75452D5-8336-4F25-BFEE-CCE83B23EED6}"/>
              </a:ext>
            </a:extLst>
          </p:cNvPr>
          <p:cNvPicPr>
            <a:picLocks noChangeAspect="1"/>
          </p:cNvPicPr>
          <p:nvPr/>
        </p:nvPicPr>
        <p:blipFill>
          <a:blip r:embed="rId3"/>
          <a:stretch>
            <a:fillRect/>
          </a:stretch>
        </p:blipFill>
        <p:spPr>
          <a:xfrm>
            <a:off x="0" y="2505881"/>
            <a:ext cx="7466029" cy="2192219"/>
          </a:xfrm>
          <a:prstGeom prst="rect">
            <a:avLst/>
          </a:prstGeom>
        </p:spPr>
      </p:pic>
      <p:pic>
        <p:nvPicPr>
          <p:cNvPr id="6" name="Picture 5">
            <a:extLst>
              <a:ext uri="{FF2B5EF4-FFF2-40B4-BE49-F238E27FC236}">
                <a16:creationId xmlns:a16="http://schemas.microsoft.com/office/drawing/2014/main" id="{619F1DBC-588C-4F73-9935-8AC4C578B6EC}"/>
              </a:ext>
            </a:extLst>
          </p:cNvPr>
          <p:cNvPicPr>
            <a:picLocks noChangeAspect="1"/>
          </p:cNvPicPr>
          <p:nvPr/>
        </p:nvPicPr>
        <p:blipFill>
          <a:blip r:embed="rId4"/>
          <a:stretch>
            <a:fillRect/>
          </a:stretch>
        </p:blipFill>
        <p:spPr>
          <a:xfrm>
            <a:off x="0" y="4698100"/>
            <a:ext cx="7466029" cy="1880275"/>
          </a:xfrm>
          <a:prstGeom prst="rect">
            <a:avLst/>
          </a:prstGeom>
        </p:spPr>
      </p:pic>
    </p:spTree>
    <p:extLst>
      <p:ext uri="{BB962C8B-B14F-4D97-AF65-F5344CB8AC3E}">
        <p14:creationId xmlns:p14="http://schemas.microsoft.com/office/powerpoint/2010/main" val="10851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BE2D-82A6-402A-9416-B61B10E58FD2}"/>
              </a:ext>
            </a:extLst>
          </p:cNvPr>
          <p:cNvSpPr>
            <a:spLocks noGrp="1"/>
          </p:cNvSpPr>
          <p:nvPr>
            <p:ph type="title"/>
          </p:nvPr>
        </p:nvSpPr>
        <p:spPr/>
        <p:txBody>
          <a:bodyPr/>
          <a:lstStyle/>
          <a:p>
            <a:r>
              <a:rPr lang="en-GB" dirty="0"/>
              <a:t>Batch</a:t>
            </a:r>
            <a:endParaRPr lang="en-IN" dirty="0"/>
          </a:p>
        </p:txBody>
      </p:sp>
      <p:pic>
        <p:nvPicPr>
          <p:cNvPr id="4" name="Picture 3">
            <a:extLst>
              <a:ext uri="{FF2B5EF4-FFF2-40B4-BE49-F238E27FC236}">
                <a16:creationId xmlns:a16="http://schemas.microsoft.com/office/drawing/2014/main" id="{B213CB4E-378D-44B4-A0B3-008A9511AE7D}"/>
              </a:ext>
            </a:extLst>
          </p:cNvPr>
          <p:cNvPicPr>
            <a:picLocks noChangeAspect="1"/>
          </p:cNvPicPr>
          <p:nvPr/>
        </p:nvPicPr>
        <p:blipFill>
          <a:blip r:embed="rId2"/>
          <a:stretch>
            <a:fillRect/>
          </a:stretch>
        </p:blipFill>
        <p:spPr>
          <a:xfrm>
            <a:off x="0" y="1015272"/>
            <a:ext cx="6116738" cy="2218122"/>
          </a:xfrm>
          <a:prstGeom prst="rect">
            <a:avLst/>
          </a:prstGeom>
        </p:spPr>
      </p:pic>
      <p:pic>
        <p:nvPicPr>
          <p:cNvPr id="5" name="Picture 4">
            <a:extLst>
              <a:ext uri="{FF2B5EF4-FFF2-40B4-BE49-F238E27FC236}">
                <a16:creationId xmlns:a16="http://schemas.microsoft.com/office/drawing/2014/main" id="{B692F6A1-EAB2-4F0F-8773-C3C636B5FA15}"/>
              </a:ext>
            </a:extLst>
          </p:cNvPr>
          <p:cNvPicPr>
            <a:picLocks noChangeAspect="1"/>
          </p:cNvPicPr>
          <p:nvPr/>
        </p:nvPicPr>
        <p:blipFill>
          <a:blip r:embed="rId3"/>
          <a:stretch>
            <a:fillRect/>
          </a:stretch>
        </p:blipFill>
        <p:spPr>
          <a:xfrm>
            <a:off x="5391188" y="1473123"/>
            <a:ext cx="3752812" cy="4057872"/>
          </a:xfrm>
          <a:prstGeom prst="rect">
            <a:avLst/>
          </a:prstGeom>
        </p:spPr>
      </p:pic>
      <p:sp>
        <p:nvSpPr>
          <p:cNvPr id="6" name="TextBox 5">
            <a:extLst>
              <a:ext uri="{FF2B5EF4-FFF2-40B4-BE49-F238E27FC236}">
                <a16:creationId xmlns:a16="http://schemas.microsoft.com/office/drawing/2014/main" id="{89E76161-0F1F-4A9C-BA30-D2AF8325C3A0}"/>
              </a:ext>
            </a:extLst>
          </p:cNvPr>
          <p:cNvSpPr txBox="1"/>
          <p:nvPr/>
        </p:nvSpPr>
        <p:spPr>
          <a:xfrm>
            <a:off x="182711" y="3358651"/>
            <a:ext cx="5096299" cy="224676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entury Gothic" panose="020B0502020202020204" pitchFamily="34" charset="0"/>
              </a:rPr>
              <a:t>A “Batch” is a program with a start and end date.</a:t>
            </a:r>
          </a:p>
          <a:p>
            <a:pPr marL="285750" indent="-285750">
              <a:buFont typeface="Arial" panose="020B0604020202020204" pitchFamily="34" charset="0"/>
              <a:buChar char="•"/>
            </a:pPr>
            <a:r>
              <a:rPr lang="en-GB" dirty="0">
                <a:latin typeface="Century Gothic" panose="020B0502020202020204" pitchFamily="34" charset="0"/>
              </a:rPr>
              <a:t>A “Batch” can be created / edited / read</a:t>
            </a:r>
          </a:p>
          <a:p>
            <a:pPr marL="285750" indent="-285750">
              <a:buFont typeface="Arial" panose="020B0604020202020204" pitchFamily="34" charset="0"/>
              <a:buChar char="•"/>
            </a:pPr>
            <a:r>
              <a:rPr lang="en-GB" dirty="0">
                <a:latin typeface="Century Gothic" panose="020B0502020202020204" pitchFamily="34" charset="0"/>
              </a:rPr>
              <a:t>A Search functionality is also given to search for a particular batch</a:t>
            </a:r>
          </a:p>
          <a:p>
            <a:pPr marL="285750" indent="-285750">
              <a:buFont typeface="Arial" panose="020B0604020202020204" pitchFamily="34" charset="0"/>
              <a:buChar char="•"/>
            </a:pPr>
            <a:r>
              <a:rPr lang="en-GB" dirty="0">
                <a:latin typeface="Century Gothic" panose="020B0502020202020204" pitchFamily="34" charset="0"/>
              </a:rPr>
              <a:t>The following should be in the DB, before a batch is created</a:t>
            </a:r>
          </a:p>
          <a:p>
            <a:pPr marL="504000" lvl="5" indent="-285750">
              <a:buFont typeface="Arial" panose="020B0604020202020204" pitchFamily="34" charset="0"/>
              <a:buChar char="•"/>
            </a:pPr>
            <a:r>
              <a:rPr lang="en-GB" dirty="0">
                <a:latin typeface="Century Gothic" panose="020B0502020202020204" pitchFamily="34" charset="0"/>
              </a:rPr>
              <a:t>Program</a:t>
            </a:r>
          </a:p>
          <a:p>
            <a:pPr marL="504000" lvl="5" indent="-285750">
              <a:buFont typeface="Arial" panose="020B0604020202020204" pitchFamily="34" charset="0"/>
              <a:buChar char="•"/>
            </a:pPr>
            <a:r>
              <a:rPr lang="en-GB" dirty="0">
                <a:latin typeface="Century Gothic" panose="020B0502020202020204" pitchFamily="34" charset="0"/>
              </a:rPr>
              <a:t>Facilitator (Batch In-charge)</a:t>
            </a:r>
          </a:p>
          <a:p>
            <a:pPr marL="504000" lvl="5" indent="-285750">
              <a:buFont typeface="Arial" panose="020B0604020202020204" pitchFamily="34" charset="0"/>
              <a:buChar char="•"/>
            </a:pPr>
            <a:r>
              <a:rPr lang="en-IN" dirty="0" err="1">
                <a:latin typeface="Century Gothic" panose="020B0502020202020204" pitchFamily="34" charset="0"/>
              </a:rPr>
              <a:t>Center</a:t>
            </a:r>
            <a:endParaRPr lang="en-IN" dirty="0">
              <a:latin typeface="Century Gothic" panose="020B0502020202020204" pitchFamily="34" charset="0"/>
            </a:endParaRPr>
          </a:p>
          <a:p>
            <a:pPr marL="504000" lvl="4" indent="-285750">
              <a:buFont typeface="Arial" panose="020B0604020202020204" pitchFamily="34" charset="0"/>
              <a:buChar char="•"/>
            </a:pPr>
            <a:endParaRPr lang="en-IN" dirty="0">
              <a:latin typeface="Century Gothic" panose="020B0502020202020204" pitchFamily="34" charset="0"/>
            </a:endParaRPr>
          </a:p>
        </p:txBody>
      </p:sp>
    </p:spTree>
    <p:extLst>
      <p:ext uri="{BB962C8B-B14F-4D97-AF65-F5344CB8AC3E}">
        <p14:creationId xmlns:p14="http://schemas.microsoft.com/office/powerpoint/2010/main" val="392708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482A-A0DF-4C5B-A55A-0A5C0125962C}"/>
              </a:ext>
            </a:extLst>
          </p:cNvPr>
          <p:cNvSpPr>
            <a:spLocks noGrp="1"/>
          </p:cNvSpPr>
          <p:nvPr>
            <p:ph type="title"/>
          </p:nvPr>
        </p:nvSpPr>
        <p:spPr/>
        <p:txBody>
          <a:bodyPr/>
          <a:lstStyle/>
          <a:p>
            <a:r>
              <a:rPr lang="en-GB" dirty="0"/>
              <a:t>Students</a:t>
            </a:r>
            <a:endParaRPr lang="en-IN" dirty="0"/>
          </a:p>
        </p:txBody>
      </p:sp>
      <p:pic>
        <p:nvPicPr>
          <p:cNvPr id="4" name="Picture 3">
            <a:extLst>
              <a:ext uri="{FF2B5EF4-FFF2-40B4-BE49-F238E27FC236}">
                <a16:creationId xmlns:a16="http://schemas.microsoft.com/office/drawing/2014/main" id="{27EF62F2-2F7E-47F3-82E3-A6B8E0CCB198}"/>
              </a:ext>
            </a:extLst>
          </p:cNvPr>
          <p:cNvPicPr>
            <a:picLocks noChangeAspect="1"/>
          </p:cNvPicPr>
          <p:nvPr/>
        </p:nvPicPr>
        <p:blipFill>
          <a:blip r:embed="rId2"/>
          <a:stretch>
            <a:fillRect/>
          </a:stretch>
        </p:blipFill>
        <p:spPr>
          <a:xfrm>
            <a:off x="84841" y="1017135"/>
            <a:ext cx="5448693" cy="2649658"/>
          </a:xfrm>
          <a:prstGeom prst="rect">
            <a:avLst/>
          </a:prstGeom>
        </p:spPr>
      </p:pic>
      <p:pic>
        <p:nvPicPr>
          <p:cNvPr id="5" name="Picture 4">
            <a:extLst>
              <a:ext uri="{FF2B5EF4-FFF2-40B4-BE49-F238E27FC236}">
                <a16:creationId xmlns:a16="http://schemas.microsoft.com/office/drawing/2014/main" id="{4B2B209B-D034-48CC-9BC7-6B5A4A256B8C}"/>
              </a:ext>
            </a:extLst>
          </p:cNvPr>
          <p:cNvPicPr>
            <a:picLocks noChangeAspect="1"/>
          </p:cNvPicPr>
          <p:nvPr/>
        </p:nvPicPr>
        <p:blipFill>
          <a:blip r:embed="rId3"/>
          <a:stretch>
            <a:fillRect/>
          </a:stretch>
        </p:blipFill>
        <p:spPr>
          <a:xfrm>
            <a:off x="5533534" y="1"/>
            <a:ext cx="3610466" cy="3865192"/>
          </a:xfrm>
          <a:prstGeom prst="rect">
            <a:avLst/>
          </a:prstGeom>
        </p:spPr>
      </p:pic>
      <p:pic>
        <p:nvPicPr>
          <p:cNvPr id="6" name="Picture 5">
            <a:extLst>
              <a:ext uri="{FF2B5EF4-FFF2-40B4-BE49-F238E27FC236}">
                <a16:creationId xmlns:a16="http://schemas.microsoft.com/office/drawing/2014/main" id="{7FA6E308-2F76-4F72-9C16-67961CE55DD8}"/>
              </a:ext>
            </a:extLst>
          </p:cNvPr>
          <p:cNvPicPr>
            <a:picLocks noChangeAspect="1"/>
          </p:cNvPicPr>
          <p:nvPr/>
        </p:nvPicPr>
        <p:blipFill>
          <a:blip r:embed="rId4"/>
          <a:stretch>
            <a:fillRect/>
          </a:stretch>
        </p:blipFill>
        <p:spPr>
          <a:xfrm>
            <a:off x="5533534" y="3865674"/>
            <a:ext cx="3610466" cy="2855046"/>
          </a:xfrm>
          <a:prstGeom prst="rect">
            <a:avLst/>
          </a:prstGeom>
        </p:spPr>
      </p:pic>
      <p:sp>
        <p:nvSpPr>
          <p:cNvPr id="7" name="TextBox 6">
            <a:extLst>
              <a:ext uri="{FF2B5EF4-FFF2-40B4-BE49-F238E27FC236}">
                <a16:creationId xmlns:a16="http://schemas.microsoft.com/office/drawing/2014/main" id="{EFBFDB2F-2FCD-42EC-88A7-CA62EB2ADDB7}"/>
              </a:ext>
            </a:extLst>
          </p:cNvPr>
          <p:cNvSpPr txBox="1"/>
          <p:nvPr/>
        </p:nvSpPr>
        <p:spPr>
          <a:xfrm>
            <a:off x="173284" y="3865193"/>
            <a:ext cx="5096299" cy="954107"/>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entury Gothic" panose="020B0502020202020204" pitchFamily="34" charset="0"/>
              </a:rPr>
              <a:t>Creates / Updates / Deletes and Reads all the students of Creating Futures</a:t>
            </a:r>
          </a:p>
          <a:p>
            <a:pPr marL="285750" indent="-285750">
              <a:buFont typeface="Arial" panose="020B0604020202020204" pitchFamily="34" charset="0"/>
              <a:buChar char="•"/>
            </a:pPr>
            <a:r>
              <a:rPr lang="en-GB" dirty="0">
                <a:latin typeface="Century Gothic" panose="020B0502020202020204" pitchFamily="34" charset="0"/>
              </a:rPr>
              <a:t>A Search functionality is also given to search for a particular batch</a:t>
            </a:r>
          </a:p>
        </p:txBody>
      </p:sp>
    </p:spTree>
    <p:extLst>
      <p:ext uri="{BB962C8B-B14F-4D97-AF65-F5344CB8AC3E}">
        <p14:creationId xmlns:p14="http://schemas.microsoft.com/office/powerpoint/2010/main" val="141984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04A7-55F3-47C4-9AF9-00DB7ABF103D}"/>
              </a:ext>
            </a:extLst>
          </p:cNvPr>
          <p:cNvSpPr>
            <a:spLocks noGrp="1"/>
          </p:cNvSpPr>
          <p:nvPr>
            <p:ph type="title"/>
          </p:nvPr>
        </p:nvSpPr>
        <p:spPr/>
        <p:txBody>
          <a:bodyPr/>
          <a:lstStyle/>
          <a:p>
            <a:r>
              <a:rPr lang="en-GB" dirty="0" err="1"/>
              <a:t>Center</a:t>
            </a:r>
            <a:r>
              <a:rPr lang="en-GB" dirty="0"/>
              <a:t> / Partner</a:t>
            </a:r>
            <a:endParaRPr lang="en-IN" dirty="0"/>
          </a:p>
        </p:txBody>
      </p:sp>
      <p:pic>
        <p:nvPicPr>
          <p:cNvPr id="4" name="Picture 3">
            <a:extLst>
              <a:ext uri="{FF2B5EF4-FFF2-40B4-BE49-F238E27FC236}">
                <a16:creationId xmlns:a16="http://schemas.microsoft.com/office/drawing/2014/main" id="{E9475F54-F54F-47EA-8330-33508861C182}"/>
              </a:ext>
            </a:extLst>
          </p:cNvPr>
          <p:cNvPicPr>
            <a:picLocks noChangeAspect="1"/>
          </p:cNvPicPr>
          <p:nvPr/>
        </p:nvPicPr>
        <p:blipFill>
          <a:blip r:embed="rId2"/>
          <a:stretch>
            <a:fillRect/>
          </a:stretch>
        </p:blipFill>
        <p:spPr>
          <a:xfrm>
            <a:off x="84841" y="1081106"/>
            <a:ext cx="7503736" cy="1795725"/>
          </a:xfrm>
          <a:prstGeom prst="rect">
            <a:avLst/>
          </a:prstGeom>
        </p:spPr>
      </p:pic>
      <p:pic>
        <p:nvPicPr>
          <p:cNvPr id="5" name="Picture 4">
            <a:extLst>
              <a:ext uri="{FF2B5EF4-FFF2-40B4-BE49-F238E27FC236}">
                <a16:creationId xmlns:a16="http://schemas.microsoft.com/office/drawing/2014/main" id="{78991D40-AB9B-4E94-BB22-BE037758EA96}"/>
              </a:ext>
            </a:extLst>
          </p:cNvPr>
          <p:cNvPicPr>
            <a:picLocks noChangeAspect="1"/>
          </p:cNvPicPr>
          <p:nvPr/>
        </p:nvPicPr>
        <p:blipFill>
          <a:blip r:embed="rId3"/>
          <a:stretch>
            <a:fillRect/>
          </a:stretch>
        </p:blipFill>
        <p:spPr>
          <a:xfrm>
            <a:off x="5224990" y="2158232"/>
            <a:ext cx="3919010" cy="4558365"/>
          </a:xfrm>
          <a:prstGeom prst="rect">
            <a:avLst/>
          </a:prstGeom>
        </p:spPr>
      </p:pic>
      <p:sp>
        <p:nvSpPr>
          <p:cNvPr id="6" name="TextBox 5">
            <a:extLst>
              <a:ext uri="{FF2B5EF4-FFF2-40B4-BE49-F238E27FC236}">
                <a16:creationId xmlns:a16="http://schemas.microsoft.com/office/drawing/2014/main" id="{0D5FAD07-9126-4A11-A7E8-0062BCF5AABB}"/>
              </a:ext>
            </a:extLst>
          </p:cNvPr>
          <p:cNvSpPr txBox="1"/>
          <p:nvPr/>
        </p:nvSpPr>
        <p:spPr>
          <a:xfrm>
            <a:off x="84841" y="3421751"/>
            <a:ext cx="509629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entury Gothic" panose="020B0502020202020204" pitchFamily="34" charset="0"/>
              </a:rPr>
              <a:t>Creates / Updates / Deletes and Reads all the Partners (or </a:t>
            </a:r>
            <a:r>
              <a:rPr lang="en-GB" dirty="0" err="1">
                <a:latin typeface="Century Gothic" panose="020B0502020202020204" pitchFamily="34" charset="0"/>
              </a:rPr>
              <a:t>Centers</a:t>
            </a:r>
            <a:r>
              <a:rPr lang="en-GB" dirty="0">
                <a:latin typeface="Century Gothic" panose="020B0502020202020204" pitchFamily="34" charset="0"/>
              </a:rPr>
              <a:t>) of Creating Futures</a:t>
            </a:r>
          </a:p>
          <a:p>
            <a:pPr marL="285750" indent="-285750">
              <a:buFont typeface="Arial" panose="020B0604020202020204" pitchFamily="34" charset="0"/>
              <a:buChar char="•"/>
            </a:pPr>
            <a:r>
              <a:rPr lang="en-GB" dirty="0" err="1">
                <a:latin typeface="Century Gothic" panose="020B0502020202020204" pitchFamily="34" charset="0"/>
              </a:rPr>
              <a:t>Center</a:t>
            </a:r>
            <a:r>
              <a:rPr lang="en-GB" dirty="0">
                <a:latin typeface="Century Gothic" panose="020B0502020202020204" pitchFamily="34" charset="0"/>
              </a:rPr>
              <a:t> can be of the following</a:t>
            </a:r>
          </a:p>
          <a:p>
            <a:pPr marL="504000" lvl="1" indent="-285750">
              <a:buFont typeface="Arial" panose="020B0604020202020204" pitchFamily="34" charset="0"/>
              <a:buChar char="•"/>
            </a:pPr>
            <a:r>
              <a:rPr lang="en-GB" dirty="0">
                <a:latin typeface="Century Gothic" panose="020B0502020202020204" pitchFamily="34" charset="0"/>
              </a:rPr>
              <a:t>School</a:t>
            </a:r>
          </a:p>
          <a:p>
            <a:pPr marL="504000" lvl="1" indent="-285750">
              <a:buFont typeface="Arial" panose="020B0604020202020204" pitchFamily="34" charset="0"/>
              <a:buChar char="•"/>
            </a:pPr>
            <a:r>
              <a:rPr lang="en-GB" dirty="0">
                <a:latin typeface="Century Gothic" panose="020B0502020202020204" pitchFamily="34" charset="0"/>
              </a:rPr>
              <a:t>College</a:t>
            </a:r>
          </a:p>
          <a:p>
            <a:pPr marL="504000" lvl="1" indent="-285750">
              <a:buFont typeface="Arial" panose="020B0604020202020204" pitchFamily="34" charset="0"/>
              <a:buChar char="•"/>
            </a:pPr>
            <a:r>
              <a:rPr lang="en-GB" dirty="0">
                <a:latin typeface="Century Gothic" panose="020B0502020202020204" pitchFamily="34" charset="0"/>
              </a:rPr>
              <a:t>CF </a:t>
            </a:r>
            <a:r>
              <a:rPr lang="en-GB" dirty="0" err="1">
                <a:latin typeface="Century Gothic" panose="020B0502020202020204" pitchFamily="34" charset="0"/>
              </a:rPr>
              <a:t>Center</a:t>
            </a:r>
            <a:endParaRPr lang="en-GB" dirty="0">
              <a:latin typeface="Century Gothic" panose="020B0502020202020204" pitchFamily="34" charset="0"/>
            </a:endParaRPr>
          </a:p>
          <a:p>
            <a:pPr marL="504000" lvl="1" indent="-285750">
              <a:buFont typeface="Arial" panose="020B0604020202020204" pitchFamily="34" charset="0"/>
              <a:buChar char="•"/>
            </a:pPr>
            <a:r>
              <a:rPr lang="en-GB" dirty="0">
                <a:latin typeface="Century Gothic" panose="020B0502020202020204" pitchFamily="34" charset="0"/>
              </a:rPr>
              <a:t>Community </a:t>
            </a:r>
            <a:r>
              <a:rPr lang="en-GB" dirty="0" err="1">
                <a:latin typeface="Century Gothic" panose="020B0502020202020204" pitchFamily="34" charset="0"/>
              </a:rPr>
              <a:t>Center</a:t>
            </a:r>
            <a:endParaRPr lang="en-GB" dirty="0">
              <a:latin typeface="Century Gothic" panose="020B0502020202020204" pitchFamily="34" charset="0"/>
            </a:endParaRPr>
          </a:p>
          <a:p>
            <a:pPr marL="504000" lvl="1" indent="-285750">
              <a:buFont typeface="Arial" panose="020B0604020202020204" pitchFamily="34" charset="0"/>
              <a:buChar char="•"/>
            </a:pPr>
            <a:r>
              <a:rPr lang="en-GB" dirty="0">
                <a:latin typeface="Century Gothic" panose="020B0502020202020204" pitchFamily="34" charset="0"/>
              </a:rPr>
              <a:t>NGO</a:t>
            </a:r>
          </a:p>
          <a:p>
            <a:pPr marL="504000" lvl="1" indent="-285750">
              <a:buFont typeface="Arial" panose="020B0604020202020204" pitchFamily="34" charset="0"/>
              <a:buChar char="•"/>
            </a:pPr>
            <a:r>
              <a:rPr lang="en-GB" dirty="0">
                <a:latin typeface="Century Gothic" panose="020B0502020202020204" pitchFamily="34" charset="0"/>
              </a:rPr>
              <a:t>Skill Developmentary </a:t>
            </a:r>
            <a:r>
              <a:rPr lang="en-GB" dirty="0" err="1">
                <a:latin typeface="Century Gothic" panose="020B0502020202020204" pitchFamily="34" charset="0"/>
              </a:rPr>
              <a:t>Center</a:t>
            </a:r>
            <a:endParaRPr lang="en-GB" dirty="0">
              <a:latin typeface="Century Gothic" panose="020B0502020202020204" pitchFamily="34" charset="0"/>
            </a:endParaRPr>
          </a:p>
        </p:txBody>
      </p:sp>
    </p:spTree>
    <p:extLst>
      <p:ext uri="{BB962C8B-B14F-4D97-AF65-F5344CB8AC3E}">
        <p14:creationId xmlns:p14="http://schemas.microsoft.com/office/powerpoint/2010/main" val="94763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Why Mobile &amp; Web App Development</a:t>
            </a:r>
            <a:endParaRPr dirty="0"/>
          </a:p>
        </p:txBody>
      </p:sp>
      <p:sp>
        <p:nvSpPr>
          <p:cNvPr id="80" name="Google Shape;80;p2"/>
          <p:cNvSpPr txBox="1">
            <a:spLocks noGrp="1"/>
          </p:cNvSpPr>
          <p:nvPr>
            <p:ph type="body" idx="1"/>
          </p:nvPr>
        </p:nvSpPr>
        <p:spPr>
          <a:xfrm>
            <a:off x="346362" y="1113622"/>
            <a:ext cx="8451274" cy="492941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dirty="0"/>
              <a:t>Elixir is a </a:t>
            </a:r>
            <a:r>
              <a:rPr lang="en-US" sz="2400" b="1" dirty="0"/>
              <a:t>web</a:t>
            </a:r>
            <a:r>
              <a:rPr lang="en-US" sz="2400" dirty="0"/>
              <a:t> and </a:t>
            </a:r>
            <a:r>
              <a:rPr lang="en-US" sz="2400" b="1" dirty="0"/>
              <a:t>Mobile</a:t>
            </a:r>
            <a:r>
              <a:rPr lang="en-US" sz="2400" dirty="0"/>
              <a:t> application that will aid the student in their learning. The application is primarily focused on the students practicing the lessons through assessments</a:t>
            </a:r>
          </a:p>
          <a:p>
            <a:pPr marL="342900" lvl="0" indent="-342900" algn="l" rtl="0">
              <a:spcBef>
                <a:spcPts val="0"/>
              </a:spcBef>
              <a:spcAft>
                <a:spcPts val="0"/>
              </a:spcAft>
              <a:buClr>
                <a:schemeClr val="dk1"/>
              </a:buClr>
              <a:buSzPts val="2400"/>
              <a:buChar char="•"/>
            </a:pPr>
            <a:r>
              <a:rPr lang="en-US" sz="2400" dirty="0"/>
              <a:t>This is an initiative that would enable the youth to use technology in their learning process</a:t>
            </a:r>
            <a:endParaRPr dirty="0"/>
          </a:p>
          <a:p>
            <a:pPr marL="342900" lvl="0" indent="-342900" algn="l" rtl="0">
              <a:spcBef>
                <a:spcPts val="480"/>
              </a:spcBef>
              <a:spcAft>
                <a:spcPts val="0"/>
              </a:spcAft>
              <a:buClr>
                <a:schemeClr val="dk1"/>
              </a:buClr>
              <a:buSzPts val="2400"/>
              <a:buChar char="•"/>
            </a:pPr>
            <a:r>
              <a:rPr lang="en-US" sz="2400" dirty="0"/>
              <a:t>A tool to bring in “Gamification” into the learning process</a:t>
            </a:r>
            <a:endParaRPr dirty="0"/>
          </a:p>
          <a:p>
            <a:pPr marL="342900" lvl="0" indent="-342900" algn="l" rtl="0">
              <a:spcBef>
                <a:spcPts val="480"/>
              </a:spcBef>
              <a:spcAft>
                <a:spcPts val="0"/>
              </a:spcAft>
              <a:buClr>
                <a:schemeClr val="dk1"/>
              </a:buClr>
              <a:buSzPts val="2400"/>
              <a:buChar char="•"/>
            </a:pPr>
            <a:r>
              <a:rPr lang="en-US" sz="2400" dirty="0"/>
              <a:t>A tool to have some quantitative view of the progress of the student in the learning cycle</a:t>
            </a:r>
            <a:endParaRPr dirty="0"/>
          </a:p>
          <a:p>
            <a:pPr marL="342900" lvl="0" indent="-342900" algn="l" rtl="0">
              <a:spcBef>
                <a:spcPts val="480"/>
              </a:spcBef>
              <a:spcAft>
                <a:spcPts val="0"/>
              </a:spcAft>
              <a:buClr>
                <a:schemeClr val="dk1"/>
              </a:buClr>
              <a:buSzPts val="2400"/>
              <a:buChar char="•"/>
            </a:pPr>
            <a:r>
              <a:rPr lang="en-US" sz="2400" dirty="0"/>
              <a:t>The Mobile and Web App is expected to be a complimentary tool and it is intended to be used along with the sessions</a:t>
            </a:r>
            <a:endParaRPr dirty="0"/>
          </a:p>
          <a:p>
            <a:pPr marL="342900" lvl="0" indent="-190500" algn="l" rtl="0">
              <a:spcBef>
                <a:spcPts val="480"/>
              </a:spcBef>
              <a:spcAft>
                <a:spcPts val="0"/>
              </a:spcAft>
              <a:buClr>
                <a:schemeClr val="dk1"/>
              </a:buClr>
              <a:buSzPts val="2400"/>
              <a:buNone/>
            </a:pPr>
            <a:endParaRPr sz="2400" dirty="0"/>
          </a:p>
          <a:p>
            <a:pPr marL="342900" lvl="0" indent="-190500" algn="l" rtl="0">
              <a:spcBef>
                <a:spcPts val="480"/>
              </a:spcBef>
              <a:spcAft>
                <a:spcPts val="0"/>
              </a:spcAft>
              <a:buClr>
                <a:schemeClr val="dk1"/>
              </a:buClr>
              <a:buSzPts val="2400"/>
              <a:buNone/>
            </a:pPr>
            <a:endParaRPr sz="2400" dirty="0"/>
          </a:p>
          <a:p>
            <a:pPr marL="742950" lvl="1" indent="-146050" algn="l" rtl="0">
              <a:spcBef>
                <a:spcPts val="440"/>
              </a:spcBef>
              <a:spcAft>
                <a:spcPts val="0"/>
              </a:spcAft>
              <a:buClr>
                <a:schemeClr val="dk1"/>
              </a:buClr>
              <a:buSzPts val="2200"/>
              <a:buNone/>
            </a:pPr>
            <a:endParaRPr sz="2200" dirty="0"/>
          </a:p>
          <a:p>
            <a:pPr marL="342900" lvl="0" indent="-190500" algn="l" rtl="0">
              <a:spcBef>
                <a:spcPts val="480"/>
              </a:spcBef>
              <a:spcAft>
                <a:spcPts val="0"/>
              </a:spcAft>
              <a:buClr>
                <a:schemeClr val="dk1"/>
              </a:buClr>
              <a:buSzPts val="2400"/>
              <a:buNone/>
            </a:pPr>
            <a:endParaRPr sz="2400" dirty="0"/>
          </a:p>
          <a:p>
            <a:pPr marL="342900" lvl="0" indent="-190500" algn="l" rtl="0">
              <a:spcBef>
                <a:spcPts val="480"/>
              </a:spcBef>
              <a:spcAft>
                <a:spcPts val="0"/>
              </a:spcAft>
              <a:buClr>
                <a:schemeClr val="dk1"/>
              </a:buClr>
              <a:buSzPts val="2400"/>
              <a:buNone/>
            </a:pPr>
            <a:endParaRPr sz="2400" dirty="0"/>
          </a:p>
          <a:p>
            <a:pPr marL="342900" lvl="0" indent="-190500" algn="l" rtl="0">
              <a:spcBef>
                <a:spcPts val="480"/>
              </a:spcBef>
              <a:spcAft>
                <a:spcPts val="0"/>
              </a:spcAft>
              <a:buClr>
                <a:schemeClr val="dk1"/>
              </a:buClr>
              <a:buSzPts val="240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Questions  </a:t>
            </a:r>
            <a:endParaRPr dirty="0"/>
          </a:p>
        </p:txBody>
      </p:sp>
      <p:sp>
        <p:nvSpPr>
          <p:cNvPr id="134" name="Google Shape;134;p11"/>
          <p:cNvSpPr txBox="1">
            <a:spLocks noGrp="1"/>
          </p:cNvSpPr>
          <p:nvPr>
            <p:ph type="body" idx="1"/>
          </p:nvPr>
        </p:nvSpPr>
        <p:spPr>
          <a:xfrm>
            <a:off x="372359" y="894730"/>
            <a:ext cx="8229600" cy="5702622"/>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ts val="2800"/>
              <a:buFont typeface="Arial" panose="020B0604020202020204" pitchFamily="34" charset="0"/>
              <a:buChar char="•"/>
            </a:pPr>
            <a:r>
              <a:rPr lang="en-US" sz="1800" dirty="0"/>
              <a:t>Questions will be for a Program -&gt; Module -&gt; Level</a:t>
            </a:r>
            <a:endParaRPr sz="1800" dirty="0"/>
          </a:p>
          <a:p>
            <a:pPr marL="742950" lvl="1" indent="-285750" algn="l" rtl="0">
              <a:spcBef>
                <a:spcPts val="520"/>
              </a:spcBef>
              <a:spcAft>
                <a:spcPts val="0"/>
              </a:spcAft>
              <a:buClr>
                <a:schemeClr val="dk1"/>
              </a:buClr>
              <a:buSzPts val="2600"/>
              <a:buFont typeface="Arial" panose="020B0604020202020204" pitchFamily="34" charset="0"/>
              <a:buChar char="•"/>
            </a:pPr>
            <a:r>
              <a:rPr lang="en-US" sz="1800" dirty="0"/>
              <a:t>Spoken English -&gt; Words -&gt; Level0 -&gt; Questions</a:t>
            </a:r>
            <a:endParaRPr sz="1800" dirty="0"/>
          </a:p>
          <a:p>
            <a:pPr marL="342900" lvl="0" indent="-342900" algn="l" rtl="0">
              <a:spcBef>
                <a:spcPts val="560"/>
              </a:spcBef>
              <a:spcAft>
                <a:spcPts val="0"/>
              </a:spcAft>
              <a:buClr>
                <a:schemeClr val="dk1"/>
              </a:buClr>
              <a:buSzPts val="2800"/>
              <a:buFont typeface="Arial" panose="020B0604020202020204" pitchFamily="34" charset="0"/>
              <a:buChar char="•"/>
            </a:pPr>
            <a:r>
              <a:rPr lang="en-US" sz="1800" dirty="0"/>
              <a:t>Each Level will have a set of Questions</a:t>
            </a:r>
          </a:p>
          <a:p>
            <a:pPr marL="342900" lvl="0" indent="-342900" algn="l" rtl="0">
              <a:spcBef>
                <a:spcPts val="560"/>
              </a:spcBef>
              <a:spcAft>
                <a:spcPts val="0"/>
              </a:spcAft>
              <a:buClr>
                <a:schemeClr val="dk1"/>
              </a:buClr>
              <a:buSzPts val="2800"/>
              <a:buFont typeface="Arial" panose="020B0604020202020204" pitchFamily="34" charset="0"/>
              <a:buChar char="•"/>
            </a:pPr>
            <a:r>
              <a:rPr lang="en-US" sz="1800" dirty="0"/>
              <a:t>To move to next level each student should finish all questions in each level</a:t>
            </a:r>
            <a:endParaRPr sz="1800" dirty="0"/>
          </a:p>
          <a:p>
            <a:pPr marL="342900" lvl="0" indent="-342900" algn="l" rtl="0">
              <a:spcBef>
                <a:spcPts val="560"/>
              </a:spcBef>
              <a:spcAft>
                <a:spcPts val="0"/>
              </a:spcAft>
              <a:buClr>
                <a:schemeClr val="dk1"/>
              </a:buClr>
              <a:buSzPts val="2800"/>
              <a:buFont typeface="Arial" panose="020B0604020202020204" pitchFamily="34" charset="0"/>
              <a:buChar char="•"/>
            </a:pPr>
            <a:r>
              <a:rPr lang="en-US" sz="1800" dirty="0"/>
              <a:t>Score assessment will be done for each level</a:t>
            </a:r>
          </a:p>
          <a:p>
            <a:pPr marL="285750" indent="-285750">
              <a:lnSpc>
                <a:spcPct val="90000"/>
              </a:lnSpc>
              <a:spcBef>
                <a:spcPts val="480"/>
              </a:spcBef>
              <a:buSzPts val="2400"/>
              <a:buFont typeface="Arial" panose="020B0604020202020204" pitchFamily="34" charset="0"/>
              <a:buChar char="•"/>
            </a:pPr>
            <a:r>
              <a:rPr lang="en-US" sz="1600" dirty="0"/>
              <a:t>All of these will be Objective based questions </a:t>
            </a:r>
          </a:p>
          <a:p>
            <a:pPr marL="285750" indent="-285750">
              <a:lnSpc>
                <a:spcPct val="90000"/>
              </a:lnSpc>
              <a:spcBef>
                <a:spcPts val="480"/>
              </a:spcBef>
              <a:buSzPts val="2400"/>
              <a:buFont typeface="Arial" panose="020B0604020202020204" pitchFamily="34" charset="0"/>
              <a:buChar char="•"/>
            </a:pPr>
            <a:r>
              <a:rPr lang="en-US" sz="1600" dirty="0"/>
              <a:t>Apart from the above, there will be some subjective based questions – for the following modules</a:t>
            </a:r>
          </a:p>
          <a:p>
            <a:pPr marL="742950" lvl="1" indent="-285750">
              <a:lnSpc>
                <a:spcPct val="90000"/>
              </a:lnSpc>
              <a:spcBef>
                <a:spcPts val="480"/>
              </a:spcBef>
              <a:buSzPts val="2400"/>
              <a:buFont typeface="Arial" panose="020B0604020202020204" pitchFamily="34" charset="0"/>
              <a:buChar char="•"/>
            </a:pPr>
            <a:r>
              <a:rPr lang="en-US" sz="1600" dirty="0"/>
              <a:t>Writing</a:t>
            </a:r>
          </a:p>
          <a:p>
            <a:pPr marL="742950" lvl="1" indent="-285750">
              <a:lnSpc>
                <a:spcPct val="90000"/>
              </a:lnSpc>
              <a:spcBef>
                <a:spcPts val="480"/>
              </a:spcBef>
              <a:buSzPts val="2400"/>
              <a:buFont typeface="Arial" panose="020B0604020202020204" pitchFamily="34" charset="0"/>
              <a:buChar char="•"/>
            </a:pPr>
            <a:r>
              <a:rPr lang="en-US" sz="1600" dirty="0"/>
              <a:t>Conversation</a:t>
            </a:r>
            <a:endParaRPr lang="en-IN" sz="1600" dirty="0"/>
          </a:p>
          <a:p>
            <a:pPr marL="342900" lvl="0" indent="-342900">
              <a:spcBef>
                <a:spcPts val="0"/>
              </a:spcBef>
              <a:buSzPts val="2590"/>
            </a:pPr>
            <a:r>
              <a:rPr lang="en-GB" sz="1800" dirty="0"/>
              <a:t>Question Types</a:t>
            </a:r>
          </a:p>
          <a:p>
            <a:pPr marL="800100" lvl="1" indent="-342900">
              <a:lnSpc>
                <a:spcPct val="90000"/>
              </a:lnSpc>
              <a:spcBef>
                <a:spcPts val="480"/>
              </a:spcBef>
              <a:buSzPct val="100000"/>
              <a:buFont typeface="+mj-lt"/>
              <a:buAutoNum type="arabicPeriod"/>
            </a:pPr>
            <a:r>
              <a:rPr lang="en-IN" sz="1600" dirty="0"/>
              <a:t>Multiple Choice</a:t>
            </a:r>
          </a:p>
          <a:p>
            <a:pPr marL="800100" lvl="1" indent="-342900">
              <a:lnSpc>
                <a:spcPct val="90000"/>
              </a:lnSpc>
              <a:spcBef>
                <a:spcPts val="480"/>
              </a:spcBef>
              <a:buSzPct val="100000"/>
              <a:buFont typeface="+mj-lt"/>
              <a:buAutoNum type="arabicPeriod"/>
            </a:pPr>
            <a:r>
              <a:rPr lang="en-IN" sz="1600" dirty="0"/>
              <a:t>Fill in the blanks</a:t>
            </a:r>
          </a:p>
          <a:p>
            <a:pPr marL="800100" lvl="1" indent="-342900">
              <a:lnSpc>
                <a:spcPct val="90000"/>
              </a:lnSpc>
              <a:spcBef>
                <a:spcPts val="480"/>
              </a:spcBef>
              <a:buSzPct val="100000"/>
              <a:buFont typeface="+mj-lt"/>
              <a:buAutoNum type="arabicPeriod"/>
            </a:pPr>
            <a:r>
              <a:rPr lang="en-IN" sz="1600" dirty="0"/>
              <a:t>Scramble &amp; Unscramble</a:t>
            </a:r>
          </a:p>
          <a:p>
            <a:pPr marL="800100" lvl="1" indent="-342900">
              <a:lnSpc>
                <a:spcPct val="90000"/>
              </a:lnSpc>
              <a:spcBef>
                <a:spcPts val="480"/>
              </a:spcBef>
              <a:buSzPct val="100000"/>
              <a:buFont typeface="+mj-lt"/>
              <a:buAutoNum type="arabicPeriod"/>
            </a:pPr>
            <a:r>
              <a:rPr lang="en-IN" sz="1600" dirty="0"/>
              <a:t>Riddles</a:t>
            </a:r>
          </a:p>
          <a:p>
            <a:pPr marL="800100" lvl="1" indent="-342900">
              <a:lnSpc>
                <a:spcPct val="90000"/>
              </a:lnSpc>
              <a:spcBef>
                <a:spcPts val="480"/>
              </a:spcBef>
              <a:buSzPct val="100000"/>
              <a:buFont typeface="+mj-lt"/>
              <a:buAutoNum type="arabicPeriod"/>
            </a:pPr>
            <a:r>
              <a:rPr lang="en-IN" sz="1600" dirty="0"/>
              <a:t>Match the following</a:t>
            </a:r>
          </a:p>
          <a:p>
            <a:pPr marL="800100" lvl="1" indent="-342900">
              <a:lnSpc>
                <a:spcPct val="90000"/>
              </a:lnSpc>
              <a:spcBef>
                <a:spcPts val="480"/>
              </a:spcBef>
              <a:buSzPct val="100000"/>
              <a:buFont typeface="+mj-lt"/>
              <a:buAutoNum type="arabicPeriod"/>
            </a:pPr>
            <a:r>
              <a:rPr lang="en-US" sz="1600" dirty="0"/>
              <a:t>Word Search</a:t>
            </a:r>
            <a:endParaRPr lang="en-IN" sz="1600" dirty="0"/>
          </a:p>
          <a:p>
            <a:pPr marL="800100" lvl="1" indent="-342900">
              <a:lnSpc>
                <a:spcPct val="90000"/>
              </a:lnSpc>
              <a:spcBef>
                <a:spcPts val="480"/>
              </a:spcBef>
              <a:buSzPct val="100000"/>
              <a:buFont typeface="+mj-lt"/>
              <a:buAutoNum type="arabicPeriod"/>
            </a:pPr>
            <a:r>
              <a:rPr lang="en-IN" sz="1600" dirty="0"/>
              <a:t>Crosswords</a:t>
            </a:r>
          </a:p>
          <a:p>
            <a:pPr marL="800100" lvl="1" indent="-342900">
              <a:lnSpc>
                <a:spcPct val="90000"/>
              </a:lnSpc>
              <a:spcBef>
                <a:spcPts val="480"/>
              </a:spcBef>
              <a:buSzPct val="100000"/>
              <a:buFont typeface="+mj-lt"/>
              <a:buAutoNum type="arabicPeriod"/>
            </a:pPr>
            <a:r>
              <a:rPr lang="en-US" sz="1600" dirty="0"/>
              <a:t>Single Image based Questions </a:t>
            </a:r>
          </a:p>
          <a:p>
            <a:pPr marL="800100" lvl="1" indent="-342900">
              <a:lnSpc>
                <a:spcPct val="90000"/>
              </a:lnSpc>
              <a:spcBef>
                <a:spcPts val="480"/>
              </a:spcBef>
              <a:buSzPct val="100000"/>
              <a:buFont typeface="+mj-lt"/>
              <a:buAutoNum type="arabicPeriod"/>
            </a:pPr>
            <a:r>
              <a:rPr lang="en-US" sz="1600" dirty="0"/>
              <a:t>Multiple image Questions</a:t>
            </a:r>
          </a:p>
          <a:p>
            <a:pPr marL="800100" lvl="1" indent="-342900">
              <a:lnSpc>
                <a:spcPct val="90000"/>
              </a:lnSpc>
              <a:spcBef>
                <a:spcPts val="480"/>
              </a:spcBef>
              <a:buSzPct val="100000"/>
              <a:buFont typeface="+mj-lt"/>
              <a:buAutoNum type="arabicPeriod"/>
            </a:pPr>
            <a:r>
              <a:rPr lang="en-US" sz="1600" dirty="0"/>
              <a:t>Audio based questions</a:t>
            </a:r>
          </a:p>
          <a:p>
            <a:pPr marL="800100" lvl="1" indent="-342900">
              <a:lnSpc>
                <a:spcPct val="90000"/>
              </a:lnSpc>
              <a:spcBef>
                <a:spcPts val="480"/>
              </a:spcBef>
              <a:buSzPct val="100000"/>
              <a:buFont typeface="+mj-lt"/>
              <a:buAutoNum type="arabicPeriod"/>
            </a:pPr>
            <a:r>
              <a:rPr lang="en-US" sz="1600" dirty="0"/>
              <a:t>Video based questions</a:t>
            </a:r>
          </a:p>
          <a:p>
            <a:pPr marL="800100" lvl="1" indent="-342900">
              <a:lnSpc>
                <a:spcPct val="90000"/>
              </a:lnSpc>
              <a:spcBef>
                <a:spcPts val="480"/>
              </a:spcBef>
              <a:buSzPct val="100000"/>
              <a:buFont typeface="+mj-lt"/>
              <a:buAutoNum type="arabicPeriod"/>
            </a:pPr>
            <a:r>
              <a:rPr lang="en-US" sz="1600" dirty="0"/>
              <a:t>Text based questions</a:t>
            </a:r>
            <a:endParaRPr sz="1800" dirty="0"/>
          </a:p>
          <a:p>
            <a:pPr marL="342900" lvl="0" indent="-165100" algn="l" rtl="0">
              <a:spcBef>
                <a:spcPts val="560"/>
              </a:spcBef>
              <a:spcAft>
                <a:spcPts val="0"/>
              </a:spcAft>
              <a:buClr>
                <a:schemeClr val="dk1"/>
              </a:buClr>
              <a:buSzPts val="2800"/>
              <a:buNone/>
            </a:pPr>
            <a:endParaRPr sz="1800" dirty="0"/>
          </a:p>
        </p:txBody>
      </p:sp>
    </p:spTree>
    <p:extLst>
      <p:ext uri="{BB962C8B-B14F-4D97-AF65-F5344CB8AC3E}">
        <p14:creationId xmlns:p14="http://schemas.microsoft.com/office/powerpoint/2010/main" val="59342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540D-56D4-4176-828A-A51A6BDF456E}"/>
              </a:ext>
            </a:extLst>
          </p:cNvPr>
          <p:cNvSpPr>
            <a:spLocks noGrp="1"/>
          </p:cNvSpPr>
          <p:nvPr>
            <p:ph type="title"/>
          </p:nvPr>
        </p:nvSpPr>
        <p:spPr/>
        <p:txBody>
          <a:bodyPr/>
          <a:lstStyle/>
          <a:p>
            <a:r>
              <a:rPr lang="en-GB" dirty="0"/>
              <a:t>Logic for Question Types</a:t>
            </a:r>
            <a:endParaRPr lang="en-IN" dirty="0"/>
          </a:p>
        </p:txBody>
      </p:sp>
      <p:sp>
        <p:nvSpPr>
          <p:cNvPr id="3" name="Text Placeholder 2">
            <a:extLst>
              <a:ext uri="{FF2B5EF4-FFF2-40B4-BE49-F238E27FC236}">
                <a16:creationId xmlns:a16="http://schemas.microsoft.com/office/drawing/2014/main" id="{D1A68155-A58D-4266-8693-865F3DC82EAC}"/>
              </a:ext>
            </a:extLst>
          </p:cNvPr>
          <p:cNvSpPr>
            <a:spLocks noGrp="1"/>
          </p:cNvSpPr>
          <p:nvPr>
            <p:ph type="body" idx="1"/>
          </p:nvPr>
        </p:nvSpPr>
        <p:spPr>
          <a:xfrm>
            <a:off x="325225" y="964294"/>
            <a:ext cx="8229600" cy="4929411"/>
          </a:xfrm>
        </p:spPr>
        <p:txBody>
          <a:bodyPr>
            <a:normAutofit/>
          </a:bodyPr>
          <a:lstStyle/>
          <a:p>
            <a:pPr marL="342900" indent="-342900">
              <a:lnSpc>
                <a:spcPct val="90000"/>
              </a:lnSpc>
              <a:spcBef>
                <a:spcPts val="480"/>
              </a:spcBef>
              <a:buSzPct val="100000"/>
              <a:buFont typeface="+mj-lt"/>
              <a:buAutoNum type="arabicPeriod"/>
            </a:pPr>
            <a:r>
              <a:rPr lang="en-GB" sz="1400" dirty="0"/>
              <a:t>Multiple Choice – The user should be able to add a question and a maximum of 4 options</a:t>
            </a:r>
          </a:p>
          <a:p>
            <a:pPr marL="342900" indent="-342900">
              <a:lnSpc>
                <a:spcPct val="90000"/>
              </a:lnSpc>
              <a:spcBef>
                <a:spcPts val="480"/>
              </a:spcBef>
              <a:buSzPct val="100000"/>
              <a:buFont typeface="+mj-lt"/>
              <a:buAutoNum type="arabicPeriod"/>
            </a:pPr>
            <a:r>
              <a:rPr lang="en-GB" sz="1400" dirty="0"/>
              <a:t>Fill in the blanks - The user should be able to add a question and one answer</a:t>
            </a:r>
          </a:p>
          <a:p>
            <a:pPr marL="342900" indent="-342900">
              <a:lnSpc>
                <a:spcPct val="90000"/>
              </a:lnSpc>
              <a:spcBef>
                <a:spcPts val="480"/>
              </a:spcBef>
              <a:buSzPct val="100000"/>
              <a:buFont typeface="+mj-lt"/>
              <a:buAutoNum type="arabicPeriod"/>
            </a:pPr>
            <a:r>
              <a:rPr lang="en-GB" sz="1400" dirty="0"/>
              <a:t>Scramble &amp; Unscramble - The user should be able to add a question and one answer</a:t>
            </a:r>
          </a:p>
          <a:p>
            <a:pPr marL="342900" indent="-342900">
              <a:lnSpc>
                <a:spcPct val="90000"/>
              </a:lnSpc>
              <a:spcBef>
                <a:spcPts val="480"/>
              </a:spcBef>
              <a:buSzPct val="100000"/>
              <a:buFont typeface="+mj-lt"/>
              <a:buAutoNum type="arabicPeriod"/>
            </a:pPr>
            <a:r>
              <a:rPr lang="en-GB" sz="1400" dirty="0"/>
              <a:t>Riddles - The user should be able to add a question and one answer</a:t>
            </a:r>
          </a:p>
          <a:p>
            <a:pPr marL="342900" indent="-342900">
              <a:lnSpc>
                <a:spcPct val="90000"/>
              </a:lnSpc>
              <a:spcBef>
                <a:spcPts val="480"/>
              </a:spcBef>
              <a:buSzPct val="100000"/>
              <a:buFont typeface="+mj-lt"/>
              <a:buAutoNum type="arabicPeriod"/>
            </a:pPr>
            <a:r>
              <a:rPr lang="en-GB" sz="1400" dirty="0"/>
              <a:t>Match the following – For this type of question, there will be set of questions in the left, with answers / options on the right. The uses will have to map the left and right side</a:t>
            </a:r>
          </a:p>
          <a:p>
            <a:pPr marL="342900" indent="-342900">
              <a:lnSpc>
                <a:spcPct val="90000"/>
              </a:lnSpc>
              <a:spcBef>
                <a:spcPts val="480"/>
              </a:spcBef>
              <a:buSzPct val="100000"/>
              <a:buFont typeface="+mj-lt"/>
              <a:buAutoNum type="arabicPeriod"/>
            </a:pPr>
            <a:r>
              <a:rPr lang="en-GB" sz="1400" dirty="0"/>
              <a:t>Word Search – Words will be hidden in a haze, with clues given for the users. Based on the clues, the user would need to find the corresponding words</a:t>
            </a:r>
          </a:p>
          <a:p>
            <a:pPr marL="342900" indent="-342900">
              <a:lnSpc>
                <a:spcPct val="90000"/>
              </a:lnSpc>
              <a:spcBef>
                <a:spcPts val="480"/>
              </a:spcBef>
              <a:buSzPct val="100000"/>
              <a:buFont typeface="+mj-lt"/>
              <a:buAutoNum type="arabicPeriod"/>
            </a:pPr>
            <a:r>
              <a:rPr lang="en-GB" sz="1400" dirty="0"/>
              <a:t>Crosswords – Boxes are arranged vertically (down) and horizontally (across), with clues given for the users. Based on the clues, the user would need to find the corresponding words</a:t>
            </a:r>
          </a:p>
          <a:p>
            <a:pPr marL="342900" indent="-342900">
              <a:lnSpc>
                <a:spcPct val="90000"/>
              </a:lnSpc>
              <a:spcBef>
                <a:spcPts val="480"/>
              </a:spcBef>
              <a:buSzPct val="100000"/>
              <a:buFont typeface="+mj-lt"/>
              <a:buAutoNum type="arabicPeriod"/>
            </a:pPr>
            <a:r>
              <a:rPr lang="en-GB" sz="1400" dirty="0"/>
              <a:t>Single Image based Questions - The user should be able to add an image as a question and a maximum of 4 options as text</a:t>
            </a:r>
          </a:p>
          <a:p>
            <a:pPr marL="342900" indent="-342900">
              <a:lnSpc>
                <a:spcPct val="90000"/>
              </a:lnSpc>
              <a:spcBef>
                <a:spcPts val="480"/>
              </a:spcBef>
              <a:buSzPct val="100000"/>
              <a:buFont typeface="+mj-lt"/>
              <a:buAutoNum type="arabicPeriod"/>
            </a:pPr>
            <a:r>
              <a:rPr lang="en-GB" sz="1400" dirty="0"/>
              <a:t>Multiple image Questions - The user should be able to add a text as a question and a maximum of 4 options as images</a:t>
            </a:r>
          </a:p>
          <a:p>
            <a:pPr marL="342900" indent="-342900">
              <a:lnSpc>
                <a:spcPct val="90000"/>
              </a:lnSpc>
              <a:spcBef>
                <a:spcPts val="480"/>
              </a:spcBef>
              <a:buSzPct val="100000"/>
              <a:buFont typeface="+mj-lt"/>
              <a:buAutoNum type="arabicPeriod"/>
            </a:pPr>
            <a:r>
              <a:rPr lang="en-GB" sz="1400" dirty="0"/>
              <a:t>Audio based questions - The user should be able to add an audio file as a question and a maximum of 4 options as text</a:t>
            </a:r>
          </a:p>
          <a:p>
            <a:pPr marL="342900" indent="-342900">
              <a:lnSpc>
                <a:spcPct val="90000"/>
              </a:lnSpc>
              <a:spcBef>
                <a:spcPts val="480"/>
              </a:spcBef>
              <a:buSzPct val="100000"/>
              <a:buFont typeface="+mj-lt"/>
              <a:buAutoNum type="arabicPeriod"/>
            </a:pPr>
            <a:r>
              <a:rPr lang="en-GB" sz="1400" dirty="0"/>
              <a:t>Video based questions - The user should be able to add a video file as a question and a maximum of 4 options as text</a:t>
            </a:r>
          </a:p>
          <a:p>
            <a:pPr marL="342900" indent="-342900">
              <a:lnSpc>
                <a:spcPct val="90000"/>
              </a:lnSpc>
              <a:spcBef>
                <a:spcPts val="480"/>
              </a:spcBef>
              <a:buSzPct val="100000"/>
              <a:buFont typeface="+mj-lt"/>
              <a:buAutoNum type="arabicPeriod"/>
            </a:pPr>
            <a:r>
              <a:rPr lang="en-GB" sz="1400" dirty="0"/>
              <a:t>Text based questions - The user should be able to add a text file as a question and a maximum of 4 options as text</a:t>
            </a:r>
          </a:p>
          <a:p>
            <a:endParaRPr lang="en-IN" sz="1400" dirty="0"/>
          </a:p>
        </p:txBody>
      </p:sp>
    </p:spTree>
    <p:extLst>
      <p:ext uri="{BB962C8B-B14F-4D97-AF65-F5344CB8AC3E}">
        <p14:creationId xmlns:p14="http://schemas.microsoft.com/office/powerpoint/2010/main" val="3759474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Spoken English – Module &amp; Question Mapping</a:t>
            </a:r>
            <a:endParaRPr lang="en-IN" dirty="0"/>
          </a:p>
        </p:txBody>
      </p:sp>
      <p:graphicFrame>
        <p:nvGraphicFramePr>
          <p:cNvPr id="4" name="Table 3"/>
          <p:cNvGraphicFramePr>
            <a:graphicFrameLocks noGrp="1"/>
          </p:cNvGraphicFramePr>
          <p:nvPr/>
        </p:nvGraphicFramePr>
        <p:xfrm>
          <a:off x="-43776" y="1116402"/>
          <a:ext cx="9129409" cy="4587240"/>
        </p:xfrm>
        <a:graphic>
          <a:graphicData uri="http://schemas.openxmlformats.org/drawingml/2006/table">
            <a:tbl>
              <a:tblPr firstRow="1" bandRow="1">
                <a:tableStyleId>{3EC43368-B5D1-422D-AAB7-16CB09153658}</a:tableStyleId>
              </a:tblPr>
              <a:tblGrid>
                <a:gridCol w="682938">
                  <a:extLst>
                    <a:ext uri="{9D8B030D-6E8A-4147-A177-3AD203B41FA5}">
                      <a16:colId xmlns:a16="http://schemas.microsoft.com/office/drawing/2014/main" val="2145985706"/>
                    </a:ext>
                  </a:extLst>
                </a:gridCol>
                <a:gridCol w="682937">
                  <a:extLst>
                    <a:ext uri="{9D8B030D-6E8A-4147-A177-3AD203B41FA5}">
                      <a16:colId xmlns:a16="http://schemas.microsoft.com/office/drawing/2014/main" val="3815818035"/>
                    </a:ext>
                  </a:extLst>
                </a:gridCol>
                <a:gridCol w="597570">
                  <a:extLst>
                    <a:ext uri="{9D8B030D-6E8A-4147-A177-3AD203B41FA5}">
                      <a16:colId xmlns:a16="http://schemas.microsoft.com/office/drawing/2014/main" val="2616022304"/>
                    </a:ext>
                  </a:extLst>
                </a:gridCol>
                <a:gridCol w="697532">
                  <a:extLst>
                    <a:ext uri="{9D8B030D-6E8A-4147-A177-3AD203B41FA5}">
                      <a16:colId xmlns:a16="http://schemas.microsoft.com/office/drawing/2014/main" val="3756776056"/>
                    </a:ext>
                  </a:extLst>
                </a:gridCol>
                <a:gridCol w="808554">
                  <a:extLst>
                    <a:ext uri="{9D8B030D-6E8A-4147-A177-3AD203B41FA5}">
                      <a16:colId xmlns:a16="http://schemas.microsoft.com/office/drawing/2014/main" val="176381507"/>
                    </a:ext>
                  </a:extLst>
                </a:gridCol>
                <a:gridCol w="808554">
                  <a:extLst>
                    <a:ext uri="{9D8B030D-6E8A-4147-A177-3AD203B41FA5}">
                      <a16:colId xmlns:a16="http://schemas.microsoft.com/office/drawing/2014/main" val="3107916690"/>
                    </a:ext>
                  </a:extLst>
                </a:gridCol>
                <a:gridCol w="808554">
                  <a:extLst>
                    <a:ext uri="{9D8B030D-6E8A-4147-A177-3AD203B41FA5}">
                      <a16:colId xmlns:a16="http://schemas.microsoft.com/office/drawing/2014/main" val="2009790936"/>
                    </a:ext>
                  </a:extLst>
                </a:gridCol>
                <a:gridCol w="808554">
                  <a:extLst>
                    <a:ext uri="{9D8B030D-6E8A-4147-A177-3AD203B41FA5}">
                      <a16:colId xmlns:a16="http://schemas.microsoft.com/office/drawing/2014/main" val="1637241377"/>
                    </a:ext>
                  </a:extLst>
                </a:gridCol>
                <a:gridCol w="808554">
                  <a:extLst>
                    <a:ext uri="{9D8B030D-6E8A-4147-A177-3AD203B41FA5}">
                      <a16:colId xmlns:a16="http://schemas.microsoft.com/office/drawing/2014/main" val="4156126962"/>
                    </a:ext>
                  </a:extLst>
                </a:gridCol>
                <a:gridCol w="808554">
                  <a:extLst>
                    <a:ext uri="{9D8B030D-6E8A-4147-A177-3AD203B41FA5}">
                      <a16:colId xmlns:a16="http://schemas.microsoft.com/office/drawing/2014/main" val="2296781301"/>
                    </a:ext>
                  </a:extLst>
                </a:gridCol>
                <a:gridCol w="808554">
                  <a:extLst>
                    <a:ext uri="{9D8B030D-6E8A-4147-A177-3AD203B41FA5}">
                      <a16:colId xmlns:a16="http://schemas.microsoft.com/office/drawing/2014/main" val="402761111"/>
                    </a:ext>
                  </a:extLst>
                </a:gridCol>
                <a:gridCol w="808554">
                  <a:extLst>
                    <a:ext uri="{9D8B030D-6E8A-4147-A177-3AD203B41FA5}">
                      <a16:colId xmlns:a16="http://schemas.microsoft.com/office/drawing/2014/main" val="1501305820"/>
                    </a:ext>
                  </a:extLst>
                </a:gridCol>
              </a:tblGrid>
              <a:tr h="370840">
                <a:tc>
                  <a:txBody>
                    <a:bodyPr/>
                    <a:lstStyle/>
                    <a:p>
                      <a:r>
                        <a:rPr lang="en-US" sz="1200" dirty="0"/>
                        <a:t>Module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t>Multiple Choice</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t>Fill in the blanks</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t>Unscramble</a:t>
                      </a:r>
                    </a:p>
                    <a:p>
                      <a:endParaRPr lang="en-IN" sz="1200" dirty="0"/>
                    </a:p>
                  </a:txBody>
                  <a:tcPr/>
                </a:tc>
                <a:tc>
                  <a:txBody>
                    <a:bodyPr/>
                    <a:lstStyle/>
                    <a:p>
                      <a:r>
                        <a:rPr lang="en-US" sz="1200" dirty="0"/>
                        <a:t>Riddles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t>Match the following</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Word Search</a:t>
                      </a:r>
                      <a:endParaRPr lang="en-IN" sz="1200" dirty="0"/>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Crosswords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Image based</a:t>
                      </a:r>
                      <a:endParaRPr lang="en-IN" sz="1200" dirty="0"/>
                    </a:p>
                  </a:txBody>
                  <a:tcPr/>
                </a:tc>
                <a:tc>
                  <a:txBody>
                    <a:bodyPr/>
                    <a:lstStyle/>
                    <a:p>
                      <a:r>
                        <a:rPr lang="en-US" sz="1200" dirty="0"/>
                        <a:t>Audio</a:t>
                      </a:r>
                      <a:endParaRPr lang="en-IN" sz="1200" dirty="0"/>
                    </a:p>
                  </a:txBody>
                  <a:tcPr/>
                </a:tc>
                <a:tc>
                  <a:txBody>
                    <a:bodyPr/>
                    <a:lstStyle/>
                    <a:p>
                      <a:r>
                        <a:rPr lang="en-US" sz="1200" dirty="0"/>
                        <a:t>Video</a:t>
                      </a:r>
                      <a:endParaRPr lang="en-IN" sz="1200" dirty="0"/>
                    </a:p>
                  </a:txBody>
                  <a:tcPr/>
                </a:tc>
                <a:tc>
                  <a:txBody>
                    <a:bodyPr/>
                    <a:lstStyle/>
                    <a:p>
                      <a:r>
                        <a:rPr lang="en-US" sz="1200" dirty="0"/>
                        <a:t>Text</a:t>
                      </a:r>
                      <a:endParaRPr lang="en-IN" sz="1200" dirty="0"/>
                    </a:p>
                  </a:txBody>
                  <a:tcPr/>
                </a:tc>
                <a:extLst>
                  <a:ext uri="{0D108BD9-81ED-4DB2-BD59-A6C34878D82A}">
                    <a16:rowId xmlns:a16="http://schemas.microsoft.com/office/drawing/2014/main" val="2140037995"/>
                  </a:ext>
                </a:extLst>
              </a:tr>
              <a:tr h="370840">
                <a:tc>
                  <a:txBody>
                    <a:bodyPr/>
                    <a:lstStyle/>
                    <a:p>
                      <a:r>
                        <a:rPr lang="en-US" sz="1100" dirty="0"/>
                        <a:t>WORDS</a:t>
                      </a:r>
                      <a:endParaRPr lang="en-IN" sz="1100" dirty="0"/>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endParaRPr lang="en-US" dirty="0"/>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r>
                        <a:rPr lang="en-US" dirty="0"/>
                        <a:t>X</a:t>
                      </a:r>
                    </a:p>
                  </a:txBody>
                  <a:tcPr/>
                </a:tc>
                <a:tc>
                  <a:txBody>
                    <a:bodyPr/>
                    <a:lstStyle/>
                    <a:p>
                      <a:pPr marL="180000" lvl="0" indent="0">
                        <a:lnSpc>
                          <a:spcPct val="90000"/>
                        </a:lnSpc>
                        <a:spcBef>
                          <a:spcPts val="480"/>
                        </a:spcBef>
                        <a:buSzPts val="2400"/>
                        <a:buFont typeface="Arial" panose="020B0604020202020204" pitchFamily="34" charset="0"/>
                        <a:buNone/>
                      </a:pPr>
                      <a:endParaRPr lang="en-US" dirty="0"/>
                    </a:p>
                  </a:txBody>
                  <a:tcPr/>
                </a:tc>
                <a:tc>
                  <a:txBody>
                    <a:bodyPr/>
                    <a:lstStyle/>
                    <a:p>
                      <a:pPr marL="180000" lvl="0" indent="0">
                        <a:lnSpc>
                          <a:spcPct val="90000"/>
                        </a:lnSpc>
                        <a:spcBef>
                          <a:spcPts val="480"/>
                        </a:spcBef>
                        <a:buSzPts val="2400"/>
                        <a:buFont typeface="Arial" panose="020B0604020202020204" pitchFamily="34" charset="0"/>
                        <a:buNone/>
                      </a:pPr>
                      <a:endParaRPr lang="en-US" dirty="0"/>
                    </a:p>
                  </a:txBody>
                  <a:tcPr/>
                </a:tc>
                <a:tc>
                  <a:txBody>
                    <a:bodyPr/>
                    <a:lstStyle/>
                    <a:p>
                      <a:pPr marL="180000" lvl="0" indent="0">
                        <a:lnSpc>
                          <a:spcPct val="90000"/>
                        </a:lnSpc>
                        <a:spcBef>
                          <a:spcPts val="480"/>
                        </a:spcBef>
                        <a:buSzPts val="2400"/>
                        <a:buFont typeface="Arial" panose="020B0604020202020204" pitchFamily="34" charset="0"/>
                        <a:buNone/>
                      </a:pPr>
                      <a:endParaRPr lang="en-US" dirty="0"/>
                    </a:p>
                  </a:txBody>
                  <a:tcPr/>
                </a:tc>
                <a:extLst>
                  <a:ext uri="{0D108BD9-81ED-4DB2-BD59-A6C34878D82A}">
                    <a16:rowId xmlns:a16="http://schemas.microsoft.com/office/drawing/2014/main" val="2251422376"/>
                  </a:ext>
                </a:extLst>
              </a:tr>
              <a:tr h="370840">
                <a:tc>
                  <a:txBody>
                    <a:bodyPr/>
                    <a:lstStyle/>
                    <a:p>
                      <a:r>
                        <a:rPr lang="en-US" sz="1100" dirty="0"/>
                        <a:t>SENTENCES</a:t>
                      </a:r>
                      <a:endParaRPr lang="en-IN" sz="1100" dirty="0"/>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extLst>
                  <a:ext uri="{0D108BD9-81ED-4DB2-BD59-A6C34878D82A}">
                    <a16:rowId xmlns:a16="http://schemas.microsoft.com/office/drawing/2014/main" val="2195721505"/>
                  </a:ext>
                </a:extLst>
              </a:tr>
              <a:tr h="370840">
                <a:tc>
                  <a:txBody>
                    <a:bodyPr/>
                    <a:lstStyle/>
                    <a:p>
                      <a:r>
                        <a:rPr lang="en-US" sz="1100" dirty="0"/>
                        <a:t>GRAMMAR</a:t>
                      </a:r>
                      <a:endParaRPr lang="en-IN" sz="1100" dirty="0"/>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a:p>
                  </a:txBody>
                  <a:tcPr/>
                </a:tc>
                <a:extLst>
                  <a:ext uri="{0D108BD9-81ED-4DB2-BD59-A6C34878D82A}">
                    <a16:rowId xmlns:a16="http://schemas.microsoft.com/office/drawing/2014/main" val="3594642160"/>
                  </a:ext>
                </a:extLst>
              </a:tr>
              <a:tr h="370840">
                <a:tc>
                  <a:txBody>
                    <a:bodyPr/>
                    <a:lstStyle/>
                    <a:p>
                      <a:r>
                        <a:rPr lang="en-US" sz="1100" dirty="0"/>
                        <a:t>QUESTIONS</a:t>
                      </a:r>
                      <a:endParaRPr lang="en-IN" sz="1100" dirty="0"/>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marR="0" lvl="0" indent="0" algn="l" rtl="0">
                        <a:lnSpc>
                          <a:spcPct val="90000"/>
                        </a:lnSpc>
                        <a:spcBef>
                          <a:spcPts val="480"/>
                        </a:spcBef>
                        <a:spcAft>
                          <a:spcPts val="0"/>
                        </a:spcAft>
                        <a:buClr>
                          <a:srgbClr val="000000"/>
                        </a:buClr>
                        <a:buSzPts val="2400"/>
                        <a:buFont typeface="Arial" panose="020B0604020202020204" pitchFamily="34" charset="0"/>
                        <a:buNone/>
                      </a:pPr>
                      <a:r>
                        <a:rPr lang="en-US" dirty="0"/>
                        <a:t>X</a:t>
                      </a:r>
                      <a:endParaRPr lang="en-US" sz="1400" b="0" i="0" u="none" strike="noStrike" cap="none" dirty="0">
                        <a:solidFill>
                          <a:schemeClr val="dk1"/>
                        </a:solidFill>
                        <a:latin typeface="Century Gothic"/>
                        <a:ea typeface="Century Gothic"/>
                        <a:cs typeface="Century Gothic"/>
                        <a:sym typeface="Arial"/>
                      </a:endParaRPr>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a:p>
                  </a:txBody>
                  <a:tcPr/>
                </a:tc>
                <a:extLst>
                  <a:ext uri="{0D108BD9-81ED-4DB2-BD59-A6C34878D82A}">
                    <a16:rowId xmlns:a16="http://schemas.microsoft.com/office/drawing/2014/main" val="2500653078"/>
                  </a:ext>
                </a:extLst>
              </a:tr>
              <a:tr h="370840">
                <a:tc>
                  <a:txBody>
                    <a:bodyPr/>
                    <a:lstStyle/>
                    <a:p>
                      <a:r>
                        <a:rPr lang="en-US" sz="1100" dirty="0"/>
                        <a:t>LISTENING</a:t>
                      </a:r>
                      <a:endParaRPr lang="en-IN" sz="1100"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r>
                        <a:rPr lang="en-US" dirty="0"/>
                        <a:t>X</a:t>
                      </a:r>
                      <a:endParaRPr lang="en-IN" dirty="0"/>
                    </a:p>
                  </a:txBody>
                  <a:tcPr/>
                </a:tc>
                <a:tc>
                  <a:txBody>
                    <a:bodyPr/>
                    <a:lstStyle/>
                    <a:p>
                      <a:pPr marL="180000" indent="0">
                        <a:buFont typeface="Arial" panose="020B0604020202020204" pitchFamily="34" charset="0"/>
                        <a:buNone/>
                      </a:pPr>
                      <a:r>
                        <a:rPr lang="en-US" dirty="0"/>
                        <a:t>X</a:t>
                      </a:r>
                      <a:endParaRPr lang="en-IN" dirty="0"/>
                    </a:p>
                  </a:txBody>
                  <a:tcPr/>
                </a:tc>
                <a:tc>
                  <a:txBody>
                    <a:bodyPr/>
                    <a:lstStyle/>
                    <a:p>
                      <a:pPr marL="180000" indent="0">
                        <a:buFont typeface="Arial" panose="020B0604020202020204" pitchFamily="34" charset="0"/>
                        <a:buNone/>
                      </a:pPr>
                      <a:endParaRPr lang="en-IN"/>
                    </a:p>
                  </a:txBody>
                  <a:tcPr/>
                </a:tc>
                <a:extLst>
                  <a:ext uri="{0D108BD9-81ED-4DB2-BD59-A6C34878D82A}">
                    <a16:rowId xmlns:a16="http://schemas.microsoft.com/office/drawing/2014/main" val="4045513"/>
                  </a:ext>
                </a:extLst>
              </a:tr>
              <a:tr h="370840">
                <a:tc>
                  <a:txBody>
                    <a:bodyPr/>
                    <a:lstStyle/>
                    <a:p>
                      <a:r>
                        <a:rPr lang="en-US" sz="1100" dirty="0"/>
                        <a:t>WRITING</a:t>
                      </a:r>
                      <a:endParaRPr lang="en-IN" sz="1100"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r>
                        <a:rPr lang="en-US" dirty="0"/>
                        <a:t>X</a:t>
                      </a:r>
                      <a:endParaRPr lang="en-IN" dirty="0"/>
                    </a:p>
                  </a:txBody>
                  <a:tcPr/>
                </a:tc>
                <a:tc>
                  <a:txBody>
                    <a:bodyPr/>
                    <a:lstStyle/>
                    <a:p>
                      <a:pPr marL="180000" indent="0">
                        <a:buFont typeface="Arial" panose="020B0604020202020204" pitchFamily="34" charset="0"/>
                        <a:buNone/>
                      </a:pPr>
                      <a:r>
                        <a:rPr lang="en-US" dirty="0"/>
                        <a:t>X</a:t>
                      </a:r>
                      <a:endParaRPr lang="en-IN" dirty="0"/>
                    </a:p>
                  </a:txBody>
                  <a:tcPr/>
                </a:tc>
                <a:tc>
                  <a:txBody>
                    <a:bodyPr/>
                    <a:lstStyle/>
                    <a:p>
                      <a:pPr marL="180000" indent="0">
                        <a:buFont typeface="Arial" panose="020B0604020202020204" pitchFamily="34" charset="0"/>
                        <a:buNone/>
                      </a:pPr>
                      <a:r>
                        <a:rPr lang="en-US" dirty="0"/>
                        <a:t>X</a:t>
                      </a:r>
                      <a:endParaRPr lang="en-IN" dirty="0"/>
                    </a:p>
                  </a:txBody>
                  <a:tcPr/>
                </a:tc>
                <a:extLst>
                  <a:ext uri="{0D108BD9-81ED-4DB2-BD59-A6C34878D82A}">
                    <a16:rowId xmlns:a16="http://schemas.microsoft.com/office/drawing/2014/main" val="2460373105"/>
                  </a:ext>
                </a:extLst>
              </a:tr>
              <a:tr h="370840">
                <a:tc>
                  <a:txBody>
                    <a:bodyPr/>
                    <a:lstStyle/>
                    <a:p>
                      <a:r>
                        <a:rPr lang="en-US" sz="1100" dirty="0"/>
                        <a:t>READING</a:t>
                      </a:r>
                      <a:endParaRPr lang="en-IN" sz="1100"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r>
                        <a:rPr lang="en-US" dirty="0"/>
                        <a:t>X</a:t>
                      </a:r>
                      <a:endParaRPr lang="en-IN" dirty="0"/>
                    </a:p>
                  </a:txBody>
                  <a:tcPr/>
                </a:tc>
                <a:extLst>
                  <a:ext uri="{0D108BD9-81ED-4DB2-BD59-A6C34878D82A}">
                    <a16:rowId xmlns:a16="http://schemas.microsoft.com/office/drawing/2014/main" val="710041194"/>
                  </a:ext>
                </a:extLst>
              </a:tr>
              <a:tr h="370840">
                <a:tc>
                  <a:txBody>
                    <a:bodyPr/>
                    <a:lstStyle/>
                    <a:p>
                      <a:r>
                        <a:rPr lang="en-US" sz="1100" dirty="0"/>
                        <a:t>CONVERSATIO</a:t>
                      </a:r>
                      <a:endParaRPr lang="en-IN" sz="1100"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endParaRPr lang="en-IN" dirty="0"/>
                    </a:p>
                  </a:txBody>
                  <a:tcPr/>
                </a:tc>
                <a:tc>
                  <a:txBody>
                    <a:bodyPr/>
                    <a:lstStyle/>
                    <a:p>
                      <a:pPr marL="180000" indent="0">
                        <a:buFont typeface="Arial" panose="020B0604020202020204" pitchFamily="34" charset="0"/>
                        <a:buNone/>
                      </a:pPr>
                      <a:r>
                        <a:rPr lang="en-US" dirty="0"/>
                        <a:t>X</a:t>
                      </a:r>
                      <a:endParaRPr lang="en-IN" dirty="0"/>
                    </a:p>
                  </a:txBody>
                  <a:tcPr/>
                </a:tc>
                <a:extLst>
                  <a:ext uri="{0D108BD9-81ED-4DB2-BD59-A6C34878D82A}">
                    <a16:rowId xmlns:a16="http://schemas.microsoft.com/office/drawing/2014/main" val="3177102210"/>
                  </a:ext>
                </a:extLst>
              </a:tr>
            </a:tbl>
          </a:graphicData>
        </a:graphic>
      </p:graphicFrame>
    </p:spTree>
    <p:extLst>
      <p:ext uri="{BB962C8B-B14F-4D97-AF65-F5344CB8AC3E}">
        <p14:creationId xmlns:p14="http://schemas.microsoft.com/office/powerpoint/2010/main" val="68485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Type of Questions - Examples</a:t>
            </a:r>
            <a:endParaRPr dirty="0"/>
          </a:p>
        </p:txBody>
      </p:sp>
      <p:pic>
        <p:nvPicPr>
          <p:cNvPr id="2" name="Picture 1">
            <a:extLst>
              <a:ext uri="{FF2B5EF4-FFF2-40B4-BE49-F238E27FC236}">
                <a16:creationId xmlns:a16="http://schemas.microsoft.com/office/drawing/2014/main" id="{B5F16C9F-2AD2-4BC7-AA1F-E6179239476D}"/>
              </a:ext>
            </a:extLst>
          </p:cNvPr>
          <p:cNvPicPr>
            <a:picLocks noChangeAspect="1"/>
          </p:cNvPicPr>
          <p:nvPr/>
        </p:nvPicPr>
        <p:blipFill>
          <a:blip r:embed="rId3"/>
          <a:stretch>
            <a:fillRect/>
          </a:stretch>
        </p:blipFill>
        <p:spPr>
          <a:xfrm>
            <a:off x="-75414" y="1678506"/>
            <a:ext cx="9144000" cy="2671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5C88-A2D7-47A0-B0B7-4EA813A5DA08}"/>
              </a:ext>
            </a:extLst>
          </p:cNvPr>
          <p:cNvSpPr>
            <a:spLocks noGrp="1"/>
          </p:cNvSpPr>
          <p:nvPr>
            <p:ph type="title"/>
          </p:nvPr>
        </p:nvSpPr>
        <p:spPr/>
        <p:txBody>
          <a:bodyPr/>
          <a:lstStyle/>
          <a:p>
            <a:r>
              <a:rPr lang="en-US" dirty="0"/>
              <a:t>Type of Questions – Examples for Match the Following, Word Search and Crossword</a:t>
            </a:r>
            <a:endParaRPr lang="en-IN" dirty="0"/>
          </a:p>
        </p:txBody>
      </p:sp>
      <p:pic>
        <p:nvPicPr>
          <p:cNvPr id="4" name="Picture 3">
            <a:extLst>
              <a:ext uri="{FF2B5EF4-FFF2-40B4-BE49-F238E27FC236}">
                <a16:creationId xmlns:a16="http://schemas.microsoft.com/office/drawing/2014/main" id="{6835C230-80BF-495E-8C46-F9C59DA7E8A7}"/>
              </a:ext>
            </a:extLst>
          </p:cNvPr>
          <p:cNvPicPr>
            <a:picLocks noChangeAspect="1"/>
          </p:cNvPicPr>
          <p:nvPr/>
        </p:nvPicPr>
        <p:blipFill>
          <a:blip r:embed="rId2"/>
          <a:stretch>
            <a:fillRect/>
          </a:stretch>
        </p:blipFill>
        <p:spPr>
          <a:xfrm>
            <a:off x="452487" y="1118403"/>
            <a:ext cx="7032395" cy="2263552"/>
          </a:xfrm>
          <a:prstGeom prst="rect">
            <a:avLst/>
          </a:prstGeom>
        </p:spPr>
      </p:pic>
      <p:pic>
        <p:nvPicPr>
          <p:cNvPr id="5" name="Picture 4">
            <a:extLst>
              <a:ext uri="{FF2B5EF4-FFF2-40B4-BE49-F238E27FC236}">
                <a16:creationId xmlns:a16="http://schemas.microsoft.com/office/drawing/2014/main" id="{2DFDF5FB-7C0A-4741-BFB9-E894DD2C14D2}"/>
              </a:ext>
            </a:extLst>
          </p:cNvPr>
          <p:cNvPicPr>
            <a:picLocks noChangeAspect="1"/>
          </p:cNvPicPr>
          <p:nvPr/>
        </p:nvPicPr>
        <p:blipFill>
          <a:blip r:embed="rId3"/>
          <a:stretch>
            <a:fillRect/>
          </a:stretch>
        </p:blipFill>
        <p:spPr>
          <a:xfrm>
            <a:off x="452487" y="3429000"/>
            <a:ext cx="7098383" cy="1446221"/>
          </a:xfrm>
          <a:prstGeom prst="rect">
            <a:avLst/>
          </a:prstGeom>
        </p:spPr>
      </p:pic>
      <p:pic>
        <p:nvPicPr>
          <p:cNvPr id="6" name="Picture 5">
            <a:extLst>
              <a:ext uri="{FF2B5EF4-FFF2-40B4-BE49-F238E27FC236}">
                <a16:creationId xmlns:a16="http://schemas.microsoft.com/office/drawing/2014/main" id="{7F070E35-6F90-42F6-BF1A-FE165D2D95E2}"/>
              </a:ext>
            </a:extLst>
          </p:cNvPr>
          <p:cNvPicPr>
            <a:picLocks noChangeAspect="1"/>
          </p:cNvPicPr>
          <p:nvPr/>
        </p:nvPicPr>
        <p:blipFill>
          <a:blip r:embed="rId4"/>
          <a:stretch>
            <a:fillRect/>
          </a:stretch>
        </p:blipFill>
        <p:spPr>
          <a:xfrm>
            <a:off x="452487" y="4922266"/>
            <a:ext cx="7098383" cy="1582379"/>
          </a:xfrm>
          <a:prstGeom prst="rect">
            <a:avLst/>
          </a:prstGeom>
        </p:spPr>
      </p:pic>
      <p:sp>
        <p:nvSpPr>
          <p:cNvPr id="7" name="TextBox 6">
            <a:extLst>
              <a:ext uri="{FF2B5EF4-FFF2-40B4-BE49-F238E27FC236}">
                <a16:creationId xmlns:a16="http://schemas.microsoft.com/office/drawing/2014/main" id="{88A92F57-58FC-47CD-B582-4E207AE88182}"/>
              </a:ext>
            </a:extLst>
          </p:cNvPr>
          <p:cNvSpPr txBox="1"/>
          <p:nvPr/>
        </p:nvSpPr>
        <p:spPr>
          <a:xfrm>
            <a:off x="7484882" y="1404593"/>
            <a:ext cx="1712328" cy="276999"/>
          </a:xfrm>
          <a:prstGeom prst="rect">
            <a:avLst/>
          </a:prstGeom>
          <a:noFill/>
        </p:spPr>
        <p:txBody>
          <a:bodyPr wrap="none" rtlCol="0">
            <a:spAutoFit/>
          </a:bodyPr>
          <a:lstStyle/>
          <a:p>
            <a:r>
              <a:rPr lang="en-GB" sz="1200" b="1" dirty="0"/>
              <a:t>Match the Following </a:t>
            </a:r>
            <a:endParaRPr lang="en-IN" sz="1200" b="1" dirty="0"/>
          </a:p>
        </p:txBody>
      </p:sp>
      <p:sp>
        <p:nvSpPr>
          <p:cNvPr id="9" name="TextBox 8">
            <a:extLst>
              <a:ext uri="{FF2B5EF4-FFF2-40B4-BE49-F238E27FC236}">
                <a16:creationId xmlns:a16="http://schemas.microsoft.com/office/drawing/2014/main" id="{2CEEA852-E8E9-4426-9BBF-BDBF2A2D9C33}"/>
              </a:ext>
            </a:extLst>
          </p:cNvPr>
          <p:cNvSpPr txBox="1"/>
          <p:nvPr/>
        </p:nvSpPr>
        <p:spPr>
          <a:xfrm>
            <a:off x="7550870" y="3875111"/>
            <a:ext cx="1133644" cy="276999"/>
          </a:xfrm>
          <a:prstGeom prst="rect">
            <a:avLst/>
          </a:prstGeom>
          <a:noFill/>
        </p:spPr>
        <p:txBody>
          <a:bodyPr wrap="none" rtlCol="0">
            <a:spAutoFit/>
          </a:bodyPr>
          <a:lstStyle/>
          <a:p>
            <a:r>
              <a:rPr lang="en-GB" sz="1200" b="1" dirty="0"/>
              <a:t>Word Search</a:t>
            </a:r>
            <a:endParaRPr lang="en-IN" sz="1200" b="1" dirty="0"/>
          </a:p>
        </p:txBody>
      </p:sp>
      <p:sp>
        <p:nvSpPr>
          <p:cNvPr id="11" name="TextBox 10">
            <a:extLst>
              <a:ext uri="{FF2B5EF4-FFF2-40B4-BE49-F238E27FC236}">
                <a16:creationId xmlns:a16="http://schemas.microsoft.com/office/drawing/2014/main" id="{7366F626-CD47-4CB4-805C-A1BA251ED41F}"/>
              </a:ext>
            </a:extLst>
          </p:cNvPr>
          <p:cNvSpPr txBox="1"/>
          <p:nvPr/>
        </p:nvSpPr>
        <p:spPr>
          <a:xfrm>
            <a:off x="7557869" y="5176408"/>
            <a:ext cx="987771" cy="276999"/>
          </a:xfrm>
          <a:prstGeom prst="rect">
            <a:avLst/>
          </a:prstGeom>
          <a:noFill/>
        </p:spPr>
        <p:txBody>
          <a:bodyPr wrap="none" rtlCol="0">
            <a:spAutoFit/>
          </a:bodyPr>
          <a:lstStyle/>
          <a:p>
            <a:r>
              <a:rPr lang="en-GB" sz="1200" b="1" dirty="0"/>
              <a:t>Crossword</a:t>
            </a:r>
            <a:endParaRPr lang="en-IN" sz="1200" b="1" dirty="0"/>
          </a:p>
        </p:txBody>
      </p:sp>
    </p:spTree>
    <p:extLst>
      <p:ext uri="{BB962C8B-B14F-4D97-AF65-F5344CB8AC3E}">
        <p14:creationId xmlns:p14="http://schemas.microsoft.com/office/powerpoint/2010/main" val="316676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A64C-10DA-4CED-9FDB-689DFD9C70F4}"/>
              </a:ext>
            </a:extLst>
          </p:cNvPr>
          <p:cNvSpPr>
            <a:spLocks noGrp="1"/>
          </p:cNvSpPr>
          <p:nvPr>
            <p:ph type="title"/>
          </p:nvPr>
        </p:nvSpPr>
        <p:spPr/>
        <p:txBody>
          <a:bodyPr/>
          <a:lstStyle/>
          <a:p>
            <a:r>
              <a:rPr lang="en-GB" dirty="0"/>
              <a:t>Screens for Questions</a:t>
            </a:r>
            <a:endParaRPr lang="en-IN" dirty="0"/>
          </a:p>
        </p:txBody>
      </p:sp>
      <p:pic>
        <p:nvPicPr>
          <p:cNvPr id="4" name="Picture 3">
            <a:extLst>
              <a:ext uri="{FF2B5EF4-FFF2-40B4-BE49-F238E27FC236}">
                <a16:creationId xmlns:a16="http://schemas.microsoft.com/office/drawing/2014/main" id="{842E740F-2C3E-4A22-830D-171967D5C244}"/>
              </a:ext>
            </a:extLst>
          </p:cNvPr>
          <p:cNvPicPr>
            <a:picLocks noChangeAspect="1"/>
          </p:cNvPicPr>
          <p:nvPr/>
        </p:nvPicPr>
        <p:blipFill>
          <a:blip r:embed="rId2"/>
          <a:stretch>
            <a:fillRect/>
          </a:stretch>
        </p:blipFill>
        <p:spPr>
          <a:xfrm>
            <a:off x="-65988" y="929952"/>
            <a:ext cx="6607347" cy="3190284"/>
          </a:xfrm>
          <a:prstGeom prst="rect">
            <a:avLst/>
          </a:prstGeom>
        </p:spPr>
      </p:pic>
      <p:pic>
        <p:nvPicPr>
          <p:cNvPr id="5" name="Picture 4">
            <a:extLst>
              <a:ext uri="{FF2B5EF4-FFF2-40B4-BE49-F238E27FC236}">
                <a16:creationId xmlns:a16="http://schemas.microsoft.com/office/drawing/2014/main" id="{A360764D-076F-4726-A222-D37F9BCD9D28}"/>
              </a:ext>
            </a:extLst>
          </p:cNvPr>
          <p:cNvPicPr>
            <a:picLocks noChangeAspect="1"/>
          </p:cNvPicPr>
          <p:nvPr/>
        </p:nvPicPr>
        <p:blipFill>
          <a:blip r:embed="rId3"/>
          <a:stretch>
            <a:fillRect/>
          </a:stretch>
        </p:blipFill>
        <p:spPr>
          <a:xfrm>
            <a:off x="5546130" y="2234153"/>
            <a:ext cx="3597870" cy="3423010"/>
          </a:xfrm>
          <a:prstGeom prst="rect">
            <a:avLst/>
          </a:prstGeom>
        </p:spPr>
      </p:pic>
      <p:sp>
        <p:nvSpPr>
          <p:cNvPr id="6" name="TextBox 5">
            <a:extLst>
              <a:ext uri="{FF2B5EF4-FFF2-40B4-BE49-F238E27FC236}">
                <a16:creationId xmlns:a16="http://schemas.microsoft.com/office/drawing/2014/main" id="{95BF7F67-B8C2-42DE-8059-C60FBD10D177}"/>
              </a:ext>
            </a:extLst>
          </p:cNvPr>
          <p:cNvSpPr txBox="1"/>
          <p:nvPr/>
        </p:nvSpPr>
        <p:spPr>
          <a:xfrm>
            <a:off x="0" y="4223029"/>
            <a:ext cx="5294262" cy="224676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entury Gothic" panose="020B0502020202020204" pitchFamily="34" charset="0"/>
              </a:rPr>
              <a:t>Creates / Updates / Deletes and Reads all Questions</a:t>
            </a:r>
          </a:p>
          <a:p>
            <a:pPr marL="285750" indent="-285750">
              <a:buFont typeface="Arial" panose="020B0604020202020204" pitchFamily="34" charset="0"/>
              <a:buChar char="•"/>
            </a:pPr>
            <a:r>
              <a:rPr lang="en-GB" dirty="0">
                <a:latin typeface="Century Gothic" panose="020B0502020202020204" pitchFamily="34" charset="0"/>
              </a:rPr>
              <a:t>Option to download the questions into excel sheet</a:t>
            </a:r>
          </a:p>
          <a:p>
            <a:pPr marL="285750" indent="-285750">
              <a:buFont typeface="Arial" panose="020B0604020202020204" pitchFamily="34" charset="0"/>
              <a:buChar char="•"/>
            </a:pPr>
            <a:r>
              <a:rPr lang="en-GB" dirty="0">
                <a:latin typeface="Century Gothic" panose="020B0502020202020204" pitchFamily="34" charset="0"/>
              </a:rPr>
              <a:t>Option to bulk Upload the questions from an excel sheet</a:t>
            </a:r>
          </a:p>
          <a:p>
            <a:pPr marL="285750" indent="-285750">
              <a:buFont typeface="Arial" panose="020B0604020202020204" pitchFamily="34" charset="0"/>
              <a:buChar char="•"/>
            </a:pPr>
            <a:r>
              <a:rPr lang="en-GB" dirty="0">
                <a:latin typeface="Century Gothic" panose="020B0502020202020204" pitchFamily="34" charset="0"/>
              </a:rPr>
              <a:t>Option to filter and search for a Question</a:t>
            </a:r>
          </a:p>
          <a:p>
            <a:pPr marL="285750" indent="-285750">
              <a:buFont typeface="Arial" panose="020B0604020202020204" pitchFamily="34" charset="0"/>
              <a:buChar char="•"/>
            </a:pPr>
            <a:r>
              <a:rPr lang="en-GB" dirty="0">
                <a:latin typeface="Century Gothic" panose="020B0502020202020204" pitchFamily="34" charset="0"/>
              </a:rPr>
              <a:t>Pre-requisites for adding questions are the following</a:t>
            </a:r>
          </a:p>
          <a:p>
            <a:pPr marL="504000" lvl="1" indent="-285750">
              <a:buFont typeface="Arial" panose="020B0604020202020204" pitchFamily="34" charset="0"/>
              <a:buChar char="•"/>
            </a:pPr>
            <a:r>
              <a:rPr lang="en-GB" dirty="0">
                <a:latin typeface="Century Gothic" panose="020B0502020202020204" pitchFamily="34" charset="0"/>
              </a:rPr>
              <a:t>Program</a:t>
            </a:r>
          </a:p>
          <a:p>
            <a:pPr marL="504000" lvl="1" indent="-285750">
              <a:buFont typeface="Arial" panose="020B0604020202020204" pitchFamily="34" charset="0"/>
              <a:buChar char="•"/>
            </a:pPr>
            <a:r>
              <a:rPr lang="en-GB" dirty="0">
                <a:latin typeface="Century Gothic" panose="020B0502020202020204" pitchFamily="34" charset="0"/>
              </a:rPr>
              <a:t>Module</a:t>
            </a:r>
          </a:p>
          <a:p>
            <a:pPr marL="504000" lvl="1" indent="-285750">
              <a:buFont typeface="Arial" panose="020B0604020202020204" pitchFamily="34" charset="0"/>
              <a:buChar char="•"/>
            </a:pPr>
            <a:r>
              <a:rPr lang="en-GB" dirty="0">
                <a:latin typeface="Century Gothic" panose="020B0502020202020204" pitchFamily="34" charset="0"/>
              </a:rPr>
              <a:t>Level</a:t>
            </a:r>
          </a:p>
          <a:p>
            <a:pPr marL="504000" lvl="1" indent="-285750">
              <a:buFont typeface="Arial" panose="020B0604020202020204" pitchFamily="34" charset="0"/>
              <a:buChar char="•"/>
            </a:pPr>
            <a:r>
              <a:rPr lang="en-GB" dirty="0">
                <a:latin typeface="Century Gothic" panose="020B0502020202020204" pitchFamily="34" charset="0"/>
              </a:rPr>
              <a:t>Type of Questions</a:t>
            </a:r>
          </a:p>
        </p:txBody>
      </p:sp>
    </p:spTree>
    <p:extLst>
      <p:ext uri="{BB962C8B-B14F-4D97-AF65-F5344CB8AC3E}">
        <p14:creationId xmlns:p14="http://schemas.microsoft.com/office/powerpoint/2010/main" val="22877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AA21-2B50-43A3-86B3-FF135A2124D3}"/>
              </a:ext>
            </a:extLst>
          </p:cNvPr>
          <p:cNvSpPr>
            <a:spLocks noGrp="1"/>
          </p:cNvSpPr>
          <p:nvPr>
            <p:ph type="title"/>
          </p:nvPr>
        </p:nvSpPr>
        <p:spPr/>
        <p:txBody>
          <a:bodyPr/>
          <a:lstStyle/>
          <a:p>
            <a:r>
              <a:rPr lang="en-GB" dirty="0"/>
              <a:t>Screens for Questions</a:t>
            </a:r>
            <a:endParaRPr lang="en-IN" dirty="0"/>
          </a:p>
        </p:txBody>
      </p:sp>
      <p:pic>
        <p:nvPicPr>
          <p:cNvPr id="4" name="Picture 3">
            <a:extLst>
              <a:ext uri="{FF2B5EF4-FFF2-40B4-BE49-F238E27FC236}">
                <a16:creationId xmlns:a16="http://schemas.microsoft.com/office/drawing/2014/main" id="{A43E3326-FEC4-4786-90EF-592612836F50}"/>
              </a:ext>
            </a:extLst>
          </p:cNvPr>
          <p:cNvPicPr>
            <a:picLocks noChangeAspect="1"/>
          </p:cNvPicPr>
          <p:nvPr/>
        </p:nvPicPr>
        <p:blipFill>
          <a:blip r:embed="rId2"/>
          <a:stretch>
            <a:fillRect/>
          </a:stretch>
        </p:blipFill>
        <p:spPr>
          <a:xfrm>
            <a:off x="119700" y="894730"/>
            <a:ext cx="3827735" cy="3314553"/>
          </a:xfrm>
          <a:prstGeom prst="rect">
            <a:avLst/>
          </a:prstGeom>
        </p:spPr>
      </p:pic>
      <p:pic>
        <p:nvPicPr>
          <p:cNvPr id="5" name="Picture 4">
            <a:extLst>
              <a:ext uri="{FF2B5EF4-FFF2-40B4-BE49-F238E27FC236}">
                <a16:creationId xmlns:a16="http://schemas.microsoft.com/office/drawing/2014/main" id="{DEF65FAA-9325-4393-9164-B27DC14801D8}"/>
              </a:ext>
            </a:extLst>
          </p:cNvPr>
          <p:cNvPicPr>
            <a:picLocks noChangeAspect="1"/>
          </p:cNvPicPr>
          <p:nvPr/>
        </p:nvPicPr>
        <p:blipFill>
          <a:blip r:embed="rId3"/>
          <a:stretch>
            <a:fillRect/>
          </a:stretch>
        </p:blipFill>
        <p:spPr>
          <a:xfrm>
            <a:off x="4352336" y="894730"/>
            <a:ext cx="3660448" cy="4532249"/>
          </a:xfrm>
          <a:prstGeom prst="rect">
            <a:avLst/>
          </a:prstGeom>
        </p:spPr>
      </p:pic>
      <p:sp>
        <p:nvSpPr>
          <p:cNvPr id="6" name="TextBox 5">
            <a:extLst>
              <a:ext uri="{FF2B5EF4-FFF2-40B4-BE49-F238E27FC236}">
                <a16:creationId xmlns:a16="http://schemas.microsoft.com/office/drawing/2014/main" id="{752DBD4F-19F5-4EB5-9D64-B61D68277A9A}"/>
              </a:ext>
            </a:extLst>
          </p:cNvPr>
          <p:cNvSpPr txBox="1"/>
          <p:nvPr/>
        </p:nvSpPr>
        <p:spPr>
          <a:xfrm>
            <a:off x="0" y="4223029"/>
            <a:ext cx="4352336"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entury Gothic" panose="020B0502020202020204" pitchFamily="34" charset="0"/>
              </a:rPr>
              <a:t>For the following type of Questions, the files will be stored in the server. Therefore, only the file path will be stored in the DB. </a:t>
            </a:r>
          </a:p>
          <a:p>
            <a:pPr marL="285750" indent="-285750">
              <a:buFont typeface="Arial" panose="020B0604020202020204" pitchFamily="34" charset="0"/>
              <a:buChar char="•"/>
            </a:pPr>
            <a:r>
              <a:rPr lang="en-GB" dirty="0">
                <a:latin typeface="Century Gothic" panose="020B0502020202020204" pitchFamily="34" charset="0"/>
              </a:rPr>
              <a:t>Also, for the below type of Questions, for each “File”, there will be multiple questions associated with the “File”</a:t>
            </a:r>
          </a:p>
          <a:p>
            <a:pPr marL="504000" lvl="1" indent="-285750">
              <a:buFont typeface="Arial" panose="020B0604020202020204" pitchFamily="34" charset="0"/>
              <a:buChar char="•"/>
            </a:pPr>
            <a:r>
              <a:rPr lang="en-GB" dirty="0">
                <a:latin typeface="Century Gothic" panose="020B0502020202020204" pitchFamily="34" charset="0"/>
              </a:rPr>
              <a:t>Audio</a:t>
            </a:r>
          </a:p>
          <a:p>
            <a:pPr marL="504000" lvl="1" indent="-285750">
              <a:buFont typeface="Arial" panose="020B0604020202020204" pitchFamily="34" charset="0"/>
              <a:buChar char="•"/>
            </a:pPr>
            <a:r>
              <a:rPr lang="en-GB" dirty="0">
                <a:latin typeface="Century Gothic" panose="020B0502020202020204" pitchFamily="34" charset="0"/>
              </a:rPr>
              <a:t>Video</a:t>
            </a:r>
          </a:p>
          <a:p>
            <a:pPr marL="504000" lvl="1" indent="-285750">
              <a:buFont typeface="Arial" panose="020B0604020202020204" pitchFamily="34" charset="0"/>
              <a:buChar char="•"/>
            </a:pPr>
            <a:r>
              <a:rPr lang="en-GB" dirty="0">
                <a:latin typeface="Century Gothic" panose="020B0502020202020204" pitchFamily="34" charset="0"/>
              </a:rPr>
              <a:t>Text</a:t>
            </a:r>
          </a:p>
        </p:txBody>
      </p:sp>
    </p:spTree>
    <p:extLst>
      <p:ext uri="{BB962C8B-B14F-4D97-AF65-F5344CB8AC3E}">
        <p14:creationId xmlns:p14="http://schemas.microsoft.com/office/powerpoint/2010/main" val="244228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8263-9603-4D37-BE00-8A7604FF2FF8}"/>
              </a:ext>
            </a:extLst>
          </p:cNvPr>
          <p:cNvSpPr>
            <a:spLocks noGrp="1"/>
          </p:cNvSpPr>
          <p:nvPr>
            <p:ph type="title"/>
          </p:nvPr>
        </p:nvSpPr>
        <p:spPr/>
        <p:txBody>
          <a:bodyPr/>
          <a:lstStyle/>
          <a:p>
            <a:r>
              <a:rPr lang="en-GB" dirty="0"/>
              <a:t>DB Design for Questions</a:t>
            </a:r>
            <a:endParaRPr lang="en-IN" dirty="0"/>
          </a:p>
        </p:txBody>
      </p:sp>
      <p:pic>
        <p:nvPicPr>
          <p:cNvPr id="4" name="Picture 3">
            <a:extLst>
              <a:ext uri="{FF2B5EF4-FFF2-40B4-BE49-F238E27FC236}">
                <a16:creationId xmlns:a16="http://schemas.microsoft.com/office/drawing/2014/main" id="{7E003CD5-FE22-44D1-9DA2-3282B9EDFE2C}"/>
              </a:ext>
            </a:extLst>
          </p:cNvPr>
          <p:cNvPicPr>
            <a:picLocks noChangeAspect="1"/>
          </p:cNvPicPr>
          <p:nvPr/>
        </p:nvPicPr>
        <p:blipFill>
          <a:blip r:embed="rId2"/>
          <a:stretch>
            <a:fillRect/>
          </a:stretch>
        </p:blipFill>
        <p:spPr>
          <a:xfrm>
            <a:off x="0" y="1339453"/>
            <a:ext cx="9144000" cy="4179094"/>
          </a:xfrm>
          <a:prstGeom prst="rect">
            <a:avLst/>
          </a:prstGeom>
        </p:spPr>
      </p:pic>
    </p:spTree>
    <p:extLst>
      <p:ext uri="{BB962C8B-B14F-4D97-AF65-F5344CB8AC3E}">
        <p14:creationId xmlns:p14="http://schemas.microsoft.com/office/powerpoint/2010/main" val="252474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Data Relations</a:t>
            </a:r>
            <a:endParaRPr/>
          </a:p>
        </p:txBody>
      </p:sp>
      <p:sp>
        <p:nvSpPr>
          <p:cNvPr id="315" name="Google Shape;315;p32"/>
          <p:cNvSpPr/>
          <p:nvPr/>
        </p:nvSpPr>
        <p:spPr>
          <a:xfrm>
            <a:off x="3211447" y="963867"/>
            <a:ext cx="2363847" cy="720080"/>
          </a:xfrm>
          <a:prstGeom prst="ellipse">
            <a:avLst/>
          </a:prstGeom>
          <a:solidFill>
            <a:schemeClr val="accent1"/>
          </a:solidFill>
          <a:ln w="25400" cap="flat" cmpd="sng">
            <a:solidFill>
              <a:srgbClr val="B780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Batch</a:t>
            </a:r>
            <a:endParaRPr sz="1800">
              <a:solidFill>
                <a:schemeClr val="lt1"/>
              </a:solidFill>
              <a:latin typeface="Century Gothic"/>
              <a:ea typeface="Century Gothic"/>
              <a:cs typeface="Century Gothic"/>
              <a:sym typeface="Century Gothic"/>
            </a:endParaRPr>
          </a:p>
        </p:txBody>
      </p:sp>
      <p:sp>
        <p:nvSpPr>
          <p:cNvPr id="316" name="Google Shape;316;p32"/>
          <p:cNvSpPr/>
          <p:nvPr/>
        </p:nvSpPr>
        <p:spPr>
          <a:xfrm>
            <a:off x="430204" y="2451150"/>
            <a:ext cx="1728192" cy="648072"/>
          </a:xfrm>
          <a:prstGeom prst="ellipse">
            <a:avLst/>
          </a:prstGeom>
          <a:solidFill>
            <a:schemeClr val="accent1"/>
          </a:solidFill>
          <a:ln w="25400" cap="flat" cmpd="sng">
            <a:solidFill>
              <a:srgbClr val="B780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Program</a:t>
            </a:r>
            <a:endParaRPr/>
          </a:p>
        </p:txBody>
      </p:sp>
      <p:sp>
        <p:nvSpPr>
          <p:cNvPr id="317" name="Google Shape;317;p32"/>
          <p:cNvSpPr/>
          <p:nvPr/>
        </p:nvSpPr>
        <p:spPr>
          <a:xfrm>
            <a:off x="2460181" y="2473164"/>
            <a:ext cx="1944216" cy="648072"/>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Facilitators</a:t>
            </a:r>
            <a:endParaRPr/>
          </a:p>
        </p:txBody>
      </p:sp>
      <p:sp>
        <p:nvSpPr>
          <p:cNvPr id="318" name="Google Shape;318;p32"/>
          <p:cNvSpPr/>
          <p:nvPr/>
        </p:nvSpPr>
        <p:spPr>
          <a:xfrm>
            <a:off x="4706182" y="2473164"/>
            <a:ext cx="2098066" cy="648072"/>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Center  </a:t>
            </a:r>
            <a:endParaRPr/>
          </a:p>
        </p:txBody>
      </p:sp>
      <p:sp>
        <p:nvSpPr>
          <p:cNvPr id="319" name="Google Shape;319;p32"/>
          <p:cNvSpPr/>
          <p:nvPr/>
        </p:nvSpPr>
        <p:spPr>
          <a:xfrm>
            <a:off x="6932107" y="2442472"/>
            <a:ext cx="1944216" cy="648072"/>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Students </a:t>
            </a:r>
            <a:endParaRPr sz="1800">
              <a:solidFill>
                <a:schemeClr val="lt1"/>
              </a:solidFill>
              <a:latin typeface="Century Gothic"/>
              <a:ea typeface="Century Gothic"/>
              <a:cs typeface="Century Gothic"/>
              <a:sym typeface="Century Gothic"/>
            </a:endParaRPr>
          </a:p>
        </p:txBody>
      </p:sp>
      <p:sp>
        <p:nvSpPr>
          <p:cNvPr id="320" name="Google Shape;320;p32"/>
          <p:cNvSpPr/>
          <p:nvPr/>
        </p:nvSpPr>
        <p:spPr>
          <a:xfrm>
            <a:off x="374848" y="3567274"/>
            <a:ext cx="1810544" cy="720080"/>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Modules</a:t>
            </a:r>
            <a:endParaRPr/>
          </a:p>
        </p:txBody>
      </p:sp>
      <p:sp>
        <p:nvSpPr>
          <p:cNvPr id="321" name="Google Shape;321;p32"/>
          <p:cNvSpPr/>
          <p:nvPr/>
        </p:nvSpPr>
        <p:spPr>
          <a:xfrm>
            <a:off x="402999" y="4683398"/>
            <a:ext cx="1810544" cy="720080"/>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Levels</a:t>
            </a:r>
            <a:endParaRPr/>
          </a:p>
        </p:txBody>
      </p:sp>
      <p:sp>
        <p:nvSpPr>
          <p:cNvPr id="322" name="Google Shape;322;p32"/>
          <p:cNvSpPr/>
          <p:nvPr/>
        </p:nvSpPr>
        <p:spPr>
          <a:xfrm>
            <a:off x="395436" y="5799522"/>
            <a:ext cx="1810544" cy="720080"/>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Gothic"/>
                <a:ea typeface="Century Gothic"/>
                <a:cs typeface="Century Gothic"/>
                <a:sym typeface="Century Gothic"/>
              </a:rPr>
              <a:t>Questions</a:t>
            </a:r>
            <a:endParaRPr/>
          </a:p>
        </p:txBody>
      </p:sp>
      <p:cxnSp>
        <p:nvCxnSpPr>
          <p:cNvPr id="323" name="Google Shape;323;p32"/>
          <p:cNvCxnSpPr>
            <a:stCxn id="315" idx="4"/>
            <a:endCxn id="317" idx="0"/>
          </p:cNvCxnSpPr>
          <p:nvPr/>
        </p:nvCxnSpPr>
        <p:spPr>
          <a:xfrm flipH="1">
            <a:off x="3432171" y="1683947"/>
            <a:ext cx="961200" cy="789300"/>
          </a:xfrm>
          <a:prstGeom prst="straightConnector1">
            <a:avLst/>
          </a:prstGeom>
          <a:noFill/>
          <a:ln w="12700" cap="flat" cmpd="sng">
            <a:solidFill>
              <a:srgbClr val="002060"/>
            </a:solidFill>
            <a:prstDash val="solid"/>
            <a:round/>
            <a:headEnd type="none" w="sm" len="sm"/>
            <a:tailEnd type="triangle" w="med" len="med"/>
          </a:ln>
        </p:spPr>
      </p:cxnSp>
      <p:cxnSp>
        <p:nvCxnSpPr>
          <p:cNvPr id="324" name="Google Shape;324;p32"/>
          <p:cNvCxnSpPr>
            <a:stCxn id="315" idx="4"/>
            <a:endCxn id="318" idx="0"/>
          </p:cNvCxnSpPr>
          <p:nvPr/>
        </p:nvCxnSpPr>
        <p:spPr>
          <a:xfrm>
            <a:off x="4393371" y="1683947"/>
            <a:ext cx="1361700" cy="789300"/>
          </a:xfrm>
          <a:prstGeom prst="straightConnector1">
            <a:avLst/>
          </a:prstGeom>
          <a:noFill/>
          <a:ln w="12700" cap="flat" cmpd="sng">
            <a:solidFill>
              <a:srgbClr val="002060"/>
            </a:solidFill>
            <a:prstDash val="solid"/>
            <a:round/>
            <a:headEnd type="none" w="sm" len="sm"/>
            <a:tailEnd type="triangle" w="med" len="med"/>
          </a:ln>
        </p:spPr>
      </p:cxnSp>
      <p:cxnSp>
        <p:nvCxnSpPr>
          <p:cNvPr id="325" name="Google Shape;325;p32"/>
          <p:cNvCxnSpPr>
            <a:stCxn id="315" idx="4"/>
            <a:endCxn id="319" idx="0"/>
          </p:cNvCxnSpPr>
          <p:nvPr/>
        </p:nvCxnSpPr>
        <p:spPr>
          <a:xfrm>
            <a:off x="4393371" y="1683947"/>
            <a:ext cx="3510900" cy="758400"/>
          </a:xfrm>
          <a:prstGeom prst="straightConnector1">
            <a:avLst/>
          </a:prstGeom>
          <a:noFill/>
          <a:ln w="12700" cap="flat" cmpd="sng">
            <a:solidFill>
              <a:srgbClr val="002060"/>
            </a:solidFill>
            <a:prstDash val="solid"/>
            <a:round/>
            <a:headEnd type="none" w="sm" len="sm"/>
            <a:tailEnd type="triangle" w="med" len="med"/>
          </a:ln>
        </p:spPr>
      </p:cxnSp>
      <p:cxnSp>
        <p:nvCxnSpPr>
          <p:cNvPr id="326" name="Google Shape;326;p32"/>
          <p:cNvCxnSpPr>
            <a:stCxn id="315" idx="4"/>
            <a:endCxn id="316" idx="0"/>
          </p:cNvCxnSpPr>
          <p:nvPr/>
        </p:nvCxnSpPr>
        <p:spPr>
          <a:xfrm flipH="1">
            <a:off x="1294371" y="1683947"/>
            <a:ext cx="3099000" cy="767100"/>
          </a:xfrm>
          <a:prstGeom prst="straightConnector1">
            <a:avLst/>
          </a:prstGeom>
          <a:noFill/>
          <a:ln w="12700" cap="flat" cmpd="sng">
            <a:solidFill>
              <a:srgbClr val="002060"/>
            </a:solidFill>
            <a:prstDash val="solid"/>
            <a:round/>
            <a:headEnd type="none" w="sm" len="sm"/>
            <a:tailEnd type="triangle" w="med" len="med"/>
          </a:ln>
        </p:spPr>
      </p:cxnSp>
      <p:cxnSp>
        <p:nvCxnSpPr>
          <p:cNvPr id="327" name="Google Shape;327;p32"/>
          <p:cNvCxnSpPr>
            <a:stCxn id="316" idx="4"/>
            <a:endCxn id="320" idx="0"/>
          </p:cNvCxnSpPr>
          <p:nvPr/>
        </p:nvCxnSpPr>
        <p:spPr>
          <a:xfrm flipH="1">
            <a:off x="1280200" y="3099222"/>
            <a:ext cx="14100" cy="468000"/>
          </a:xfrm>
          <a:prstGeom prst="straightConnector1">
            <a:avLst/>
          </a:prstGeom>
          <a:noFill/>
          <a:ln w="12700" cap="flat" cmpd="sng">
            <a:solidFill>
              <a:srgbClr val="002060"/>
            </a:solidFill>
            <a:prstDash val="solid"/>
            <a:round/>
            <a:headEnd type="none" w="sm" len="sm"/>
            <a:tailEnd type="triangle" w="med" len="med"/>
          </a:ln>
        </p:spPr>
      </p:cxnSp>
      <p:cxnSp>
        <p:nvCxnSpPr>
          <p:cNvPr id="328" name="Google Shape;328;p32"/>
          <p:cNvCxnSpPr>
            <a:stCxn id="320" idx="4"/>
            <a:endCxn id="321" idx="0"/>
          </p:cNvCxnSpPr>
          <p:nvPr/>
        </p:nvCxnSpPr>
        <p:spPr>
          <a:xfrm>
            <a:off x="1280120" y="4287354"/>
            <a:ext cx="28200" cy="396000"/>
          </a:xfrm>
          <a:prstGeom prst="straightConnector1">
            <a:avLst/>
          </a:prstGeom>
          <a:noFill/>
          <a:ln w="12700" cap="flat" cmpd="sng">
            <a:solidFill>
              <a:srgbClr val="002060"/>
            </a:solidFill>
            <a:prstDash val="solid"/>
            <a:round/>
            <a:headEnd type="none" w="sm" len="sm"/>
            <a:tailEnd type="triangle" w="med" len="med"/>
          </a:ln>
        </p:spPr>
      </p:cxnSp>
      <p:cxnSp>
        <p:nvCxnSpPr>
          <p:cNvPr id="329" name="Google Shape;329;p32"/>
          <p:cNvCxnSpPr>
            <a:stCxn id="321" idx="4"/>
            <a:endCxn id="322" idx="0"/>
          </p:cNvCxnSpPr>
          <p:nvPr/>
        </p:nvCxnSpPr>
        <p:spPr>
          <a:xfrm flipH="1">
            <a:off x="1300771" y="5403478"/>
            <a:ext cx="7500" cy="396000"/>
          </a:xfrm>
          <a:prstGeom prst="straightConnector1">
            <a:avLst/>
          </a:prstGeom>
          <a:noFill/>
          <a:ln w="12700" cap="flat" cmpd="sng">
            <a:solidFill>
              <a:srgbClr val="002060"/>
            </a:solidFill>
            <a:prstDash val="solid"/>
            <a:round/>
            <a:headEnd type="none" w="sm" len="sm"/>
            <a:tailEnd type="triangle" w="med" len="med"/>
          </a:ln>
        </p:spPr>
      </p:cxnSp>
      <p:sp>
        <p:nvSpPr>
          <p:cNvPr id="330" name="Google Shape;330;p32"/>
          <p:cNvSpPr txBox="1"/>
          <p:nvPr/>
        </p:nvSpPr>
        <p:spPr>
          <a:xfrm>
            <a:off x="2153816" y="3731529"/>
            <a:ext cx="44791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entury Gothic"/>
                <a:ea typeface="Century Gothic"/>
                <a:cs typeface="Century Gothic"/>
                <a:sym typeface="Century Gothic"/>
              </a:rPr>
              <a:t>Not all programs should have modules</a:t>
            </a:r>
            <a:endParaRPr sz="1800" b="1" i="1">
              <a:solidFill>
                <a:schemeClr val="dk1"/>
              </a:solidFill>
              <a:latin typeface="Century Gothic"/>
              <a:ea typeface="Century Gothic"/>
              <a:cs typeface="Century Gothic"/>
              <a:sym typeface="Century Gothic"/>
            </a:endParaRPr>
          </a:p>
        </p:txBody>
      </p:sp>
      <p:sp>
        <p:nvSpPr>
          <p:cNvPr id="331" name="Google Shape;331;p32"/>
          <p:cNvSpPr/>
          <p:nvPr/>
        </p:nvSpPr>
        <p:spPr>
          <a:xfrm>
            <a:off x="4102185" y="5057204"/>
            <a:ext cx="1944216" cy="648072"/>
          </a:xfrm>
          <a:prstGeom prst="ellipse">
            <a:avLst/>
          </a:prstGeom>
          <a:solidFill>
            <a:srgbClr val="00B0F0"/>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entury Gothic"/>
                <a:ea typeface="Century Gothic"/>
                <a:cs typeface="Century Gothic"/>
                <a:sym typeface="Century Gothic"/>
              </a:rPr>
              <a:t>Master data </a:t>
            </a:r>
            <a:endParaRPr sz="1400">
              <a:solidFill>
                <a:schemeClr val="lt1"/>
              </a:solidFill>
              <a:latin typeface="Century Gothic"/>
              <a:ea typeface="Century Gothic"/>
              <a:cs typeface="Century Gothic"/>
              <a:sym typeface="Century Gothic"/>
            </a:endParaRPr>
          </a:p>
        </p:txBody>
      </p:sp>
      <p:sp>
        <p:nvSpPr>
          <p:cNvPr id="332" name="Google Shape;332;p32"/>
          <p:cNvSpPr/>
          <p:nvPr/>
        </p:nvSpPr>
        <p:spPr>
          <a:xfrm>
            <a:off x="4074755" y="5852771"/>
            <a:ext cx="1971646" cy="648072"/>
          </a:xfrm>
          <a:prstGeom prst="ellipse">
            <a:avLst/>
          </a:prstGeom>
          <a:solidFill>
            <a:schemeClr val="accent1"/>
          </a:solidFill>
          <a:ln w="25400" cap="flat" cmpd="sng">
            <a:solidFill>
              <a:srgbClr val="B780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entury Gothic"/>
                <a:ea typeface="Century Gothic"/>
                <a:cs typeface="Century Gothic"/>
                <a:sym typeface="Century Gothic"/>
              </a:rPr>
              <a:t>Created using master data</a:t>
            </a:r>
            <a:endParaRPr sz="1400">
              <a:solidFill>
                <a:schemeClr val="lt1"/>
              </a:solidFill>
              <a:latin typeface="Century Gothic"/>
              <a:ea typeface="Century Gothic"/>
              <a:cs typeface="Century Gothic"/>
              <a:sym typeface="Century Gothic"/>
            </a:endParaRPr>
          </a:p>
        </p:txBody>
      </p:sp>
      <p:sp>
        <p:nvSpPr>
          <p:cNvPr id="333" name="Google Shape;333;p32"/>
          <p:cNvSpPr txBox="1"/>
          <p:nvPr/>
        </p:nvSpPr>
        <p:spPr>
          <a:xfrm>
            <a:off x="3564835" y="4674106"/>
            <a:ext cx="12025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Legends </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DB Design</a:t>
            </a:r>
            <a:endParaRPr/>
          </a:p>
        </p:txBody>
      </p:sp>
      <p:sp>
        <p:nvSpPr>
          <p:cNvPr id="339" name="Google Shape;339;p33"/>
          <p:cNvSpPr txBox="1"/>
          <p:nvPr/>
        </p:nvSpPr>
        <p:spPr>
          <a:xfrm>
            <a:off x="457200" y="1556792"/>
            <a:ext cx="343074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DB Design Attached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Sheet 1 – has sample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Sheet 2 – Data attributes</a:t>
            </a:r>
            <a:endParaRPr sz="1800">
              <a:solidFill>
                <a:schemeClr val="dk1"/>
              </a:solidFill>
              <a:latin typeface="Century Gothic"/>
              <a:ea typeface="Century Gothic"/>
              <a:cs typeface="Century Gothic"/>
              <a:sym typeface="Century Gothic"/>
            </a:endParaRPr>
          </a:p>
        </p:txBody>
      </p:sp>
      <p:graphicFrame>
        <p:nvGraphicFramePr>
          <p:cNvPr id="340" name="Google Shape;340;p33"/>
          <p:cNvGraphicFramePr/>
          <p:nvPr/>
        </p:nvGraphicFramePr>
        <p:xfrm>
          <a:off x="4932040" y="1556792"/>
          <a:ext cx="1845197" cy="1627361"/>
        </p:xfrm>
        <a:graphic>
          <a:graphicData uri="http://schemas.openxmlformats.org/presentationml/2006/ole">
            <mc:AlternateContent xmlns:mc="http://schemas.openxmlformats.org/markup-compatibility/2006">
              <mc:Choice xmlns:v="urn:schemas-microsoft-com:vml" Requires="v">
                <p:oleObj spid="_x0000_s1072" r:id="rId4" imgW="1845197" imgH="1627361" progId="Excel.Sheet.12">
                  <p:embed/>
                </p:oleObj>
              </mc:Choice>
              <mc:Fallback>
                <p:oleObj r:id="rId4" imgW="1845197" imgH="1627361" progId="Excel.Sheet.12">
                  <p:embed/>
                  <p:pic>
                    <p:nvPicPr>
                      <p:cNvPr id="340" name="Google Shape;340;p33"/>
                      <p:cNvPicPr preferRelativeResize="0"/>
                      <p:nvPr/>
                    </p:nvPicPr>
                    <p:blipFill rotWithShape="1">
                      <a:blip r:embed="rId5">
                        <a:alphaModFix/>
                      </a:blip>
                      <a:srcRect/>
                      <a:stretch/>
                    </p:blipFill>
                    <p:spPr>
                      <a:xfrm>
                        <a:off x="4932040" y="1556792"/>
                        <a:ext cx="1845197" cy="1627361"/>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High Level Requirements - Background</a:t>
            </a:r>
            <a:endParaRPr/>
          </a:p>
        </p:txBody>
      </p:sp>
      <p:sp>
        <p:nvSpPr>
          <p:cNvPr id="86" name="Google Shape;86;p3"/>
          <p:cNvSpPr txBox="1">
            <a:spLocks noGrp="1"/>
          </p:cNvSpPr>
          <p:nvPr>
            <p:ph type="body" idx="1"/>
          </p:nvPr>
        </p:nvSpPr>
        <p:spPr>
          <a:xfrm>
            <a:off x="251520" y="1171569"/>
            <a:ext cx="8229600" cy="463369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dirty="0"/>
              <a:t>Creating Futures would like to use mobile and web technologies to enhance the learning of the students. </a:t>
            </a:r>
            <a:endParaRPr sz="2400" dirty="0"/>
          </a:p>
          <a:p>
            <a:pPr marL="342900" lvl="0" indent="-342900" algn="l" rtl="0">
              <a:spcBef>
                <a:spcPts val="480"/>
              </a:spcBef>
              <a:spcAft>
                <a:spcPts val="0"/>
              </a:spcAft>
              <a:buClr>
                <a:schemeClr val="dk1"/>
              </a:buClr>
              <a:buSzPts val="2400"/>
              <a:buChar char="•"/>
            </a:pPr>
            <a:r>
              <a:rPr lang="en-US" sz="2400" dirty="0"/>
              <a:t>Therefore, this Web &amp; Mobile app is expected to </a:t>
            </a:r>
            <a:r>
              <a:rPr lang="en-US" sz="2400" b="1" i="1" dirty="0"/>
              <a:t>compliment</a:t>
            </a:r>
            <a:r>
              <a:rPr lang="en-US" sz="2400" dirty="0"/>
              <a:t> us in the training programs that we conduct. </a:t>
            </a:r>
            <a:endParaRPr dirty="0"/>
          </a:p>
          <a:p>
            <a:pPr marL="342900" lvl="0" indent="-342900" algn="l" rtl="0">
              <a:spcBef>
                <a:spcPts val="480"/>
              </a:spcBef>
              <a:spcAft>
                <a:spcPts val="0"/>
              </a:spcAft>
              <a:buClr>
                <a:schemeClr val="dk1"/>
              </a:buClr>
              <a:buSzPts val="2400"/>
              <a:buChar char="•"/>
            </a:pPr>
            <a:r>
              <a:rPr lang="en-US" sz="2400" dirty="0"/>
              <a:t>This app will not be a standalone training module, but will be used alongside the programs we conduct</a:t>
            </a:r>
            <a:endParaRPr dirty="0"/>
          </a:p>
          <a:p>
            <a:pPr marL="342900" lvl="0" indent="-342900" algn="l" rtl="0">
              <a:spcBef>
                <a:spcPts val="480"/>
              </a:spcBef>
              <a:spcAft>
                <a:spcPts val="0"/>
              </a:spcAft>
              <a:buClr>
                <a:schemeClr val="dk1"/>
              </a:buClr>
              <a:buSzPts val="2400"/>
              <a:buChar char="•"/>
            </a:pPr>
            <a:r>
              <a:rPr lang="en-US" sz="2400" dirty="0"/>
              <a:t>The Application will have 2 modules</a:t>
            </a:r>
            <a:endParaRPr dirty="0"/>
          </a:p>
          <a:p>
            <a:pPr marL="742950" lvl="1" indent="-285750" algn="l" rtl="0">
              <a:spcBef>
                <a:spcPts val="480"/>
              </a:spcBef>
              <a:spcAft>
                <a:spcPts val="0"/>
              </a:spcAft>
              <a:buClr>
                <a:schemeClr val="dk1"/>
              </a:buClr>
              <a:buSzPts val="2400"/>
              <a:buChar char="–"/>
            </a:pPr>
            <a:r>
              <a:rPr lang="en-US" sz="2400" dirty="0"/>
              <a:t>Admin Module</a:t>
            </a:r>
            <a:endParaRPr dirty="0"/>
          </a:p>
          <a:p>
            <a:pPr marL="742950" lvl="1" indent="-285750" algn="l" rtl="0">
              <a:spcBef>
                <a:spcPts val="480"/>
              </a:spcBef>
              <a:spcAft>
                <a:spcPts val="0"/>
              </a:spcAft>
              <a:buClr>
                <a:schemeClr val="dk1"/>
              </a:buClr>
              <a:buSzPts val="2400"/>
              <a:buChar char="–"/>
            </a:pPr>
            <a:r>
              <a:rPr lang="en-US" sz="2400" dirty="0"/>
              <a:t>Student Module</a:t>
            </a: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0A7F8C-A058-40EF-95E6-660EB1AC62A9}"/>
              </a:ext>
            </a:extLst>
          </p:cNvPr>
          <p:cNvSpPr>
            <a:spLocks noGrp="1"/>
          </p:cNvSpPr>
          <p:nvPr>
            <p:ph type="ctrTitle"/>
          </p:nvPr>
        </p:nvSpPr>
        <p:spPr/>
        <p:txBody>
          <a:bodyPr/>
          <a:lstStyle/>
          <a:p>
            <a:r>
              <a:rPr lang="en-GB" dirty="0"/>
              <a:t>Student Module</a:t>
            </a:r>
            <a:endParaRPr lang="en-IN" dirty="0"/>
          </a:p>
        </p:txBody>
      </p:sp>
    </p:spTree>
    <p:extLst>
      <p:ext uri="{BB962C8B-B14F-4D97-AF65-F5344CB8AC3E}">
        <p14:creationId xmlns:p14="http://schemas.microsoft.com/office/powerpoint/2010/main" val="3892048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Student User – Site Map</a:t>
            </a:r>
            <a:endParaRPr/>
          </a:p>
        </p:txBody>
      </p:sp>
      <p:pic>
        <p:nvPicPr>
          <p:cNvPr id="219" name="Google Shape;219;p20"/>
          <p:cNvPicPr preferRelativeResize="0"/>
          <p:nvPr/>
        </p:nvPicPr>
        <p:blipFill rotWithShape="1">
          <a:blip r:embed="rId3">
            <a:alphaModFix/>
          </a:blip>
          <a:srcRect/>
          <a:stretch/>
        </p:blipFill>
        <p:spPr>
          <a:xfrm>
            <a:off x="683568" y="1412776"/>
            <a:ext cx="6962775" cy="3914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user</a:t>
            </a:r>
            <a:endParaRPr lang="en-IN" dirty="0"/>
          </a:p>
        </p:txBody>
      </p:sp>
      <p:sp>
        <p:nvSpPr>
          <p:cNvPr id="3" name="Text Placeholder 2"/>
          <p:cNvSpPr>
            <a:spLocks noGrp="1"/>
          </p:cNvSpPr>
          <p:nvPr>
            <p:ph type="body" idx="1"/>
          </p:nvPr>
        </p:nvSpPr>
        <p:spPr>
          <a:xfrm>
            <a:off x="304800" y="894730"/>
            <a:ext cx="8229600" cy="4929411"/>
          </a:xfrm>
        </p:spPr>
        <p:txBody>
          <a:bodyPr>
            <a:normAutofit/>
          </a:bodyPr>
          <a:lstStyle/>
          <a:p>
            <a:r>
              <a:rPr lang="en-US" sz="2000" b="1" dirty="0"/>
              <a:t>Functionality</a:t>
            </a:r>
          </a:p>
          <a:p>
            <a:pPr lvl="1"/>
            <a:r>
              <a:rPr lang="en-US" sz="2000" dirty="0"/>
              <a:t>Login Screen</a:t>
            </a:r>
          </a:p>
          <a:p>
            <a:pPr lvl="1"/>
            <a:r>
              <a:rPr lang="en-US" sz="2000" dirty="0"/>
              <a:t>Home Page for Students</a:t>
            </a:r>
          </a:p>
          <a:p>
            <a:pPr lvl="2"/>
            <a:r>
              <a:rPr lang="en-US" sz="1800" dirty="0"/>
              <a:t>1</a:t>
            </a:r>
            <a:r>
              <a:rPr lang="en-US" sz="1800" baseline="30000" dirty="0"/>
              <a:t>st</a:t>
            </a:r>
            <a:r>
              <a:rPr lang="en-US" sz="1800" dirty="0"/>
              <a:t> time user will have generic instructions</a:t>
            </a:r>
          </a:p>
          <a:p>
            <a:pPr lvl="2"/>
            <a:r>
              <a:rPr lang="en-US" sz="1800" dirty="0"/>
              <a:t>Repeat User will have the status of where they are</a:t>
            </a:r>
          </a:p>
          <a:p>
            <a:pPr lvl="1"/>
            <a:r>
              <a:rPr lang="en-US" sz="2000" dirty="0"/>
              <a:t>Home Page will have all the Programs</a:t>
            </a:r>
          </a:p>
          <a:p>
            <a:pPr lvl="2"/>
            <a:r>
              <a:rPr lang="en-US" sz="2000" dirty="0"/>
              <a:t>The Programs will have a short summary</a:t>
            </a:r>
          </a:p>
          <a:p>
            <a:pPr lvl="1"/>
            <a:r>
              <a:rPr lang="en-US" sz="2000" dirty="0"/>
              <a:t>On clicking on the particular Program, Students will be shown all the modules and levels for the selected programs. </a:t>
            </a:r>
          </a:p>
          <a:p>
            <a:pPr lvl="1"/>
            <a:r>
              <a:rPr lang="en-US" sz="2000" dirty="0"/>
              <a:t>Students should go from one level to another for each of the modules</a:t>
            </a:r>
          </a:p>
          <a:p>
            <a:pPr lvl="1"/>
            <a:r>
              <a:rPr lang="en-US" sz="2000" dirty="0"/>
              <a:t>The Scores will be shown at the “</a:t>
            </a:r>
            <a:r>
              <a:rPr lang="en-US" sz="2000" i="1" u="sng" dirty="0"/>
              <a:t>Level</a:t>
            </a:r>
            <a:r>
              <a:rPr lang="en-US" sz="2000" dirty="0"/>
              <a:t>” and summarized into the “</a:t>
            </a:r>
            <a:r>
              <a:rPr lang="en-US" sz="2000" i="1" u="sng" dirty="0"/>
              <a:t>Modules</a:t>
            </a:r>
            <a:r>
              <a:rPr lang="en-US" sz="2000" dirty="0"/>
              <a:t>” and then, at the “</a:t>
            </a:r>
            <a:r>
              <a:rPr lang="en-US" sz="2000" i="1" u="sng" dirty="0"/>
              <a:t>Program</a:t>
            </a:r>
            <a:r>
              <a:rPr lang="en-US" sz="2000" dirty="0"/>
              <a:t>”</a:t>
            </a:r>
          </a:p>
          <a:p>
            <a:pPr lvl="1"/>
            <a:endParaRPr lang="en-US" sz="2000" dirty="0"/>
          </a:p>
          <a:p>
            <a:pPr lvl="1"/>
            <a:endParaRPr lang="en-IN" sz="2000" dirty="0"/>
          </a:p>
        </p:txBody>
      </p:sp>
    </p:spTree>
    <p:extLst>
      <p:ext uri="{BB962C8B-B14F-4D97-AF65-F5344CB8AC3E}">
        <p14:creationId xmlns:p14="http://schemas.microsoft.com/office/powerpoint/2010/main" val="63484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user – Taking the Assessment</a:t>
            </a:r>
            <a:endParaRPr lang="en-IN" dirty="0"/>
          </a:p>
        </p:txBody>
      </p:sp>
      <p:sp>
        <p:nvSpPr>
          <p:cNvPr id="3" name="Text Placeholder 2"/>
          <p:cNvSpPr>
            <a:spLocks noGrp="1"/>
          </p:cNvSpPr>
          <p:nvPr>
            <p:ph type="body" idx="1"/>
          </p:nvPr>
        </p:nvSpPr>
        <p:spPr>
          <a:xfrm>
            <a:off x="191678" y="894730"/>
            <a:ext cx="8229600" cy="5702622"/>
          </a:xfrm>
        </p:spPr>
        <p:txBody>
          <a:bodyPr>
            <a:normAutofit fontScale="92500" lnSpcReduction="10000"/>
          </a:bodyPr>
          <a:lstStyle/>
          <a:p>
            <a:r>
              <a:rPr lang="en-US" sz="2000" dirty="0"/>
              <a:t>For each level, there will be a random set of 20 questions shown to the student (General Assessment)</a:t>
            </a:r>
          </a:p>
          <a:p>
            <a:r>
              <a:rPr lang="en-US" sz="2000" dirty="0"/>
              <a:t>Following are the types of assessment</a:t>
            </a:r>
          </a:p>
          <a:p>
            <a:pPr lvl="1"/>
            <a:r>
              <a:rPr lang="en-US" sz="1800" dirty="0"/>
              <a:t>General Assessment. This includes “</a:t>
            </a:r>
            <a:r>
              <a:rPr lang="en-US" sz="1800" i="1" u="sng" dirty="0"/>
              <a:t>Multiple Type Questions</a:t>
            </a:r>
            <a:r>
              <a:rPr lang="en-US" sz="1800" dirty="0"/>
              <a:t>” , “</a:t>
            </a:r>
            <a:r>
              <a:rPr lang="en-US" sz="1800" i="1" u="sng" dirty="0"/>
              <a:t>Riddles</a:t>
            </a:r>
            <a:r>
              <a:rPr lang="en-US" sz="1800" dirty="0"/>
              <a:t>”, “</a:t>
            </a:r>
            <a:r>
              <a:rPr lang="en-US" sz="1800" i="1" u="sng" dirty="0"/>
              <a:t>Fill in the blanks</a:t>
            </a:r>
            <a:r>
              <a:rPr lang="en-US" sz="1800" dirty="0"/>
              <a:t>”, “</a:t>
            </a:r>
            <a:r>
              <a:rPr lang="en-US" sz="1800" i="1" u="sng" dirty="0"/>
              <a:t>Scramble</a:t>
            </a:r>
            <a:r>
              <a:rPr lang="en-US" sz="1800" dirty="0"/>
              <a:t>”, “</a:t>
            </a:r>
            <a:r>
              <a:rPr lang="en-US" sz="1800" i="1" u="sng" dirty="0"/>
              <a:t>Single Image</a:t>
            </a:r>
            <a:r>
              <a:rPr lang="en-US" sz="1800" dirty="0"/>
              <a:t>” “</a:t>
            </a:r>
            <a:r>
              <a:rPr lang="en-US" sz="1800" i="1" u="sng" dirty="0"/>
              <a:t>Multiple Image</a:t>
            </a:r>
            <a:r>
              <a:rPr lang="en-US" sz="1800" dirty="0"/>
              <a:t>”</a:t>
            </a:r>
          </a:p>
          <a:p>
            <a:pPr lvl="1"/>
            <a:r>
              <a:rPr lang="en-US" sz="1800" dirty="0"/>
              <a:t>Match the Following</a:t>
            </a:r>
          </a:p>
          <a:p>
            <a:pPr lvl="1"/>
            <a:r>
              <a:rPr lang="en-US" sz="1800" dirty="0"/>
              <a:t>Word Search</a:t>
            </a:r>
          </a:p>
          <a:p>
            <a:pPr lvl="1"/>
            <a:r>
              <a:rPr lang="en-US" sz="1800" dirty="0"/>
              <a:t>Crossword</a:t>
            </a:r>
          </a:p>
          <a:p>
            <a:pPr lvl="1"/>
            <a:r>
              <a:rPr lang="en-US" sz="1800" dirty="0"/>
              <a:t>Audio</a:t>
            </a:r>
          </a:p>
          <a:p>
            <a:pPr lvl="1"/>
            <a:r>
              <a:rPr lang="en-US" sz="1800" dirty="0"/>
              <a:t>Video</a:t>
            </a:r>
          </a:p>
          <a:p>
            <a:pPr lvl="1"/>
            <a:r>
              <a:rPr lang="en-US" sz="1800" dirty="0"/>
              <a:t>Text </a:t>
            </a:r>
          </a:p>
          <a:p>
            <a:r>
              <a:rPr lang="en-US" sz="2000" b="1" dirty="0"/>
              <a:t>For General Assessment</a:t>
            </a:r>
          </a:p>
          <a:p>
            <a:pPr lvl="1"/>
            <a:r>
              <a:rPr lang="en-US" sz="1800" dirty="0"/>
              <a:t>One question will be displayed at a time</a:t>
            </a:r>
          </a:p>
          <a:p>
            <a:pPr lvl="1"/>
            <a:r>
              <a:rPr lang="en-US" sz="1800" dirty="0"/>
              <a:t>The students answers that question till (s)he gets it right</a:t>
            </a:r>
          </a:p>
          <a:p>
            <a:pPr lvl="1"/>
            <a:r>
              <a:rPr lang="en-US" sz="1800" dirty="0"/>
              <a:t>Then, the next question will be displayed</a:t>
            </a:r>
          </a:p>
          <a:p>
            <a:pPr lvl="1"/>
            <a:r>
              <a:rPr lang="en-US" sz="1800" dirty="0"/>
              <a:t>Points are received only when the student answers in the 1</a:t>
            </a:r>
            <a:r>
              <a:rPr lang="en-US" sz="1800" baseline="30000" dirty="0"/>
              <a:t>st</a:t>
            </a:r>
            <a:r>
              <a:rPr lang="en-US" sz="1800" dirty="0"/>
              <a:t> attempt</a:t>
            </a:r>
          </a:p>
          <a:p>
            <a:pPr lvl="1"/>
            <a:r>
              <a:rPr lang="en-US" sz="1800" dirty="0"/>
              <a:t>If the student gets 16 or more questions correct in the 1</a:t>
            </a:r>
            <a:r>
              <a:rPr lang="en-US" sz="1800" baseline="30000" dirty="0"/>
              <a:t>st</a:t>
            </a:r>
            <a:r>
              <a:rPr lang="en-US" sz="1800" dirty="0"/>
              <a:t> try, then (s)he goes to the next level</a:t>
            </a:r>
            <a:endParaRPr lang="en-US" sz="2200" dirty="0"/>
          </a:p>
          <a:p>
            <a:pPr lvl="1"/>
            <a:endParaRPr lang="en-IN" sz="2000" dirty="0"/>
          </a:p>
        </p:txBody>
      </p:sp>
      <p:sp>
        <p:nvSpPr>
          <p:cNvPr id="4" name="TextBox 3">
            <a:extLst>
              <a:ext uri="{FF2B5EF4-FFF2-40B4-BE49-F238E27FC236}">
                <a16:creationId xmlns:a16="http://schemas.microsoft.com/office/drawing/2014/main" id="{75F09139-6029-4143-B7A1-CA337A6E0834}"/>
              </a:ext>
            </a:extLst>
          </p:cNvPr>
          <p:cNvSpPr txBox="1"/>
          <p:nvPr/>
        </p:nvSpPr>
        <p:spPr>
          <a:xfrm rot="19538374">
            <a:off x="7269681" y="3148553"/>
            <a:ext cx="1479892" cy="307777"/>
          </a:xfrm>
          <a:prstGeom prst="rect">
            <a:avLst/>
          </a:prstGeom>
          <a:solidFill>
            <a:schemeClr val="accent1"/>
          </a:solidFill>
        </p:spPr>
        <p:txBody>
          <a:bodyPr wrap="none" rtlCol="0">
            <a:spAutoFit/>
          </a:bodyPr>
          <a:lstStyle/>
          <a:p>
            <a:r>
              <a:rPr lang="en-GB" b="1" dirty="0">
                <a:latin typeface="Century Gothic" panose="020B0502020202020204" pitchFamily="34" charset="0"/>
              </a:rPr>
              <a:t>Spoken English</a:t>
            </a:r>
            <a:endParaRPr lang="en-IN" b="1" dirty="0">
              <a:latin typeface="Century Gothic" panose="020B0502020202020204" pitchFamily="34" charset="0"/>
            </a:endParaRPr>
          </a:p>
        </p:txBody>
      </p:sp>
    </p:spTree>
    <p:extLst>
      <p:ext uri="{BB962C8B-B14F-4D97-AF65-F5344CB8AC3E}">
        <p14:creationId xmlns:p14="http://schemas.microsoft.com/office/powerpoint/2010/main" val="1810332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user – Taking the Assessment</a:t>
            </a:r>
            <a:endParaRPr lang="en-IN" dirty="0"/>
          </a:p>
        </p:txBody>
      </p:sp>
      <p:sp>
        <p:nvSpPr>
          <p:cNvPr id="7" name="Text Placeholder 6">
            <a:extLst>
              <a:ext uri="{FF2B5EF4-FFF2-40B4-BE49-F238E27FC236}">
                <a16:creationId xmlns:a16="http://schemas.microsoft.com/office/drawing/2014/main" id="{EA0B64CD-9D3F-4383-80FF-F545B9803A41}"/>
              </a:ext>
            </a:extLst>
          </p:cNvPr>
          <p:cNvSpPr>
            <a:spLocks noGrp="1"/>
          </p:cNvSpPr>
          <p:nvPr>
            <p:ph type="body" idx="1"/>
          </p:nvPr>
        </p:nvSpPr>
        <p:spPr/>
        <p:txBody>
          <a:bodyPr>
            <a:normAutofit/>
          </a:bodyPr>
          <a:lstStyle/>
          <a:p>
            <a:pPr marL="539750" indent="-514350">
              <a:buSzPct val="100000"/>
              <a:buFont typeface="+mj-lt"/>
              <a:buAutoNum type="arabicPeriod"/>
            </a:pPr>
            <a:r>
              <a:rPr lang="en-IN" sz="1800" b="1" dirty="0"/>
              <a:t>Match the following </a:t>
            </a:r>
          </a:p>
          <a:p>
            <a:pPr marL="996950" lvl="1" indent="-514350">
              <a:buSzPct val="100000"/>
              <a:buFont typeface="+mj-lt"/>
              <a:buAutoNum type="arabicPeriod"/>
            </a:pPr>
            <a:r>
              <a:rPr lang="en-IN" sz="1800" dirty="0"/>
              <a:t>For all match the following questions, under any level of spoken English module, the program should get all the questions and answers from the database and show it in the format as described in the UI. </a:t>
            </a:r>
          </a:p>
          <a:p>
            <a:pPr marL="996950" lvl="1" indent="-514350">
              <a:buSzPct val="100000"/>
              <a:buFont typeface="+mj-lt"/>
              <a:buAutoNum type="arabicPeriod"/>
            </a:pPr>
            <a:r>
              <a:rPr lang="en-IN" sz="1800" dirty="0"/>
              <a:t>For a Module -&gt; Level, </a:t>
            </a:r>
          </a:p>
          <a:p>
            <a:pPr marL="1454150" lvl="2" indent="-514350">
              <a:buSzPct val="100000"/>
              <a:buFont typeface="+mj-lt"/>
              <a:buAutoNum type="arabicPeriod"/>
            </a:pPr>
            <a:r>
              <a:rPr lang="en-IN" sz="1400" dirty="0"/>
              <a:t>List all of the “Match the Following” Questions</a:t>
            </a:r>
          </a:p>
          <a:p>
            <a:pPr marL="1454150" lvl="2" indent="-514350">
              <a:buSzPct val="100000"/>
              <a:buFont typeface="+mj-lt"/>
              <a:buAutoNum type="arabicPeriod"/>
            </a:pPr>
            <a:r>
              <a:rPr lang="en-IN" sz="1400" dirty="0"/>
              <a:t>These should be listed as Hyper Links</a:t>
            </a:r>
          </a:p>
          <a:p>
            <a:pPr marL="1454150" lvl="2" indent="-514350">
              <a:buSzPct val="100000"/>
              <a:buFont typeface="+mj-lt"/>
              <a:buAutoNum type="arabicPeriod"/>
            </a:pPr>
            <a:r>
              <a:rPr lang="en-IN" sz="1400" dirty="0"/>
              <a:t>On clicking on a particular question, the Problem will be displayed </a:t>
            </a:r>
          </a:p>
          <a:p>
            <a:pPr marL="1454150" lvl="2" indent="-514350">
              <a:buSzPct val="100000"/>
              <a:buFont typeface="+mj-lt"/>
              <a:buAutoNum type="arabicPeriod"/>
            </a:pPr>
            <a:r>
              <a:rPr lang="en-IN" sz="1400" dirty="0"/>
              <a:t>For that particular Match the Following, the program should fetch all the Left and Right parameters for display</a:t>
            </a:r>
          </a:p>
          <a:p>
            <a:pPr marL="1454150" lvl="2" indent="-514350">
              <a:buSzPct val="100000"/>
              <a:buFont typeface="+mj-lt"/>
              <a:buAutoNum type="arabicPeriod"/>
            </a:pPr>
            <a:r>
              <a:rPr lang="en-IN" sz="1400" dirty="0"/>
              <a:t>Once the user enters the data, these should be validated for correct answers</a:t>
            </a:r>
          </a:p>
          <a:p>
            <a:pPr marL="1454150" lvl="2" indent="-514350">
              <a:buSzPct val="100000"/>
              <a:buFont typeface="+mj-lt"/>
              <a:buAutoNum type="arabicPeriod"/>
            </a:pPr>
            <a:r>
              <a:rPr lang="en-IN" sz="1400" dirty="0"/>
              <a:t>If the answers are not correct, highlight in red and ensure screen stays in the same page</a:t>
            </a:r>
          </a:p>
          <a:p>
            <a:pPr marL="1454150" lvl="2" indent="-514350">
              <a:buSzPct val="100000"/>
              <a:buFont typeface="+mj-lt"/>
              <a:buAutoNum type="arabicPeriod"/>
            </a:pPr>
            <a:r>
              <a:rPr lang="en-IN" sz="1400" dirty="0"/>
              <a:t>If the answers are correct, highlight it in green and given option to take another Match the Following Question or to go back</a:t>
            </a:r>
          </a:p>
          <a:p>
            <a:pPr marL="1454150" lvl="2" indent="-514350">
              <a:buSzPct val="100000"/>
              <a:buFont typeface="+mj-lt"/>
              <a:buAutoNum type="arabicPeriod"/>
            </a:pPr>
            <a:r>
              <a:rPr lang="en-IN" sz="1400" dirty="0"/>
              <a:t>Validation should be done to ensure that all entries are made</a:t>
            </a:r>
          </a:p>
        </p:txBody>
      </p:sp>
      <p:sp>
        <p:nvSpPr>
          <p:cNvPr id="9" name="TextBox 8">
            <a:extLst>
              <a:ext uri="{FF2B5EF4-FFF2-40B4-BE49-F238E27FC236}">
                <a16:creationId xmlns:a16="http://schemas.microsoft.com/office/drawing/2014/main" id="{D4EE84CA-38C6-4FCF-BFAD-13E503487329}"/>
              </a:ext>
            </a:extLst>
          </p:cNvPr>
          <p:cNvSpPr txBox="1"/>
          <p:nvPr/>
        </p:nvSpPr>
        <p:spPr>
          <a:xfrm rot="19538374">
            <a:off x="7392229" y="2730452"/>
            <a:ext cx="1479892" cy="307777"/>
          </a:xfrm>
          <a:prstGeom prst="rect">
            <a:avLst/>
          </a:prstGeom>
          <a:solidFill>
            <a:schemeClr val="accent1"/>
          </a:solidFill>
        </p:spPr>
        <p:txBody>
          <a:bodyPr wrap="none" rtlCol="0">
            <a:spAutoFit/>
          </a:bodyPr>
          <a:lstStyle/>
          <a:p>
            <a:r>
              <a:rPr lang="en-GB" b="1" dirty="0">
                <a:latin typeface="Century Gothic" panose="020B0502020202020204" pitchFamily="34" charset="0"/>
              </a:rPr>
              <a:t>Spoken English</a:t>
            </a:r>
            <a:endParaRPr lang="en-IN" b="1" dirty="0">
              <a:latin typeface="Century Gothic" panose="020B0502020202020204" pitchFamily="34" charset="0"/>
            </a:endParaRPr>
          </a:p>
        </p:txBody>
      </p:sp>
    </p:spTree>
    <p:extLst>
      <p:ext uri="{BB962C8B-B14F-4D97-AF65-F5344CB8AC3E}">
        <p14:creationId xmlns:p14="http://schemas.microsoft.com/office/powerpoint/2010/main" val="3779700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user – Taking the Assessment</a:t>
            </a:r>
            <a:endParaRPr lang="en-IN" dirty="0"/>
          </a:p>
        </p:txBody>
      </p:sp>
      <p:sp>
        <p:nvSpPr>
          <p:cNvPr id="4" name="Text Placeholder 3">
            <a:extLst>
              <a:ext uri="{FF2B5EF4-FFF2-40B4-BE49-F238E27FC236}">
                <a16:creationId xmlns:a16="http://schemas.microsoft.com/office/drawing/2014/main" id="{6ED24D73-9449-494E-B330-58D7613792BA}"/>
              </a:ext>
            </a:extLst>
          </p:cNvPr>
          <p:cNvSpPr>
            <a:spLocks noGrp="1"/>
          </p:cNvSpPr>
          <p:nvPr>
            <p:ph type="body" idx="1"/>
          </p:nvPr>
        </p:nvSpPr>
        <p:spPr/>
        <p:txBody>
          <a:bodyPr>
            <a:normAutofit/>
          </a:bodyPr>
          <a:lstStyle/>
          <a:p>
            <a:pPr marL="539750" indent="-514350">
              <a:buSzPct val="100000"/>
              <a:buFont typeface="+mj-lt"/>
              <a:buAutoNum type="arabicPeriod"/>
            </a:pPr>
            <a:r>
              <a:rPr lang="en-IN" sz="1800" b="1" dirty="0"/>
              <a:t>Crosswords</a:t>
            </a:r>
          </a:p>
          <a:p>
            <a:pPr marL="996950" lvl="1" indent="-514350">
              <a:buSzPct val="100000"/>
              <a:buFont typeface="+mj-lt"/>
              <a:buAutoNum type="arabicPeriod"/>
            </a:pPr>
            <a:r>
              <a:rPr lang="en-IN" sz="1600" dirty="0"/>
              <a:t>For all Crossword questions, under any level of spoken English module, the program should get all the questions and answers from the database and show it in the format as described in the UI. </a:t>
            </a:r>
          </a:p>
          <a:p>
            <a:pPr marL="996950" lvl="1" indent="-514350">
              <a:buSzPct val="100000"/>
              <a:buFont typeface="+mj-lt"/>
              <a:buAutoNum type="arabicPeriod"/>
            </a:pPr>
            <a:r>
              <a:rPr lang="en-IN" sz="1600" dirty="0"/>
              <a:t>For a Module -&gt; Level, </a:t>
            </a:r>
          </a:p>
          <a:p>
            <a:pPr marL="1454150" lvl="2" indent="-514350">
              <a:buSzPct val="100000"/>
              <a:buFont typeface="+mj-lt"/>
              <a:buAutoNum type="arabicPeriod"/>
            </a:pPr>
            <a:r>
              <a:rPr lang="en-IN" sz="1400" dirty="0"/>
              <a:t>List all of the “Crossword” Questions</a:t>
            </a:r>
          </a:p>
          <a:p>
            <a:pPr marL="1454150" lvl="2" indent="-514350">
              <a:buSzPct val="100000"/>
              <a:buFont typeface="+mj-lt"/>
              <a:buAutoNum type="arabicPeriod"/>
            </a:pPr>
            <a:r>
              <a:rPr lang="en-IN" sz="1400" dirty="0"/>
              <a:t>These should be listed as Hyper Links</a:t>
            </a:r>
          </a:p>
          <a:p>
            <a:pPr marL="1454150" lvl="2" indent="-514350">
              <a:buSzPct val="100000"/>
              <a:buFont typeface="+mj-lt"/>
              <a:buAutoNum type="arabicPeriod"/>
            </a:pPr>
            <a:r>
              <a:rPr lang="en-IN" sz="1400" dirty="0"/>
              <a:t>On clicking on a particular question, the Problem will be displayed </a:t>
            </a:r>
          </a:p>
          <a:p>
            <a:pPr marL="1454150" lvl="2" indent="-514350">
              <a:buSzPct val="100000"/>
              <a:buFont typeface="+mj-lt"/>
              <a:buAutoNum type="arabicPeriod"/>
            </a:pPr>
            <a:r>
              <a:rPr lang="en-IN" sz="1400" dirty="0"/>
              <a:t>For that particular Crossword, the pattern will be shown (as in the UI) with ‘across’ and “down” questions mentioned below the pattern. </a:t>
            </a:r>
          </a:p>
          <a:p>
            <a:pPr marL="1454150" lvl="2" indent="-514350">
              <a:buSzPct val="100000"/>
              <a:buFont typeface="+mj-lt"/>
              <a:buAutoNum type="arabicPeriod"/>
            </a:pPr>
            <a:r>
              <a:rPr lang="en-IN" sz="1400" dirty="0"/>
              <a:t>Once the user enters all the data, these should be validated for correct answers</a:t>
            </a:r>
          </a:p>
          <a:p>
            <a:pPr marL="1454150" lvl="2" indent="-514350">
              <a:buSzPct val="100000"/>
              <a:buFont typeface="+mj-lt"/>
              <a:buAutoNum type="arabicPeriod"/>
            </a:pPr>
            <a:r>
              <a:rPr lang="en-IN" sz="1400" dirty="0"/>
              <a:t>If the answers are not correct, highlight in red and ensure screen stays in the same page</a:t>
            </a:r>
          </a:p>
          <a:p>
            <a:pPr marL="1454150" lvl="2" indent="-514350">
              <a:buSzPct val="100000"/>
              <a:buFont typeface="+mj-lt"/>
              <a:buAutoNum type="arabicPeriod"/>
            </a:pPr>
            <a:r>
              <a:rPr lang="en-IN" sz="1400" dirty="0"/>
              <a:t>If the answers are correct, highlight it in green and given option to take another Crossword or to go back</a:t>
            </a:r>
          </a:p>
          <a:p>
            <a:pPr marL="1454150" lvl="2" indent="-514350">
              <a:buSzPct val="100000"/>
              <a:buFont typeface="+mj-lt"/>
              <a:buAutoNum type="arabicPeriod"/>
            </a:pPr>
            <a:r>
              <a:rPr lang="en-IN" sz="1400" dirty="0"/>
              <a:t>Validation should be done to ensure that all entries are made</a:t>
            </a:r>
            <a:endParaRPr lang="en-IN" sz="1600" dirty="0"/>
          </a:p>
        </p:txBody>
      </p:sp>
      <p:sp>
        <p:nvSpPr>
          <p:cNvPr id="5" name="TextBox 4">
            <a:extLst>
              <a:ext uri="{FF2B5EF4-FFF2-40B4-BE49-F238E27FC236}">
                <a16:creationId xmlns:a16="http://schemas.microsoft.com/office/drawing/2014/main" id="{94E16999-ECB8-4A77-B1F0-0A5B4819203F}"/>
              </a:ext>
            </a:extLst>
          </p:cNvPr>
          <p:cNvSpPr txBox="1"/>
          <p:nvPr/>
        </p:nvSpPr>
        <p:spPr>
          <a:xfrm rot="19538374">
            <a:off x="7382803" y="2469823"/>
            <a:ext cx="1479892" cy="307777"/>
          </a:xfrm>
          <a:prstGeom prst="rect">
            <a:avLst/>
          </a:prstGeom>
          <a:solidFill>
            <a:schemeClr val="accent1"/>
          </a:solidFill>
        </p:spPr>
        <p:txBody>
          <a:bodyPr wrap="none" rtlCol="0">
            <a:spAutoFit/>
          </a:bodyPr>
          <a:lstStyle/>
          <a:p>
            <a:r>
              <a:rPr lang="en-GB" b="1" dirty="0">
                <a:latin typeface="Century Gothic" panose="020B0502020202020204" pitchFamily="34" charset="0"/>
              </a:rPr>
              <a:t>Spoken English</a:t>
            </a:r>
            <a:endParaRPr lang="en-IN" b="1" dirty="0">
              <a:latin typeface="Century Gothic" panose="020B0502020202020204" pitchFamily="34" charset="0"/>
            </a:endParaRPr>
          </a:p>
        </p:txBody>
      </p:sp>
    </p:spTree>
    <p:extLst>
      <p:ext uri="{BB962C8B-B14F-4D97-AF65-F5344CB8AC3E}">
        <p14:creationId xmlns:p14="http://schemas.microsoft.com/office/powerpoint/2010/main" val="197404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user – Taking the Assessment</a:t>
            </a:r>
            <a:endParaRPr lang="en-IN" dirty="0"/>
          </a:p>
        </p:txBody>
      </p:sp>
      <p:sp>
        <p:nvSpPr>
          <p:cNvPr id="4" name="Text Placeholder 3">
            <a:extLst>
              <a:ext uri="{FF2B5EF4-FFF2-40B4-BE49-F238E27FC236}">
                <a16:creationId xmlns:a16="http://schemas.microsoft.com/office/drawing/2014/main" id="{6ED24D73-9449-494E-B330-58D7613792BA}"/>
              </a:ext>
            </a:extLst>
          </p:cNvPr>
          <p:cNvSpPr>
            <a:spLocks noGrp="1"/>
          </p:cNvSpPr>
          <p:nvPr>
            <p:ph type="body" idx="1"/>
          </p:nvPr>
        </p:nvSpPr>
        <p:spPr/>
        <p:txBody>
          <a:bodyPr>
            <a:normAutofit/>
          </a:bodyPr>
          <a:lstStyle/>
          <a:p>
            <a:pPr marL="539750" indent="-514350">
              <a:buSzPct val="100000"/>
              <a:buFont typeface="+mj-lt"/>
              <a:buAutoNum type="arabicPeriod"/>
            </a:pPr>
            <a:r>
              <a:rPr lang="en-IN" sz="1800" b="1" dirty="0"/>
              <a:t>Word Search</a:t>
            </a:r>
          </a:p>
          <a:p>
            <a:pPr marL="996950" lvl="1" indent="-514350">
              <a:buSzPct val="100000"/>
              <a:buFont typeface="+mj-lt"/>
              <a:buAutoNum type="arabicPeriod"/>
            </a:pPr>
            <a:r>
              <a:rPr lang="en-IN" sz="1600" dirty="0"/>
              <a:t>For all Word Search questions, under any level of spoken English module, the program should get all the questions and answers from the database and show it in the format as described in the UI. </a:t>
            </a:r>
          </a:p>
          <a:p>
            <a:pPr marL="996950" lvl="1" indent="-514350">
              <a:buSzPct val="100000"/>
              <a:buFont typeface="+mj-lt"/>
              <a:buAutoNum type="arabicPeriod"/>
            </a:pPr>
            <a:r>
              <a:rPr lang="en-IN" sz="1600" dirty="0"/>
              <a:t>For a Module -&gt; Level, </a:t>
            </a:r>
          </a:p>
          <a:p>
            <a:pPr marL="1454150" lvl="2" indent="-514350">
              <a:buSzPct val="100000"/>
              <a:buFont typeface="+mj-lt"/>
              <a:buAutoNum type="arabicPeriod"/>
            </a:pPr>
            <a:r>
              <a:rPr lang="en-IN" sz="1400" dirty="0"/>
              <a:t>List all of the “Word Search” Questions</a:t>
            </a:r>
          </a:p>
          <a:p>
            <a:pPr marL="1454150" lvl="2" indent="-514350">
              <a:buSzPct val="100000"/>
              <a:buFont typeface="+mj-lt"/>
              <a:buAutoNum type="arabicPeriod"/>
            </a:pPr>
            <a:r>
              <a:rPr lang="en-IN" sz="1400" dirty="0"/>
              <a:t>These should be listed as Hyper Links</a:t>
            </a:r>
          </a:p>
          <a:p>
            <a:pPr marL="1454150" lvl="2" indent="-514350">
              <a:buSzPct val="100000"/>
              <a:buFont typeface="+mj-lt"/>
              <a:buAutoNum type="arabicPeriod"/>
            </a:pPr>
            <a:r>
              <a:rPr lang="en-IN" sz="1400" dirty="0"/>
              <a:t>On clicking on a particular question, the Problem will be displayed </a:t>
            </a:r>
          </a:p>
          <a:p>
            <a:pPr marL="1454150" lvl="2" indent="-514350">
              <a:buSzPct val="100000"/>
              <a:buFont typeface="+mj-lt"/>
              <a:buAutoNum type="arabicPeriod"/>
            </a:pPr>
            <a:r>
              <a:rPr lang="en-IN" sz="1400" dirty="0"/>
              <a:t>For that particular Word Search, the pattern will be shown (as in the UI) with words to be searched mentioned below</a:t>
            </a:r>
          </a:p>
          <a:p>
            <a:pPr marL="1454150" lvl="2" indent="-514350">
              <a:buSzPct val="100000"/>
              <a:buFont typeface="+mj-lt"/>
              <a:buAutoNum type="arabicPeriod"/>
            </a:pPr>
            <a:r>
              <a:rPr lang="en-IN" sz="1400" dirty="0"/>
              <a:t>Once the user enters all the data, these should be validated for correct answers</a:t>
            </a:r>
          </a:p>
          <a:p>
            <a:pPr marL="1454150" lvl="2" indent="-514350">
              <a:buSzPct val="100000"/>
              <a:buFont typeface="+mj-lt"/>
              <a:buAutoNum type="arabicPeriod"/>
            </a:pPr>
            <a:r>
              <a:rPr lang="en-IN" sz="1400" dirty="0"/>
              <a:t>If the answers are not correct, highlight in red and ensure screen stays in the same page</a:t>
            </a:r>
          </a:p>
          <a:p>
            <a:pPr marL="1454150" lvl="2" indent="-514350">
              <a:buSzPct val="100000"/>
              <a:buFont typeface="+mj-lt"/>
              <a:buAutoNum type="arabicPeriod"/>
            </a:pPr>
            <a:r>
              <a:rPr lang="en-IN" sz="1400" dirty="0"/>
              <a:t>If the answers are correct, highlight it in green and given option to take another word search or to go back</a:t>
            </a:r>
          </a:p>
          <a:p>
            <a:pPr marL="1454150" lvl="2" indent="-514350">
              <a:buSzPct val="100000"/>
              <a:buFont typeface="+mj-lt"/>
              <a:buAutoNum type="arabicPeriod"/>
            </a:pPr>
            <a:r>
              <a:rPr lang="en-IN" sz="1400" dirty="0"/>
              <a:t>Validation should be done to ensure that all entries are made</a:t>
            </a:r>
          </a:p>
          <a:p>
            <a:pPr marL="1454150" lvl="2" indent="-514350">
              <a:buSzPct val="100000"/>
              <a:buFont typeface="+mj-lt"/>
              <a:buAutoNum type="arabicPeriod"/>
            </a:pPr>
            <a:endParaRPr lang="en-IN" sz="1400" dirty="0"/>
          </a:p>
        </p:txBody>
      </p:sp>
      <p:sp>
        <p:nvSpPr>
          <p:cNvPr id="5" name="TextBox 4">
            <a:extLst>
              <a:ext uri="{FF2B5EF4-FFF2-40B4-BE49-F238E27FC236}">
                <a16:creationId xmlns:a16="http://schemas.microsoft.com/office/drawing/2014/main" id="{94E16999-ECB8-4A77-B1F0-0A5B4819203F}"/>
              </a:ext>
            </a:extLst>
          </p:cNvPr>
          <p:cNvSpPr txBox="1"/>
          <p:nvPr/>
        </p:nvSpPr>
        <p:spPr>
          <a:xfrm rot="19538374">
            <a:off x="7382803" y="2469823"/>
            <a:ext cx="1479892" cy="307777"/>
          </a:xfrm>
          <a:prstGeom prst="rect">
            <a:avLst/>
          </a:prstGeom>
          <a:solidFill>
            <a:schemeClr val="accent1"/>
          </a:solidFill>
        </p:spPr>
        <p:txBody>
          <a:bodyPr wrap="none" rtlCol="0">
            <a:spAutoFit/>
          </a:bodyPr>
          <a:lstStyle/>
          <a:p>
            <a:r>
              <a:rPr lang="en-GB" b="1" dirty="0">
                <a:latin typeface="Century Gothic" panose="020B0502020202020204" pitchFamily="34" charset="0"/>
              </a:rPr>
              <a:t>Spoken English</a:t>
            </a:r>
            <a:endParaRPr lang="en-IN" b="1" dirty="0">
              <a:latin typeface="Century Gothic" panose="020B0502020202020204" pitchFamily="34" charset="0"/>
            </a:endParaRPr>
          </a:p>
        </p:txBody>
      </p:sp>
    </p:spTree>
    <p:extLst>
      <p:ext uri="{BB962C8B-B14F-4D97-AF65-F5344CB8AC3E}">
        <p14:creationId xmlns:p14="http://schemas.microsoft.com/office/powerpoint/2010/main" val="1139094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34C6-E865-412A-8879-BDC343DD7767}"/>
              </a:ext>
            </a:extLst>
          </p:cNvPr>
          <p:cNvSpPr>
            <a:spLocks noGrp="1"/>
          </p:cNvSpPr>
          <p:nvPr>
            <p:ph type="title"/>
          </p:nvPr>
        </p:nvSpPr>
        <p:spPr/>
        <p:txBody>
          <a:bodyPr/>
          <a:lstStyle/>
          <a:p>
            <a:r>
              <a:rPr lang="en-GB" dirty="0"/>
              <a:t>Scoring</a:t>
            </a:r>
            <a:endParaRPr lang="en-IN" dirty="0"/>
          </a:p>
        </p:txBody>
      </p:sp>
      <p:sp>
        <p:nvSpPr>
          <p:cNvPr id="3" name="Text Placeholder 2">
            <a:extLst>
              <a:ext uri="{FF2B5EF4-FFF2-40B4-BE49-F238E27FC236}">
                <a16:creationId xmlns:a16="http://schemas.microsoft.com/office/drawing/2014/main" id="{76B2A454-4372-44B2-BD69-55F007D2A6EB}"/>
              </a:ext>
            </a:extLst>
          </p:cNvPr>
          <p:cNvSpPr>
            <a:spLocks noGrp="1"/>
          </p:cNvSpPr>
          <p:nvPr>
            <p:ph type="body" idx="1"/>
          </p:nvPr>
        </p:nvSpPr>
        <p:spPr>
          <a:xfrm>
            <a:off x="315798" y="1045923"/>
            <a:ext cx="8229600" cy="5222902"/>
          </a:xfrm>
        </p:spPr>
        <p:txBody>
          <a:bodyPr>
            <a:normAutofit fontScale="92500" lnSpcReduction="10000"/>
          </a:bodyPr>
          <a:lstStyle/>
          <a:p>
            <a:pPr marL="539750" indent="-514350">
              <a:buSzPct val="100000"/>
              <a:buFont typeface="+mj-lt"/>
              <a:buAutoNum type="arabicPeriod"/>
            </a:pPr>
            <a:r>
              <a:rPr lang="en-IN" sz="1800" dirty="0"/>
              <a:t>Scores for any student talking a test must be stored at the end of the assessment. One mark is obtained for each correct answer. There is no negative marking for wrong answers. </a:t>
            </a:r>
          </a:p>
          <a:p>
            <a:pPr marL="539750" indent="-514350">
              <a:buSzPct val="100000"/>
              <a:buFont typeface="+mj-lt"/>
              <a:buAutoNum type="arabicPeriod"/>
            </a:pPr>
            <a:r>
              <a:rPr lang="en-IN" sz="1800" dirty="0"/>
              <a:t>Answering 80% of the questions under a level correctly will enable going to the next level (Currently, a student is allowed to take assessments under any level). </a:t>
            </a:r>
          </a:p>
          <a:p>
            <a:pPr marL="539750" indent="-514350">
              <a:buSzPct val="100000"/>
              <a:buFont typeface="+mj-lt"/>
              <a:buAutoNum type="arabicPeriod"/>
            </a:pPr>
            <a:r>
              <a:rPr lang="en-IN" sz="1800" dirty="0"/>
              <a:t>Scoring Logic can be categorized into the following</a:t>
            </a:r>
          </a:p>
          <a:p>
            <a:pPr marL="996950" lvl="1" indent="-514350">
              <a:buSzPct val="100000"/>
              <a:buFont typeface="+mj-lt"/>
              <a:buAutoNum type="arabicPeriod"/>
            </a:pPr>
            <a:r>
              <a:rPr lang="en-IN" sz="1600" dirty="0"/>
              <a:t>General Assessment. </a:t>
            </a:r>
          </a:p>
          <a:p>
            <a:pPr marL="1454150" lvl="2" indent="-514350">
              <a:buSzPct val="100000"/>
              <a:buFont typeface="+mj-lt"/>
              <a:buAutoNum type="arabicPeriod"/>
            </a:pPr>
            <a:r>
              <a:rPr lang="en-IN" sz="1400" dirty="0"/>
              <a:t>For this, each time, the student takes a test, an entry in made in the database. Any result &gt;= 80% is PASS. </a:t>
            </a:r>
          </a:p>
          <a:p>
            <a:pPr marL="1454150" lvl="2" indent="-514350">
              <a:buSzPct val="100000"/>
              <a:buFont typeface="+mj-lt"/>
              <a:buAutoNum type="arabicPeriod"/>
            </a:pPr>
            <a:r>
              <a:rPr lang="en-IN" sz="1400" dirty="0"/>
              <a:t>If the student is not completing the test, still the record is created with FAIL</a:t>
            </a:r>
          </a:p>
          <a:p>
            <a:pPr marL="996950" lvl="1" indent="-514350">
              <a:buSzPct val="100000"/>
              <a:buFont typeface="+mj-lt"/>
              <a:buAutoNum type="arabicPeriod"/>
            </a:pPr>
            <a:r>
              <a:rPr lang="en-IN" sz="1600" dirty="0"/>
              <a:t>AV &amp; Text based</a:t>
            </a:r>
          </a:p>
          <a:p>
            <a:pPr marL="1454150" lvl="2" indent="-514350">
              <a:buSzPct val="100000"/>
              <a:buFont typeface="+mj-lt"/>
              <a:buAutoNum type="arabicPeriod"/>
            </a:pPr>
            <a:r>
              <a:rPr lang="en-IN" sz="1300" dirty="0"/>
              <a:t>Under this, the scoring is against each AV &amp; Text Questions. (do note that there will be multiple sub-questions for a Question)</a:t>
            </a:r>
          </a:p>
          <a:p>
            <a:pPr marL="1454150" lvl="2" indent="-514350">
              <a:buSzPct val="100000"/>
              <a:buFont typeface="+mj-lt"/>
              <a:buAutoNum type="arabicPeriod"/>
            </a:pPr>
            <a:r>
              <a:rPr lang="en-IN" sz="1300" dirty="0"/>
              <a:t>If the student scores &gt;= 80%, then that Question is marked as PASS and the record stored. </a:t>
            </a:r>
          </a:p>
          <a:p>
            <a:pPr marL="1454150" lvl="2" indent="-514350">
              <a:buSzPct val="100000"/>
              <a:buFont typeface="+mj-lt"/>
              <a:buAutoNum type="arabicPeriod"/>
            </a:pPr>
            <a:r>
              <a:rPr lang="en-IN" sz="1300" dirty="0"/>
              <a:t>Data should be stored to show the type of Question (Audio / Video / Text) and the Question Content ID</a:t>
            </a:r>
          </a:p>
          <a:p>
            <a:pPr marL="996950" lvl="1" indent="-514350">
              <a:buSzPct val="100000"/>
              <a:buFont typeface="+mj-lt"/>
              <a:buAutoNum type="arabicPeriod"/>
            </a:pPr>
            <a:r>
              <a:rPr lang="en-IN" sz="1600" dirty="0"/>
              <a:t>Gamification (Match the Following / Crossword / Word Search)</a:t>
            </a:r>
          </a:p>
          <a:p>
            <a:pPr marL="1454150" lvl="2" indent="-514350">
              <a:buSzPct val="100000"/>
              <a:buFont typeface="+mj-lt"/>
              <a:buAutoNum type="arabicPeriod"/>
            </a:pPr>
            <a:r>
              <a:rPr lang="en-IN" sz="1400" dirty="0"/>
              <a:t>Here, the result will either be PASS or FAIL. </a:t>
            </a:r>
          </a:p>
          <a:p>
            <a:pPr marL="1454150" lvl="2" indent="-514350">
              <a:buSzPct val="100000"/>
              <a:buFont typeface="+mj-lt"/>
              <a:buAutoNum type="arabicPeriod"/>
            </a:pPr>
            <a:r>
              <a:rPr lang="en-IN" sz="1400" dirty="0"/>
              <a:t>Data should be stored to show the type of Question (Match the Following / Word Search / Crossword) and the Question Content ID</a:t>
            </a:r>
          </a:p>
        </p:txBody>
      </p:sp>
    </p:spTree>
    <p:extLst>
      <p:ext uri="{BB962C8B-B14F-4D97-AF65-F5344CB8AC3E}">
        <p14:creationId xmlns:p14="http://schemas.microsoft.com/office/powerpoint/2010/main" val="2419569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B950-1F0F-46B7-AA10-92AC5BAB2F64}"/>
              </a:ext>
            </a:extLst>
          </p:cNvPr>
          <p:cNvSpPr>
            <a:spLocks noGrp="1"/>
          </p:cNvSpPr>
          <p:nvPr>
            <p:ph type="title"/>
          </p:nvPr>
        </p:nvSpPr>
        <p:spPr/>
        <p:txBody>
          <a:bodyPr/>
          <a:lstStyle/>
          <a:p>
            <a:r>
              <a:rPr lang="en-GB" dirty="0"/>
              <a:t>Scoring</a:t>
            </a:r>
            <a:endParaRPr lang="en-IN" dirty="0"/>
          </a:p>
        </p:txBody>
      </p:sp>
      <p:sp>
        <p:nvSpPr>
          <p:cNvPr id="3" name="Content Placeholder 2">
            <a:extLst>
              <a:ext uri="{FF2B5EF4-FFF2-40B4-BE49-F238E27FC236}">
                <a16:creationId xmlns:a16="http://schemas.microsoft.com/office/drawing/2014/main" id="{D66F9977-3CCB-4516-AFA9-505C7B7BCAE0}"/>
              </a:ext>
            </a:extLst>
          </p:cNvPr>
          <p:cNvSpPr>
            <a:spLocks noGrp="1"/>
          </p:cNvSpPr>
          <p:nvPr>
            <p:ph idx="1"/>
          </p:nvPr>
        </p:nvSpPr>
        <p:spPr>
          <a:xfrm>
            <a:off x="195942" y="1309822"/>
            <a:ext cx="8752115" cy="3722913"/>
          </a:xfrm>
        </p:spPr>
        <p:txBody>
          <a:bodyPr>
            <a:normAutofit/>
          </a:bodyPr>
          <a:lstStyle/>
          <a:p>
            <a:pPr marL="404813" indent="-385763">
              <a:buSzPct val="100000"/>
              <a:buFont typeface="+mj-lt"/>
              <a:buAutoNum type="arabicPeriod"/>
            </a:pPr>
            <a:r>
              <a:rPr lang="en-IN" sz="1600" b="1" dirty="0"/>
              <a:t>Display of Scores</a:t>
            </a:r>
          </a:p>
          <a:p>
            <a:pPr marL="747713" lvl="1" indent="-385763">
              <a:buSzPct val="100000"/>
              <a:buFont typeface="+mj-lt"/>
              <a:buAutoNum type="arabicPeriod"/>
            </a:pPr>
            <a:r>
              <a:rPr lang="en-IN" sz="1600" dirty="0"/>
              <a:t>The Scores will be displayed to both Students and Teachers</a:t>
            </a:r>
          </a:p>
          <a:p>
            <a:pPr marL="747713" lvl="1" indent="-385763">
              <a:buSzPct val="100000"/>
              <a:buFont typeface="+mj-lt"/>
              <a:buAutoNum type="arabicPeriod"/>
            </a:pPr>
            <a:r>
              <a:rPr lang="en-IN" sz="1600" dirty="0"/>
              <a:t>For Students, the Scores will be shown at the </a:t>
            </a:r>
            <a:r>
              <a:rPr lang="en-IN" sz="1600" b="1" dirty="0"/>
              <a:t>Program</a:t>
            </a:r>
            <a:r>
              <a:rPr lang="en-IN" sz="1600" dirty="0"/>
              <a:t> level and this will be further drilled down to the </a:t>
            </a:r>
            <a:r>
              <a:rPr lang="en-IN" sz="1600" b="1" dirty="0"/>
              <a:t>Module</a:t>
            </a:r>
            <a:r>
              <a:rPr lang="en-IN" sz="1600" dirty="0"/>
              <a:t> Level and for a particular </a:t>
            </a:r>
            <a:r>
              <a:rPr lang="en-IN" sz="1600" b="1" dirty="0"/>
              <a:t>Level</a:t>
            </a:r>
          </a:p>
          <a:p>
            <a:pPr marL="747713" lvl="1" indent="-385763">
              <a:buSzPct val="100000"/>
              <a:buFont typeface="+mj-lt"/>
              <a:buAutoNum type="arabicPeriod"/>
            </a:pPr>
            <a:r>
              <a:rPr lang="en-IN" sz="1600" dirty="0"/>
              <a:t>When the Student logins in, the student will be able to see only his scores</a:t>
            </a:r>
          </a:p>
          <a:p>
            <a:pPr marL="747713" lvl="1" indent="-385763">
              <a:buSzPct val="100000"/>
              <a:buFont typeface="+mj-lt"/>
              <a:buAutoNum type="arabicPeriod"/>
            </a:pPr>
            <a:r>
              <a:rPr lang="en-IN" sz="1600" dirty="0"/>
              <a:t>For Teachers, the scores will be show in the “Report” Section in the ADMIN module. The teacher will be able to see the scores for a batch or for a Student. </a:t>
            </a:r>
          </a:p>
          <a:p>
            <a:pPr marL="1090613" lvl="2" indent="-385763">
              <a:buSzPct val="100000"/>
              <a:buFont typeface="+mj-lt"/>
              <a:buAutoNum type="arabicPeriod"/>
            </a:pPr>
            <a:r>
              <a:rPr lang="en-IN" sz="1400" dirty="0"/>
              <a:t>A Batch will show the scored of all the students associated with the Batch.</a:t>
            </a:r>
          </a:p>
          <a:p>
            <a:pPr marL="1090613" lvl="2" indent="-385763">
              <a:buSzPct val="100000"/>
              <a:buFont typeface="+mj-lt"/>
              <a:buAutoNum type="arabicPeriod"/>
            </a:pPr>
            <a:r>
              <a:rPr lang="en-IN" sz="1400" dirty="0"/>
              <a:t>The Scores for the student will be shown at an aggregate level (Program Level) and there should be an option to drill down to Module and Level</a:t>
            </a:r>
          </a:p>
          <a:p>
            <a:endParaRPr lang="en-IN" sz="3600" dirty="0"/>
          </a:p>
        </p:txBody>
      </p:sp>
    </p:spTree>
    <p:extLst>
      <p:ext uri="{BB962C8B-B14F-4D97-AF65-F5344CB8AC3E}">
        <p14:creationId xmlns:p14="http://schemas.microsoft.com/office/powerpoint/2010/main" val="40660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High Level Requirements – E2E Program</a:t>
            </a:r>
            <a:endParaRPr dirty="0"/>
          </a:p>
        </p:txBody>
      </p:sp>
      <p:sp>
        <p:nvSpPr>
          <p:cNvPr id="92" name="Google Shape;92;p4"/>
          <p:cNvSpPr txBox="1">
            <a:spLocks noGrp="1"/>
          </p:cNvSpPr>
          <p:nvPr>
            <p:ph type="body" idx="1"/>
          </p:nvPr>
        </p:nvSpPr>
        <p:spPr>
          <a:xfrm>
            <a:off x="362932" y="964294"/>
            <a:ext cx="8229600" cy="571931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lnSpc>
                <a:spcPct val="120000"/>
              </a:lnSpc>
              <a:spcBef>
                <a:spcPts val="0"/>
              </a:spcBef>
              <a:spcAft>
                <a:spcPts val="0"/>
              </a:spcAft>
              <a:buClr>
                <a:schemeClr val="dk1"/>
              </a:buClr>
              <a:buSzPts val="2590"/>
              <a:buChar char="•"/>
            </a:pPr>
            <a:r>
              <a:rPr lang="en-US" sz="2590" dirty="0"/>
              <a:t>The E2E will have the following modules</a:t>
            </a:r>
          </a:p>
          <a:p>
            <a:pPr marL="800100" lvl="1" indent="-342900">
              <a:lnSpc>
                <a:spcPct val="120000"/>
              </a:lnSpc>
              <a:spcBef>
                <a:spcPts val="0"/>
              </a:spcBef>
              <a:buSzPts val="2590"/>
              <a:buChar char="•"/>
            </a:pPr>
            <a:r>
              <a:rPr lang="en-US" sz="2300" dirty="0"/>
              <a:t>Aptitude Test</a:t>
            </a:r>
          </a:p>
          <a:p>
            <a:pPr marL="800100" lvl="1" indent="-342900">
              <a:lnSpc>
                <a:spcPct val="120000"/>
              </a:lnSpc>
              <a:spcBef>
                <a:spcPts val="0"/>
              </a:spcBef>
              <a:buSzPts val="2590"/>
              <a:buFont typeface="Arial"/>
              <a:buChar char="•"/>
            </a:pPr>
            <a:r>
              <a:rPr lang="en-US" sz="2300" dirty="0"/>
              <a:t>Logical Reasoning</a:t>
            </a:r>
          </a:p>
          <a:p>
            <a:pPr marL="800100" lvl="1" indent="-342900">
              <a:lnSpc>
                <a:spcPct val="120000"/>
              </a:lnSpc>
              <a:spcBef>
                <a:spcPts val="0"/>
              </a:spcBef>
              <a:buSzPts val="2590"/>
              <a:buChar char="•"/>
            </a:pPr>
            <a:r>
              <a:rPr lang="en-US" sz="2300" dirty="0"/>
              <a:t>Resume Builder</a:t>
            </a:r>
          </a:p>
          <a:p>
            <a:pPr marL="342900" indent="-342900">
              <a:lnSpc>
                <a:spcPct val="120000"/>
              </a:lnSpc>
              <a:spcBef>
                <a:spcPts val="0"/>
              </a:spcBef>
              <a:buSzPts val="2590"/>
            </a:pPr>
            <a:r>
              <a:rPr lang="en-US" sz="2590" dirty="0"/>
              <a:t>Logic for Aptitude Test and Logical Reasoning: </a:t>
            </a:r>
            <a:endParaRPr sz="2590" dirty="0"/>
          </a:p>
          <a:p>
            <a:pPr marL="742950" lvl="1" indent="-285750">
              <a:lnSpc>
                <a:spcPct val="120000"/>
              </a:lnSpc>
              <a:spcBef>
                <a:spcPts val="0"/>
              </a:spcBef>
              <a:buSzPts val="2405"/>
            </a:pPr>
            <a:r>
              <a:rPr lang="en-US" sz="2300" dirty="0"/>
              <a:t>The students would log in</a:t>
            </a:r>
            <a:endParaRPr sz="2300" dirty="0"/>
          </a:p>
          <a:p>
            <a:pPr marL="742950" lvl="1" indent="-285750">
              <a:lnSpc>
                <a:spcPct val="120000"/>
              </a:lnSpc>
              <a:spcBef>
                <a:spcPts val="0"/>
              </a:spcBef>
              <a:buSzPts val="2405"/>
            </a:pPr>
            <a:r>
              <a:rPr lang="en-US" sz="2300" dirty="0"/>
              <a:t>They would get a random number of questions. 20 questions. </a:t>
            </a:r>
            <a:endParaRPr sz="2300" dirty="0"/>
          </a:p>
          <a:p>
            <a:pPr marL="742950" lvl="1" indent="-285750">
              <a:lnSpc>
                <a:spcPct val="120000"/>
              </a:lnSpc>
              <a:spcBef>
                <a:spcPts val="0"/>
              </a:spcBef>
              <a:buSzPts val="2405"/>
            </a:pPr>
            <a:r>
              <a:rPr lang="en-US" sz="2300" dirty="0"/>
              <a:t>The students answer these and submit</a:t>
            </a:r>
            <a:endParaRPr sz="2300" dirty="0"/>
          </a:p>
          <a:p>
            <a:pPr marL="742950" lvl="1" indent="-285750">
              <a:lnSpc>
                <a:spcPct val="120000"/>
              </a:lnSpc>
              <a:spcBef>
                <a:spcPts val="0"/>
              </a:spcBef>
              <a:buSzPts val="2405"/>
            </a:pPr>
            <a:r>
              <a:rPr lang="en-US" sz="2300" dirty="0"/>
              <a:t>On click of submit, the app will give the student the results and the answers</a:t>
            </a:r>
            <a:endParaRPr sz="2300" dirty="0"/>
          </a:p>
          <a:p>
            <a:pPr marL="742950" lvl="1" indent="-285750">
              <a:lnSpc>
                <a:spcPct val="120000"/>
              </a:lnSpc>
              <a:spcBef>
                <a:spcPts val="0"/>
              </a:spcBef>
              <a:buSzPts val="2405"/>
            </a:pPr>
            <a:r>
              <a:rPr lang="en-US" sz="2300" dirty="0"/>
              <a:t>This set of 20 questions will be randomly displayed each time the student takes the test. </a:t>
            </a:r>
            <a:endParaRPr sz="2300" dirty="0"/>
          </a:p>
          <a:p>
            <a:pPr marL="742950" lvl="1" indent="-285750">
              <a:lnSpc>
                <a:spcPct val="120000"/>
              </a:lnSpc>
              <a:spcBef>
                <a:spcPts val="0"/>
              </a:spcBef>
              <a:buSzPts val="2405"/>
            </a:pPr>
            <a:r>
              <a:rPr lang="en-US" sz="2300" dirty="0"/>
              <a:t>Students need to log in with a username and password.</a:t>
            </a:r>
            <a:endParaRPr sz="2300" dirty="0"/>
          </a:p>
          <a:p>
            <a:pPr marL="742950" lvl="1" indent="-285750">
              <a:lnSpc>
                <a:spcPct val="120000"/>
              </a:lnSpc>
              <a:spcBef>
                <a:spcPts val="0"/>
              </a:spcBef>
              <a:buSzPts val="2405"/>
            </a:pPr>
            <a:r>
              <a:rPr lang="en-US" sz="2300" dirty="0"/>
              <a:t>Scores are recorded for each assessment taken by the student</a:t>
            </a:r>
          </a:p>
          <a:p>
            <a:pPr marL="742950" lvl="1" indent="-285750">
              <a:lnSpc>
                <a:spcPct val="120000"/>
              </a:lnSpc>
              <a:spcBef>
                <a:spcPts val="0"/>
              </a:spcBef>
              <a:buSzPts val="2405"/>
            </a:pPr>
            <a:r>
              <a:rPr lang="en-US" sz="2300" dirty="0"/>
              <a:t>Following types of questions are applicable</a:t>
            </a:r>
          </a:p>
          <a:p>
            <a:pPr marL="1200150" lvl="2" indent="-285750">
              <a:lnSpc>
                <a:spcPct val="120000"/>
              </a:lnSpc>
              <a:spcBef>
                <a:spcPts val="0"/>
              </a:spcBef>
              <a:buSzPts val="2405"/>
            </a:pPr>
            <a:r>
              <a:rPr lang="en-GB" sz="2300" dirty="0"/>
              <a:t>Multiple Choice Question</a:t>
            </a:r>
          </a:p>
          <a:p>
            <a:pPr marL="1200150" lvl="2" indent="-285750">
              <a:lnSpc>
                <a:spcPct val="120000"/>
              </a:lnSpc>
              <a:spcBef>
                <a:spcPts val="0"/>
              </a:spcBef>
              <a:buSzPts val="2405"/>
            </a:pPr>
            <a:r>
              <a:rPr lang="en-GB" sz="2300" dirty="0"/>
              <a:t>Fill in the Blanks</a:t>
            </a:r>
          </a:p>
          <a:p>
            <a:pPr marL="1200150" lvl="2" indent="-285750">
              <a:lnSpc>
                <a:spcPct val="120000"/>
              </a:lnSpc>
              <a:spcBef>
                <a:spcPts val="0"/>
              </a:spcBef>
              <a:buSzPts val="2405"/>
            </a:pPr>
            <a:r>
              <a:rPr lang="en-GB" sz="2300" dirty="0"/>
              <a:t>Single Image</a:t>
            </a:r>
          </a:p>
        </p:txBody>
      </p:sp>
    </p:spTree>
    <p:extLst>
      <p:ext uri="{BB962C8B-B14F-4D97-AF65-F5344CB8AC3E}">
        <p14:creationId xmlns:p14="http://schemas.microsoft.com/office/powerpoint/2010/main" val="146519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High Level Requirements – General</a:t>
            </a:r>
            <a:endParaRPr/>
          </a:p>
        </p:txBody>
      </p:sp>
      <p:sp>
        <p:nvSpPr>
          <p:cNvPr id="104" name="Google Shape;104;p6"/>
          <p:cNvSpPr txBox="1">
            <a:spLocks noGrp="1"/>
          </p:cNvSpPr>
          <p:nvPr>
            <p:ph type="body" idx="1"/>
          </p:nvPr>
        </p:nvSpPr>
        <p:spPr>
          <a:xfrm>
            <a:off x="457200" y="1196752"/>
            <a:ext cx="8229600" cy="4929411"/>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1960"/>
              <a:buChar char="•"/>
            </a:pPr>
            <a:r>
              <a:rPr lang="en-US" sz="1960" dirty="0"/>
              <a:t>Students will be given a mobile or a tablet with the app installed</a:t>
            </a:r>
          </a:p>
          <a:p>
            <a:pPr marL="342900" lvl="0" indent="-342900" algn="l" rtl="0">
              <a:lnSpc>
                <a:spcPct val="80000"/>
              </a:lnSpc>
              <a:spcBef>
                <a:spcPts val="0"/>
              </a:spcBef>
              <a:spcAft>
                <a:spcPts val="0"/>
              </a:spcAft>
              <a:buClr>
                <a:schemeClr val="dk1"/>
              </a:buClr>
              <a:buSzPts val="1960"/>
              <a:buChar char="•"/>
            </a:pPr>
            <a:r>
              <a:rPr lang="en-US" sz="1960" dirty="0"/>
              <a:t>In the CF Center, the Web App will be installed in all the laptops</a:t>
            </a:r>
            <a:endParaRPr dirty="0"/>
          </a:p>
          <a:p>
            <a:pPr marL="342900" lvl="0" indent="-342900" algn="l" rtl="0">
              <a:lnSpc>
                <a:spcPct val="80000"/>
              </a:lnSpc>
              <a:spcBef>
                <a:spcPts val="392"/>
              </a:spcBef>
              <a:spcAft>
                <a:spcPts val="0"/>
              </a:spcAft>
              <a:buClr>
                <a:schemeClr val="dk1"/>
              </a:buClr>
              <a:buSzPts val="1960"/>
              <a:buChar char="•"/>
            </a:pPr>
            <a:r>
              <a:rPr lang="en-US" sz="1960" dirty="0"/>
              <a:t>Students will use this app for the various modules that CF has</a:t>
            </a:r>
            <a:endParaRPr dirty="0"/>
          </a:p>
          <a:p>
            <a:pPr marL="342900" lvl="0" indent="-342900" algn="l" rtl="0">
              <a:lnSpc>
                <a:spcPct val="80000"/>
              </a:lnSpc>
              <a:spcBef>
                <a:spcPts val="392"/>
              </a:spcBef>
              <a:spcAft>
                <a:spcPts val="0"/>
              </a:spcAft>
              <a:buClr>
                <a:schemeClr val="dk1"/>
              </a:buClr>
              <a:buSzPts val="1960"/>
              <a:buChar char="•"/>
            </a:pPr>
            <a:r>
              <a:rPr lang="en-US" sz="1960" dirty="0"/>
              <a:t>The app should be able to track the progress of each of the students</a:t>
            </a:r>
            <a:endParaRPr dirty="0"/>
          </a:p>
          <a:p>
            <a:pPr marL="342900" lvl="0" indent="-342900" algn="l" rtl="0">
              <a:lnSpc>
                <a:spcPct val="80000"/>
              </a:lnSpc>
              <a:spcBef>
                <a:spcPts val="392"/>
              </a:spcBef>
              <a:spcAft>
                <a:spcPts val="0"/>
              </a:spcAft>
              <a:buClr>
                <a:schemeClr val="dk1"/>
              </a:buClr>
              <a:buSzPts val="1960"/>
              <a:buChar char="•"/>
            </a:pPr>
            <a:r>
              <a:rPr lang="en-US" sz="1960" dirty="0"/>
              <a:t>There should be three types of users. </a:t>
            </a:r>
            <a:r>
              <a:rPr lang="en-US" sz="1960" b="1" i="1" dirty="0"/>
              <a:t>Admin</a:t>
            </a:r>
            <a:r>
              <a:rPr lang="en-US" sz="1960" dirty="0"/>
              <a:t>, </a:t>
            </a:r>
            <a:r>
              <a:rPr lang="en-US" sz="1960" b="1" i="1" dirty="0"/>
              <a:t>teacher</a:t>
            </a:r>
            <a:r>
              <a:rPr lang="en-US" sz="1960" dirty="0"/>
              <a:t> and </a:t>
            </a:r>
            <a:r>
              <a:rPr lang="en-US" sz="1960" b="1" i="1" dirty="0"/>
              <a:t>students</a:t>
            </a:r>
            <a:endParaRPr b="1" i="1" dirty="0"/>
          </a:p>
          <a:p>
            <a:pPr marL="342900" lvl="0" indent="-342900" algn="l" rtl="0">
              <a:lnSpc>
                <a:spcPct val="80000"/>
              </a:lnSpc>
              <a:spcBef>
                <a:spcPts val="392"/>
              </a:spcBef>
              <a:spcAft>
                <a:spcPts val="0"/>
              </a:spcAft>
              <a:buClr>
                <a:schemeClr val="dk1"/>
              </a:buClr>
              <a:buSzPts val="1960"/>
              <a:buChar char="•"/>
            </a:pPr>
            <a:r>
              <a:rPr lang="en-US" sz="1960" b="1" i="1" dirty="0"/>
              <a:t>Admin</a:t>
            </a:r>
            <a:r>
              <a:rPr lang="en-US" sz="1960" dirty="0"/>
              <a:t> user will upload the questions and answers</a:t>
            </a:r>
            <a:endParaRPr dirty="0"/>
          </a:p>
          <a:p>
            <a:pPr marL="342900" lvl="0" indent="-342900" algn="l" rtl="0">
              <a:lnSpc>
                <a:spcPct val="80000"/>
              </a:lnSpc>
              <a:spcBef>
                <a:spcPts val="392"/>
              </a:spcBef>
              <a:spcAft>
                <a:spcPts val="0"/>
              </a:spcAft>
              <a:buClr>
                <a:schemeClr val="dk1"/>
              </a:buClr>
              <a:buSzPts val="1960"/>
              <a:buChar char="•"/>
            </a:pPr>
            <a:r>
              <a:rPr lang="en-US" sz="1960" dirty="0"/>
              <a:t>Should be able to get basic reports for teachers, admin and students</a:t>
            </a:r>
            <a:endParaRPr dirty="0"/>
          </a:p>
          <a:p>
            <a:pPr marL="342900" lvl="0" indent="-342900" algn="l" rtl="0">
              <a:lnSpc>
                <a:spcPct val="80000"/>
              </a:lnSpc>
              <a:spcBef>
                <a:spcPts val="392"/>
              </a:spcBef>
              <a:spcAft>
                <a:spcPts val="0"/>
              </a:spcAft>
              <a:buClr>
                <a:schemeClr val="dk1"/>
              </a:buClr>
              <a:buSzPts val="1960"/>
              <a:buChar char="•"/>
            </a:pPr>
            <a:r>
              <a:rPr lang="en-US" sz="1960" dirty="0"/>
              <a:t>Admin and teachers can access through online</a:t>
            </a:r>
            <a:endParaRPr dirty="0"/>
          </a:p>
          <a:p>
            <a:pPr marL="342900" lvl="0" indent="-342900" algn="l" rtl="0">
              <a:lnSpc>
                <a:spcPct val="80000"/>
              </a:lnSpc>
              <a:spcBef>
                <a:spcPts val="392"/>
              </a:spcBef>
              <a:spcAft>
                <a:spcPts val="0"/>
              </a:spcAft>
              <a:buClr>
                <a:schemeClr val="dk1"/>
              </a:buClr>
              <a:buSzPts val="1960"/>
              <a:buChar char="•"/>
            </a:pPr>
            <a:r>
              <a:rPr lang="en-US" sz="1960" dirty="0"/>
              <a:t>This Web and Mobile app should work on offline mode</a:t>
            </a:r>
            <a:endParaRPr dirty="0"/>
          </a:p>
          <a:p>
            <a:pPr marL="342900" lvl="0" indent="-342900" algn="l" rtl="0">
              <a:lnSpc>
                <a:spcPct val="80000"/>
              </a:lnSpc>
              <a:spcBef>
                <a:spcPts val="392"/>
              </a:spcBef>
              <a:spcAft>
                <a:spcPts val="0"/>
              </a:spcAft>
              <a:buClr>
                <a:schemeClr val="dk1"/>
              </a:buClr>
              <a:buSzPts val="1960"/>
              <a:buChar char="•"/>
            </a:pPr>
            <a:r>
              <a:rPr lang="en-US" sz="1960" dirty="0"/>
              <a:t>Should be intuitive and simple to use for the students</a:t>
            </a:r>
            <a:endParaRPr dirty="0"/>
          </a:p>
          <a:p>
            <a:pPr marL="342900" lvl="0" indent="-342900" algn="l" rtl="0">
              <a:lnSpc>
                <a:spcPct val="80000"/>
              </a:lnSpc>
              <a:spcBef>
                <a:spcPts val="392"/>
              </a:spcBef>
              <a:spcAft>
                <a:spcPts val="0"/>
              </a:spcAft>
              <a:buClr>
                <a:schemeClr val="dk1"/>
              </a:buClr>
              <a:buSzPts val="1960"/>
              <a:buChar char="•"/>
            </a:pPr>
            <a:r>
              <a:rPr lang="en-US" sz="1960" dirty="0"/>
              <a:t>One mobile device should be able to cater to multiple students</a:t>
            </a:r>
            <a:endParaRPr dirty="0"/>
          </a:p>
          <a:p>
            <a:pPr marL="342900" lvl="0" indent="-342900" algn="l" rtl="0">
              <a:lnSpc>
                <a:spcPct val="80000"/>
              </a:lnSpc>
              <a:spcBef>
                <a:spcPts val="392"/>
              </a:spcBef>
              <a:spcAft>
                <a:spcPts val="0"/>
              </a:spcAft>
              <a:buClr>
                <a:schemeClr val="dk1"/>
              </a:buClr>
              <a:buSzPts val="1960"/>
              <a:buChar char="•"/>
            </a:pPr>
            <a:r>
              <a:rPr lang="en-US" sz="1960" dirty="0"/>
              <a:t>Should be able to sync back to the  main server when connect to Internet</a:t>
            </a:r>
            <a:endParaRPr sz="196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2754-F29D-44A0-90E1-FCFDFAD1008E}"/>
              </a:ext>
            </a:extLst>
          </p:cNvPr>
          <p:cNvSpPr>
            <a:spLocks noGrp="1"/>
          </p:cNvSpPr>
          <p:nvPr>
            <p:ph type="title"/>
          </p:nvPr>
        </p:nvSpPr>
        <p:spPr/>
        <p:txBody>
          <a:bodyPr/>
          <a:lstStyle/>
          <a:p>
            <a:r>
              <a:rPr lang="en-US" dirty="0"/>
              <a:t>High Level Requirements – E2E Program</a:t>
            </a:r>
            <a:endParaRPr lang="en-IN" dirty="0"/>
          </a:p>
        </p:txBody>
      </p:sp>
      <p:sp>
        <p:nvSpPr>
          <p:cNvPr id="3" name="Text Placeholder 2">
            <a:extLst>
              <a:ext uri="{FF2B5EF4-FFF2-40B4-BE49-F238E27FC236}">
                <a16:creationId xmlns:a16="http://schemas.microsoft.com/office/drawing/2014/main" id="{81BADB0E-AFBA-4C0D-90FA-E0D5BBA66A73}"/>
              </a:ext>
            </a:extLst>
          </p:cNvPr>
          <p:cNvSpPr>
            <a:spLocks noGrp="1"/>
          </p:cNvSpPr>
          <p:nvPr>
            <p:ph type="body" idx="1"/>
          </p:nvPr>
        </p:nvSpPr>
        <p:spPr>
          <a:xfrm>
            <a:off x="372359" y="964294"/>
            <a:ext cx="8229600" cy="4929411"/>
          </a:xfrm>
        </p:spPr>
        <p:txBody>
          <a:bodyPr/>
          <a:lstStyle/>
          <a:p>
            <a:pPr marL="342900" indent="-342900">
              <a:lnSpc>
                <a:spcPct val="120000"/>
              </a:lnSpc>
              <a:spcBef>
                <a:spcPts val="0"/>
              </a:spcBef>
              <a:buSzPts val="2590"/>
            </a:pPr>
            <a:r>
              <a:rPr lang="en-GB" sz="2000" dirty="0"/>
              <a:t>Logic for Resume Builder: </a:t>
            </a:r>
          </a:p>
          <a:p>
            <a:pPr marL="742950" lvl="1" indent="-285750">
              <a:lnSpc>
                <a:spcPct val="120000"/>
              </a:lnSpc>
              <a:spcBef>
                <a:spcPts val="0"/>
              </a:spcBef>
              <a:buSzPts val="2405"/>
            </a:pPr>
            <a:r>
              <a:rPr lang="en-GB" sz="1800" dirty="0"/>
              <a:t>A template will be provided for the students to write their resume</a:t>
            </a:r>
          </a:p>
          <a:p>
            <a:pPr marL="742950" lvl="1" indent="-285750">
              <a:lnSpc>
                <a:spcPct val="120000"/>
              </a:lnSpc>
              <a:spcBef>
                <a:spcPts val="0"/>
              </a:spcBef>
              <a:buSzPts val="2405"/>
            </a:pPr>
            <a:r>
              <a:rPr lang="en-GB" sz="1800" dirty="0"/>
              <a:t>Basic Validation will be done to ensure completeness</a:t>
            </a:r>
          </a:p>
          <a:p>
            <a:pPr marL="742950" lvl="1" indent="-285750">
              <a:lnSpc>
                <a:spcPct val="120000"/>
              </a:lnSpc>
              <a:spcBef>
                <a:spcPts val="0"/>
              </a:spcBef>
              <a:buSzPts val="2405"/>
            </a:pPr>
            <a:r>
              <a:rPr lang="en-GB" sz="1800" dirty="0"/>
              <a:t>For all relevant fields, there will be a “balloon” help to guide the students</a:t>
            </a:r>
          </a:p>
          <a:p>
            <a:pPr marL="742950" lvl="1" indent="-285750">
              <a:lnSpc>
                <a:spcPct val="120000"/>
              </a:lnSpc>
              <a:spcBef>
                <a:spcPts val="0"/>
              </a:spcBef>
              <a:buSzPts val="2405"/>
            </a:pPr>
            <a:r>
              <a:rPr lang="en-GB" sz="1800" dirty="0"/>
              <a:t>Option to preview and to download the resume will be provided</a:t>
            </a:r>
          </a:p>
          <a:p>
            <a:pPr marL="742950" lvl="1" indent="-285750">
              <a:lnSpc>
                <a:spcPct val="120000"/>
              </a:lnSpc>
              <a:spcBef>
                <a:spcPts val="0"/>
              </a:spcBef>
              <a:buSzPts val="2405"/>
            </a:pPr>
            <a:endParaRPr lang="en-GB" sz="2300" dirty="0"/>
          </a:p>
          <a:p>
            <a:endParaRPr lang="en-IN" dirty="0"/>
          </a:p>
        </p:txBody>
      </p:sp>
    </p:spTree>
    <p:extLst>
      <p:ext uri="{BB962C8B-B14F-4D97-AF65-F5344CB8AC3E}">
        <p14:creationId xmlns:p14="http://schemas.microsoft.com/office/powerpoint/2010/main" val="1293623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B55-D97E-4395-B09B-B99CF640045B}"/>
              </a:ext>
            </a:extLst>
          </p:cNvPr>
          <p:cNvSpPr>
            <a:spLocks noGrp="1"/>
          </p:cNvSpPr>
          <p:nvPr>
            <p:ph type="title"/>
          </p:nvPr>
        </p:nvSpPr>
        <p:spPr>
          <a:xfrm>
            <a:off x="457200" y="260647"/>
            <a:ext cx="8229600" cy="732143"/>
          </a:xfrm>
        </p:spPr>
        <p:txBody>
          <a:bodyPr/>
          <a:lstStyle/>
          <a:p>
            <a:r>
              <a:rPr lang="en-US" dirty="0"/>
              <a:t>Student user – Taking the Assessment for </a:t>
            </a:r>
            <a:r>
              <a:rPr lang="en-IN" dirty="0"/>
              <a:t>Computer Coaching</a:t>
            </a:r>
          </a:p>
        </p:txBody>
      </p:sp>
      <p:sp>
        <p:nvSpPr>
          <p:cNvPr id="3" name="Content Placeholder 2">
            <a:extLst>
              <a:ext uri="{FF2B5EF4-FFF2-40B4-BE49-F238E27FC236}">
                <a16:creationId xmlns:a16="http://schemas.microsoft.com/office/drawing/2014/main" id="{ED720086-1DF8-4219-9E2B-5794000BD812}"/>
              </a:ext>
            </a:extLst>
          </p:cNvPr>
          <p:cNvSpPr>
            <a:spLocks noGrp="1"/>
          </p:cNvSpPr>
          <p:nvPr>
            <p:ph idx="1"/>
          </p:nvPr>
        </p:nvSpPr>
        <p:spPr>
          <a:xfrm>
            <a:off x="302078" y="1473653"/>
            <a:ext cx="8229600" cy="3910693"/>
          </a:xfrm>
        </p:spPr>
        <p:txBody>
          <a:bodyPr>
            <a:normAutofit/>
          </a:bodyPr>
          <a:lstStyle/>
          <a:p>
            <a:pPr marL="404813" indent="-385763">
              <a:buSzPct val="100000"/>
              <a:buFont typeface="+mj-lt"/>
              <a:buAutoNum type="arabicPeriod"/>
            </a:pPr>
            <a:r>
              <a:rPr lang="en-IN" sz="1800" dirty="0"/>
              <a:t>A page for the “Computer Skills” program must be designed</a:t>
            </a:r>
          </a:p>
          <a:p>
            <a:pPr marL="747713" lvl="1" indent="-385763">
              <a:buSzPct val="100000"/>
              <a:buFont typeface="+mj-lt"/>
              <a:buAutoNum type="arabicPeriod"/>
            </a:pPr>
            <a:r>
              <a:rPr lang="en-IN" sz="1500" dirty="0"/>
              <a:t>The page should be similar to what has been done for Spoken English and Education to Employability</a:t>
            </a:r>
          </a:p>
          <a:p>
            <a:pPr marL="747713" lvl="1" indent="-385763">
              <a:buSzPct val="100000"/>
              <a:buFont typeface="+mj-lt"/>
              <a:buAutoNum type="arabicPeriod"/>
            </a:pPr>
            <a:r>
              <a:rPr lang="en-IN" sz="1500" dirty="0"/>
              <a:t>It should list the modules that exist for the computer skills program, together with the various levels for the module </a:t>
            </a:r>
          </a:p>
          <a:p>
            <a:pPr marL="747713" lvl="1" indent="-385763">
              <a:buSzPct val="100000"/>
              <a:buFont typeface="+mj-lt"/>
              <a:buAutoNum type="arabicPeriod"/>
            </a:pPr>
            <a:r>
              <a:rPr lang="en-IN" sz="1500" dirty="0"/>
              <a:t>It should allow students to take the following types of tests for each level</a:t>
            </a:r>
          </a:p>
          <a:p>
            <a:pPr marL="1200150" lvl="2" indent="-285750">
              <a:lnSpc>
                <a:spcPct val="120000"/>
              </a:lnSpc>
              <a:spcBef>
                <a:spcPts val="0"/>
              </a:spcBef>
              <a:buSzPts val="2405"/>
            </a:pPr>
            <a:r>
              <a:rPr lang="en-GB" sz="1200" dirty="0"/>
              <a:t>Multiple Choice Question</a:t>
            </a:r>
          </a:p>
          <a:p>
            <a:pPr marL="1200150" lvl="2" indent="-285750">
              <a:lnSpc>
                <a:spcPct val="120000"/>
              </a:lnSpc>
              <a:spcBef>
                <a:spcPts val="0"/>
              </a:spcBef>
              <a:buSzPts val="2405"/>
            </a:pPr>
            <a:r>
              <a:rPr lang="en-GB" sz="1200" dirty="0"/>
              <a:t>Fill in the Blanks</a:t>
            </a:r>
          </a:p>
          <a:p>
            <a:pPr marL="1200150" lvl="2" indent="-285750">
              <a:lnSpc>
                <a:spcPct val="120000"/>
              </a:lnSpc>
              <a:spcBef>
                <a:spcPts val="0"/>
              </a:spcBef>
              <a:buSzPts val="2405"/>
            </a:pPr>
            <a:r>
              <a:rPr lang="en-GB" sz="1200" dirty="0"/>
              <a:t>Single Image</a:t>
            </a:r>
            <a:endParaRPr lang="en-IN" sz="1500" dirty="0">
              <a:solidFill>
                <a:srgbClr val="FF0000"/>
              </a:solidFill>
            </a:endParaRPr>
          </a:p>
          <a:p>
            <a:pPr marL="361950" lvl="1" indent="0">
              <a:buNone/>
            </a:pPr>
            <a:r>
              <a:rPr lang="en-IN" sz="1500" dirty="0">
                <a:solidFill>
                  <a:srgbClr val="FF0000"/>
                </a:solidFill>
              </a:rPr>
              <a:t>Prerequisites</a:t>
            </a:r>
          </a:p>
          <a:p>
            <a:pPr marL="619125" lvl="1" indent="-257175"/>
            <a:r>
              <a:rPr lang="en-IN" sz="1500" dirty="0">
                <a:solidFill>
                  <a:srgbClr val="FF0000"/>
                </a:solidFill>
              </a:rPr>
              <a:t>Modules and Levels to be added via user admin</a:t>
            </a:r>
            <a:endParaRPr lang="en-IN" sz="1500" dirty="0"/>
          </a:p>
          <a:p>
            <a:endParaRPr lang="en-IN" sz="1800" dirty="0"/>
          </a:p>
        </p:txBody>
      </p:sp>
    </p:spTree>
    <p:extLst>
      <p:ext uri="{BB962C8B-B14F-4D97-AF65-F5344CB8AC3E}">
        <p14:creationId xmlns:p14="http://schemas.microsoft.com/office/powerpoint/2010/main" val="395221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Mock-Ups: Student – Login Screen</a:t>
            </a:r>
            <a:endParaRPr dirty="0"/>
          </a:p>
        </p:txBody>
      </p:sp>
    </p:spTree>
    <p:extLst>
      <p:ext uri="{BB962C8B-B14F-4D97-AF65-F5344CB8AC3E}">
        <p14:creationId xmlns:p14="http://schemas.microsoft.com/office/powerpoint/2010/main" val="17221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a:t>Roles</a:t>
            </a:r>
            <a:endParaRPr/>
          </a:p>
        </p:txBody>
      </p:sp>
      <p:graphicFrame>
        <p:nvGraphicFramePr>
          <p:cNvPr id="110" name="Google Shape;110;p7"/>
          <p:cNvGraphicFramePr/>
          <p:nvPr>
            <p:extLst>
              <p:ext uri="{D42A27DB-BD31-4B8C-83A1-F6EECF244321}">
                <p14:modId xmlns:p14="http://schemas.microsoft.com/office/powerpoint/2010/main" val="964173150"/>
              </p:ext>
            </p:extLst>
          </p:nvPr>
        </p:nvGraphicFramePr>
        <p:xfrm>
          <a:off x="318649" y="1366896"/>
          <a:ext cx="8506702" cy="2941370"/>
        </p:xfrm>
        <a:graphic>
          <a:graphicData uri="http://schemas.openxmlformats.org/drawingml/2006/table">
            <a:tbl>
              <a:tblPr firstRow="1" bandRow="1">
                <a:noFill/>
                <a:tableStyleId>{3EC43368-B5D1-422D-AAB7-16CB09153658}</a:tableStyleId>
              </a:tblPr>
              <a:tblGrid>
                <a:gridCol w="2784765">
                  <a:extLst>
                    <a:ext uri="{9D8B030D-6E8A-4147-A177-3AD203B41FA5}">
                      <a16:colId xmlns:a16="http://schemas.microsoft.com/office/drawing/2014/main" val="20000"/>
                    </a:ext>
                  </a:extLst>
                </a:gridCol>
                <a:gridCol w="5721937">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Roles</a:t>
                      </a:r>
                      <a:endParaRPr sz="1800"/>
                    </a:p>
                  </a:txBody>
                  <a:tcPr marL="91450" marR="91450" marT="45725" marB="45725"/>
                </a:tc>
                <a:tc>
                  <a:txBody>
                    <a:bodyPr/>
                    <a:lstStyle/>
                    <a:p>
                      <a:pPr marL="0" marR="0" lvl="0" indent="0" algn="l" rtl="0">
                        <a:spcBef>
                          <a:spcPts val="0"/>
                        </a:spcBef>
                        <a:spcAft>
                          <a:spcPts val="0"/>
                        </a:spcAft>
                        <a:buNone/>
                      </a:pPr>
                      <a:r>
                        <a:rPr lang="en-US" sz="1800"/>
                        <a:t>Responsibility</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Admin</a:t>
                      </a:r>
                      <a:endParaRPr sz="1800" dirty="0"/>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t>Responsible for the overall application</a:t>
                      </a:r>
                      <a:endParaRPr/>
                    </a:p>
                    <a:p>
                      <a:pPr marL="285750" marR="0" lvl="0" indent="-285750" algn="l" rtl="0">
                        <a:spcBef>
                          <a:spcPts val="0"/>
                        </a:spcBef>
                        <a:spcAft>
                          <a:spcPts val="0"/>
                        </a:spcAft>
                        <a:buClr>
                          <a:schemeClr val="dk1"/>
                        </a:buClr>
                        <a:buSzPts val="1800"/>
                        <a:buFont typeface="Arial"/>
                        <a:buChar char="•"/>
                      </a:pPr>
                      <a:r>
                        <a:rPr lang="en-US" sz="1800"/>
                        <a:t>Creates / Edits questions based on the levels. </a:t>
                      </a:r>
                      <a:endParaRPr/>
                    </a:p>
                    <a:p>
                      <a:pPr marL="285750" marR="0" lvl="0" indent="-285750" algn="l" rtl="0">
                        <a:spcBef>
                          <a:spcPts val="0"/>
                        </a:spcBef>
                        <a:spcAft>
                          <a:spcPts val="0"/>
                        </a:spcAft>
                        <a:buClr>
                          <a:schemeClr val="dk1"/>
                        </a:buClr>
                        <a:buSzPts val="1800"/>
                        <a:buFont typeface="Arial"/>
                        <a:buChar char="•"/>
                      </a:pPr>
                      <a:r>
                        <a:rPr lang="en-US" sz="1800"/>
                        <a:t>Maintains the master list of questions</a:t>
                      </a:r>
                      <a:endParaRPr/>
                    </a:p>
                    <a:p>
                      <a:pPr marL="285750" marR="0" lvl="0" indent="-285750" algn="l" rtl="0">
                        <a:spcBef>
                          <a:spcPts val="0"/>
                        </a:spcBef>
                        <a:spcAft>
                          <a:spcPts val="0"/>
                        </a:spcAft>
                        <a:buClr>
                          <a:schemeClr val="dk1"/>
                        </a:buClr>
                        <a:buSzPts val="1800"/>
                        <a:buFont typeface="Arial"/>
                        <a:buChar char="•"/>
                      </a:pPr>
                      <a:r>
                        <a:rPr lang="en-US" sz="1800"/>
                        <a:t>Works outside the session</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Teacher</a:t>
                      </a:r>
                      <a:endParaRPr sz="1800"/>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t>Who runs the session and will have few features to run the session</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System</a:t>
                      </a:r>
                      <a:endParaRPr sz="1800"/>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t>The application</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Student</a:t>
                      </a:r>
                      <a:endParaRPr sz="1800"/>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dirty="0"/>
                        <a:t>Students who take the sessions</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Feature List</a:t>
            </a:r>
            <a:endParaRPr dirty="0"/>
          </a:p>
        </p:txBody>
      </p:sp>
      <p:graphicFrame>
        <p:nvGraphicFramePr>
          <p:cNvPr id="116" name="Google Shape;116;p8"/>
          <p:cNvGraphicFramePr/>
          <p:nvPr>
            <p:extLst>
              <p:ext uri="{D42A27DB-BD31-4B8C-83A1-F6EECF244321}">
                <p14:modId xmlns:p14="http://schemas.microsoft.com/office/powerpoint/2010/main" val="1595071647"/>
              </p:ext>
            </p:extLst>
          </p:nvPr>
        </p:nvGraphicFramePr>
        <p:xfrm>
          <a:off x="125760" y="859820"/>
          <a:ext cx="8892475" cy="5334120"/>
        </p:xfrm>
        <a:graphic>
          <a:graphicData uri="http://schemas.openxmlformats.org/drawingml/2006/table">
            <a:tbl>
              <a:tblPr firstRow="1" bandRow="1">
                <a:noFill/>
                <a:tableStyleId>{3EC43368-B5D1-422D-AAB7-16CB09153658}</a:tableStyleId>
              </a:tblPr>
              <a:tblGrid>
                <a:gridCol w="755575">
                  <a:extLst>
                    <a:ext uri="{9D8B030D-6E8A-4147-A177-3AD203B41FA5}">
                      <a16:colId xmlns:a16="http://schemas.microsoft.com/office/drawing/2014/main" val="20000"/>
                    </a:ext>
                  </a:extLst>
                </a:gridCol>
                <a:gridCol w="936100">
                  <a:extLst>
                    <a:ext uri="{9D8B030D-6E8A-4147-A177-3AD203B41FA5}">
                      <a16:colId xmlns:a16="http://schemas.microsoft.com/office/drawing/2014/main" val="20001"/>
                    </a:ext>
                  </a:extLst>
                </a:gridCol>
                <a:gridCol w="5328600">
                  <a:extLst>
                    <a:ext uri="{9D8B030D-6E8A-4147-A177-3AD203B41FA5}">
                      <a16:colId xmlns:a16="http://schemas.microsoft.com/office/drawing/2014/main" val="20002"/>
                    </a:ext>
                  </a:extLst>
                </a:gridCol>
                <a:gridCol w="936100">
                  <a:extLst>
                    <a:ext uri="{9D8B030D-6E8A-4147-A177-3AD203B41FA5}">
                      <a16:colId xmlns:a16="http://schemas.microsoft.com/office/drawing/2014/main" val="20003"/>
                    </a:ext>
                  </a:extLst>
                </a:gridCol>
                <a:gridCol w="9361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400"/>
                        <a:t>Sl.No</a:t>
                      </a:r>
                      <a:endParaRPr sz="1400"/>
                    </a:p>
                  </a:txBody>
                  <a:tcPr marL="91450" marR="91450" marT="45725" marB="45725"/>
                </a:tc>
                <a:tc>
                  <a:txBody>
                    <a:bodyPr/>
                    <a:lstStyle/>
                    <a:p>
                      <a:pPr marL="0" marR="0" lvl="0" indent="0" algn="l" rtl="0">
                        <a:spcBef>
                          <a:spcPts val="0"/>
                        </a:spcBef>
                        <a:spcAft>
                          <a:spcPts val="0"/>
                        </a:spcAft>
                        <a:buNone/>
                      </a:pPr>
                      <a:r>
                        <a:rPr lang="en-US" sz="1400"/>
                        <a:t>User</a:t>
                      </a:r>
                      <a:endParaRPr sz="1400"/>
                    </a:p>
                  </a:txBody>
                  <a:tcPr marL="91450" marR="91450" marT="45725" marB="45725"/>
                </a:tc>
                <a:tc>
                  <a:txBody>
                    <a:bodyPr/>
                    <a:lstStyle/>
                    <a:p>
                      <a:pPr marL="0" marR="0" lvl="0" indent="0" algn="l" rtl="0">
                        <a:spcBef>
                          <a:spcPts val="0"/>
                        </a:spcBef>
                        <a:spcAft>
                          <a:spcPts val="0"/>
                        </a:spcAft>
                        <a:buNone/>
                      </a:pPr>
                      <a:r>
                        <a:rPr lang="en-US" sz="1400"/>
                        <a:t>Feature</a:t>
                      </a:r>
                      <a:endParaRPr sz="1400"/>
                    </a:p>
                  </a:txBody>
                  <a:tcPr marL="91450" marR="91450" marT="45725" marB="45725"/>
                </a:tc>
                <a:tc>
                  <a:txBody>
                    <a:bodyPr/>
                    <a:lstStyle/>
                    <a:p>
                      <a:pPr marL="0" marR="0" lvl="0" indent="0" algn="l" rtl="0">
                        <a:spcBef>
                          <a:spcPts val="0"/>
                        </a:spcBef>
                        <a:spcAft>
                          <a:spcPts val="0"/>
                        </a:spcAft>
                        <a:buNone/>
                      </a:pPr>
                      <a:r>
                        <a:rPr lang="en-US" sz="1400"/>
                        <a:t>Possible</a:t>
                      </a:r>
                      <a:endParaRPr sz="1400"/>
                    </a:p>
                  </a:txBody>
                  <a:tcPr marL="91450" marR="91450" marT="45725" marB="45725"/>
                </a:tc>
                <a:tc>
                  <a:txBody>
                    <a:bodyPr/>
                    <a:lstStyle/>
                    <a:p>
                      <a:pPr marL="0" marR="0" lvl="0" indent="0" algn="l" rtl="0">
                        <a:spcBef>
                          <a:spcPts val="0"/>
                        </a:spcBef>
                        <a:spcAft>
                          <a:spcPts val="0"/>
                        </a:spcAft>
                        <a:buNone/>
                      </a:pPr>
                      <a:r>
                        <a:rPr lang="en-US" sz="1400"/>
                        <a:t>Phase</a:t>
                      </a:r>
                      <a:endParaRPr sz="14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a:t>1</a:t>
                      </a:r>
                      <a:endParaRPr sz="1400"/>
                    </a:p>
                  </a:txBody>
                  <a:tcPr marL="91450" marR="91450" marT="45725" marB="45725"/>
                </a:tc>
                <a:tc>
                  <a:txBody>
                    <a:bodyPr/>
                    <a:lstStyle/>
                    <a:p>
                      <a:pPr marL="0" marR="0" lvl="0" indent="0" algn="l" rtl="0">
                        <a:spcBef>
                          <a:spcPts val="0"/>
                        </a:spcBef>
                        <a:spcAft>
                          <a:spcPts val="0"/>
                        </a:spcAft>
                        <a:buNone/>
                      </a:pPr>
                      <a:r>
                        <a:rPr lang="en-US" sz="1400"/>
                        <a:t>General</a:t>
                      </a:r>
                      <a:endParaRPr sz="1400"/>
                    </a:p>
                  </a:txBody>
                  <a:tcPr marL="91450" marR="91450" marT="45725" marB="45725"/>
                </a:tc>
                <a:tc>
                  <a:txBody>
                    <a:bodyPr/>
                    <a:lstStyle/>
                    <a:p>
                      <a:pPr marL="0" marR="0" lvl="0" indent="0" algn="l" rtl="0">
                        <a:spcBef>
                          <a:spcPts val="0"/>
                        </a:spcBef>
                        <a:spcAft>
                          <a:spcPts val="0"/>
                        </a:spcAft>
                        <a:buNone/>
                      </a:pPr>
                      <a:r>
                        <a:rPr lang="en-US" sz="1400" dirty="0"/>
                        <a:t>Log in Screen for Admin (Basic Authentication)</a:t>
                      </a:r>
                      <a:endParaRPr dirty="0"/>
                    </a:p>
                    <a:p>
                      <a:pPr marL="285750" marR="0" lvl="0" indent="-285750" algn="l" rtl="0">
                        <a:spcBef>
                          <a:spcPts val="0"/>
                        </a:spcBef>
                        <a:spcAft>
                          <a:spcPts val="0"/>
                        </a:spcAft>
                        <a:buClr>
                          <a:schemeClr val="dk1"/>
                        </a:buClr>
                        <a:buSzPts val="1400"/>
                        <a:buFont typeface="Arial"/>
                        <a:buChar char="•"/>
                      </a:pPr>
                      <a:r>
                        <a:rPr lang="en-US" sz="1400" dirty="0"/>
                        <a:t>Web Based</a:t>
                      </a:r>
                      <a:endParaRPr sz="1400"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400"/>
                        <a:t>2</a:t>
                      </a:r>
                      <a:endParaRPr sz="1400"/>
                    </a:p>
                  </a:txBody>
                  <a:tcPr marL="91450" marR="91450" marT="45725" marB="45725"/>
                </a:tc>
                <a:tc>
                  <a:txBody>
                    <a:bodyPr/>
                    <a:lstStyle/>
                    <a:p>
                      <a:pPr marL="0" marR="0" lvl="0" indent="0" algn="l" rtl="0">
                        <a:spcBef>
                          <a:spcPts val="0"/>
                        </a:spcBef>
                        <a:spcAft>
                          <a:spcPts val="0"/>
                        </a:spcAft>
                        <a:buNone/>
                      </a:pPr>
                      <a:r>
                        <a:rPr lang="en-US" sz="1400"/>
                        <a:t>General</a:t>
                      </a:r>
                      <a:endParaRPr sz="1400"/>
                    </a:p>
                  </a:txBody>
                  <a:tcPr marL="91450" marR="91450" marT="45725" marB="45725"/>
                </a:tc>
                <a:tc>
                  <a:txBody>
                    <a:bodyPr/>
                    <a:lstStyle/>
                    <a:p>
                      <a:pPr marL="0" marR="0" lvl="0" indent="0" algn="l" rtl="0">
                        <a:spcBef>
                          <a:spcPts val="0"/>
                        </a:spcBef>
                        <a:spcAft>
                          <a:spcPts val="0"/>
                        </a:spcAft>
                        <a:buNone/>
                      </a:pPr>
                      <a:r>
                        <a:rPr lang="en-US" sz="1400" dirty="0"/>
                        <a:t>Change Password for Admin</a:t>
                      </a:r>
                      <a:endParaRPr dirty="0"/>
                    </a:p>
                    <a:p>
                      <a:pPr marL="285750" marR="0" lvl="0" indent="-285750" algn="l" rtl="0">
                        <a:lnSpc>
                          <a:spcPct val="100000"/>
                        </a:lnSpc>
                        <a:spcBef>
                          <a:spcPts val="0"/>
                        </a:spcBef>
                        <a:spcAft>
                          <a:spcPts val="0"/>
                        </a:spcAft>
                        <a:buClr>
                          <a:schemeClr val="dk1"/>
                        </a:buClr>
                        <a:buSzPts val="1400"/>
                        <a:buFont typeface="Arial"/>
                        <a:buChar char="•"/>
                      </a:pPr>
                      <a:r>
                        <a:rPr lang="en-US" sz="1400" dirty="0"/>
                        <a:t>Web Based</a:t>
                      </a:r>
                      <a:endParaRPr sz="1400"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400"/>
                        <a:t>3</a:t>
                      </a:r>
                      <a:endParaRPr sz="1400"/>
                    </a:p>
                  </a:txBody>
                  <a:tcPr marL="91450" marR="91450" marT="45725" marB="45725"/>
                </a:tc>
                <a:tc>
                  <a:txBody>
                    <a:bodyPr/>
                    <a:lstStyle/>
                    <a:p>
                      <a:pPr marL="0" marR="0" lvl="0" indent="0" algn="l" rtl="0">
                        <a:spcBef>
                          <a:spcPts val="0"/>
                        </a:spcBef>
                        <a:spcAft>
                          <a:spcPts val="0"/>
                        </a:spcAft>
                        <a:buNone/>
                      </a:pPr>
                      <a:r>
                        <a:rPr lang="en-US" sz="1400"/>
                        <a:t>Admin</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Maintained list of Questions based on Type of Questions</a:t>
                      </a:r>
                      <a:endParaRPr dirty="0"/>
                    </a:p>
                    <a:p>
                      <a:pPr marL="285750" marR="0" lvl="0" indent="-285750" algn="l" rtl="0">
                        <a:lnSpc>
                          <a:spcPct val="100000"/>
                        </a:lnSpc>
                        <a:spcBef>
                          <a:spcPts val="0"/>
                        </a:spcBef>
                        <a:spcAft>
                          <a:spcPts val="0"/>
                        </a:spcAft>
                        <a:buClr>
                          <a:schemeClr val="dk1"/>
                        </a:buClr>
                        <a:buSzPts val="1400"/>
                        <a:buFont typeface="Arial"/>
                        <a:buChar char="•"/>
                      </a:pPr>
                      <a:r>
                        <a:rPr lang="en-US" sz="1400" dirty="0"/>
                        <a:t>Web Based </a:t>
                      </a:r>
                      <a:endParaRPr sz="1400"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400"/>
                        <a:t>4</a:t>
                      </a:r>
                      <a:endParaRPr sz="1400"/>
                    </a:p>
                  </a:txBody>
                  <a:tcPr marL="91450" marR="91450" marT="45725" marB="45725"/>
                </a:tc>
                <a:tc>
                  <a:txBody>
                    <a:bodyPr/>
                    <a:lstStyle/>
                    <a:p>
                      <a:pPr marL="0" marR="0" lvl="0" indent="0" algn="l" rtl="0">
                        <a:spcBef>
                          <a:spcPts val="0"/>
                        </a:spcBef>
                        <a:spcAft>
                          <a:spcPts val="0"/>
                        </a:spcAft>
                        <a:buNone/>
                      </a:pPr>
                      <a:r>
                        <a:rPr lang="en-US" sz="1400"/>
                        <a:t>Admin</a:t>
                      </a:r>
                      <a:endParaRPr sz="1400"/>
                    </a:p>
                  </a:txBody>
                  <a:tcPr marL="91450" marR="91450" marT="45725" marB="45725"/>
                </a:tc>
                <a:tc>
                  <a:txBody>
                    <a:bodyPr/>
                    <a:lstStyle/>
                    <a:p>
                      <a:pPr marL="0" marR="0" lvl="0" indent="0" algn="l" rtl="0">
                        <a:spcBef>
                          <a:spcPts val="0"/>
                        </a:spcBef>
                        <a:spcAft>
                          <a:spcPts val="0"/>
                        </a:spcAft>
                        <a:buNone/>
                      </a:pPr>
                      <a:r>
                        <a:rPr lang="en-US" sz="1400" dirty="0"/>
                        <a:t>Upload of questions (web Based)</a:t>
                      </a:r>
                      <a:endParaRPr sz="1400" dirty="0"/>
                    </a:p>
                    <a:p>
                      <a:pPr marL="285750" marR="0" lvl="0" indent="-285750" algn="l" rtl="0">
                        <a:spcBef>
                          <a:spcPts val="0"/>
                        </a:spcBef>
                        <a:spcAft>
                          <a:spcPts val="0"/>
                        </a:spcAft>
                        <a:buClr>
                          <a:schemeClr val="dk1"/>
                        </a:buClr>
                        <a:buSzPts val="1400"/>
                        <a:buFont typeface="Arial"/>
                        <a:buChar char="•"/>
                      </a:pPr>
                      <a:r>
                        <a:rPr lang="en-US" sz="1400" dirty="0"/>
                        <a:t>Bulk</a:t>
                      </a:r>
                      <a:endParaRPr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400"/>
                        <a:t>5</a:t>
                      </a:r>
                      <a:endParaRPr sz="1400"/>
                    </a:p>
                  </a:txBody>
                  <a:tcPr marL="91450" marR="91450" marT="45725" marB="45725"/>
                </a:tc>
                <a:tc>
                  <a:txBody>
                    <a:bodyPr/>
                    <a:lstStyle/>
                    <a:p>
                      <a:pPr marL="0" marR="0" lvl="0" indent="0" algn="l" rtl="0">
                        <a:spcBef>
                          <a:spcPts val="0"/>
                        </a:spcBef>
                        <a:spcAft>
                          <a:spcPts val="0"/>
                        </a:spcAft>
                        <a:buNone/>
                      </a:pPr>
                      <a:r>
                        <a:rPr lang="en-US" sz="1400"/>
                        <a:t>Admin</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Manage Student details (Add &amp; Edit) (web Based )</a:t>
                      </a:r>
                      <a:endParaRPr sz="1400"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400"/>
                        <a:t>6</a:t>
                      </a:r>
                      <a:endParaRPr sz="1400"/>
                    </a:p>
                  </a:txBody>
                  <a:tcPr marL="91450" marR="91450" marT="45725" marB="45725"/>
                </a:tc>
                <a:tc>
                  <a:txBody>
                    <a:bodyPr/>
                    <a:lstStyle/>
                    <a:p>
                      <a:pPr marL="0" marR="0" lvl="0" indent="0" algn="l" rtl="0">
                        <a:spcBef>
                          <a:spcPts val="0"/>
                        </a:spcBef>
                        <a:spcAft>
                          <a:spcPts val="0"/>
                        </a:spcAft>
                        <a:buNone/>
                      </a:pPr>
                      <a:r>
                        <a:rPr lang="en-US" sz="1400"/>
                        <a:t>Admin</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Manage Facilitator details (Add &amp; Edit) (web Based )</a:t>
                      </a:r>
                      <a:endParaRPr sz="1400"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400"/>
                        <a:t>7</a:t>
                      </a:r>
                      <a:endParaRPr sz="1400"/>
                    </a:p>
                  </a:txBody>
                  <a:tcPr marL="91450" marR="91450" marT="45725" marB="45725"/>
                </a:tc>
                <a:tc>
                  <a:txBody>
                    <a:bodyPr/>
                    <a:lstStyle/>
                    <a:p>
                      <a:pPr marL="0" marR="0" lvl="0" indent="0" algn="l" rtl="0">
                        <a:spcBef>
                          <a:spcPts val="0"/>
                        </a:spcBef>
                        <a:spcAft>
                          <a:spcPts val="0"/>
                        </a:spcAft>
                        <a:buNone/>
                      </a:pPr>
                      <a:r>
                        <a:rPr lang="en-US" sz="1400"/>
                        <a:t>Admin</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Manage Program,</a:t>
                      </a:r>
                      <a:r>
                        <a:rPr lang="en-US" sz="1400" baseline="0" dirty="0"/>
                        <a:t> Program Modules, Levels, Batch and Center</a:t>
                      </a:r>
                      <a:r>
                        <a:rPr lang="en-US" sz="1400" dirty="0"/>
                        <a:t> details (Add &amp; Edit) (web Based )</a:t>
                      </a:r>
                      <a:endParaRPr sz="1400"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1</a:t>
                      </a:r>
                      <a:endParaRPr sz="1400" dirty="0"/>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400"/>
                        <a:t>8</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Have Questions for a program / session</a:t>
                      </a:r>
                      <a:endParaRPr dirty="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2</a:t>
                      </a:r>
                      <a:endParaRPr sz="1400" dirty="0"/>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400" dirty="0"/>
                        <a:t>9</a:t>
                      </a:r>
                      <a:endParaRPr sz="1400" dirty="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Synchronize answers / performance for each student after the session. Download into excel</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400"/>
                        <a:t>10</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Refresh / Clearing  of a session data</a:t>
                      </a:r>
                      <a:endParaRPr/>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400"/>
                        <a:t>11</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Work offline</a:t>
                      </a:r>
                      <a:endParaRPr/>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title"/>
          </p:nvPr>
        </p:nvSpPr>
        <p:spPr>
          <a:xfrm>
            <a:off x="457200" y="260648"/>
            <a:ext cx="8229600" cy="63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BB040"/>
              </a:buClr>
              <a:buSzPts val="3000"/>
              <a:buFont typeface="Century Gothic"/>
              <a:buNone/>
            </a:pPr>
            <a:r>
              <a:rPr lang="en-US" dirty="0"/>
              <a:t>Feature List</a:t>
            </a:r>
            <a:endParaRPr dirty="0"/>
          </a:p>
        </p:txBody>
      </p:sp>
      <p:graphicFrame>
        <p:nvGraphicFramePr>
          <p:cNvPr id="122" name="Google Shape;122;p9"/>
          <p:cNvGraphicFramePr/>
          <p:nvPr>
            <p:extLst>
              <p:ext uri="{D42A27DB-BD31-4B8C-83A1-F6EECF244321}">
                <p14:modId xmlns:p14="http://schemas.microsoft.com/office/powerpoint/2010/main" val="1705872702"/>
              </p:ext>
            </p:extLst>
          </p:nvPr>
        </p:nvGraphicFramePr>
        <p:xfrm>
          <a:off x="0" y="980728"/>
          <a:ext cx="8892475" cy="5400160"/>
        </p:xfrm>
        <a:graphic>
          <a:graphicData uri="http://schemas.openxmlformats.org/drawingml/2006/table">
            <a:tbl>
              <a:tblPr firstRow="1" bandRow="1">
                <a:noFill/>
                <a:tableStyleId>{3EC43368-B5D1-422D-AAB7-16CB09153658}</a:tableStyleId>
              </a:tblPr>
              <a:tblGrid>
                <a:gridCol w="755575">
                  <a:extLst>
                    <a:ext uri="{9D8B030D-6E8A-4147-A177-3AD203B41FA5}">
                      <a16:colId xmlns:a16="http://schemas.microsoft.com/office/drawing/2014/main" val="20000"/>
                    </a:ext>
                  </a:extLst>
                </a:gridCol>
                <a:gridCol w="936100">
                  <a:extLst>
                    <a:ext uri="{9D8B030D-6E8A-4147-A177-3AD203B41FA5}">
                      <a16:colId xmlns:a16="http://schemas.microsoft.com/office/drawing/2014/main" val="20001"/>
                    </a:ext>
                  </a:extLst>
                </a:gridCol>
                <a:gridCol w="5328600">
                  <a:extLst>
                    <a:ext uri="{9D8B030D-6E8A-4147-A177-3AD203B41FA5}">
                      <a16:colId xmlns:a16="http://schemas.microsoft.com/office/drawing/2014/main" val="20002"/>
                    </a:ext>
                  </a:extLst>
                </a:gridCol>
                <a:gridCol w="936100">
                  <a:extLst>
                    <a:ext uri="{9D8B030D-6E8A-4147-A177-3AD203B41FA5}">
                      <a16:colId xmlns:a16="http://schemas.microsoft.com/office/drawing/2014/main" val="20003"/>
                    </a:ext>
                  </a:extLst>
                </a:gridCol>
                <a:gridCol w="9361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400"/>
                        <a:t>Sl.No</a:t>
                      </a:r>
                      <a:endParaRPr sz="1400"/>
                    </a:p>
                  </a:txBody>
                  <a:tcPr marL="91450" marR="91450" marT="45725" marB="45725"/>
                </a:tc>
                <a:tc>
                  <a:txBody>
                    <a:bodyPr/>
                    <a:lstStyle/>
                    <a:p>
                      <a:pPr marL="0" marR="0" lvl="0" indent="0" algn="l" rtl="0">
                        <a:spcBef>
                          <a:spcPts val="0"/>
                        </a:spcBef>
                        <a:spcAft>
                          <a:spcPts val="0"/>
                        </a:spcAft>
                        <a:buNone/>
                      </a:pPr>
                      <a:r>
                        <a:rPr lang="en-US" sz="1400"/>
                        <a:t>User</a:t>
                      </a:r>
                      <a:endParaRPr sz="1400"/>
                    </a:p>
                  </a:txBody>
                  <a:tcPr marL="91450" marR="91450" marT="45725" marB="45725"/>
                </a:tc>
                <a:tc>
                  <a:txBody>
                    <a:bodyPr/>
                    <a:lstStyle/>
                    <a:p>
                      <a:pPr marL="0" marR="0" lvl="0" indent="0" algn="l" rtl="0">
                        <a:spcBef>
                          <a:spcPts val="0"/>
                        </a:spcBef>
                        <a:spcAft>
                          <a:spcPts val="0"/>
                        </a:spcAft>
                        <a:buNone/>
                      </a:pPr>
                      <a:r>
                        <a:rPr lang="en-US" sz="1400"/>
                        <a:t>Feature</a:t>
                      </a:r>
                      <a:endParaRPr sz="1400"/>
                    </a:p>
                  </a:txBody>
                  <a:tcPr marL="91450" marR="91450" marT="45725" marB="45725"/>
                </a:tc>
                <a:tc>
                  <a:txBody>
                    <a:bodyPr/>
                    <a:lstStyle/>
                    <a:p>
                      <a:pPr marL="0" marR="0" lvl="0" indent="0" algn="l" rtl="0">
                        <a:spcBef>
                          <a:spcPts val="0"/>
                        </a:spcBef>
                        <a:spcAft>
                          <a:spcPts val="0"/>
                        </a:spcAft>
                        <a:buNone/>
                      </a:pPr>
                      <a:r>
                        <a:rPr lang="en-US" sz="1400"/>
                        <a:t>Possible</a:t>
                      </a:r>
                      <a:endParaRPr sz="1400"/>
                    </a:p>
                  </a:txBody>
                  <a:tcPr marL="91450" marR="91450" marT="45725" marB="45725"/>
                </a:tc>
                <a:tc>
                  <a:txBody>
                    <a:bodyPr/>
                    <a:lstStyle/>
                    <a:p>
                      <a:pPr marL="0" marR="0" lvl="0" indent="0" algn="l" rtl="0">
                        <a:spcBef>
                          <a:spcPts val="0"/>
                        </a:spcBef>
                        <a:spcAft>
                          <a:spcPts val="0"/>
                        </a:spcAft>
                        <a:buNone/>
                      </a:pPr>
                      <a:r>
                        <a:rPr lang="en-US" sz="1400"/>
                        <a:t>Phase</a:t>
                      </a:r>
                      <a:endParaRPr sz="14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a:t>12</a:t>
                      </a:r>
                      <a:endParaRPr sz="1400"/>
                    </a:p>
                  </a:txBody>
                  <a:tcPr marL="91450" marR="91450" marT="45725" marB="45725"/>
                </a:tc>
                <a:tc>
                  <a:txBody>
                    <a:bodyPr/>
                    <a:lstStyle/>
                    <a:p>
                      <a:pPr marL="0" marR="0" lvl="0" indent="0" algn="l" rtl="0">
                        <a:spcBef>
                          <a:spcPts val="0"/>
                        </a:spcBef>
                        <a:spcAft>
                          <a:spcPts val="0"/>
                        </a:spcAft>
                        <a:buNone/>
                      </a:pPr>
                      <a:r>
                        <a:rPr lang="en-US" sz="1400"/>
                        <a:t>Students</a:t>
                      </a:r>
                      <a:endParaRPr sz="1400"/>
                    </a:p>
                  </a:txBody>
                  <a:tcPr marL="91450" marR="91450" marT="45725" marB="45725"/>
                </a:tc>
                <a:tc>
                  <a:txBody>
                    <a:bodyPr/>
                    <a:lstStyle/>
                    <a:p>
                      <a:pPr marL="0" marR="0" lvl="0" indent="0" algn="l" rtl="0">
                        <a:spcBef>
                          <a:spcPts val="0"/>
                        </a:spcBef>
                        <a:spcAft>
                          <a:spcPts val="0"/>
                        </a:spcAft>
                        <a:buNone/>
                      </a:pPr>
                      <a:r>
                        <a:rPr lang="en-US" sz="1400"/>
                        <a:t>Log into Program / Session</a:t>
                      </a:r>
                      <a:endParaRPr sz="140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2</a:t>
                      </a:r>
                      <a:endParaRPr sz="14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400"/>
                        <a:t>13</a:t>
                      </a:r>
                      <a:endParaRPr sz="1400"/>
                    </a:p>
                  </a:txBody>
                  <a:tcPr marL="91450" marR="91450" marT="45725" marB="45725"/>
                </a:tc>
                <a:tc>
                  <a:txBody>
                    <a:bodyPr/>
                    <a:lstStyle/>
                    <a:p>
                      <a:pPr marL="0" marR="0" lvl="0" indent="0" algn="l" rtl="0">
                        <a:spcBef>
                          <a:spcPts val="0"/>
                        </a:spcBef>
                        <a:spcAft>
                          <a:spcPts val="0"/>
                        </a:spcAft>
                        <a:buNone/>
                      </a:pPr>
                      <a:r>
                        <a:rPr lang="en-US" sz="1400"/>
                        <a:t>Students</a:t>
                      </a:r>
                      <a:endParaRPr sz="1400"/>
                    </a:p>
                  </a:txBody>
                  <a:tcPr marL="91450" marR="91450" marT="45725" marB="45725"/>
                </a:tc>
                <a:tc>
                  <a:txBody>
                    <a:bodyPr/>
                    <a:lstStyle/>
                    <a:p>
                      <a:pPr marL="0" marR="0" lvl="0" indent="0" algn="l" rtl="0">
                        <a:spcBef>
                          <a:spcPts val="0"/>
                        </a:spcBef>
                        <a:spcAft>
                          <a:spcPts val="0"/>
                        </a:spcAft>
                        <a:buNone/>
                      </a:pPr>
                      <a:r>
                        <a:rPr lang="en-US" sz="1400"/>
                        <a:t>Answer Questions</a:t>
                      </a:r>
                      <a:endParaRPr sz="140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2</a:t>
                      </a:r>
                      <a:endParaRPr sz="14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400"/>
                        <a:t>14</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Display Results and the Correct answers</a:t>
                      </a:r>
                      <a:endParaRPr/>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2</a:t>
                      </a:r>
                      <a:endParaRPr sz="14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400"/>
                        <a:t>15</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spcBef>
                          <a:spcPts val="0"/>
                        </a:spcBef>
                        <a:spcAft>
                          <a:spcPts val="0"/>
                        </a:spcAft>
                        <a:buNone/>
                      </a:pPr>
                      <a:r>
                        <a:rPr lang="en-US" sz="1400"/>
                        <a:t>Goes to next level based on “Pass” results. (The number of levels will be based on the question bank and the complexity of the questions)</a:t>
                      </a:r>
                      <a:endParaRPr sz="1400"/>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2</a:t>
                      </a:r>
                      <a:endParaRPr sz="14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400"/>
                        <a:t>16</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Ability to retake the test</a:t>
                      </a:r>
                      <a:endParaRPr/>
                    </a:p>
                  </a:txBody>
                  <a:tcPr marL="91450" marR="91450" marT="45725" marB="45725"/>
                </a:tc>
                <a:tc>
                  <a:txBody>
                    <a:bodyPr/>
                    <a:lstStyle/>
                    <a:p>
                      <a:pPr marL="0" marR="0" lvl="0" indent="0" algn="l" rtl="0">
                        <a:spcBef>
                          <a:spcPts val="0"/>
                        </a:spcBef>
                        <a:spcAft>
                          <a:spcPts val="0"/>
                        </a:spcAft>
                        <a:buNone/>
                      </a:pPr>
                      <a:r>
                        <a:rPr lang="en-US" sz="1400" dirty="0"/>
                        <a:t>Y</a:t>
                      </a:r>
                      <a:endParaRPr sz="1400" dirty="0"/>
                    </a:p>
                  </a:txBody>
                  <a:tcPr marL="91450" marR="91450" marT="45725" marB="45725"/>
                </a:tc>
                <a:tc>
                  <a:txBody>
                    <a:bodyPr/>
                    <a:lstStyle/>
                    <a:p>
                      <a:pPr marL="0" marR="0" lvl="0" indent="0" algn="l" rtl="0">
                        <a:spcBef>
                          <a:spcPts val="0"/>
                        </a:spcBef>
                        <a:spcAft>
                          <a:spcPts val="0"/>
                        </a:spcAft>
                        <a:buNone/>
                      </a:pPr>
                      <a:r>
                        <a:rPr lang="en-US" sz="1400" dirty="0"/>
                        <a:t>Phase</a:t>
                      </a:r>
                      <a:r>
                        <a:rPr lang="en-US" sz="1400" baseline="0" dirty="0"/>
                        <a:t> 2</a:t>
                      </a:r>
                      <a:endParaRPr sz="1400"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400"/>
                        <a:t>17</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spcBef>
                          <a:spcPts val="0"/>
                        </a:spcBef>
                        <a:spcAft>
                          <a:spcPts val="0"/>
                        </a:spcAft>
                        <a:buNone/>
                      </a:pPr>
                      <a:r>
                        <a:rPr lang="en-US" sz="1400" dirty="0"/>
                        <a:t>There</a:t>
                      </a:r>
                      <a:r>
                        <a:rPr lang="en-US" sz="1400" baseline="0" dirty="0"/>
                        <a:t> will be multiple type of </a:t>
                      </a:r>
                      <a:r>
                        <a:rPr lang="en-US" sz="1400" dirty="0"/>
                        <a:t>Questions (detailed in later slides)</a:t>
                      </a:r>
                      <a:endParaRPr dirty="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400"/>
                        <a:t>18</a:t>
                      </a:r>
                      <a:endParaRPr sz="1400"/>
                    </a:p>
                  </a:txBody>
                  <a:tcPr marL="91450" marR="91450" marT="45725" marB="45725"/>
                </a:tc>
                <a:tc>
                  <a:txBody>
                    <a:bodyPr/>
                    <a:lstStyle/>
                    <a:p>
                      <a:pPr marL="0" marR="0" lvl="0" indent="0" algn="l" rtl="0">
                        <a:spcBef>
                          <a:spcPts val="0"/>
                        </a:spcBef>
                        <a:spcAft>
                          <a:spcPts val="0"/>
                        </a:spcAft>
                        <a:buNone/>
                      </a:pPr>
                      <a:r>
                        <a:rPr lang="en-US" sz="1400"/>
                        <a:t>System</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Give Points / Rewards (Like a Game)</a:t>
                      </a:r>
                      <a:endParaRPr dirty="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400"/>
                        <a:t>19</a:t>
                      </a:r>
                      <a:endParaRPr sz="1400"/>
                    </a:p>
                  </a:txBody>
                  <a:tcPr marL="91450" marR="91450" marT="45725" marB="45725"/>
                </a:tc>
                <a:tc>
                  <a:txBody>
                    <a:bodyPr/>
                    <a:lstStyle/>
                    <a:p>
                      <a:pPr marL="0" marR="0" lvl="0" indent="0" algn="l" rtl="0">
                        <a:spcBef>
                          <a:spcPts val="0"/>
                        </a:spcBef>
                        <a:spcAft>
                          <a:spcPts val="0"/>
                        </a:spcAft>
                        <a:buNone/>
                      </a:pPr>
                      <a:r>
                        <a:rPr lang="en-US" sz="1400"/>
                        <a:t>Teacher</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dirty="0"/>
                        <a:t>Able to register students during the session. Student Id to represent </a:t>
                      </a:r>
                      <a:r>
                        <a:rPr lang="en-US" sz="1400" dirty="0" err="1"/>
                        <a:t>ProgramId</a:t>
                      </a:r>
                      <a:r>
                        <a:rPr lang="en-US" sz="1400" dirty="0"/>
                        <a:t>-&gt;</a:t>
                      </a:r>
                      <a:r>
                        <a:rPr lang="en-US" sz="1400" dirty="0" err="1"/>
                        <a:t>BatchId</a:t>
                      </a:r>
                      <a:r>
                        <a:rPr lang="en-US" sz="1400" dirty="0"/>
                        <a:t>-&gt;</a:t>
                      </a:r>
                      <a:r>
                        <a:rPr lang="en-US" sz="1400" dirty="0" err="1"/>
                        <a:t>StudentId</a:t>
                      </a:r>
                      <a:endParaRPr sz="1400" dirty="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400"/>
                        <a:t>20</a:t>
                      </a:r>
                      <a:endParaRPr sz="1400"/>
                    </a:p>
                  </a:txBody>
                  <a:tcPr marL="91450" marR="91450" marT="45725" marB="45725"/>
                </a:tc>
                <a:tc>
                  <a:txBody>
                    <a:bodyPr/>
                    <a:lstStyle/>
                    <a:p>
                      <a:pPr marL="0" marR="0" lvl="0" indent="0" algn="l" rtl="0">
                        <a:spcBef>
                          <a:spcPts val="0"/>
                        </a:spcBef>
                        <a:spcAft>
                          <a:spcPts val="0"/>
                        </a:spcAft>
                        <a:buNone/>
                      </a:pPr>
                      <a:r>
                        <a:rPr lang="en-US" sz="1400"/>
                        <a:t>Teacher</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Ability to override some answers when there is a conflict (possible of having multiple correct answers)</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400" dirty="0"/>
                        <a:t>21</a:t>
                      </a:r>
                      <a:endParaRPr sz="1400" dirty="0"/>
                    </a:p>
                  </a:txBody>
                  <a:tcPr marL="91450" marR="91450" marT="45725" marB="45725"/>
                </a:tc>
                <a:tc>
                  <a:txBody>
                    <a:bodyPr/>
                    <a:lstStyle/>
                    <a:p>
                      <a:pPr marL="0" marR="0" lvl="0" indent="0" algn="l" rtl="0">
                        <a:spcBef>
                          <a:spcPts val="0"/>
                        </a:spcBef>
                        <a:spcAft>
                          <a:spcPts val="0"/>
                        </a:spcAft>
                        <a:buNone/>
                      </a:pPr>
                      <a:r>
                        <a:rPr lang="en-US" sz="1400" dirty="0"/>
                        <a:t>Admin</a:t>
                      </a:r>
                      <a:endParaRPr sz="1400" dirty="0"/>
                    </a:p>
                  </a:txBody>
                  <a:tcPr marL="91450" marR="91450" marT="45725" marB="45725"/>
                </a:tc>
                <a:tc>
                  <a:txBody>
                    <a:bodyPr/>
                    <a:lstStyle/>
                    <a:p>
                      <a:pPr marL="0" marR="0" lvl="0" indent="0" algn="l" rtl="0">
                        <a:spcBef>
                          <a:spcPts val="0"/>
                        </a:spcBef>
                        <a:spcAft>
                          <a:spcPts val="0"/>
                        </a:spcAft>
                        <a:buNone/>
                      </a:pPr>
                      <a:r>
                        <a:rPr lang="en-US" sz="1400" dirty="0"/>
                        <a:t>Download </a:t>
                      </a:r>
                      <a:r>
                        <a:rPr lang="en-IN" sz="1400" dirty="0"/>
                        <a:t>of questions (web Based)</a:t>
                      </a:r>
                    </a:p>
                    <a:p>
                      <a:pPr marL="285750" marR="0" lvl="0" indent="-285750" algn="l" rtl="0">
                        <a:spcBef>
                          <a:spcPts val="0"/>
                        </a:spcBef>
                        <a:spcAft>
                          <a:spcPts val="0"/>
                        </a:spcAft>
                        <a:buClr>
                          <a:schemeClr val="dk1"/>
                        </a:buClr>
                        <a:buSzPts val="1400"/>
                        <a:buFont typeface="Arial"/>
                        <a:buChar char="•"/>
                      </a:pPr>
                      <a:r>
                        <a:rPr lang="en-IN" sz="1400" dirty="0"/>
                        <a:t>Bulk</a:t>
                      </a:r>
                      <a:endParaRPr lang="en-IN" dirty="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103440287"/>
                  </a:ext>
                </a:extLst>
              </a:tr>
              <a:tr h="370850">
                <a:tc>
                  <a:txBody>
                    <a:bodyPr/>
                    <a:lstStyle/>
                    <a:p>
                      <a:pPr marL="0" marR="0" lvl="0" indent="0" algn="l" rtl="0">
                        <a:spcBef>
                          <a:spcPts val="0"/>
                        </a:spcBef>
                        <a:spcAft>
                          <a:spcPts val="0"/>
                        </a:spcAft>
                        <a:buNone/>
                      </a:pPr>
                      <a:r>
                        <a:rPr lang="en-US" sz="1400" dirty="0"/>
                        <a:t>22</a:t>
                      </a:r>
                      <a:endParaRPr sz="1400" dirty="0"/>
                    </a:p>
                  </a:txBody>
                  <a:tcPr marL="91450" marR="91450" marT="45725" marB="45725"/>
                </a:tc>
                <a:tc>
                  <a:txBody>
                    <a:bodyPr/>
                    <a:lstStyle/>
                    <a:p>
                      <a:pPr marL="0" marR="0" lvl="0" indent="0" algn="l" rtl="0">
                        <a:spcBef>
                          <a:spcPts val="0"/>
                        </a:spcBef>
                        <a:spcAft>
                          <a:spcPts val="0"/>
                        </a:spcAft>
                        <a:buNone/>
                      </a:pPr>
                      <a:r>
                        <a:rPr lang="en-US" sz="1400" dirty="0"/>
                        <a:t>All</a:t>
                      </a:r>
                      <a:endParaRPr sz="1400" dirty="0"/>
                    </a:p>
                  </a:txBody>
                  <a:tcPr marL="91450" marR="91450" marT="45725" marB="45725"/>
                </a:tc>
                <a:tc>
                  <a:txBody>
                    <a:bodyPr/>
                    <a:lstStyle/>
                    <a:p>
                      <a:pPr marL="0" marR="0" lvl="0" indent="0" algn="l" rtl="0">
                        <a:spcBef>
                          <a:spcPts val="0"/>
                        </a:spcBef>
                        <a:spcAft>
                          <a:spcPts val="0"/>
                        </a:spcAft>
                        <a:buClr>
                          <a:schemeClr val="dk1"/>
                        </a:buClr>
                        <a:buSzPts val="1400"/>
                        <a:buFont typeface="Arial"/>
                        <a:buNone/>
                      </a:pPr>
                      <a:r>
                        <a:rPr lang="en-US" dirty="0"/>
                        <a:t>Relevant Reports</a:t>
                      </a:r>
                      <a:r>
                        <a:rPr lang="en-US" baseline="0" dirty="0"/>
                        <a:t> for all type of users</a:t>
                      </a:r>
                      <a:endParaRPr lang="en-IN" dirty="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28946011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ctrTitle"/>
          </p:nvPr>
        </p:nvSpPr>
        <p:spPr>
          <a:xfrm>
            <a:off x="685800" y="4005064"/>
            <a:ext cx="7772400" cy="64124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BB040"/>
              </a:buClr>
              <a:buSzPts val="3200"/>
              <a:buFont typeface="Century Gothic"/>
              <a:buNone/>
            </a:pPr>
            <a:r>
              <a:rPr lang="en-US"/>
              <a:t>Phase 1 - Admin Module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728a01d08c_0_5"/>
          <p:cNvSpPr txBox="1">
            <a:spLocks noGrp="1"/>
          </p:cNvSpPr>
          <p:nvPr>
            <p:ph type="title"/>
          </p:nvPr>
        </p:nvSpPr>
        <p:spPr>
          <a:xfrm>
            <a:off x="457200" y="260648"/>
            <a:ext cx="8229600" cy="63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Admin User Functionality</a:t>
            </a:r>
            <a:endParaRPr dirty="0"/>
          </a:p>
        </p:txBody>
      </p:sp>
      <p:graphicFrame>
        <p:nvGraphicFramePr>
          <p:cNvPr id="213" name="Google Shape;213;g728a01d08c_0_5"/>
          <p:cNvGraphicFramePr/>
          <p:nvPr>
            <p:extLst>
              <p:ext uri="{D42A27DB-BD31-4B8C-83A1-F6EECF244321}">
                <p14:modId xmlns:p14="http://schemas.microsoft.com/office/powerpoint/2010/main" val="679104447"/>
              </p:ext>
            </p:extLst>
          </p:nvPr>
        </p:nvGraphicFramePr>
        <p:xfrm>
          <a:off x="0" y="786825"/>
          <a:ext cx="8926399" cy="5517226"/>
        </p:xfrm>
        <a:graphic>
          <a:graphicData uri="http://schemas.openxmlformats.org/drawingml/2006/table">
            <a:tbl>
              <a:tblPr>
                <a:noFill/>
                <a:tableStyleId>{B0DAA939-C5F3-4186-A882-69C29C270DF9}</a:tableStyleId>
              </a:tblPr>
              <a:tblGrid>
                <a:gridCol w="564823">
                  <a:extLst>
                    <a:ext uri="{9D8B030D-6E8A-4147-A177-3AD203B41FA5}">
                      <a16:colId xmlns:a16="http://schemas.microsoft.com/office/drawing/2014/main" val="20000"/>
                    </a:ext>
                  </a:extLst>
                </a:gridCol>
                <a:gridCol w="1791092">
                  <a:extLst>
                    <a:ext uri="{9D8B030D-6E8A-4147-A177-3AD203B41FA5}">
                      <a16:colId xmlns:a16="http://schemas.microsoft.com/office/drawing/2014/main" val="20001"/>
                    </a:ext>
                  </a:extLst>
                </a:gridCol>
                <a:gridCol w="5250730">
                  <a:extLst>
                    <a:ext uri="{9D8B030D-6E8A-4147-A177-3AD203B41FA5}">
                      <a16:colId xmlns:a16="http://schemas.microsoft.com/office/drawing/2014/main" val="20002"/>
                    </a:ext>
                  </a:extLst>
                </a:gridCol>
                <a:gridCol w="1319754">
                  <a:extLst>
                    <a:ext uri="{9D8B030D-6E8A-4147-A177-3AD203B41FA5}">
                      <a16:colId xmlns:a16="http://schemas.microsoft.com/office/drawing/2014/main" val="20003"/>
                    </a:ext>
                  </a:extLst>
                </a:gridCol>
              </a:tblGrid>
              <a:tr h="268286">
                <a:tc>
                  <a:txBody>
                    <a:bodyPr/>
                    <a:lstStyle/>
                    <a:p>
                      <a:pPr marL="0" lvl="0" indent="0" algn="l" rtl="0">
                        <a:spcBef>
                          <a:spcPts val="0"/>
                        </a:spcBef>
                        <a:spcAft>
                          <a:spcPts val="0"/>
                        </a:spcAft>
                        <a:buNone/>
                      </a:pPr>
                      <a:r>
                        <a:rPr lang="en-US" sz="1100"/>
                        <a:t>Sl.No</a:t>
                      </a:r>
                      <a:endParaRPr sz="1100"/>
                    </a:p>
                  </a:txBody>
                  <a:tcPr marL="91425" marR="91425" marT="91425" marB="91425"/>
                </a:tc>
                <a:tc>
                  <a:txBody>
                    <a:bodyPr/>
                    <a:lstStyle/>
                    <a:p>
                      <a:pPr marL="0" lvl="0" indent="0" algn="l" rtl="0">
                        <a:spcBef>
                          <a:spcPts val="0"/>
                        </a:spcBef>
                        <a:spcAft>
                          <a:spcPts val="0"/>
                        </a:spcAft>
                        <a:buNone/>
                      </a:pPr>
                      <a:r>
                        <a:rPr lang="en-US" sz="1100" dirty="0"/>
                        <a:t>Functionality</a:t>
                      </a:r>
                      <a:endParaRPr sz="1100" dirty="0"/>
                    </a:p>
                  </a:txBody>
                  <a:tcPr marL="91425" marR="91425" marT="91425" marB="91425"/>
                </a:tc>
                <a:tc>
                  <a:txBody>
                    <a:bodyPr/>
                    <a:lstStyle/>
                    <a:p>
                      <a:pPr marL="0" lvl="0" indent="0" algn="l" rtl="0">
                        <a:spcBef>
                          <a:spcPts val="0"/>
                        </a:spcBef>
                        <a:spcAft>
                          <a:spcPts val="0"/>
                        </a:spcAft>
                        <a:buNone/>
                      </a:pPr>
                      <a:r>
                        <a:rPr lang="en-US" sz="1100"/>
                        <a:t>Description</a:t>
                      </a:r>
                      <a:endParaRPr sz="1100"/>
                    </a:p>
                  </a:txBody>
                  <a:tcPr marL="91425" marR="91425" marT="91425" marB="91425"/>
                </a:tc>
                <a:tc>
                  <a:txBody>
                    <a:bodyPr/>
                    <a:lstStyle/>
                    <a:p>
                      <a:pPr marL="0" lvl="0" indent="0" algn="l" rtl="0">
                        <a:spcBef>
                          <a:spcPts val="0"/>
                        </a:spcBef>
                        <a:spcAft>
                          <a:spcPts val="0"/>
                        </a:spcAft>
                        <a:buNone/>
                      </a:pPr>
                      <a:r>
                        <a:rPr lang="en-US" sz="1100" dirty="0"/>
                        <a:t>Operations</a:t>
                      </a:r>
                      <a:endParaRPr sz="1100" dirty="0"/>
                    </a:p>
                  </a:txBody>
                  <a:tcPr marL="91425" marR="91425" marT="91425" marB="91425"/>
                </a:tc>
                <a:extLst>
                  <a:ext uri="{0D108BD9-81ED-4DB2-BD59-A6C34878D82A}">
                    <a16:rowId xmlns:a16="http://schemas.microsoft.com/office/drawing/2014/main" val="10000"/>
                  </a:ext>
                </a:extLst>
              </a:tr>
              <a:tr h="268286">
                <a:tc>
                  <a:txBody>
                    <a:bodyPr/>
                    <a:lstStyle/>
                    <a:p>
                      <a:pPr marL="0" lvl="0" indent="0" algn="l" rtl="0">
                        <a:spcBef>
                          <a:spcPts val="0"/>
                        </a:spcBef>
                        <a:spcAft>
                          <a:spcPts val="0"/>
                        </a:spcAft>
                        <a:buNone/>
                      </a:pPr>
                      <a:r>
                        <a:rPr lang="en-US" sz="1100"/>
                        <a:t>1</a:t>
                      </a:r>
                      <a:endParaRPr sz="1100"/>
                    </a:p>
                  </a:txBody>
                  <a:tcPr marL="91425" marR="91425" marT="91425" marB="91425"/>
                </a:tc>
                <a:tc>
                  <a:txBody>
                    <a:bodyPr/>
                    <a:lstStyle/>
                    <a:p>
                      <a:pPr marL="0" lvl="0" indent="0" algn="l" rtl="0">
                        <a:spcBef>
                          <a:spcPts val="0"/>
                        </a:spcBef>
                        <a:spcAft>
                          <a:spcPts val="0"/>
                        </a:spcAft>
                        <a:buNone/>
                      </a:pPr>
                      <a:r>
                        <a:rPr lang="en-US" sz="1100" dirty="0"/>
                        <a:t>Password</a:t>
                      </a:r>
                      <a:endParaRPr sz="1100" dirty="0"/>
                    </a:p>
                  </a:txBody>
                  <a:tcPr marL="91425" marR="91425" marT="91425" marB="91425"/>
                </a:tc>
                <a:tc>
                  <a:txBody>
                    <a:bodyPr/>
                    <a:lstStyle/>
                    <a:p>
                      <a:pPr marL="0" lvl="0" indent="0" algn="l" rtl="0">
                        <a:spcBef>
                          <a:spcPts val="0"/>
                        </a:spcBef>
                        <a:spcAft>
                          <a:spcPts val="0"/>
                        </a:spcAft>
                        <a:buNone/>
                      </a:pPr>
                      <a:r>
                        <a:rPr lang="en-US" sz="1100" dirty="0"/>
                        <a:t>Create / Change Password for Facilitators and Students</a:t>
                      </a:r>
                      <a:endParaRPr sz="1100" dirty="0"/>
                    </a:p>
                  </a:txBody>
                  <a:tcPr marL="91425" marR="91425" marT="91425" marB="91425"/>
                </a:tc>
                <a:tc>
                  <a:txBody>
                    <a:bodyPr/>
                    <a:lstStyle/>
                    <a:p>
                      <a:pPr marL="158750" lvl="2" indent="0" algn="l" rtl="0">
                        <a:spcBef>
                          <a:spcPts val="0"/>
                        </a:spcBef>
                        <a:spcAft>
                          <a:spcPts val="0"/>
                        </a:spcAft>
                        <a:buSzPts val="1100"/>
                        <a:buNone/>
                      </a:pPr>
                      <a:r>
                        <a:rPr lang="en-US" sz="1100" dirty="0"/>
                        <a:t>C/U</a:t>
                      </a:r>
                      <a:endParaRPr sz="1100" dirty="0"/>
                    </a:p>
                  </a:txBody>
                  <a:tcPr marL="91425" marR="91425" marT="91425" marB="91425"/>
                </a:tc>
                <a:extLst>
                  <a:ext uri="{0D108BD9-81ED-4DB2-BD59-A6C34878D82A}">
                    <a16:rowId xmlns:a16="http://schemas.microsoft.com/office/drawing/2014/main" val="10001"/>
                  </a:ext>
                </a:extLst>
              </a:tr>
              <a:tr h="268286">
                <a:tc>
                  <a:txBody>
                    <a:bodyPr/>
                    <a:lstStyle/>
                    <a:p>
                      <a:pPr marL="0" lvl="0" indent="0" algn="l" rtl="0">
                        <a:spcBef>
                          <a:spcPts val="0"/>
                        </a:spcBef>
                        <a:spcAft>
                          <a:spcPts val="0"/>
                        </a:spcAft>
                        <a:buNone/>
                      </a:pPr>
                      <a:r>
                        <a:rPr lang="en-US" sz="1100"/>
                        <a:t>2</a:t>
                      </a:r>
                      <a:endParaRPr sz="1100"/>
                    </a:p>
                  </a:txBody>
                  <a:tcPr marL="91425" marR="91425" marT="91425" marB="91425"/>
                </a:tc>
                <a:tc>
                  <a:txBody>
                    <a:bodyPr/>
                    <a:lstStyle/>
                    <a:p>
                      <a:pPr marL="0" lvl="0" indent="0" algn="l" rtl="0">
                        <a:spcBef>
                          <a:spcPts val="0"/>
                        </a:spcBef>
                        <a:spcAft>
                          <a:spcPts val="0"/>
                        </a:spcAft>
                        <a:buNone/>
                      </a:pPr>
                      <a:r>
                        <a:rPr lang="en-US" sz="1100"/>
                        <a:t>Program</a:t>
                      </a:r>
                      <a:endParaRPr sz="1100"/>
                    </a:p>
                  </a:txBody>
                  <a:tcPr marL="91425" marR="91425" marT="91425" marB="91425"/>
                </a:tc>
                <a:tc>
                  <a:txBody>
                    <a:bodyPr/>
                    <a:lstStyle/>
                    <a:p>
                      <a:pPr marL="0" lvl="0" indent="0" algn="l" rtl="0">
                        <a:spcBef>
                          <a:spcPts val="0"/>
                        </a:spcBef>
                        <a:spcAft>
                          <a:spcPts val="0"/>
                        </a:spcAft>
                        <a:buNone/>
                      </a:pPr>
                      <a:r>
                        <a:rPr lang="en-US" sz="1100"/>
                        <a:t>These are the various Programs of Creating Futures</a:t>
                      </a:r>
                      <a:endParaRPr sz="1100"/>
                    </a:p>
                  </a:txBody>
                  <a:tcPr marL="91425" marR="91425" marT="91425" marB="91425"/>
                </a:tc>
                <a:tc>
                  <a:txBody>
                    <a:bodyPr/>
                    <a:lstStyle/>
                    <a:p>
                      <a:pPr marL="158750" lvl="2" indent="0" algn="l" rtl="0">
                        <a:spcBef>
                          <a:spcPts val="0"/>
                        </a:spcBef>
                        <a:spcAft>
                          <a:spcPts val="0"/>
                        </a:spcAft>
                        <a:buSzPts val="1100"/>
                        <a:buNone/>
                      </a:pPr>
                      <a:r>
                        <a:rPr lang="en-US" sz="1100" dirty="0"/>
                        <a:t>C/R/U</a:t>
                      </a:r>
                      <a:endParaRPr sz="1100" dirty="0"/>
                    </a:p>
                  </a:txBody>
                  <a:tcPr marL="91425" marR="91425" marT="91425" marB="91425"/>
                </a:tc>
                <a:extLst>
                  <a:ext uri="{0D108BD9-81ED-4DB2-BD59-A6C34878D82A}">
                    <a16:rowId xmlns:a16="http://schemas.microsoft.com/office/drawing/2014/main" val="10002"/>
                  </a:ext>
                </a:extLst>
              </a:tr>
              <a:tr h="268286">
                <a:tc>
                  <a:txBody>
                    <a:bodyPr/>
                    <a:lstStyle/>
                    <a:p>
                      <a:pPr marL="0" lvl="0" indent="0" algn="l" rtl="0">
                        <a:spcBef>
                          <a:spcPts val="0"/>
                        </a:spcBef>
                        <a:spcAft>
                          <a:spcPts val="0"/>
                        </a:spcAft>
                        <a:buNone/>
                      </a:pPr>
                      <a:r>
                        <a:rPr lang="en-US" sz="1100"/>
                        <a:t>3</a:t>
                      </a:r>
                      <a:endParaRPr sz="1100"/>
                    </a:p>
                  </a:txBody>
                  <a:tcPr marL="91425" marR="91425" marT="91425" marB="91425"/>
                </a:tc>
                <a:tc>
                  <a:txBody>
                    <a:bodyPr/>
                    <a:lstStyle/>
                    <a:p>
                      <a:pPr marL="0" lvl="0" indent="0" algn="l" rtl="0">
                        <a:spcBef>
                          <a:spcPts val="0"/>
                        </a:spcBef>
                        <a:spcAft>
                          <a:spcPts val="0"/>
                        </a:spcAft>
                        <a:buNone/>
                      </a:pPr>
                      <a:r>
                        <a:rPr lang="en-US" sz="1100"/>
                        <a:t>Modules</a:t>
                      </a:r>
                      <a:endParaRPr sz="1100"/>
                    </a:p>
                  </a:txBody>
                  <a:tcPr marL="91425" marR="91425" marT="91425" marB="91425"/>
                </a:tc>
                <a:tc>
                  <a:txBody>
                    <a:bodyPr/>
                    <a:lstStyle/>
                    <a:p>
                      <a:pPr marL="0" lvl="0" indent="0" algn="l" rtl="0">
                        <a:spcBef>
                          <a:spcPts val="0"/>
                        </a:spcBef>
                        <a:spcAft>
                          <a:spcPts val="0"/>
                        </a:spcAft>
                        <a:buNone/>
                      </a:pPr>
                      <a:r>
                        <a:rPr lang="en-US" sz="1100" dirty="0"/>
                        <a:t>For every Program, we will have multiple Modules</a:t>
                      </a:r>
                      <a:endParaRPr sz="1100" dirty="0"/>
                    </a:p>
                  </a:txBody>
                  <a:tcPr marL="91425" marR="91425" marT="91425" marB="91425"/>
                </a:tc>
                <a:tc>
                  <a:txBody>
                    <a:bodyPr/>
                    <a:lstStyle/>
                    <a:p>
                      <a:pPr marL="158750" lvl="2" indent="0" algn="l" rtl="0">
                        <a:spcBef>
                          <a:spcPts val="0"/>
                        </a:spcBef>
                        <a:spcAft>
                          <a:spcPts val="0"/>
                        </a:spcAft>
                        <a:buClr>
                          <a:schemeClr val="dk1"/>
                        </a:buClr>
                        <a:buSzPts val="1100"/>
                        <a:buNone/>
                      </a:pPr>
                      <a:r>
                        <a:rPr lang="en-US" sz="1100" dirty="0"/>
                        <a:t>C/R/U</a:t>
                      </a:r>
                      <a:endParaRPr sz="1100" dirty="0"/>
                    </a:p>
                  </a:txBody>
                  <a:tcPr marL="91425" marR="91425" marT="91425" marB="91425"/>
                </a:tc>
                <a:extLst>
                  <a:ext uri="{0D108BD9-81ED-4DB2-BD59-A6C34878D82A}">
                    <a16:rowId xmlns:a16="http://schemas.microsoft.com/office/drawing/2014/main" val="10003"/>
                  </a:ext>
                </a:extLst>
              </a:tr>
              <a:tr h="268286">
                <a:tc>
                  <a:txBody>
                    <a:bodyPr/>
                    <a:lstStyle/>
                    <a:p>
                      <a:pPr marL="0" lvl="0" indent="0" algn="l" rtl="0">
                        <a:spcBef>
                          <a:spcPts val="0"/>
                        </a:spcBef>
                        <a:spcAft>
                          <a:spcPts val="0"/>
                        </a:spcAft>
                        <a:buNone/>
                      </a:pPr>
                      <a:r>
                        <a:rPr lang="en-US" sz="1100" dirty="0"/>
                        <a:t>4</a:t>
                      </a:r>
                      <a:endParaRPr sz="1100" dirty="0"/>
                    </a:p>
                  </a:txBody>
                  <a:tcPr marL="91425" marR="91425" marT="91425" marB="91425"/>
                </a:tc>
                <a:tc>
                  <a:txBody>
                    <a:bodyPr/>
                    <a:lstStyle/>
                    <a:p>
                      <a:pPr marL="0" lvl="0" indent="0" algn="l" rtl="0">
                        <a:spcBef>
                          <a:spcPts val="0"/>
                        </a:spcBef>
                        <a:spcAft>
                          <a:spcPts val="0"/>
                        </a:spcAft>
                        <a:buNone/>
                      </a:pPr>
                      <a:r>
                        <a:rPr lang="en-GB" sz="1100" dirty="0"/>
                        <a:t>Levels</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dirty="0"/>
                        <a:t>For every Module, we will have multiple Levels</a:t>
                      </a:r>
                    </a:p>
                  </a:txBody>
                  <a:tcPr marL="91425" marR="91425" marT="91425" marB="91425"/>
                </a:tc>
                <a:tc>
                  <a:txBody>
                    <a:bodyPr/>
                    <a:lstStyle/>
                    <a:p>
                      <a:pPr marL="158750" marR="0" lvl="2"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t>C/R/U</a:t>
                      </a:r>
                    </a:p>
                  </a:txBody>
                  <a:tcPr marL="91425" marR="91425" marT="91425" marB="91425"/>
                </a:tc>
                <a:extLst>
                  <a:ext uri="{0D108BD9-81ED-4DB2-BD59-A6C34878D82A}">
                    <a16:rowId xmlns:a16="http://schemas.microsoft.com/office/drawing/2014/main" val="1445366901"/>
                  </a:ext>
                </a:extLst>
              </a:tr>
              <a:tr h="268286">
                <a:tc>
                  <a:txBody>
                    <a:bodyPr/>
                    <a:lstStyle/>
                    <a:p>
                      <a:pPr marL="0" lvl="0" indent="0" algn="l" rtl="0">
                        <a:spcBef>
                          <a:spcPts val="0"/>
                        </a:spcBef>
                        <a:spcAft>
                          <a:spcPts val="0"/>
                        </a:spcAft>
                        <a:buNone/>
                      </a:pPr>
                      <a:r>
                        <a:rPr lang="en-US" sz="1100" dirty="0"/>
                        <a:t>5</a:t>
                      </a:r>
                      <a:endParaRPr sz="1100" dirty="0"/>
                    </a:p>
                  </a:txBody>
                  <a:tcPr marL="91425" marR="91425" marT="91425" marB="91425"/>
                </a:tc>
                <a:tc>
                  <a:txBody>
                    <a:bodyPr/>
                    <a:lstStyle/>
                    <a:p>
                      <a:pPr marL="0" lvl="0" indent="0" algn="l" rtl="0">
                        <a:spcBef>
                          <a:spcPts val="0"/>
                        </a:spcBef>
                        <a:spcAft>
                          <a:spcPts val="0"/>
                        </a:spcAft>
                        <a:buNone/>
                      </a:pPr>
                      <a:r>
                        <a:rPr lang="en-US" sz="1100"/>
                        <a:t>Facilitators</a:t>
                      </a:r>
                      <a:endParaRPr sz="1100"/>
                    </a:p>
                  </a:txBody>
                  <a:tcPr marL="91425" marR="91425" marT="91425" marB="91425"/>
                </a:tc>
                <a:tc>
                  <a:txBody>
                    <a:bodyPr/>
                    <a:lstStyle/>
                    <a:p>
                      <a:pPr marL="0" lvl="0" indent="0" algn="l" rtl="0">
                        <a:spcBef>
                          <a:spcPts val="0"/>
                        </a:spcBef>
                        <a:spcAft>
                          <a:spcPts val="0"/>
                        </a:spcAft>
                        <a:buNone/>
                      </a:pPr>
                      <a:r>
                        <a:rPr lang="en-US" sz="1100"/>
                        <a:t>These are the Volunteers of Creating Futures </a:t>
                      </a:r>
                      <a:endParaRPr sz="1100"/>
                    </a:p>
                  </a:txBody>
                  <a:tcPr marL="91425" marR="91425" marT="91425" marB="91425"/>
                </a:tc>
                <a:tc>
                  <a:txBody>
                    <a:bodyPr/>
                    <a:lstStyle/>
                    <a:p>
                      <a:pPr marL="158750" lvl="2" indent="0" algn="l" rtl="0">
                        <a:spcBef>
                          <a:spcPts val="0"/>
                        </a:spcBef>
                        <a:spcAft>
                          <a:spcPts val="0"/>
                        </a:spcAft>
                        <a:buClr>
                          <a:schemeClr val="dk1"/>
                        </a:buClr>
                        <a:buSzPts val="1100"/>
                        <a:buNone/>
                      </a:pPr>
                      <a:r>
                        <a:rPr lang="en-US" sz="1100" dirty="0"/>
                        <a:t>C/R/U</a:t>
                      </a:r>
                      <a:endParaRPr sz="1100" dirty="0">
                        <a:solidFill>
                          <a:schemeClr val="dk1"/>
                        </a:solidFill>
                      </a:endParaRPr>
                    </a:p>
                  </a:txBody>
                  <a:tcPr marL="91425" marR="91425" marT="91425" marB="91425"/>
                </a:tc>
                <a:extLst>
                  <a:ext uri="{0D108BD9-81ED-4DB2-BD59-A6C34878D82A}">
                    <a16:rowId xmlns:a16="http://schemas.microsoft.com/office/drawing/2014/main" val="10004"/>
                  </a:ext>
                </a:extLst>
              </a:tr>
              <a:tr h="396608">
                <a:tc>
                  <a:txBody>
                    <a:bodyPr/>
                    <a:lstStyle/>
                    <a:p>
                      <a:pPr marL="0" lvl="0" indent="0" algn="l" rtl="0">
                        <a:spcBef>
                          <a:spcPts val="0"/>
                        </a:spcBef>
                        <a:spcAft>
                          <a:spcPts val="0"/>
                        </a:spcAft>
                        <a:buNone/>
                      </a:pPr>
                      <a:r>
                        <a:rPr lang="en-US" sz="1100" dirty="0"/>
                        <a:t>6</a:t>
                      </a:r>
                      <a:endParaRPr sz="1100" dirty="0"/>
                    </a:p>
                  </a:txBody>
                  <a:tcPr marL="91425" marR="91425" marT="91425" marB="91425"/>
                </a:tc>
                <a:tc>
                  <a:txBody>
                    <a:bodyPr/>
                    <a:lstStyle/>
                    <a:p>
                      <a:pPr marL="0" lvl="0" indent="0" algn="l" rtl="0">
                        <a:spcBef>
                          <a:spcPts val="0"/>
                        </a:spcBef>
                        <a:spcAft>
                          <a:spcPts val="0"/>
                        </a:spcAft>
                        <a:buNone/>
                      </a:pPr>
                      <a:r>
                        <a:rPr lang="en-US" sz="1100"/>
                        <a:t>Batch</a:t>
                      </a:r>
                      <a:endParaRPr sz="1100"/>
                    </a:p>
                  </a:txBody>
                  <a:tcPr marL="91425" marR="91425" marT="91425" marB="91425"/>
                </a:tc>
                <a:tc>
                  <a:txBody>
                    <a:bodyPr/>
                    <a:lstStyle/>
                    <a:p>
                      <a:pPr marL="0" lvl="0" indent="0" algn="l" rtl="0">
                        <a:spcBef>
                          <a:spcPts val="0"/>
                        </a:spcBef>
                        <a:spcAft>
                          <a:spcPts val="0"/>
                        </a:spcAft>
                        <a:buNone/>
                      </a:pPr>
                      <a:r>
                        <a:rPr lang="en-US" sz="1100"/>
                        <a:t>These are sessions that we conduct for a school / college / Community / Institute</a:t>
                      </a:r>
                      <a:endParaRPr sz="1100"/>
                    </a:p>
                  </a:txBody>
                  <a:tcPr marL="91425" marR="91425" marT="91425" marB="91425"/>
                </a:tc>
                <a:tc>
                  <a:txBody>
                    <a:bodyPr/>
                    <a:lstStyle/>
                    <a:p>
                      <a:pPr marL="158750" lvl="2" indent="0" algn="l" rtl="0">
                        <a:spcBef>
                          <a:spcPts val="0"/>
                        </a:spcBef>
                        <a:spcAft>
                          <a:spcPts val="0"/>
                        </a:spcAft>
                        <a:buClr>
                          <a:schemeClr val="dk1"/>
                        </a:buClr>
                        <a:buSzPts val="1100"/>
                        <a:buNone/>
                      </a:pPr>
                      <a:r>
                        <a:rPr lang="en-US" sz="1100" dirty="0"/>
                        <a:t>C/R/U</a:t>
                      </a:r>
                      <a:endParaRPr sz="1100" dirty="0">
                        <a:solidFill>
                          <a:schemeClr val="dk1"/>
                        </a:solidFill>
                      </a:endParaRPr>
                    </a:p>
                  </a:txBody>
                  <a:tcPr marL="91425" marR="91425" marT="91425" marB="91425"/>
                </a:tc>
                <a:extLst>
                  <a:ext uri="{0D108BD9-81ED-4DB2-BD59-A6C34878D82A}">
                    <a16:rowId xmlns:a16="http://schemas.microsoft.com/office/drawing/2014/main" val="10005"/>
                  </a:ext>
                </a:extLst>
              </a:tr>
              <a:tr h="268286">
                <a:tc>
                  <a:txBody>
                    <a:bodyPr/>
                    <a:lstStyle/>
                    <a:p>
                      <a:pPr marL="0" lvl="0" indent="0" algn="l" rtl="0">
                        <a:spcBef>
                          <a:spcPts val="0"/>
                        </a:spcBef>
                        <a:spcAft>
                          <a:spcPts val="0"/>
                        </a:spcAft>
                        <a:buNone/>
                      </a:pPr>
                      <a:r>
                        <a:rPr lang="en-US" sz="1100" dirty="0"/>
                        <a:t>7</a:t>
                      </a:r>
                      <a:endParaRPr sz="1100" dirty="0"/>
                    </a:p>
                  </a:txBody>
                  <a:tcPr marL="91425" marR="91425" marT="91425" marB="91425"/>
                </a:tc>
                <a:tc>
                  <a:txBody>
                    <a:bodyPr/>
                    <a:lstStyle/>
                    <a:p>
                      <a:pPr marL="0" lvl="0" indent="0" algn="l" rtl="0">
                        <a:spcBef>
                          <a:spcPts val="0"/>
                        </a:spcBef>
                        <a:spcAft>
                          <a:spcPts val="0"/>
                        </a:spcAft>
                        <a:buNone/>
                      </a:pPr>
                      <a:r>
                        <a:rPr lang="en-US" sz="1100"/>
                        <a:t>Students</a:t>
                      </a:r>
                      <a:endParaRPr sz="1100"/>
                    </a:p>
                  </a:txBody>
                  <a:tcPr marL="91425" marR="91425" marT="91425" marB="91425"/>
                </a:tc>
                <a:tc>
                  <a:txBody>
                    <a:bodyPr/>
                    <a:lstStyle/>
                    <a:p>
                      <a:pPr marL="0" lvl="0" indent="0" algn="l" rtl="0">
                        <a:spcBef>
                          <a:spcPts val="0"/>
                        </a:spcBef>
                        <a:spcAft>
                          <a:spcPts val="0"/>
                        </a:spcAft>
                        <a:buNone/>
                      </a:pPr>
                      <a:r>
                        <a:rPr lang="en-US" sz="1100"/>
                        <a:t>Master Data of all the students</a:t>
                      </a:r>
                      <a:endParaRPr sz="1100"/>
                    </a:p>
                  </a:txBody>
                  <a:tcPr marL="91425" marR="91425" marT="91425" marB="91425"/>
                </a:tc>
                <a:tc>
                  <a:txBody>
                    <a:bodyPr/>
                    <a:lstStyle/>
                    <a:p>
                      <a:pPr marL="158750" lvl="2" indent="0" algn="l" rtl="0">
                        <a:spcBef>
                          <a:spcPts val="0"/>
                        </a:spcBef>
                        <a:spcAft>
                          <a:spcPts val="0"/>
                        </a:spcAft>
                        <a:buClr>
                          <a:schemeClr val="dk1"/>
                        </a:buClr>
                        <a:buSzPts val="1100"/>
                        <a:buNone/>
                      </a:pPr>
                      <a:r>
                        <a:rPr lang="en-US" sz="1100" dirty="0"/>
                        <a:t>C/R/U</a:t>
                      </a:r>
                      <a:endParaRPr sz="1100" dirty="0">
                        <a:solidFill>
                          <a:schemeClr val="dk1"/>
                        </a:solidFill>
                      </a:endParaRPr>
                    </a:p>
                  </a:txBody>
                  <a:tcPr marL="91425" marR="91425" marT="91425" marB="91425"/>
                </a:tc>
                <a:extLst>
                  <a:ext uri="{0D108BD9-81ED-4DB2-BD59-A6C34878D82A}">
                    <a16:rowId xmlns:a16="http://schemas.microsoft.com/office/drawing/2014/main" val="10006"/>
                  </a:ext>
                </a:extLst>
              </a:tr>
              <a:tr h="396608">
                <a:tc>
                  <a:txBody>
                    <a:bodyPr/>
                    <a:lstStyle/>
                    <a:p>
                      <a:pPr marL="0" lvl="0" indent="0" algn="l" rtl="0">
                        <a:spcBef>
                          <a:spcPts val="0"/>
                        </a:spcBef>
                        <a:spcAft>
                          <a:spcPts val="0"/>
                        </a:spcAft>
                        <a:buNone/>
                      </a:pPr>
                      <a:r>
                        <a:rPr lang="en-US" sz="1100" dirty="0"/>
                        <a:t>8</a:t>
                      </a:r>
                      <a:endParaRPr sz="1100" dirty="0"/>
                    </a:p>
                  </a:txBody>
                  <a:tcPr marL="91425" marR="91425" marT="91425" marB="91425"/>
                </a:tc>
                <a:tc>
                  <a:txBody>
                    <a:bodyPr/>
                    <a:lstStyle/>
                    <a:p>
                      <a:pPr marL="0" lvl="0" indent="0" algn="l" rtl="0">
                        <a:spcBef>
                          <a:spcPts val="0"/>
                        </a:spcBef>
                        <a:spcAft>
                          <a:spcPts val="0"/>
                        </a:spcAft>
                        <a:buNone/>
                      </a:pPr>
                      <a:r>
                        <a:rPr lang="en-US" sz="1100"/>
                        <a:t>Question</a:t>
                      </a:r>
                      <a:endParaRPr sz="1100"/>
                    </a:p>
                  </a:txBody>
                  <a:tcPr marL="91425" marR="91425" marT="91425" marB="91425"/>
                </a:tc>
                <a:tc>
                  <a:txBody>
                    <a:bodyPr/>
                    <a:lstStyle/>
                    <a:p>
                      <a:pPr marL="0" lvl="0" indent="0" algn="l" rtl="0">
                        <a:spcBef>
                          <a:spcPts val="0"/>
                        </a:spcBef>
                        <a:spcAft>
                          <a:spcPts val="0"/>
                        </a:spcAft>
                        <a:buNone/>
                      </a:pPr>
                      <a:r>
                        <a:rPr lang="en-US" sz="1100" dirty="0"/>
                        <a:t>List of all Questions (There are 12 types of questions. The Screens</a:t>
                      </a:r>
                      <a:r>
                        <a:rPr lang="en-US" sz="1100" baseline="0" dirty="0"/>
                        <a:t> will change based on the question</a:t>
                      </a:r>
                      <a:r>
                        <a:rPr lang="en-US" sz="1100" dirty="0"/>
                        <a:t>)</a:t>
                      </a:r>
                      <a:endParaRPr sz="1100" dirty="0"/>
                    </a:p>
                  </a:txBody>
                  <a:tcPr marL="91425" marR="91425" marT="91425" marB="91425"/>
                </a:tc>
                <a:tc>
                  <a:txBody>
                    <a:bodyPr/>
                    <a:lstStyle/>
                    <a:p>
                      <a:pPr marL="158750" lvl="2" indent="0" algn="l" rtl="0">
                        <a:spcBef>
                          <a:spcPts val="0"/>
                        </a:spcBef>
                        <a:spcAft>
                          <a:spcPts val="0"/>
                        </a:spcAft>
                        <a:buClr>
                          <a:schemeClr val="dk1"/>
                        </a:buClr>
                        <a:buSzPts val="1100"/>
                        <a:buNone/>
                      </a:pPr>
                      <a:r>
                        <a:rPr lang="en-US" sz="1100" dirty="0"/>
                        <a:t>C/R/U</a:t>
                      </a:r>
                      <a:endParaRPr sz="1100" dirty="0">
                        <a:solidFill>
                          <a:schemeClr val="dk1"/>
                        </a:solidFill>
                      </a:endParaRPr>
                    </a:p>
                  </a:txBody>
                  <a:tcPr marL="91425" marR="91425" marT="91425" marB="91425"/>
                </a:tc>
                <a:extLst>
                  <a:ext uri="{0D108BD9-81ED-4DB2-BD59-A6C34878D82A}">
                    <a16:rowId xmlns:a16="http://schemas.microsoft.com/office/drawing/2014/main" val="10007"/>
                  </a:ext>
                </a:extLst>
              </a:tr>
              <a:tr h="268286">
                <a:tc>
                  <a:txBody>
                    <a:bodyPr/>
                    <a:lstStyle/>
                    <a:p>
                      <a:pPr marL="0" lvl="0" indent="0" algn="l" rtl="0">
                        <a:spcBef>
                          <a:spcPts val="0"/>
                        </a:spcBef>
                        <a:spcAft>
                          <a:spcPts val="0"/>
                        </a:spcAft>
                        <a:buNone/>
                      </a:pPr>
                      <a:r>
                        <a:rPr lang="en-US" sz="1100" dirty="0"/>
                        <a:t>9</a:t>
                      </a:r>
                      <a:endParaRPr sz="1100" dirty="0"/>
                    </a:p>
                  </a:txBody>
                  <a:tcPr marL="91425" marR="91425" marT="91425" marB="91425"/>
                </a:tc>
                <a:tc>
                  <a:txBody>
                    <a:bodyPr/>
                    <a:lstStyle/>
                    <a:p>
                      <a:pPr marL="0" lvl="0" indent="0" algn="l" rtl="0">
                        <a:spcBef>
                          <a:spcPts val="0"/>
                        </a:spcBef>
                        <a:spcAft>
                          <a:spcPts val="0"/>
                        </a:spcAft>
                        <a:buNone/>
                      </a:pPr>
                      <a:r>
                        <a:rPr lang="en-US" sz="1100"/>
                        <a:t>Reports</a:t>
                      </a:r>
                      <a:endParaRPr sz="1100"/>
                    </a:p>
                  </a:txBody>
                  <a:tcPr marL="91425" marR="91425" marT="91425" marB="91425"/>
                </a:tc>
                <a:tc>
                  <a:txBody>
                    <a:bodyPr/>
                    <a:lstStyle/>
                    <a:p>
                      <a:pPr marL="0" lvl="0" indent="0" algn="l" rtl="0">
                        <a:spcBef>
                          <a:spcPts val="0"/>
                        </a:spcBef>
                        <a:spcAft>
                          <a:spcPts val="0"/>
                        </a:spcAft>
                        <a:buNone/>
                      </a:pPr>
                      <a:r>
                        <a:rPr lang="en-US" sz="1100" dirty="0"/>
                        <a:t>To be done later</a:t>
                      </a:r>
                      <a:endParaRPr sz="1100" dirty="0"/>
                    </a:p>
                  </a:txBody>
                  <a:tcPr marL="91425" marR="91425" marT="91425" marB="91425"/>
                </a:tc>
                <a:tc>
                  <a:txBody>
                    <a:bodyPr/>
                    <a:lstStyle/>
                    <a:p>
                      <a:pPr marL="457200" lvl="2" indent="-228600" algn="l" rtl="0">
                        <a:spcBef>
                          <a:spcPts val="0"/>
                        </a:spcBef>
                        <a:spcAft>
                          <a:spcPts val="0"/>
                        </a:spcAft>
                        <a:buNone/>
                      </a:pPr>
                      <a:endParaRPr sz="1100" dirty="0">
                        <a:solidFill>
                          <a:schemeClr val="dk1"/>
                        </a:solidFill>
                      </a:endParaRPr>
                    </a:p>
                  </a:txBody>
                  <a:tcPr marL="91425" marR="91425" marT="91425" marB="91425"/>
                </a:tc>
                <a:extLst>
                  <a:ext uri="{0D108BD9-81ED-4DB2-BD59-A6C34878D82A}">
                    <a16:rowId xmlns:a16="http://schemas.microsoft.com/office/drawing/2014/main" val="10008"/>
                  </a:ext>
                </a:extLst>
              </a:tr>
              <a:tr h="268286">
                <a:tc>
                  <a:txBody>
                    <a:bodyPr/>
                    <a:lstStyle/>
                    <a:p>
                      <a:pPr marL="0" lvl="0" indent="0" algn="l" rtl="0">
                        <a:spcBef>
                          <a:spcPts val="0"/>
                        </a:spcBef>
                        <a:spcAft>
                          <a:spcPts val="0"/>
                        </a:spcAft>
                        <a:buNone/>
                      </a:pPr>
                      <a:r>
                        <a:rPr lang="en-US" sz="1100" dirty="0"/>
                        <a:t>10</a:t>
                      </a:r>
                      <a:endParaRPr sz="1100" dirty="0"/>
                    </a:p>
                  </a:txBody>
                  <a:tcPr marL="91425" marR="91425" marT="91425" marB="91425"/>
                </a:tc>
                <a:tc>
                  <a:txBody>
                    <a:bodyPr/>
                    <a:lstStyle/>
                    <a:p>
                      <a:pPr marL="0" lvl="0" indent="0" algn="l" rtl="0">
                        <a:spcBef>
                          <a:spcPts val="0"/>
                        </a:spcBef>
                        <a:spcAft>
                          <a:spcPts val="0"/>
                        </a:spcAft>
                        <a:buNone/>
                      </a:pPr>
                      <a:r>
                        <a:rPr lang="en-US" sz="1100"/>
                        <a:t>Home Page</a:t>
                      </a:r>
                      <a:endParaRPr sz="1100"/>
                    </a:p>
                  </a:txBody>
                  <a:tcPr marL="91425" marR="91425" marT="91425" marB="91425"/>
                </a:tc>
                <a:tc>
                  <a:txBody>
                    <a:bodyPr/>
                    <a:lstStyle/>
                    <a:p>
                      <a:pPr marL="0" lvl="0" indent="0" algn="l" rtl="0">
                        <a:spcBef>
                          <a:spcPts val="0"/>
                        </a:spcBef>
                        <a:spcAft>
                          <a:spcPts val="0"/>
                        </a:spcAft>
                        <a:buNone/>
                      </a:pPr>
                      <a:r>
                        <a:rPr lang="en-US" sz="1100" dirty="0"/>
                        <a:t>List of Programs, Modules and Facilitators</a:t>
                      </a:r>
                      <a:endParaRPr sz="1100" dirty="0"/>
                    </a:p>
                  </a:txBody>
                  <a:tcPr marL="91425" marR="91425" marT="91425" marB="91425"/>
                </a:tc>
                <a:tc>
                  <a:txBody>
                    <a:bodyPr/>
                    <a:lstStyle/>
                    <a:p>
                      <a:pPr marL="457200" lvl="2" indent="-228600" algn="l" rtl="0">
                        <a:spcBef>
                          <a:spcPts val="0"/>
                        </a:spcBef>
                        <a:spcAft>
                          <a:spcPts val="0"/>
                        </a:spcAft>
                        <a:buNone/>
                      </a:pPr>
                      <a:r>
                        <a:rPr lang="en-US" sz="1100" dirty="0">
                          <a:solidFill>
                            <a:schemeClr val="dk1"/>
                          </a:solidFill>
                        </a:rPr>
                        <a:t>View</a:t>
                      </a:r>
                      <a:endParaRPr sz="1100" dirty="0">
                        <a:solidFill>
                          <a:schemeClr val="dk1"/>
                        </a:solidFill>
                      </a:endParaRPr>
                    </a:p>
                  </a:txBody>
                  <a:tcPr marL="91425" marR="91425" marT="91425" marB="91425"/>
                </a:tc>
                <a:extLst>
                  <a:ext uri="{0D108BD9-81ED-4DB2-BD59-A6C34878D82A}">
                    <a16:rowId xmlns:a16="http://schemas.microsoft.com/office/drawing/2014/main" val="10009"/>
                  </a:ext>
                </a:extLst>
              </a:tr>
              <a:tr h="268286">
                <a:tc>
                  <a:txBody>
                    <a:bodyPr/>
                    <a:lstStyle/>
                    <a:p>
                      <a:pPr marL="0" lvl="0" indent="0" algn="l" rtl="0">
                        <a:spcBef>
                          <a:spcPts val="0"/>
                        </a:spcBef>
                        <a:spcAft>
                          <a:spcPts val="0"/>
                        </a:spcAft>
                        <a:buNone/>
                      </a:pPr>
                      <a:r>
                        <a:rPr lang="en-US" sz="1100" dirty="0"/>
                        <a:t>11</a:t>
                      </a:r>
                      <a:endParaRPr sz="1100" dirty="0"/>
                    </a:p>
                  </a:txBody>
                  <a:tcPr marL="91425" marR="91425" marT="91425" marB="91425"/>
                </a:tc>
                <a:tc>
                  <a:txBody>
                    <a:bodyPr/>
                    <a:lstStyle/>
                    <a:p>
                      <a:pPr marL="0" lvl="0" indent="0" algn="l" rtl="0">
                        <a:spcBef>
                          <a:spcPts val="0"/>
                        </a:spcBef>
                        <a:spcAft>
                          <a:spcPts val="0"/>
                        </a:spcAft>
                        <a:buNone/>
                      </a:pPr>
                      <a:r>
                        <a:rPr lang="en-US" sz="1100" dirty="0"/>
                        <a:t>Partners</a:t>
                      </a:r>
                      <a:endParaRPr sz="1100" dirty="0"/>
                    </a:p>
                  </a:txBody>
                  <a:tcPr marL="91425" marR="91425" marT="91425" marB="91425"/>
                </a:tc>
                <a:tc>
                  <a:txBody>
                    <a:bodyPr/>
                    <a:lstStyle/>
                    <a:p>
                      <a:pPr marL="0" lvl="0" indent="0" algn="l" rtl="0">
                        <a:spcBef>
                          <a:spcPts val="0"/>
                        </a:spcBef>
                        <a:spcAft>
                          <a:spcPts val="0"/>
                        </a:spcAft>
                        <a:buNone/>
                      </a:pPr>
                      <a:r>
                        <a:rPr lang="en-US" sz="1100" dirty="0"/>
                        <a:t>List of all our Partners (NGOs / Schools</a:t>
                      </a:r>
                      <a:r>
                        <a:rPr lang="en-US" sz="1100" baseline="0" dirty="0"/>
                        <a:t> / Colleges, etc.)</a:t>
                      </a:r>
                      <a:endParaRPr sz="1100" dirty="0"/>
                    </a:p>
                  </a:txBody>
                  <a:tcPr marL="91425" marR="91425" marT="91425" marB="91425"/>
                </a:tc>
                <a:tc>
                  <a:txBody>
                    <a:bodyPr/>
                    <a:lstStyle/>
                    <a:p>
                      <a:pPr marL="457200" marR="0" lvl="2" indent="-22860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C/R/U</a:t>
                      </a:r>
                      <a:endParaRPr lang="en-US" sz="1100" dirty="0">
                        <a:solidFill>
                          <a:schemeClr val="dk1"/>
                        </a:solidFill>
                      </a:endParaRPr>
                    </a:p>
                  </a:txBody>
                  <a:tcPr marL="91425" marR="91425" marT="91425" marB="91425"/>
                </a:tc>
                <a:extLst>
                  <a:ext uri="{0D108BD9-81ED-4DB2-BD59-A6C34878D82A}">
                    <a16:rowId xmlns:a16="http://schemas.microsoft.com/office/drawing/2014/main" val="4276053615"/>
                  </a:ext>
                </a:extLst>
              </a:tr>
              <a:tr h="272044">
                <a:tc>
                  <a:txBody>
                    <a:bodyPr/>
                    <a:lstStyle/>
                    <a:p>
                      <a:pPr marL="0" lvl="0" indent="0" algn="l" rtl="0">
                        <a:spcBef>
                          <a:spcPts val="0"/>
                        </a:spcBef>
                        <a:spcAft>
                          <a:spcPts val="0"/>
                        </a:spcAft>
                        <a:buNone/>
                      </a:pPr>
                      <a:r>
                        <a:rPr lang="en-US" sz="1100" dirty="0"/>
                        <a:t>12</a:t>
                      </a:r>
                      <a:endParaRPr sz="1100" dirty="0"/>
                    </a:p>
                  </a:txBody>
                  <a:tcPr marL="91425" marR="91425" marT="91425" marB="91425"/>
                </a:tc>
                <a:tc>
                  <a:txBody>
                    <a:bodyPr/>
                    <a:lstStyle/>
                    <a:p>
                      <a:pPr marL="0" lvl="0" indent="0" algn="l" rtl="0">
                        <a:spcBef>
                          <a:spcPts val="0"/>
                        </a:spcBef>
                        <a:spcAft>
                          <a:spcPts val="0"/>
                        </a:spcAft>
                        <a:buNone/>
                      </a:pPr>
                      <a:r>
                        <a:rPr lang="en-US" sz="1100" dirty="0"/>
                        <a:t>Students – Mass Upload</a:t>
                      </a:r>
                      <a:endParaRPr sz="1100" dirty="0"/>
                    </a:p>
                  </a:txBody>
                  <a:tcPr marL="91425" marR="91425" marT="91425" marB="91425"/>
                </a:tc>
                <a:tc>
                  <a:txBody>
                    <a:bodyPr/>
                    <a:lstStyle/>
                    <a:p>
                      <a:pPr marL="0" lvl="0" indent="0" algn="l" rtl="0">
                        <a:spcBef>
                          <a:spcPts val="0"/>
                        </a:spcBef>
                        <a:spcAft>
                          <a:spcPts val="0"/>
                        </a:spcAft>
                        <a:buNone/>
                      </a:pPr>
                      <a:r>
                        <a:rPr lang="en-US" sz="1100" dirty="0"/>
                        <a:t>Mass upload of Student</a:t>
                      </a:r>
                      <a:r>
                        <a:rPr lang="en-US" sz="1100" baseline="0" dirty="0"/>
                        <a:t> details from Excel Sheet</a:t>
                      </a:r>
                      <a:endParaRPr sz="1100" dirty="0"/>
                    </a:p>
                  </a:txBody>
                  <a:tcPr marL="91425" marR="91425" marT="91425" marB="91425"/>
                </a:tc>
                <a:tc>
                  <a:txBody>
                    <a:bodyPr/>
                    <a:lstStyle/>
                    <a:p>
                      <a:pPr marL="457200" marR="0" lvl="2" indent="-22860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dk1"/>
                          </a:solidFill>
                        </a:rPr>
                        <a:t>Upload</a:t>
                      </a:r>
                    </a:p>
                  </a:txBody>
                  <a:tcPr marL="91425" marR="91425" marT="91425" marB="91425"/>
                </a:tc>
                <a:extLst>
                  <a:ext uri="{0D108BD9-81ED-4DB2-BD59-A6C34878D82A}">
                    <a16:rowId xmlns:a16="http://schemas.microsoft.com/office/drawing/2014/main" val="1358975230"/>
                  </a:ext>
                </a:extLst>
              </a:tr>
              <a:tr h="396608">
                <a:tc>
                  <a:txBody>
                    <a:bodyPr/>
                    <a:lstStyle/>
                    <a:p>
                      <a:pPr marL="0" lvl="0" indent="0" algn="l" rtl="0">
                        <a:spcBef>
                          <a:spcPts val="0"/>
                        </a:spcBef>
                        <a:spcAft>
                          <a:spcPts val="0"/>
                        </a:spcAft>
                        <a:buNone/>
                      </a:pPr>
                      <a:r>
                        <a:rPr lang="en-GB" sz="1100" dirty="0"/>
                        <a:t>13</a:t>
                      </a:r>
                      <a:endParaRPr sz="1100" dirty="0"/>
                    </a:p>
                  </a:txBody>
                  <a:tcPr marL="91425" marR="91425" marT="91425" marB="91425"/>
                </a:tc>
                <a:tc>
                  <a:txBody>
                    <a:bodyPr/>
                    <a:lstStyle/>
                    <a:p>
                      <a:pPr marL="0" lvl="0" indent="0" algn="l" rtl="0">
                        <a:spcBef>
                          <a:spcPts val="0"/>
                        </a:spcBef>
                        <a:spcAft>
                          <a:spcPts val="0"/>
                        </a:spcAft>
                        <a:buNone/>
                      </a:pPr>
                      <a:r>
                        <a:rPr lang="en-US" sz="1100" dirty="0"/>
                        <a:t>Students – Download</a:t>
                      </a:r>
                      <a:endParaRPr sz="1100" dirty="0"/>
                    </a:p>
                  </a:txBody>
                  <a:tcPr marL="91425" marR="91425" marT="91425" marB="91425"/>
                </a:tc>
                <a:tc>
                  <a:txBody>
                    <a:bodyPr/>
                    <a:lstStyle/>
                    <a:p>
                      <a:pPr marL="0" lvl="0" indent="0" algn="l" rtl="0">
                        <a:spcBef>
                          <a:spcPts val="0"/>
                        </a:spcBef>
                        <a:spcAft>
                          <a:spcPts val="0"/>
                        </a:spcAft>
                        <a:buNone/>
                      </a:pPr>
                      <a:r>
                        <a:rPr lang="en-US" sz="1100" dirty="0"/>
                        <a:t>Export to Excel</a:t>
                      </a:r>
                      <a:r>
                        <a:rPr lang="en-US" sz="1100" baseline="0" dirty="0"/>
                        <a:t> Sheet</a:t>
                      </a:r>
                      <a:endParaRPr sz="1100" dirty="0"/>
                    </a:p>
                  </a:txBody>
                  <a:tcPr marL="91425" marR="91425" marT="91425" marB="91425"/>
                </a:tc>
                <a:tc>
                  <a:txBody>
                    <a:bodyPr/>
                    <a:lstStyle/>
                    <a:p>
                      <a:pPr marL="457200" marR="0" lvl="2" indent="-22860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dk1"/>
                          </a:solidFill>
                        </a:rPr>
                        <a:t>Download</a:t>
                      </a:r>
                    </a:p>
                  </a:txBody>
                  <a:tcPr marL="91425" marR="91425" marT="91425" marB="91425"/>
                </a:tc>
                <a:extLst>
                  <a:ext uri="{0D108BD9-81ED-4DB2-BD59-A6C34878D82A}">
                    <a16:rowId xmlns:a16="http://schemas.microsoft.com/office/drawing/2014/main" val="4227415742"/>
                  </a:ext>
                </a:extLst>
              </a:tr>
              <a:tr h="272044">
                <a:tc>
                  <a:txBody>
                    <a:bodyPr/>
                    <a:lstStyle/>
                    <a:p>
                      <a:pPr marL="0" lvl="0" indent="0" algn="l" rtl="0">
                        <a:spcBef>
                          <a:spcPts val="0"/>
                        </a:spcBef>
                        <a:spcAft>
                          <a:spcPts val="0"/>
                        </a:spcAft>
                        <a:buNone/>
                      </a:pPr>
                      <a:r>
                        <a:rPr lang="en-GB" sz="1100" dirty="0"/>
                        <a:t>14</a:t>
                      </a:r>
                      <a:endParaRPr sz="1100" dirty="0"/>
                    </a:p>
                  </a:txBody>
                  <a:tcPr marL="91425" marR="91425" marT="91425" marB="91425"/>
                </a:tc>
                <a:tc>
                  <a:txBody>
                    <a:bodyPr/>
                    <a:lstStyle/>
                    <a:p>
                      <a:pPr marL="0" lvl="0" indent="0" algn="l" rtl="0">
                        <a:spcBef>
                          <a:spcPts val="0"/>
                        </a:spcBef>
                        <a:spcAft>
                          <a:spcPts val="0"/>
                        </a:spcAft>
                        <a:buNone/>
                      </a:pPr>
                      <a:r>
                        <a:rPr lang="en-GB" sz="1100" dirty="0"/>
                        <a:t>Questions – Mass Upload</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dirty="0"/>
                        <a:t>Mass upload of Questions</a:t>
                      </a:r>
                      <a:r>
                        <a:rPr lang="en-GB" sz="1100" baseline="0" dirty="0"/>
                        <a:t> details from Excel Sheet</a:t>
                      </a:r>
                      <a:endParaRPr lang="en-GB" sz="1100" dirty="0"/>
                    </a:p>
                  </a:txBody>
                  <a:tcPr marL="91425" marR="91425" marT="91425" marB="91425"/>
                </a:tc>
                <a:tc>
                  <a:txBody>
                    <a:bodyPr/>
                    <a:lstStyle/>
                    <a:p>
                      <a:pPr marL="457200" marR="0" lvl="2" indent="-22860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dk1"/>
                          </a:solidFill>
                        </a:rPr>
                        <a:t>Upload</a:t>
                      </a:r>
                    </a:p>
                  </a:txBody>
                  <a:tcPr marL="91425" marR="91425" marT="91425" marB="91425"/>
                </a:tc>
                <a:extLst>
                  <a:ext uri="{0D108BD9-81ED-4DB2-BD59-A6C34878D82A}">
                    <a16:rowId xmlns:a16="http://schemas.microsoft.com/office/drawing/2014/main" val="2780785131"/>
                  </a:ext>
                </a:extLst>
              </a:tr>
            </a:tbl>
          </a:graphicData>
        </a:graphic>
      </p:graphicFrame>
      <p:sp>
        <p:nvSpPr>
          <p:cNvPr id="2" name="TextBox 1"/>
          <p:cNvSpPr txBox="1"/>
          <p:nvPr/>
        </p:nvSpPr>
        <p:spPr>
          <a:xfrm>
            <a:off x="7426036" y="48161"/>
            <a:ext cx="667170" cy="738664"/>
          </a:xfrm>
          <a:prstGeom prst="rect">
            <a:avLst/>
          </a:prstGeom>
          <a:noFill/>
        </p:spPr>
        <p:txBody>
          <a:bodyPr wrap="none" rtlCol="0">
            <a:spAutoFit/>
          </a:bodyPr>
          <a:lstStyle/>
          <a:p>
            <a:r>
              <a:rPr lang="en-US" b="1" dirty="0"/>
              <a:t>C</a:t>
            </a:r>
            <a:r>
              <a:rPr lang="en-US" sz="1100" dirty="0"/>
              <a:t>reate</a:t>
            </a:r>
          </a:p>
          <a:p>
            <a:r>
              <a:rPr lang="en-US" b="1" dirty="0"/>
              <a:t>R</a:t>
            </a:r>
            <a:r>
              <a:rPr lang="en-US" sz="1100" dirty="0"/>
              <a:t>ead</a:t>
            </a:r>
          </a:p>
          <a:p>
            <a:r>
              <a:rPr lang="en-US" b="1" dirty="0"/>
              <a:t>U</a:t>
            </a:r>
            <a:r>
              <a:rPr lang="en-US" sz="1100" dirty="0"/>
              <a:t>pdate</a:t>
            </a:r>
          </a:p>
        </p:txBody>
      </p:sp>
    </p:spTree>
  </p:cSld>
  <p:clrMapOvr>
    <a:masterClrMapping/>
  </p:clrMapOvr>
</p:sld>
</file>

<file path=ppt/theme/theme1.xml><?xml version="1.0" encoding="utf-8"?>
<a:theme xmlns:a="http://schemas.openxmlformats.org/drawingml/2006/main" name="cf">
  <a:themeElements>
    <a:clrScheme name="CF">
      <a:dk1>
        <a:srgbClr val="000000"/>
      </a:dk1>
      <a:lt1>
        <a:srgbClr val="FFFFFF"/>
      </a:lt1>
      <a:dk2>
        <a:srgbClr val="FFFFFF"/>
      </a:dk2>
      <a:lt2>
        <a:srgbClr val="FFFFFF"/>
      </a:lt2>
      <a:accent1>
        <a:srgbClr val="FBB040"/>
      </a:accent1>
      <a:accent2>
        <a:srgbClr val="FBB040"/>
      </a:accent2>
      <a:accent3>
        <a:srgbClr val="FBB040"/>
      </a:accent3>
      <a:accent4>
        <a:srgbClr val="FBB040"/>
      </a:accent4>
      <a:accent5>
        <a:srgbClr val="FBB040"/>
      </a:accent5>
      <a:accent6>
        <a:srgbClr val="F79646"/>
      </a:accent6>
      <a:hlink>
        <a:srgbClr val="FBB040"/>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6702</TotalTime>
  <Words>3324</Words>
  <Application>Microsoft Office PowerPoint</Application>
  <PresentationFormat>On-screen Show (4:3)</PresentationFormat>
  <Paragraphs>518</Paragraphs>
  <Slides>43</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Century Gothic</vt:lpstr>
      <vt:lpstr>Arial</vt:lpstr>
      <vt:lpstr>Calibri</vt:lpstr>
      <vt:lpstr>cf</vt:lpstr>
      <vt:lpstr>Microsoft Excel Worksheet</vt:lpstr>
      <vt:lpstr>Mobile &amp; Web App Development Project Elixir Version 1.5 Modified 1st October, 2020</vt:lpstr>
      <vt:lpstr>Why Mobile &amp; Web App Development</vt:lpstr>
      <vt:lpstr>High Level Requirements - Background</vt:lpstr>
      <vt:lpstr>High Level Requirements – General</vt:lpstr>
      <vt:lpstr>Roles</vt:lpstr>
      <vt:lpstr>Feature List</vt:lpstr>
      <vt:lpstr>Feature List</vt:lpstr>
      <vt:lpstr>Phase 1 - Admin Module</vt:lpstr>
      <vt:lpstr>Admin User Functionality</vt:lpstr>
      <vt:lpstr>Admin User – Site Map</vt:lpstr>
      <vt:lpstr>Admin – Login Page</vt:lpstr>
      <vt:lpstr>Home Page</vt:lpstr>
      <vt:lpstr>Admin – Home (after Login)</vt:lpstr>
      <vt:lpstr>Program-&gt;Modules-&gt;Levels</vt:lpstr>
      <vt:lpstr>Password Management</vt:lpstr>
      <vt:lpstr>Password Management</vt:lpstr>
      <vt:lpstr>Batch</vt:lpstr>
      <vt:lpstr>Students</vt:lpstr>
      <vt:lpstr>Center / Partner</vt:lpstr>
      <vt:lpstr>Questions  </vt:lpstr>
      <vt:lpstr>Logic for Question Types</vt:lpstr>
      <vt:lpstr>Spoken English – Module &amp; Question Mapping</vt:lpstr>
      <vt:lpstr>Type of Questions - Examples</vt:lpstr>
      <vt:lpstr>Type of Questions – Examples for Match the Following, Word Search and Crossword</vt:lpstr>
      <vt:lpstr>Screens for Questions</vt:lpstr>
      <vt:lpstr>Screens for Questions</vt:lpstr>
      <vt:lpstr>DB Design for Questions</vt:lpstr>
      <vt:lpstr>Data Relations</vt:lpstr>
      <vt:lpstr>DB Design</vt:lpstr>
      <vt:lpstr>Student Module</vt:lpstr>
      <vt:lpstr>Student User – Site Map</vt:lpstr>
      <vt:lpstr>Student user</vt:lpstr>
      <vt:lpstr>Student user – Taking the Assessment</vt:lpstr>
      <vt:lpstr>Student user – Taking the Assessment</vt:lpstr>
      <vt:lpstr>Student user – Taking the Assessment</vt:lpstr>
      <vt:lpstr>Student user – Taking the Assessment</vt:lpstr>
      <vt:lpstr>Scoring</vt:lpstr>
      <vt:lpstr>Scoring</vt:lpstr>
      <vt:lpstr>High Level Requirements – E2E Program</vt:lpstr>
      <vt:lpstr>High Level Requirements – E2E Program</vt:lpstr>
      <vt:lpstr>Student user – Taking the Assessment for Computer Coaching</vt:lpstr>
      <vt:lpstr>Mock-Ups: Student – Login 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&amp; Web App Development Project Elixir Version 1.2 Modified 1st April, 2020</dc:title>
  <dc:creator>Devarajan Sankaran</dc:creator>
  <cp:lastModifiedBy>Jimmy Cherian</cp:lastModifiedBy>
  <cp:revision>57</cp:revision>
  <dcterms:created xsi:type="dcterms:W3CDTF">2014-02-24T09:17:18Z</dcterms:created>
  <dcterms:modified xsi:type="dcterms:W3CDTF">2020-11-13T13:15:27Z</dcterms:modified>
</cp:coreProperties>
</file>