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4" r:id="rId14"/>
    <p:sldId id="305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5" r:id="rId25"/>
    <p:sldId id="296" r:id="rId26"/>
    <p:sldId id="277" r:id="rId27"/>
    <p:sldId id="278" r:id="rId28"/>
    <p:sldId id="291" r:id="rId29"/>
    <p:sldId id="292" r:id="rId30"/>
    <p:sldId id="293" r:id="rId31"/>
    <p:sldId id="294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8" r:id="rId44"/>
    <p:sldId id="302" r:id="rId45"/>
    <p:sldId id="297" r:id="rId46"/>
    <p:sldId id="299" r:id="rId47"/>
    <p:sldId id="303" r:id="rId48"/>
    <p:sldId id="300" r:id="rId49"/>
    <p:sldId id="301" r:id="rId50"/>
    <p:sldId id="290" r:id="rId51"/>
  </p:sldIdLst>
  <p:sldSz cx="9144000" cy="6858000" type="screen4x3"/>
  <p:notesSz cx="6858000" cy="9144000"/>
  <p:embeddedFontLst>
    <p:embeddedFont>
      <p:font typeface="Perpetua" panose="02020502060401020303" pitchFamily="18" charset="0"/>
      <p:regular r:id="rId53"/>
      <p:bold r:id="rId54"/>
      <p:italic r:id="rId55"/>
      <p:boldItalic r:id="rId56"/>
    </p:embeddedFont>
    <p:embeddedFont>
      <p:font typeface="Lucida Sans" panose="020B0602030504020204" pitchFamily="34" charset="0"/>
      <p:regular r:id="rId57"/>
      <p:bold r:id="rId58"/>
      <p:italic r:id="rId59"/>
      <p:boldItalic r:id="rId60"/>
    </p:embeddedFont>
    <p:embeddedFont>
      <p:font typeface="Georgia" panose="02040502050405020303" pitchFamily="18" charset="0"/>
      <p:regular r:id="rId61"/>
      <p:bold r:id="rId62"/>
      <p:italic r:id="rId63"/>
      <p:boldItalic r:id="rId64"/>
    </p:embeddedFont>
    <p:embeddedFont>
      <p:font typeface="Century Gothic" panose="020B0502020202020204" pitchFamily="34" charset="0"/>
      <p:regular r:id="rId65"/>
      <p:bold r:id="rId66"/>
      <p:italic r:id="rId67"/>
      <p:boldItalic r:id="rId68"/>
    </p:embeddedFont>
    <p:embeddedFont>
      <p:font typeface="Calibri" panose="020F0502020204030204" pitchFamily="3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3" roundtripDataSignature="AMtx7miWLXJOjfDJAb1g3HJExZbQVrss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A4B"/>
    <a:srgbClr val="FCCB18"/>
    <a:srgbClr val="FA6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C43368-B5D1-422D-AAB7-16CB09153658}">
  <a:tblStyle styleId="{3EC43368-B5D1-422D-AAB7-16CB09153658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EF2E8"/>
          </a:solidFill>
        </a:fill>
      </a:tcStyle>
    </a:wholeTbl>
    <a:band1H>
      <a:tcTxStyle/>
      <a:tcStyle>
        <a:tcBdr/>
        <a:fill>
          <a:solidFill>
            <a:srgbClr val="FDE3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DE3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DAA939-C5F3-4186-A882-69C29C270DF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73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font" Target="fonts/font17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font" Target="fonts/font18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8a01d0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28a01d08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728a01d08c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849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6" descr="C:\Users\Devarajan.Sankaran\Documents\pptpresentation_\PPT Opt_2_Page_1.jpg"/>
          <p:cNvPicPr preferRelativeResize="0"/>
          <p:nvPr/>
        </p:nvPicPr>
        <p:blipFill rotWithShape="1">
          <a:blip r:embed="rId2">
            <a:alphaModFix/>
          </a:blip>
          <a:srcRect l="33290" t="20127" r="33354" b="39937"/>
          <a:stretch/>
        </p:blipFill>
        <p:spPr>
          <a:xfrm>
            <a:off x="3151964" y="1320802"/>
            <a:ext cx="2716180" cy="241487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6"/>
          <p:cNvSpPr txBox="1">
            <a:spLocks noGrp="1"/>
          </p:cNvSpPr>
          <p:nvPr>
            <p:ph type="ctrTitle"/>
          </p:nvPr>
        </p:nvSpPr>
        <p:spPr>
          <a:xfrm>
            <a:off x="685800" y="4005064"/>
            <a:ext cx="7772400" cy="6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/>
          <p:nvPr/>
        </p:nvSpPr>
        <p:spPr>
          <a:xfrm>
            <a:off x="7884368" y="5517232"/>
            <a:ext cx="1224136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36"/>
          <p:cNvSpPr/>
          <p:nvPr/>
        </p:nvSpPr>
        <p:spPr>
          <a:xfrm>
            <a:off x="-94006" y="1644"/>
            <a:ext cx="1224136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use / Screen Saver">
  <p:cSld name="Pause / Screen Sav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/>
          <p:nvPr/>
        </p:nvSpPr>
        <p:spPr>
          <a:xfrm>
            <a:off x="7884368" y="5517232"/>
            <a:ext cx="1224136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45"/>
          <p:cNvSpPr/>
          <p:nvPr/>
        </p:nvSpPr>
        <p:spPr>
          <a:xfrm>
            <a:off x="-80054" y="0"/>
            <a:ext cx="1224136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" name="Google Shape;68;p45" descr="C:\Users\Devarajan.Sankaran\Documents\pptpresentation_\PPT Opt_2_Page_1.jpg"/>
          <p:cNvPicPr preferRelativeResize="0"/>
          <p:nvPr/>
        </p:nvPicPr>
        <p:blipFill rotWithShape="1">
          <a:blip r:embed="rId2">
            <a:alphaModFix/>
          </a:blip>
          <a:srcRect l="33290" t="20127" r="33354" b="39937"/>
          <a:stretch/>
        </p:blipFill>
        <p:spPr>
          <a:xfrm>
            <a:off x="3151964" y="1320802"/>
            <a:ext cx="2716180" cy="241487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5"/>
          <p:cNvSpPr/>
          <p:nvPr/>
        </p:nvSpPr>
        <p:spPr>
          <a:xfrm>
            <a:off x="2915816" y="1080120"/>
            <a:ext cx="3096344" cy="2772456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/>
          <p:nvPr/>
        </p:nvSpPr>
        <p:spPr>
          <a:xfrm>
            <a:off x="-94006" y="0"/>
            <a:ext cx="1224136" cy="10527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" name="Google Shape;29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5390" y="3042615"/>
            <a:ext cx="2255777" cy="458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Speaker Nam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9" descr="C:\Users\Devarajan.Sankaran\Documents\pptpresentation_\PPT Opt_2_Page_1.jpg"/>
          <p:cNvPicPr preferRelativeResize="0"/>
          <p:nvPr/>
        </p:nvPicPr>
        <p:blipFill rotWithShape="1">
          <a:blip r:embed="rId2">
            <a:alphaModFix/>
          </a:blip>
          <a:srcRect l="33290" t="20127" r="33354" b="39937"/>
          <a:stretch/>
        </p:blipFill>
        <p:spPr>
          <a:xfrm>
            <a:off x="3151964" y="1320802"/>
            <a:ext cx="2716180" cy="241487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9"/>
          <p:cNvSpPr txBox="1">
            <a:spLocks noGrp="1"/>
          </p:cNvSpPr>
          <p:nvPr>
            <p:ph type="ctrTitle"/>
          </p:nvPr>
        </p:nvSpPr>
        <p:spPr>
          <a:xfrm>
            <a:off x="685800" y="4005064"/>
            <a:ext cx="7772400" cy="6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subTitle" idx="1"/>
          </p:nvPr>
        </p:nvSpPr>
        <p:spPr>
          <a:xfrm>
            <a:off x="1452714" y="4652931"/>
            <a:ext cx="6400800" cy="7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9"/>
          <p:cNvSpPr/>
          <p:nvPr/>
        </p:nvSpPr>
        <p:spPr>
          <a:xfrm>
            <a:off x="7884368" y="5517232"/>
            <a:ext cx="1224136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35;p39"/>
          <p:cNvSpPr/>
          <p:nvPr/>
        </p:nvSpPr>
        <p:spPr>
          <a:xfrm>
            <a:off x="-94006" y="0"/>
            <a:ext cx="1224136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 txBox="1">
            <a:spLocks noGrp="1"/>
          </p:cNvSpPr>
          <p:nvPr>
            <p:ph type="ctrTitle"/>
          </p:nvPr>
        </p:nvSpPr>
        <p:spPr>
          <a:xfrm>
            <a:off x="683568" y="3212976"/>
            <a:ext cx="7772400" cy="6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subTitle" idx="1"/>
          </p:nvPr>
        </p:nvSpPr>
        <p:spPr>
          <a:xfrm>
            <a:off x="683568" y="2420888"/>
            <a:ext cx="6400800" cy="7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0"/>
          <p:cNvSpPr/>
          <p:nvPr/>
        </p:nvSpPr>
        <p:spPr>
          <a:xfrm>
            <a:off x="-94006" y="14472"/>
            <a:ext cx="1224136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4038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body" idx="2"/>
          </p:nvPr>
        </p:nvSpPr>
        <p:spPr>
          <a:xfrm>
            <a:off x="4648200" y="1196752"/>
            <a:ext cx="4038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92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000"/>
              <a:buFont typeface="Century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4" name="Google Shape;54;p4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000"/>
              <a:buFont typeface="Century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5" descr="C:\Users\Devarajan.Sankaran\Documents\pptpresentation_\PPT Opt_2_Page_2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91644" y="0"/>
            <a:ext cx="923564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sz="3200" b="1" i="0" u="none" strike="noStrike" cap="none">
                <a:solidFill>
                  <a:srgbClr val="FBB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slide" Target="slide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685800" y="4005064"/>
            <a:ext cx="7772400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</a:pPr>
            <a:r>
              <a:rPr lang="en-US" dirty="0"/>
              <a:t>Mobile </a:t>
            </a:r>
            <a:r>
              <a:rPr lang="en-US" dirty="0" smtClean="0"/>
              <a:t>&amp; Web App Development</a:t>
            </a:r>
            <a:br>
              <a:rPr lang="en-US" dirty="0" smtClean="0"/>
            </a:br>
            <a:r>
              <a:rPr lang="en-US" dirty="0" smtClean="0"/>
              <a:t>Project Elixir</a:t>
            </a:r>
            <a:r>
              <a:rPr lang="en-US" dirty="0"/>
              <a:t/>
            </a:r>
            <a:br>
              <a:rPr lang="en-US" dirty="0"/>
            </a:br>
            <a:r>
              <a:rPr lang="en-US" sz="1100" dirty="0"/>
              <a:t>Version </a:t>
            </a:r>
            <a:r>
              <a:rPr lang="en-US" sz="1100" dirty="0" smtClean="0"/>
              <a:t>1.2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Modified 1</a:t>
            </a:r>
            <a:r>
              <a:rPr lang="en-US" sz="1100" baseline="30000" dirty="0"/>
              <a:t>st</a:t>
            </a:r>
            <a:r>
              <a:rPr lang="en-US" sz="1100" dirty="0"/>
              <a:t> </a:t>
            </a:r>
            <a:r>
              <a:rPr lang="en-US" sz="1100" dirty="0" smtClean="0"/>
              <a:t>April, </a:t>
            </a:r>
            <a:r>
              <a:rPr lang="en-US" sz="1100" dirty="0"/>
              <a:t>2020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Feature List – Spoken English</a:t>
            </a:r>
            <a:endParaRPr/>
          </a:p>
        </p:txBody>
      </p:sp>
      <p:graphicFrame>
        <p:nvGraphicFramePr>
          <p:cNvPr id="128" name="Google Shape;128;p10"/>
          <p:cNvGraphicFramePr/>
          <p:nvPr/>
        </p:nvGraphicFramePr>
        <p:xfrm>
          <a:off x="0" y="980728"/>
          <a:ext cx="8892475" cy="1259870"/>
        </p:xfrm>
        <a:graphic>
          <a:graphicData uri="http://schemas.openxmlformats.org/drawingml/2006/table">
            <a:tbl>
              <a:tblPr firstRow="1" bandRow="1">
                <a:noFill/>
                <a:tableStyleId>{3EC43368-B5D1-422D-AAB7-16CB09153658}</a:tableStyleId>
              </a:tblPr>
              <a:tblGrid>
                <a:gridCol w="75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Sl.No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User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Feature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Possible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Phase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21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Teacher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Able to pick questions set for each level for the session and start the session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About Questions  </a:t>
            </a:r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Questions will be </a:t>
            </a:r>
            <a:r>
              <a:rPr lang="en-US" dirty="0" smtClean="0"/>
              <a:t>for a Program -&gt; Module -&gt; Level</a:t>
            </a:r>
            <a:endParaRPr dirty="0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dirty="0" smtClean="0"/>
              <a:t>Spoken English -&gt; Words -&gt; Level0 </a:t>
            </a:r>
            <a:r>
              <a:rPr lang="en-US" dirty="0"/>
              <a:t>-&gt; </a:t>
            </a:r>
            <a:r>
              <a:rPr lang="en-US" dirty="0" smtClean="0"/>
              <a:t>Questions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To </a:t>
            </a:r>
            <a:r>
              <a:rPr lang="en-US" dirty="0"/>
              <a:t>move to next level each student should finish all steps in each level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Score assessment will be done for each level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Question types (Spoken English)</a:t>
            </a:r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Match the sentence and make single sentence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Identify image and write the word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Unscramble &amp; Scramble 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Identify parts of speech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Identify tenses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Fill in the blanks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Listen and talk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Speak words/sentences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Riddles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Cross words</a:t>
            </a:r>
            <a:endParaRPr/>
          </a:p>
          <a:p>
            <a:pPr marL="342900" lvl="0" indent="-178435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Types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90000"/>
              </a:lnSpc>
            </a:pPr>
            <a:r>
              <a:rPr lang="en-IN" dirty="0" smtClean="0"/>
              <a:t>Following are the type of questions for Spoken English</a:t>
            </a:r>
            <a:endParaRPr lang="en-IN" dirty="0"/>
          </a:p>
          <a:p>
            <a:pPr marL="685800" lvl="1" indent="-2286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IN" dirty="0" smtClean="0"/>
              <a:t>Multiple Choice</a:t>
            </a:r>
          </a:p>
          <a:p>
            <a:pPr marL="685800" lvl="1" indent="-2286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IN" dirty="0" smtClean="0"/>
              <a:t>Fill </a:t>
            </a:r>
            <a:r>
              <a:rPr lang="en-IN" dirty="0"/>
              <a:t>in the </a:t>
            </a:r>
            <a:r>
              <a:rPr lang="en-IN" dirty="0" smtClean="0"/>
              <a:t>blanks</a:t>
            </a:r>
            <a:endParaRPr lang="en-IN" dirty="0"/>
          </a:p>
          <a:p>
            <a:pPr marL="685800" lvl="1" indent="-2286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IN" dirty="0" smtClean="0"/>
              <a:t>Scramble &amp; Unscramble</a:t>
            </a:r>
            <a:endParaRPr lang="en-IN" dirty="0"/>
          </a:p>
          <a:p>
            <a:pPr marL="685800" lvl="1" indent="-2286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IN" dirty="0" smtClean="0"/>
              <a:t>Riddles</a:t>
            </a:r>
            <a:endParaRPr lang="en-IN" dirty="0"/>
          </a:p>
          <a:p>
            <a:pPr marL="685800" lvl="1" indent="-2286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IN" dirty="0"/>
              <a:t>Match the following</a:t>
            </a:r>
          </a:p>
          <a:p>
            <a:pPr marL="685800" lvl="1" indent="-2286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dirty="0" smtClean="0"/>
              <a:t>Word Search</a:t>
            </a:r>
            <a:endParaRPr lang="en-IN" dirty="0"/>
          </a:p>
          <a:p>
            <a:pPr marL="685800" lvl="1" indent="-2286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IN" dirty="0" smtClean="0"/>
              <a:t>Crosswords</a:t>
            </a:r>
          </a:p>
          <a:p>
            <a:pPr marL="685800" lvl="1" indent="-2286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dirty="0" smtClean="0"/>
              <a:t>Image based Questions (Single Image &amp; Multiple images)</a:t>
            </a:r>
          </a:p>
          <a:p>
            <a:pPr marL="685800" lvl="1" indent="-2286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dirty="0" smtClean="0"/>
              <a:t>Audio based questions</a:t>
            </a:r>
          </a:p>
          <a:p>
            <a:pPr marL="685800" lvl="1" indent="-2286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dirty="0" smtClean="0"/>
              <a:t>Video based questions</a:t>
            </a:r>
          </a:p>
          <a:p>
            <a:pPr marL="685800" lvl="1" indent="-2286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dirty="0" smtClean="0"/>
              <a:t>Text based questions</a:t>
            </a:r>
          </a:p>
          <a:p>
            <a:pPr marL="228600" indent="-2286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dirty="0" smtClean="0"/>
              <a:t>All of these will be Objective based questions </a:t>
            </a:r>
          </a:p>
          <a:p>
            <a:pPr marL="228600" indent="-2286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dirty="0" smtClean="0"/>
              <a:t>Apart from the above, there will be some subjective based questions – for the following modules</a:t>
            </a:r>
          </a:p>
          <a:p>
            <a:pPr marL="685800" lvl="1" indent="-2286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dirty="0" smtClean="0"/>
              <a:t>Writing</a:t>
            </a:r>
          </a:p>
          <a:p>
            <a:pPr marL="685800" lvl="1" indent="-2286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dirty="0" smtClean="0"/>
              <a:t>Conversation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44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Spoken English – Module &amp; Question Mapping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34263"/>
              </p:ext>
            </p:extLst>
          </p:nvPr>
        </p:nvGraphicFramePr>
        <p:xfrm>
          <a:off x="-43776" y="1116402"/>
          <a:ext cx="9129409" cy="4587240"/>
        </p:xfrm>
        <a:graphic>
          <a:graphicData uri="http://schemas.openxmlformats.org/drawingml/2006/table">
            <a:tbl>
              <a:tblPr firstRow="1" bandRow="1">
                <a:tableStyleId>{3EC43368-B5D1-422D-AAB7-16CB09153658}</a:tableStyleId>
              </a:tblPr>
              <a:tblGrid>
                <a:gridCol w="682938">
                  <a:extLst>
                    <a:ext uri="{9D8B030D-6E8A-4147-A177-3AD203B41FA5}">
                      <a16:colId xmlns:a16="http://schemas.microsoft.com/office/drawing/2014/main" val="2145985706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3815818035"/>
                    </a:ext>
                  </a:extLst>
                </a:gridCol>
                <a:gridCol w="597570">
                  <a:extLst>
                    <a:ext uri="{9D8B030D-6E8A-4147-A177-3AD203B41FA5}">
                      <a16:colId xmlns:a16="http://schemas.microsoft.com/office/drawing/2014/main" val="2616022304"/>
                    </a:ext>
                  </a:extLst>
                </a:gridCol>
                <a:gridCol w="697532">
                  <a:extLst>
                    <a:ext uri="{9D8B030D-6E8A-4147-A177-3AD203B41FA5}">
                      <a16:colId xmlns:a16="http://schemas.microsoft.com/office/drawing/2014/main" val="3756776056"/>
                    </a:ext>
                  </a:extLst>
                </a:gridCol>
                <a:gridCol w="808554">
                  <a:extLst>
                    <a:ext uri="{9D8B030D-6E8A-4147-A177-3AD203B41FA5}">
                      <a16:colId xmlns:a16="http://schemas.microsoft.com/office/drawing/2014/main" val="176381507"/>
                    </a:ext>
                  </a:extLst>
                </a:gridCol>
                <a:gridCol w="808554">
                  <a:extLst>
                    <a:ext uri="{9D8B030D-6E8A-4147-A177-3AD203B41FA5}">
                      <a16:colId xmlns:a16="http://schemas.microsoft.com/office/drawing/2014/main" val="3107916690"/>
                    </a:ext>
                  </a:extLst>
                </a:gridCol>
                <a:gridCol w="808554">
                  <a:extLst>
                    <a:ext uri="{9D8B030D-6E8A-4147-A177-3AD203B41FA5}">
                      <a16:colId xmlns:a16="http://schemas.microsoft.com/office/drawing/2014/main" val="2009790936"/>
                    </a:ext>
                  </a:extLst>
                </a:gridCol>
                <a:gridCol w="808554">
                  <a:extLst>
                    <a:ext uri="{9D8B030D-6E8A-4147-A177-3AD203B41FA5}">
                      <a16:colId xmlns:a16="http://schemas.microsoft.com/office/drawing/2014/main" val="1637241377"/>
                    </a:ext>
                  </a:extLst>
                </a:gridCol>
                <a:gridCol w="808554">
                  <a:extLst>
                    <a:ext uri="{9D8B030D-6E8A-4147-A177-3AD203B41FA5}">
                      <a16:colId xmlns:a16="http://schemas.microsoft.com/office/drawing/2014/main" val="4156126962"/>
                    </a:ext>
                  </a:extLst>
                </a:gridCol>
                <a:gridCol w="808554">
                  <a:extLst>
                    <a:ext uri="{9D8B030D-6E8A-4147-A177-3AD203B41FA5}">
                      <a16:colId xmlns:a16="http://schemas.microsoft.com/office/drawing/2014/main" val="2296781301"/>
                    </a:ext>
                  </a:extLst>
                </a:gridCol>
                <a:gridCol w="808554">
                  <a:extLst>
                    <a:ext uri="{9D8B030D-6E8A-4147-A177-3AD203B41FA5}">
                      <a16:colId xmlns:a16="http://schemas.microsoft.com/office/drawing/2014/main" val="402761111"/>
                    </a:ext>
                  </a:extLst>
                </a:gridCol>
                <a:gridCol w="808554">
                  <a:extLst>
                    <a:ext uri="{9D8B030D-6E8A-4147-A177-3AD203B41FA5}">
                      <a16:colId xmlns:a16="http://schemas.microsoft.com/office/drawing/2014/main" val="1501305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Module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dirty="0" smtClean="0"/>
                        <a:t>Multiple Choice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dirty="0" smtClean="0"/>
                        <a:t>Fill in the blanks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dirty="0" smtClean="0"/>
                        <a:t>Unscramble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Riddles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dirty="0" smtClean="0"/>
                        <a:t>Match the following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Word Search</a:t>
                      </a:r>
                      <a:endParaRPr lang="en-IN" sz="1200" dirty="0" smtClean="0"/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Crosswords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Image based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Audio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Video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Text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WORDS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lvl="0" indent="0">
                        <a:lnSpc>
                          <a:spcPct val="90000"/>
                        </a:lnSpc>
                        <a:spcBef>
                          <a:spcPts val="480"/>
                        </a:spcBef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lvl="0" indent="0">
                        <a:lnSpc>
                          <a:spcPct val="90000"/>
                        </a:lnSpc>
                        <a:spcBef>
                          <a:spcPts val="480"/>
                        </a:spcBef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lvl="0" indent="0">
                        <a:lnSpc>
                          <a:spcPct val="90000"/>
                        </a:lnSpc>
                        <a:spcBef>
                          <a:spcPts val="480"/>
                        </a:spcBef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lvl="0" indent="0">
                        <a:lnSpc>
                          <a:spcPct val="90000"/>
                        </a:lnSpc>
                        <a:spcBef>
                          <a:spcPts val="480"/>
                        </a:spcBef>
                        <a:buSzPts val="2400"/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lvl="0" indent="0">
                        <a:lnSpc>
                          <a:spcPct val="90000"/>
                        </a:lnSpc>
                        <a:spcBef>
                          <a:spcPts val="480"/>
                        </a:spcBef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lvl="0" indent="0">
                        <a:lnSpc>
                          <a:spcPct val="90000"/>
                        </a:lnSpc>
                        <a:spcBef>
                          <a:spcPts val="480"/>
                        </a:spcBef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lvl="0" indent="0">
                        <a:lnSpc>
                          <a:spcPct val="90000"/>
                        </a:lnSpc>
                        <a:spcBef>
                          <a:spcPts val="480"/>
                        </a:spcBef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lvl="0" indent="0">
                        <a:lnSpc>
                          <a:spcPct val="90000"/>
                        </a:lnSpc>
                        <a:spcBef>
                          <a:spcPts val="480"/>
                        </a:spcBef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lvl="0" indent="0">
                        <a:lnSpc>
                          <a:spcPct val="90000"/>
                        </a:lnSpc>
                        <a:spcBef>
                          <a:spcPts val="480"/>
                        </a:spcBef>
                        <a:buSzPts val="2400"/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lvl="0" indent="0">
                        <a:lnSpc>
                          <a:spcPct val="90000"/>
                        </a:lnSpc>
                        <a:spcBef>
                          <a:spcPts val="480"/>
                        </a:spcBef>
                        <a:buSzPts val="2400"/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lvl="0" indent="0">
                        <a:lnSpc>
                          <a:spcPct val="90000"/>
                        </a:lnSpc>
                        <a:spcBef>
                          <a:spcPts val="480"/>
                        </a:spcBef>
                        <a:buSzPts val="2400"/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2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SENTENCES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2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GRAMMAR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4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QUESTIONS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65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LISTENING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WRITING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7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READING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04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CONVERSATIO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102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52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Feasibility Evaluation</a:t>
            </a:r>
            <a:endParaRPr/>
          </a:p>
        </p:txBody>
      </p:sp>
      <p:graphicFrame>
        <p:nvGraphicFramePr>
          <p:cNvPr id="146" name="Google Shape;146;p13"/>
          <p:cNvGraphicFramePr/>
          <p:nvPr/>
        </p:nvGraphicFramePr>
        <p:xfrm>
          <a:off x="457200" y="1151632"/>
          <a:ext cx="8229600" cy="5264065"/>
        </p:xfrm>
        <a:graphic>
          <a:graphicData uri="http://schemas.openxmlformats.org/drawingml/2006/table">
            <a:tbl>
              <a:tblPr firstRow="1" bandRow="1">
                <a:noFill/>
                <a:tableStyleId>{3EC43368-B5D1-422D-AAB7-16CB09153658}</a:tableStyleId>
              </a:tblPr>
              <a:tblGrid>
                <a:gridCol w="188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Task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What to evaluate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Feasible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If feasible –How to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Listen and answer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Need to check for system that can listen to answers and compare with what is in system (assumption: Not all students will pronounce correctly or miss minor grammatical words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Fill in the blanks- Add words that will make the sentence right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There can be possibility that more than one answer can be correct, can the system evaluate the sentence based on English dictionary 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Speak words and sentences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Are there apps that listen and validate the sentence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Riddles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Possible to have riddles what does it take to set this up?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body" idx="1"/>
          </p:nvPr>
        </p:nvSpPr>
        <p:spPr>
          <a:xfrm>
            <a:off x="450420" y="894730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chemeClr val="tx1"/>
                </a:solidFill>
              </a:rPr>
              <a:t>Requirements document</a:t>
            </a:r>
            <a:endParaRPr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chemeClr val="tx1"/>
                </a:solidFill>
              </a:rPr>
              <a:t>Features list</a:t>
            </a:r>
            <a:endParaRPr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chemeClr val="tx1"/>
                </a:solidFill>
              </a:rPr>
              <a:t>Review Feature list and define “Possibility” </a:t>
            </a:r>
            <a:endParaRPr sz="2170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chemeClr val="tx1"/>
                </a:solidFill>
              </a:rPr>
              <a:t>Site map</a:t>
            </a:r>
            <a:endParaRPr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chemeClr val="tx1"/>
                </a:solidFill>
              </a:rPr>
              <a:t>Mock-ups to be created </a:t>
            </a:r>
            <a:endParaRPr sz="2170" b="1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chemeClr val="tx1"/>
                </a:solidFill>
              </a:rPr>
              <a:t>High level architecture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rgbClr val="92D050"/>
              </a:buClr>
              <a:buSzPts val="2015"/>
              <a:buChar char="–"/>
            </a:pPr>
            <a:r>
              <a:rPr lang="en-US" sz="2015" dirty="0">
                <a:solidFill>
                  <a:schemeClr val="tx1"/>
                </a:solidFill>
              </a:rPr>
              <a:t>Technology &amp; Platform &amp; Architecture to be defined</a:t>
            </a:r>
            <a:endParaRPr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chemeClr val="tx1"/>
                </a:solidFill>
              </a:rPr>
              <a:t>Design document</a:t>
            </a:r>
            <a:endParaRPr sz="2170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chemeClr val="tx1"/>
                </a:solidFill>
              </a:rPr>
              <a:t>DB design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rgbClr val="92D050"/>
              </a:buClr>
              <a:buSzPts val="2015"/>
              <a:buChar char="–"/>
            </a:pPr>
            <a:r>
              <a:rPr lang="en-US" sz="2015" dirty="0">
                <a:solidFill>
                  <a:schemeClr val="tx1"/>
                </a:solidFill>
              </a:rPr>
              <a:t>Choose Database </a:t>
            </a:r>
            <a:endParaRPr sz="2015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 dirty="0">
                <a:solidFill>
                  <a:schemeClr val="tx1"/>
                </a:solidFill>
              </a:rPr>
              <a:t>Environment set up</a:t>
            </a:r>
            <a:endParaRPr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 dirty="0">
                <a:solidFill>
                  <a:schemeClr val="tx1"/>
                </a:solidFill>
              </a:rPr>
              <a:t>UX</a:t>
            </a:r>
            <a:endParaRPr sz="2170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 dirty="0">
                <a:solidFill>
                  <a:schemeClr val="tx1"/>
                </a:solidFill>
              </a:rPr>
              <a:t>Evaluate / research other Mobile Apps that enable learning. </a:t>
            </a:r>
            <a:endParaRPr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 dirty="0">
                <a:solidFill>
                  <a:schemeClr val="tx1"/>
                </a:solidFill>
              </a:rPr>
              <a:t>Development. “Agile”. Faster Release cycles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Next Steps in Software Development</a:t>
            </a:r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323528" y="980728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Phase 1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Web Development of the Admin Module (Details mentioned in the subsequent slides)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Phase 2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Web Development of the Student Module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Phase 3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Mobile Development of the Student Module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Phase 4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Reporting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Phase 5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Enhancements and Change Requests to all the above</a:t>
            </a:r>
            <a:endParaRPr sz="240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ctrTitle"/>
          </p:nvPr>
        </p:nvSpPr>
        <p:spPr>
          <a:xfrm>
            <a:off x="685800" y="4005064"/>
            <a:ext cx="7772400" cy="6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</a:pPr>
            <a:r>
              <a:rPr lang="en-US"/>
              <a:t>Phase 1 - Admin Module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Admin - Initial Page (after Login)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3284240" y="2132856"/>
            <a:ext cx="2336509" cy="1402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Batch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6098114" y="2132856"/>
            <a:ext cx="2336509" cy="1402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457200" y="3611034"/>
            <a:ext cx="2336509" cy="1402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3284240" y="3611033"/>
            <a:ext cx="2336509" cy="1402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Reports</a:t>
            </a: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6098114" y="3611033"/>
            <a:ext cx="2336509" cy="1402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FAQs</a:t>
            </a: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107504" y="980728"/>
            <a:ext cx="8784976" cy="4464496"/>
          </a:xfrm>
          <a:prstGeom prst="rect">
            <a:avLst/>
          </a:prstGeom>
          <a:noFill/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457200" y="1124744"/>
            <a:ext cx="7977423" cy="792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Futures Skill Development App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0622" y="2185855"/>
            <a:ext cx="767721" cy="767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9035" y="3626100"/>
            <a:ext cx="722455" cy="80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04248" y="3796798"/>
            <a:ext cx="744447" cy="49629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7"/>
          <p:cNvSpPr txBox="1"/>
          <p:nvPr/>
        </p:nvSpPr>
        <p:spPr>
          <a:xfrm>
            <a:off x="470366" y="2170776"/>
            <a:ext cx="2336509" cy="1349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Passwords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86462" y="3683343"/>
            <a:ext cx="549233" cy="75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75894" y="2226200"/>
            <a:ext cx="899120" cy="8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95936" y="2185855"/>
            <a:ext cx="808497" cy="80849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 txBox="1"/>
          <p:nvPr/>
        </p:nvSpPr>
        <p:spPr>
          <a:xfrm>
            <a:off x="561850" y="570122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Need to have an option to add - </a:t>
            </a:r>
            <a:r>
              <a:rPr lang="en-US" b="1">
                <a:latin typeface="Century Gothic"/>
                <a:ea typeface="Century Gothic"/>
                <a:cs typeface="Century Gothic"/>
                <a:sym typeface="Century Gothic"/>
              </a:rPr>
              <a:t>Programs, Module and Facilitators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 dirty="0"/>
              <a:t>Why Mobile </a:t>
            </a:r>
            <a:r>
              <a:rPr lang="en-US" dirty="0" smtClean="0"/>
              <a:t>&amp; Web App </a:t>
            </a:r>
            <a:r>
              <a:rPr lang="en-US" dirty="0"/>
              <a:t>Development</a:t>
            </a:r>
            <a:endParaRPr dirty="0"/>
          </a:p>
        </p:txBody>
      </p:sp>
      <p:sp>
        <p:nvSpPr>
          <p:cNvPr id="80" name="Google Shape;80;p2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An initiative that would enable the youth to use technology in their learning process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 tool to bring in “Gamification” into the learning process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 tool to have some quantitative view of the progress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The Mobile </a:t>
            </a:r>
            <a:r>
              <a:rPr lang="en-US" sz="2400" dirty="0" smtClean="0"/>
              <a:t>and Web App </a:t>
            </a:r>
            <a:r>
              <a:rPr lang="en-US" sz="2400" dirty="0"/>
              <a:t>is expected to be a complimentary tool and it is intended to be used along with the sessions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742950" lvl="1" indent="-1460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Admin User – Site Map</a:t>
            </a:r>
            <a:endParaRPr/>
          </a:p>
        </p:txBody>
      </p:sp>
      <p:pic>
        <p:nvPicPr>
          <p:cNvPr id="189" name="Google Shape;1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894730"/>
            <a:ext cx="6724650" cy="57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 txBox="1"/>
          <p:nvPr/>
        </p:nvSpPr>
        <p:spPr>
          <a:xfrm>
            <a:off x="5150400" y="1371600"/>
            <a:ext cx="3536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Need to have an option to add - </a:t>
            </a:r>
            <a:r>
              <a:rPr lang="en-US" b="1">
                <a:latin typeface="Century Gothic"/>
                <a:ea typeface="Century Gothic"/>
                <a:cs typeface="Century Gothic"/>
                <a:sym typeface="Century Gothic"/>
              </a:rPr>
              <a:t>Programs, Module and Facilitators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Student - Initial Page (after Login)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3284240" y="2132856"/>
            <a:ext cx="2336509" cy="1402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6098114" y="2132856"/>
            <a:ext cx="2336509" cy="1402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Exercises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107504" y="980728"/>
            <a:ext cx="8784976" cy="2808312"/>
          </a:xfrm>
          <a:prstGeom prst="rect">
            <a:avLst/>
          </a:prstGeom>
          <a:noFill/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457200" y="1124744"/>
            <a:ext cx="7977423" cy="792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Futures Skill Development App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470366" y="2170776"/>
            <a:ext cx="2336509" cy="1349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484502" y="4042984"/>
            <a:ext cx="2336509" cy="132343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Will be a static page that will detail the concepts based on the Topic / Level 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3267607" y="4005064"/>
            <a:ext cx="2336509" cy="132343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Will be a static page that will provide examples based on the Topic / Level 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6098113" y="4077913"/>
            <a:ext cx="2336509" cy="181588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Exercises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-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will be a dynamic page and questions will be shown based on the Topic / Level </a:t>
            </a:r>
            <a:endParaRPr/>
          </a:p>
        </p:txBody>
      </p:sp>
      <p:pic>
        <p:nvPicPr>
          <p:cNvPr id="204" name="Google Shape;2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6590" y="2181891"/>
            <a:ext cx="999554" cy="99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5313" y="2181891"/>
            <a:ext cx="1664469" cy="86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584" y="2181891"/>
            <a:ext cx="1728192" cy="86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28a01d08c_0_5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 User Functionality</a:t>
            </a:r>
            <a:endParaRPr dirty="0"/>
          </a:p>
        </p:txBody>
      </p:sp>
      <p:graphicFrame>
        <p:nvGraphicFramePr>
          <p:cNvPr id="213" name="Google Shape;213;g728a01d08c_0_5"/>
          <p:cNvGraphicFramePr/>
          <p:nvPr>
            <p:extLst>
              <p:ext uri="{D42A27DB-BD31-4B8C-83A1-F6EECF244321}">
                <p14:modId xmlns:p14="http://schemas.microsoft.com/office/powerpoint/2010/main" val="1929048289"/>
              </p:ext>
            </p:extLst>
          </p:nvPr>
        </p:nvGraphicFramePr>
        <p:xfrm>
          <a:off x="76200" y="786825"/>
          <a:ext cx="8902150" cy="5226930"/>
        </p:xfrm>
        <a:graphic>
          <a:graphicData uri="http://schemas.openxmlformats.org/drawingml/2006/table">
            <a:tbl>
              <a:tblPr>
                <a:noFill/>
                <a:tableStyleId>{B0DAA939-C5F3-4186-A882-69C29C270DF9}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6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Sl.No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Functionality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Description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Operations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Owner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Password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Create / Change Password for Facilitators and Students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 dirty="0" smtClean="0"/>
                        <a:t>C/U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Program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These are the various Programs of Creating Futures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 dirty="0" smtClean="0"/>
                        <a:t>C/R/U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Modules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For every Program, we will have multiple Modules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-US" sz="1100" dirty="0" smtClean="0"/>
                        <a:t>C/R/U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Facilitators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These are the Volunteers of Creating Futures 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-US" sz="1100" dirty="0" smtClean="0"/>
                        <a:t>C/R/U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Batch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These are sessions that we conduct for a school / college / Community / Institute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-US" sz="1100" dirty="0" smtClean="0"/>
                        <a:t>C/R/U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Students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Master Data of all the students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-US" sz="1100" dirty="0" smtClean="0"/>
                        <a:t>C/R/U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6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Question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List of all Questions (currently, we have only one type of question. Questions with 4 options)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-US" sz="1100" dirty="0" smtClean="0"/>
                        <a:t>C/R/U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Reports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To be done later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Home Page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List of Programs, Modules and Facilitators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View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10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Partners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List of all our Partners (NGOs / Schools</a:t>
                      </a:r>
                      <a:r>
                        <a:rPr lang="en-US" sz="1100" baseline="0" dirty="0" smtClean="0"/>
                        <a:t> / Colleges, etc.)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/>
                        <a:t>C/R/U</a:t>
                      </a:r>
                      <a:endParaRPr lang="en-US" sz="110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276053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11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Students – Mass Upload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Mass upload of Student</a:t>
                      </a:r>
                      <a:r>
                        <a:rPr lang="en-US" sz="1100" baseline="0" dirty="0" smtClean="0"/>
                        <a:t> details from Excel Sheet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</a:rPr>
                        <a:t>Upload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358975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12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Students – Download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Export to Excel</a:t>
                      </a:r>
                      <a:r>
                        <a:rPr lang="en-US" sz="1100" baseline="0" dirty="0" smtClean="0"/>
                        <a:t> Sheet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</a:rPr>
                        <a:t>Download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22741574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26036" y="48161"/>
            <a:ext cx="6671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sz="1100" dirty="0" smtClean="0"/>
              <a:t>reate</a:t>
            </a:r>
          </a:p>
          <a:p>
            <a:r>
              <a:rPr lang="en-US" b="1" dirty="0" smtClean="0"/>
              <a:t>R</a:t>
            </a:r>
            <a:r>
              <a:rPr lang="en-US" sz="1100" dirty="0" smtClean="0"/>
              <a:t>ead</a:t>
            </a:r>
          </a:p>
          <a:p>
            <a:r>
              <a:rPr lang="en-US" b="1" dirty="0" smtClean="0"/>
              <a:t>U</a:t>
            </a:r>
            <a:r>
              <a:rPr lang="en-US" sz="1100" dirty="0" smtClean="0"/>
              <a:t>pdate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Student User – Site Map</a:t>
            </a:r>
            <a:endParaRPr/>
          </a:p>
        </p:txBody>
      </p:sp>
      <p:pic>
        <p:nvPicPr>
          <p:cNvPr id="219" name="Google Shape;21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1412776"/>
            <a:ext cx="696277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user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94730"/>
            <a:ext cx="8229600" cy="4929411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Functionality</a:t>
            </a:r>
          </a:p>
          <a:p>
            <a:pPr lvl="1"/>
            <a:r>
              <a:rPr lang="en-US" sz="2000" dirty="0" smtClean="0"/>
              <a:t>Login Screen</a:t>
            </a:r>
          </a:p>
          <a:p>
            <a:pPr lvl="1"/>
            <a:r>
              <a:rPr lang="en-US" sz="2000" dirty="0" smtClean="0"/>
              <a:t>Home Page for Students</a:t>
            </a:r>
          </a:p>
          <a:p>
            <a:pPr lvl="2"/>
            <a:r>
              <a:rPr lang="en-US" sz="1800" dirty="0" smtClean="0"/>
              <a:t>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time user will have generic instructions</a:t>
            </a:r>
          </a:p>
          <a:p>
            <a:pPr lvl="2"/>
            <a:r>
              <a:rPr lang="en-US" sz="1800" dirty="0" smtClean="0"/>
              <a:t>Repeat User will have the status of where they are</a:t>
            </a:r>
          </a:p>
          <a:p>
            <a:pPr lvl="1"/>
            <a:r>
              <a:rPr lang="en-US" sz="2000" dirty="0" smtClean="0"/>
              <a:t>Home Page will have all the modules</a:t>
            </a:r>
          </a:p>
          <a:p>
            <a:pPr lvl="2"/>
            <a:r>
              <a:rPr lang="en-US" sz="2000" dirty="0" smtClean="0"/>
              <a:t>The modules will have a short summary</a:t>
            </a:r>
          </a:p>
          <a:p>
            <a:pPr lvl="1"/>
            <a:r>
              <a:rPr lang="en-US" sz="2000" dirty="0" smtClean="0"/>
              <a:t>On clicking on the particular Module, Students will go to the next level which will have three components</a:t>
            </a:r>
          </a:p>
          <a:p>
            <a:pPr lvl="2"/>
            <a:r>
              <a:rPr lang="en-US" sz="1800" dirty="0" smtClean="0"/>
              <a:t>Concept</a:t>
            </a:r>
          </a:p>
          <a:p>
            <a:pPr lvl="2"/>
            <a:r>
              <a:rPr lang="en-US" sz="1800" dirty="0" smtClean="0"/>
              <a:t>Examples</a:t>
            </a:r>
          </a:p>
          <a:p>
            <a:pPr lvl="2"/>
            <a:r>
              <a:rPr lang="en-US" sz="1800" dirty="0" smtClean="0"/>
              <a:t>Exercises</a:t>
            </a:r>
          </a:p>
          <a:p>
            <a:pPr lvl="1"/>
            <a:r>
              <a:rPr lang="en-US" sz="2000" dirty="0" smtClean="0"/>
              <a:t>Each Module (for Spoken English) will have levels</a:t>
            </a:r>
          </a:p>
          <a:p>
            <a:pPr lvl="1"/>
            <a:r>
              <a:rPr lang="en-US" sz="2000" dirty="0" smtClean="0"/>
              <a:t>Students should go from one level to another for each of the modules</a:t>
            </a:r>
          </a:p>
          <a:p>
            <a:pPr lvl="1"/>
            <a:endParaRPr lang="en-US" sz="2000" dirty="0" smtClean="0"/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3484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user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94730"/>
            <a:ext cx="8229600" cy="492941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Taking the Test</a:t>
            </a:r>
          </a:p>
          <a:p>
            <a:pPr lvl="1"/>
            <a:r>
              <a:rPr lang="en-US" sz="1800" dirty="0" smtClean="0"/>
              <a:t>For each level, there will be a random set of 20 questions</a:t>
            </a:r>
          </a:p>
          <a:p>
            <a:pPr lvl="1"/>
            <a:r>
              <a:rPr lang="en-US" sz="1800" dirty="0" smtClean="0"/>
              <a:t>In Phase 1, there will be only 1 type of Question – which is “Choose from the below options”</a:t>
            </a:r>
          </a:p>
          <a:p>
            <a:pPr lvl="1"/>
            <a:r>
              <a:rPr lang="en-US" sz="1800" dirty="0" smtClean="0"/>
              <a:t>One question will be displayed at a time</a:t>
            </a:r>
          </a:p>
          <a:p>
            <a:pPr lvl="1"/>
            <a:r>
              <a:rPr lang="en-US" sz="1800" dirty="0" smtClean="0"/>
              <a:t>The students answers that question till (s)he gets it right</a:t>
            </a:r>
          </a:p>
          <a:p>
            <a:pPr lvl="1"/>
            <a:r>
              <a:rPr lang="en-US" sz="1800" dirty="0" smtClean="0"/>
              <a:t>Then, the next question will be displayed</a:t>
            </a:r>
          </a:p>
          <a:p>
            <a:pPr lvl="1"/>
            <a:r>
              <a:rPr lang="en-US" sz="1800" dirty="0" smtClean="0"/>
              <a:t>Points are received only when the student answers in the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attempt</a:t>
            </a:r>
          </a:p>
          <a:p>
            <a:pPr lvl="1"/>
            <a:r>
              <a:rPr lang="en-US" sz="1800" dirty="0" smtClean="0"/>
              <a:t>If the student gets 16 or more questions correct in the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try, then (s)he goes to the next level</a:t>
            </a:r>
          </a:p>
          <a:p>
            <a:pPr lvl="1"/>
            <a:endParaRPr lang="en-US" sz="2000" dirty="0" smtClean="0"/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10332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Mock-Ups: Admin – Login Screen</a:t>
            </a:r>
            <a:endParaRPr/>
          </a:p>
        </p:txBody>
      </p:sp>
      <p:pic>
        <p:nvPicPr>
          <p:cNvPr id="225" name="Google Shape;22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2" y="1124744"/>
            <a:ext cx="42195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2098576" cy="302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Mock-Ups: Admin – Initial Screen</a:t>
            </a:r>
            <a:endParaRPr/>
          </a:p>
        </p:txBody>
      </p:sp>
      <p:pic>
        <p:nvPicPr>
          <p:cNvPr id="231" name="Google Shape;2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9096" y="4706"/>
            <a:ext cx="6761050" cy="654767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 txBox="1"/>
          <p:nvPr/>
        </p:nvSpPr>
        <p:spPr>
          <a:xfrm>
            <a:off x="6279625" y="1592350"/>
            <a:ext cx="271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entury Gothic"/>
                <a:ea typeface="Century Gothic"/>
                <a:cs typeface="Century Gothic"/>
                <a:sym typeface="Century Gothic"/>
              </a:rPr>
              <a:t>Programs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. This is a master list with all the Programs of Creating Futures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6184150" y="2849859"/>
            <a:ext cx="2718300" cy="1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entury Gothic"/>
                <a:ea typeface="Century Gothic"/>
                <a:cs typeface="Century Gothic"/>
                <a:sym typeface="Century Gothic"/>
              </a:rPr>
              <a:t>Modules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. For each Program, there will be Multiple Modules. Example, for the Program E2E, we will have the Modules as “Resume Writing”, “Interview Skill”, etc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6279625" y="4886134"/>
            <a:ext cx="2718300" cy="1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entury Gothic"/>
                <a:ea typeface="Century Gothic"/>
                <a:cs typeface="Century Gothic"/>
                <a:sym typeface="Century Gothic"/>
              </a:rPr>
              <a:t>Facilitators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. This is a master data of all Volunteers / Facilittars.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Mock-Ups: Admin – Add </a:t>
            </a:r>
            <a:r>
              <a:rPr lang="en-US" dirty="0" smtClean="0"/>
              <a:t>Program</a:t>
            </a:r>
            <a:endParaRPr lang="en-IN" dirty="0"/>
          </a:p>
        </p:txBody>
      </p:sp>
      <p:pic>
        <p:nvPicPr>
          <p:cNvPr id="4" name="Google Shape;25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651" y="894730"/>
            <a:ext cx="7754784" cy="1371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253;p25"/>
          <p:cNvGraphicFramePr/>
          <p:nvPr>
            <p:extLst>
              <p:ext uri="{D42A27DB-BD31-4B8C-83A1-F6EECF244321}">
                <p14:modId xmlns:p14="http://schemas.microsoft.com/office/powerpoint/2010/main" val="1756486143"/>
              </p:ext>
            </p:extLst>
          </p:nvPr>
        </p:nvGraphicFramePr>
        <p:xfrm>
          <a:off x="556967" y="2595383"/>
          <a:ext cx="4536500" cy="1457125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Program  </a:t>
                      </a:r>
                      <a:r>
                        <a:rPr lang="en-US" sz="1000" dirty="0"/>
                        <a:t>ID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Program Name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Pre-requisites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Comments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255;p25">
            <a:hlinkClick r:id="rId3" action="ppaction://hlinksldjump"/>
          </p:cNvPr>
          <p:cNvSpPr/>
          <p:nvPr/>
        </p:nvSpPr>
        <p:spPr>
          <a:xfrm>
            <a:off x="2825217" y="4381442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56;p25">
            <a:hlinkClick r:id="rId3" action="ppaction://hlinksldjump"/>
          </p:cNvPr>
          <p:cNvSpPr/>
          <p:nvPr/>
        </p:nvSpPr>
        <p:spPr>
          <a:xfrm>
            <a:off x="1439654" y="4381442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72095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Mock-Ups: Admin – Add </a:t>
            </a:r>
            <a:r>
              <a:rPr lang="en-US" dirty="0" smtClean="0"/>
              <a:t>Modules</a:t>
            </a:r>
            <a:endParaRPr lang="en-IN" dirty="0"/>
          </a:p>
        </p:txBody>
      </p:sp>
      <p:pic>
        <p:nvPicPr>
          <p:cNvPr id="4" name="Google Shape;25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651" y="894730"/>
            <a:ext cx="7754784" cy="1371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253;p25"/>
          <p:cNvGraphicFramePr/>
          <p:nvPr>
            <p:extLst>
              <p:ext uri="{D42A27DB-BD31-4B8C-83A1-F6EECF244321}">
                <p14:modId xmlns:p14="http://schemas.microsoft.com/office/powerpoint/2010/main" val="2792102450"/>
              </p:ext>
            </p:extLst>
          </p:nvPr>
        </p:nvGraphicFramePr>
        <p:xfrm>
          <a:off x="556967" y="2595383"/>
          <a:ext cx="4536500" cy="756075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Program  Name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&lt;Program</a:t>
                      </a:r>
                      <a:r>
                        <a:rPr lang="en-US" sz="1000" baseline="0" dirty="0" smtClean="0"/>
                        <a:t> Dropdown&gt;</a:t>
                      </a:r>
                      <a:endParaRPr sz="1000" dirty="0"/>
                    </a:p>
                  </a:txBody>
                  <a:tcPr marL="91450" marR="91450" marT="45725" marB="45725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Module Name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Module Description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Google Shape;255;p25">
            <a:hlinkClick r:id="rId3" action="ppaction://hlinksldjump"/>
          </p:cNvPr>
          <p:cNvSpPr/>
          <p:nvPr/>
        </p:nvSpPr>
        <p:spPr>
          <a:xfrm>
            <a:off x="2825217" y="5635803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56;p25">
            <a:hlinkClick r:id="rId3" action="ppaction://hlinksldjump"/>
          </p:cNvPr>
          <p:cNvSpPr/>
          <p:nvPr/>
        </p:nvSpPr>
        <p:spPr>
          <a:xfrm>
            <a:off x="1439654" y="5635803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22992"/>
              </p:ext>
            </p:extLst>
          </p:nvPr>
        </p:nvGraphicFramePr>
        <p:xfrm>
          <a:off x="556967" y="3760306"/>
          <a:ext cx="6096000" cy="1112520"/>
        </p:xfrm>
        <a:graphic>
          <a:graphicData uri="http://schemas.openxmlformats.org/drawingml/2006/table">
            <a:tbl>
              <a:tblPr firstRow="1" bandRow="1">
                <a:tableStyleId>{3EC43368-B5D1-422D-AAB7-16CB09153658}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737256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07509984"/>
                    </a:ext>
                  </a:extLst>
                </a:gridCol>
                <a:gridCol w="1852863">
                  <a:extLst>
                    <a:ext uri="{9D8B030D-6E8A-4147-A177-3AD203B41FA5}">
                      <a16:colId xmlns:a16="http://schemas.microsoft.com/office/drawing/2014/main" val="580505607"/>
                    </a:ext>
                  </a:extLst>
                </a:gridCol>
                <a:gridCol w="1195137">
                  <a:extLst>
                    <a:ext uri="{9D8B030D-6E8A-4147-A177-3AD203B41FA5}">
                      <a16:colId xmlns:a16="http://schemas.microsoft.com/office/drawing/2014/main" val="795752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7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41989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5582653" y="4129007"/>
            <a:ext cx="409074" cy="372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+</a:t>
            </a:r>
            <a:endParaRPr lang="en-IN" b="1" dirty="0"/>
          </a:p>
        </p:txBody>
      </p:sp>
      <p:sp>
        <p:nvSpPr>
          <p:cNvPr id="9" name="Oval 8"/>
          <p:cNvSpPr/>
          <p:nvPr/>
        </p:nvSpPr>
        <p:spPr>
          <a:xfrm>
            <a:off x="6035841" y="4129006"/>
            <a:ext cx="409074" cy="372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-</a:t>
            </a:r>
            <a:endParaRPr lang="en-IN" b="1" dirty="0"/>
          </a:p>
        </p:txBody>
      </p:sp>
      <p:sp>
        <p:nvSpPr>
          <p:cNvPr id="10" name="Oval 9"/>
          <p:cNvSpPr/>
          <p:nvPr/>
        </p:nvSpPr>
        <p:spPr>
          <a:xfrm>
            <a:off x="5614490" y="4497706"/>
            <a:ext cx="409074" cy="372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+</a:t>
            </a:r>
            <a:endParaRPr lang="en-IN" b="1" dirty="0"/>
          </a:p>
        </p:txBody>
      </p:sp>
      <p:sp>
        <p:nvSpPr>
          <p:cNvPr id="11" name="Oval 10"/>
          <p:cNvSpPr/>
          <p:nvPr/>
        </p:nvSpPr>
        <p:spPr>
          <a:xfrm>
            <a:off x="6067678" y="4497705"/>
            <a:ext cx="409074" cy="372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-</a:t>
            </a:r>
            <a:endParaRPr lang="en-IN" b="1" dirty="0"/>
          </a:p>
        </p:txBody>
      </p:sp>
      <p:sp>
        <p:nvSpPr>
          <p:cNvPr id="12" name="Oval 11"/>
          <p:cNvSpPr/>
          <p:nvPr/>
        </p:nvSpPr>
        <p:spPr>
          <a:xfrm>
            <a:off x="5205416" y="3021467"/>
            <a:ext cx="409074" cy="372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+</a:t>
            </a:r>
            <a:endParaRPr lang="en-IN" b="1" dirty="0"/>
          </a:p>
        </p:txBody>
      </p:sp>
      <p:sp>
        <p:nvSpPr>
          <p:cNvPr id="13" name="Oval 12"/>
          <p:cNvSpPr/>
          <p:nvPr/>
        </p:nvSpPr>
        <p:spPr>
          <a:xfrm>
            <a:off x="5658604" y="3021466"/>
            <a:ext cx="409074" cy="372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-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91135" y="3760306"/>
            <a:ext cx="1624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program can have multiple levels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54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High Level Requirements - Background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body" idx="1"/>
          </p:nvPr>
        </p:nvSpPr>
        <p:spPr>
          <a:xfrm>
            <a:off x="251520" y="1171569"/>
            <a:ext cx="8229600" cy="463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Creating Futures would like to use mobile </a:t>
            </a:r>
            <a:r>
              <a:rPr lang="en-US" sz="2400" dirty="0" smtClean="0"/>
              <a:t>and web technology </a:t>
            </a:r>
            <a:r>
              <a:rPr lang="en-US" sz="2400" dirty="0"/>
              <a:t>to support our programs. 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Therefore, this </a:t>
            </a:r>
            <a:r>
              <a:rPr lang="en-US" sz="2400" dirty="0" smtClean="0"/>
              <a:t>Web &amp; Mobile </a:t>
            </a:r>
            <a:r>
              <a:rPr lang="en-US" sz="2400" dirty="0"/>
              <a:t>app is expected to </a:t>
            </a:r>
            <a:r>
              <a:rPr lang="en-US" sz="2400" b="1" i="1" dirty="0"/>
              <a:t>compliment</a:t>
            </a:r>
            <a:r>
              <a:rPr lang="en-US" sz="2400" dirty="0"/>
              <a:t> us in the training programs that we conduct. 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This app will not be a standalone training module, but will be used along the programs we conduct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We will start the development of this App with 2 modules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Aptitude Test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Spoken English</a:t>
            </a:r>
            <a:endParaRPr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Mock-Ups: Admin – Add </a:t>
            </a:r>
            <a:r>
              <a:rPr lang="en-US" dirty="0" smtClean="0"/>
              <a:t>Facilitators</a:t>
            </a:r>
            <a:endParaRPr lang="en-IN" dirty="0"/>
          </a:p>
        </p:txBody>
      </p:sp>
      <p:pic>
        <p:nvPicPr>
          <p:cNvPr id="4" name="Google Shape;25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651" y="870666"/>
            <a:ext cx="7754784" cy="1371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253;p25"/>
          <p:cNvGraphicFramePr/>
          <p:nvPr>
            <p:extLst>
              <p:ext uri="{D42A27DB-BD31-4B8C-83A1-F6EECF244321}">
                <p14:modId xmlns:p14="http://schemas.microsoft.com/office/powerpoint/2010/main" val="1296015729"/>
              </p:ext>
            </p:extLst>
          </p:nvPr>
        </p:nvGraphicFramePr>
        <p:xfrm>
          <a:off x="556967" y="2294591"/>
          <a:ext cx="4536500" cy="3528350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Facilitator  </a:t>
                      </a:r>
                      <a:r>
                        <a:rPr lang="en-US" sz="1000" dirty="0"/>
                        <a:t>ID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First Name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Secon</a:t>
                      </a:r>
                      <a:r>
                        <a:rPr lang="en-US" sz="1000" baseline="0" dirty="0" smtClean="0"/>
                        <a:t>d Name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Email Id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Date of Birth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625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Mobile Number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454823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Occupation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21388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Address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185657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Languages</a:t>
                      </a:r>
                      <a:r>
                        <a:rPr lang="en-US" sz="1000" baseline="0" dirty="0" smtClean="0"/>
                        <a:t> Known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413469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Enrolment</a:t>
                      </a:r>
                      <a:r>
                        <a:rPr lang="en-US" sz="1000" baseline="0" dirty="0" smtClean="0"/>
                        <a:t> Date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42995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Specific Interest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08467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Status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dirty="0" smtClean="0"/>
                        <a:t>&lt;Dropdown&gt;</a:t>
                      </a: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16197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Password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dirty="0" smtClean="0"/>
                        <a:t>This</a:t>
                      </a:r>
                      <a:r>
                        <a:rPr lang="en-US" sz="1000" baseline="0" dirty="0" smtClean="0"/>
                        <a:t> will be a default Value</a:t>
                      </a: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288865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Admin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  <a:tabLst/>
                        <a:defRPr/>
                      </a:pPr>
                      <a:r>
                        <a:rPr lang="en-US" sz="1000" dirty="0" smtClean="0"/>
                        <a:t>This</a:t>
                      </a:r>
                      <a:r>
                        <a:rPr lang="en-US" sz="1000" baseline="0" dirty="0" smtClean="0"/>
                        <a:t> will be a default Value – “N”</a:t>
                      </a: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43479"/>
                  </a:ext>
                </a:extLst>
              </a:tr>
            </a:tbl>
          </a:graphicData>
        </a:graphic>
      </p:graphicFrame>
      <p:sp>
        <p:nvSpPr>
          <p:cNvPr id="7" name="Google Shape;255;p25">
            <a:hlinkClick r:id="rId3" action="ppaction://hlinksldjump"/>
          </p:cNvPr>
          <p:cNvSpPr/>
          <p:nvPr/>
        </p:nvSpPr>
        <p:spPr>
          <a:xfrm>
            <a:off x="2560522" y="6029772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56;p25">
            <a:hlinkClick r:id="rId3" action="ppaction://hlinksldjump"/>
          </p:cNvPr>
          <p:cNvSpPr/>
          <p:nvPr/>
        </p:nvSpPr>
        <p:spPr>
          <a:xfrm>
            <a:off x="1174959" y="6029772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26007"/>
              </p:ext>
            </p:extLst>
          </p:nvPr>
        </p:nvGraphicFramePr>
        <p:xfrm>
          <a:off x="5197641" y="2314577"/>
          <a:ext cx="3801978" cy="885826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508723">
                  <a:extLst>
                    <a:ext uri="{9D8B030D-6E8A-4147-A177-3AD203B41FA5}">
                      <a16:colId xmlns:a16="http://schemas.microsoft.com/office/drawing/2014/main" val="1223693259"/>
                    </a:ext>
                  </a:extLst>
                </a:gridCol>
                <a:gridCol w="2293255">
                  <a:extLst>
                    <a:ext uri="{9D8B030D-6E8A-4147-A177-3AD203B41FA5}">
                      <a16:colId xmlns:a16="http://schemas.microsoft.com/office/drawing/2014/main" val="333824833"/>
                    </a:ext>
                  </a:extLst>
                </a:gridCol>
              </a:tblGrid>
              <a:tr h="8858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Comments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54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829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Mock-Ups: Admin – Add </a:t>
            </a:r>
            <a:r>
              <a:rPr lang="en-US" dirty="0" smtClean="0"/>
              <a:t>Center</a:t>
            </a:r>
            <a:endParaRPr lang="en-IN" dirty="0"/>
          </a:p>
        </p:txBody>
      </p:sp>
      <p:pic>
        <p:nvPicPr>
          <p:cNvPr id="4" name="Google Shape;25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651" y="894730"/>
            <a:ext cx="7754784" cy="1371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253;p25"/>
          <p:cNvGraphicFramePr/>
          <p:nvPr>
            <p:extLst>
              <p:ext uri="{D42A27DB-BD31-4B8C-83A1-F6EECF244321}">
                <p14:modId xmlns:p14="http://schemas.microsoft.com/office/powerpoint/2010/main" val="3880850522"/>
              </p:ext>
            </p:extLst>
          </p:nvPr>
        </p:nvGraphicFramePr>
        <p:xfrm>
          <a:off x="556967" y="2595383"/>
          <a:ext cx="4536500" cy="2465225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Center  </a:t>
                      </a:r>
                      <a:r>
                        <a:rPr lang="en-US" sz="1000" dirty="0"/>
                        <a:t>ID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Center Name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Address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Contact Person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32506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Mobile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8985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Email Id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721218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Center </a:t>
                      </a:r>
                      <a:r>
                        <a:rPr lang="en-US" sz="1000" dirty="0" err="1" smtClean="0"/>
                        <a:t>Typs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dirty="0" smtClean="0"/>
                        <a:t>&lt;Drop Down&gt;</a:t>
                      </a: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116875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Comments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255;p25">
            <a:hlinkClick r:id="rId3" action="ppaction://hlinksldjump"/>
          </p:cNvPr>
          <p:cNvSpPr/>
          <p:nvPr/>
        </p:nvSpPr>
        <p:spPr>
          <a:xfrm>
            <a:off x="2825217" y="5548507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56;p25">
            <a:hlinkClick r:id="rId3" action="ppaction://hlinksldjump"/>
          </p:cNvPr>
          <p:cNvSpPr/>
          <p:nvPr/>
        </p:nvSpPr>
        <p:spPr>
          <a:xfrm>
            <a:off x="1439654" y="5548507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98883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8525" y="404664"/>
            <a:ext cx="5705475" cy="597666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3"/>
          <p:cNvSpPr txBox="1"/>
          <p:nvPr/>
        </p:nvSpPr>
        <p:spPr>
          <a:xfrm>
            <a:off x="477483" y="1880828"/>
            <a:ext cx="2098576" cy="302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 sz="3000" b="1">
                <a:solidFill>
                  <a:srgbClr val="FBB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Mock-Ups: Admin – Password Management</a:t>
            </a:r>
            <a:endParaRPr sz="3000" b="1">
              <a:solidFill>
                <a:srgbClr val="FBB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Mock-Ups: Admin – Batch Management</a:t>
            </a:r>
            <a:endParaRPr/>
          </a:p>
        </p:txBody>
      </p:sp>
      <p:pic>
        <p:nvPicPr>
          <p:cNvPr id="246" name="Google Shape;24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196752"/>
            <a:ext cx="7745459" cy="374441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/>
          <p:nvPr/>
        </p:nvSpPr>
        <p:spPr>
          <a:xfrm>
            <a:off x="611560" y="4941168"/>
            <a:ext cx="923651" cy="261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Batch</a:t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 dirty="0"/>
              <a:t>Mock-Ups: Admin – Add Batch</a:t>
            </a:r>
            <a:endParaRPr dirty="0"/>
          </a:p>
        </p:txBody>
      </p:sp>
      <p:graphicFrame>
        <p:nvGraphicFramePr>
          <p:cNvPr id="253" name="Google Shape;253;p25"/>
          <p:cNvGraphicFramePr/>
          <p:nvPr/>
        </p:nvGraphicFramePr>
        <p:xfrm>
          <a:off x="-36512" y="3064614"/>
          <a:ext cx="4536500" cy="2520250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Batch  ID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Program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&lt;</a:t>
                      </a:r>
                      <a:r>
                        <a:rPr lang="en-US" sz="1000" i="1"/>
                        <a:t>Program Dropdown</a:t>
                      </a:r>
                      <a:r>
                        <a:rPr lang="en-US" sz="1000"/>
                        <a:t>&gt;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Batch Name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Start Date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End Date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/>
                        <a:t>Lead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Partner Org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Contact Number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Email Id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Location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54" name="Google Shape;254;p25"/>
          <p:cNvGraphicFramePr/>
          <p:nvPr/>
        </p:nvGraphicFramePr>
        <p:xfrm>
          <a:off x="4522994" y="3312998"/>
          <a:ext cx="4536500" cy="1280200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No. of Students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No. of Sessions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Status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Comments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5" name="Google Shape;255;p25">
            <a:hlinkClick r:id="rId3" action="ppaction://hlinksldjump"/>
          </p:cNvPr>
          <p:cNvSpPr/>
          <p:nvPr/>
        </p:nvSpPr>
        <p:spPr>
          <a:xfrm>
            <a:off x="3869331" y="5661248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25">
            <a:hlinkClick r:id="rId3" action="ppaction://hlinksldjump"/>
          </p:cNvPr>
          <p:cNvSpPr/>
          <p:nvPr/>
        </p:nvSpPr>
        <p:spPr>
          <a:xfrm>
            <a:off x="2483768" y="5661248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7" name="Google Shape;25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30" y="2510650"/>
            <a:ext cx="25812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2760" y="894730"/>
            <a:ext cx="7754784" cy="137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Mock-Ups: Admin – Student Management</a:t>
            </a:r>
            <a:endParaRPr/>
          </a:p>
        </p:txBody>
      </p:sp>
      <p:sp>
        <p:nvSpPr>
          <p:cNvPr id="264" name="Google Shape;264;p26"/>
          <p:cNvSpPr txBox="1"/>
          <p:nvPr/>
        </p:nvSpPr>
        <p:spPr>
          <a:xfrm>
            <a:off x="1043608" y="5013176"/>
            <a:ext cx="1008609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Student</a:t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5" name="Google Shape;26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700808"/>
            <a:ext cx="608647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 txBox="1"/>
          <p:nvPr/>
        </p:nvSpPr>
        <p:spPr>
          <a:xfrm>
            <a:off x="2195736" y="5013176"/>
            <a:ext cx="954107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 Upload</a:t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2196852"/>
            <a:ext cx="25146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Mock-Ups: Admin – Add Student</a:t>
            </a:r>
            <a:endParaRPr/>
          </a:p>
        </p:txBody>
      </p:sp>
      <p:graphicFrame>
        <p:nvGraphicFramePr>
          <p:cNvPr id="273" name="Google Shape;273;p27"/>
          <p:cNvGraphicFramePr/>
          <p:nvPr/>
        </p:nvGraphicFramePr>
        <p:xfrm>
          <a:off x="-36512" y="2808942"/>
          <a:ext cx="4536500" cy="2520250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Student  ID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First Name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Middle Name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Last Name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DOB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/>
                        <a:t>Address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Landline No.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Mobile No.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Email ID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Gender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74" name="Google Shape;274;p27"/>
          <p:cNvGraphicFramePr/>
          <p:nvPr/>
        </p:nvGraphicFramePr>
        <p:xfrm>
          <a:off x="4607496" y="3817054"/>
          <a:ext cx="4536500" cy="1767900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Enrollment Date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Occupation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Class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School / College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Language Known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Comments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5" name="Google Shape;275;p27"/>
          <p:cNvGraphicFramePr/>
          <p:nvPr/>
        </p:nvGraphicFramePr>
        <p:xfrm>
          <a:off x="4607496" y="2808942"/>
          <a:ext cx="4536500" cy="1005850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Photo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" name="Google Shape;276;p27">
            <a:hlinkClick r:id="rId4" action="ppaction://hlinksldjump"/>
          </p:cNvPr>
          <p:cNvSpPr/>
          <p:nvPr/>
        </p:nvSpPr>
        <p:spPr>
          <a:xfrm>
            <a:off x="3869331" y="5661248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27">
            <a:hlinkClick r:id="rId4" action="ppaction://hlinksldjump"/>
          </p:cNvPr>
          <p:cNvSpPr/>
          <p:nvPr/>
        </p:nvSpPr>
        <p:spPr>
          <a:xfrm>
            <a:off x="2483768" y="5661248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7956376" y="3312998"/>
            <a:ext cx="1008112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Upload Picture</a:t>
            </a:r>
            <a:endParaRPr sz="10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9" name="Google Shape;279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8520" y="836243"/>
            <a:ext cx="7754784" cy="137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Type of Questions</a:t>
            </a:r>
            <a:endParaRPr/>
          </a:p>
        </p:txBody>
      </p:sp>
      <p:sp>
        <p:nvSpPr>
          <p:cNvPr id="285" name="Google Shape;285;p28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Questions will be based on a Level and Topic.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The Topics for Spoken English are mentioned below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All Questions will be ‘Choosing from Options” (as part of Phase 1)</a:t>
            </a:r>
            <a:endParaRPr sz="2380"/>
          </a:p>
          <a:p>
            <a:pPr marL="34290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Topics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Spell Check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Word Correction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Sentence Completion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Synonyms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Antonyms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Questions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Parts Of Speech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Plural Form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Active and Passive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Fill in the blanks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Wrong Word in a Sentence </a:t>
            </a:r>
            <a:endParaRPr/>
          </a:p>
          <a:p>
            <a:pPr marL="742950" lvl="1" indent="-145415" algn="l" rtl="0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Type of Questions - Examples</a:t>
            </a:r>
            <a:endParaRPr/>
          </a:p>
        </p:txBody>
      </p:sp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192" y="1916832"/>
            <a:ext cx="8761616" cy="23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Mock-Ups: Admin – Manage Questions</a:t>
            </a:r>
            <a:endParaRPr/>
          </a:p>
        </p:txBody>
      </p:sp>
      <p:pic>
        <p:nvPicPr>
          <p:cNvPr id="297" name="Google Shape;29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512" y="980728"/>
            <a:ext cx="8562975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0"/>
          <p:cNvSpPr txBox="1"/>
          <p:nvPr/>
        </p:nvSpPr>
        <p:spPr>
          <a:xfrm>
            <a:off x="457200" y="5362501"/>
            <a:ext cx="1141659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Questions</a:t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p30"/>
          <p:cNvSpPr txBox="1"/>
          <p:nvPr/>
        </p:nvSpPr>
        <p:spPr>
          <a:xfrm>
            <a:off x="1609328" y="5362501"/>
            <a:ext cx="954107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 Upload</a:t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High Level Requirements – Aptitude Test</a:t>
            </a:r>
            <a:endParaRPr/>
          </a:p>
        </p:txBody>
      </p:sp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For aptitude test, </a:t>
            </a:r>
            <a:endParaRPr sz="2590"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the students would log in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They would get a random number of questions. 20 questions. </a:t>
            </a:r>
            <a:endParaRPr sz="2405"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The students answer these and submit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On click of submit, the app will give the student the results and the answers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This set of 20 questions will be randomly displayed each time the student takes the test. 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Students need to log in with a username and password.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Students can take the test over a period of time. Therefore, we should store the test results</a:t>
            </a:r>
            <a:endParaRPr/>
          </a:p>
          <a:p>
            <a:pPr marL="342900" lvl="0" indent="-178435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Mock-Ups: Admin – Add Questions</a:t>
            </a:r>
            <a:endParaRPr/>
          </a:p>
        </p:txBody>
      </p:sp>
      <p:pic>
        <p:nvPicPr>
          <p:cNvPr id="305" name="Google Shape;30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3976" y="894730"/>
            <a:ext cx="7754784" cy="1371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6" name="Google Shape;306;p31"/>
          <p:cNvGraphicFramePr/>
          <p:nvPr/>
        </p:nvGraphicFramePr>
        <p:xfrm>
          <a:off x="-36512" y="2808942"/>
          <a:ext cx="4536500" cy="2772275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Question  ID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Program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Module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Level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Type of Question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/>
                        <a:t>Narrative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Question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Option 1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Option 2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Option 3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Option 4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07" name="Google Shape;307;p31"/>
          <p:cNvGraphicFramePr/>
          <p:nvPr/>
        </p:nvGraphicFramePr>
        <p:xfrm>
          <a:off x="4607496" y="2808942"/>
          <a:ext cx="4536500" cy="1042450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Answer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Video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8" name="Google Shape;308;p31">
            <a:hlinkClick r:id="rId4" action="ppaction://hlinksldjump"/>
          </p:cNvPr>
          <p:cNvSpPr/>
          <p:nvPr/>
        </p:nvSpPr>
        <p:spPr>
          <a:xfrm>
            <a:off x="3869331" y="5661248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31">
            <a:hlinkClick r:id="rId4" action="ppaction://hlinksldjump"/>
          </p:cNvPr>
          <p:cNvSpPr/>
          <p:nvPr/>
        </p:nvSpPr>
        <p:spPr>
          <a:xfrm>
            <a:off x="2483768" y="5661248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Data Relations</a:t>
            </a:r>
            <a:endParaRPr/>
          </a:p>
        </p:txBody>
      </p:sp>
      <p:sp>
        <p:nvSpPr>
          <p:cNvPr id="315" name="Google Shape;315;p32"/>
          <p:cNvSpPr/>
          <p:nvPr/>
        </p:nvSpPr>
        <p:spPr>
          <a:xfrm>
            <a:off x="3211447" y="963867"/>
            <a:ext cx="2363847" cy="72008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Batch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p32"/>
          <p:cNvSpPr/>
          <p:nvPr/>
        </p:nvSpPr>
        <p:spPr>
          <a:xfrm>
            <a:off x="430204" y="2451150"/>
            <a:ext cx="1728192" cy="64807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</a:t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2460181" y="2473164"/>
            <a:ext cx="1944216" cy="648072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Facilitators</a:t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4706182" y="2473164"/>
            <a:ext cx="2098066" cy="648072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Center  </a:t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6932107" y="2442472"/>
            <a:ext cx="1944216" cy="648072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Students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374848" y="3567274"/>
            <a:ext cx="1810544" cy="720080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Modules</a:t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402999" y="4683398"/>
            <a:ext cx="1810544" cy="720080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Levels</a:t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395436" y="5799522"/>
            <a:ext cx="1810544" cy="720080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</a:t>
            </a:r>
            <a:endParaRPr/>
          </a:p>
        </p:txBody>
      </p:sp>
      <p:cxnSp>
        <p:nvCxnSpPr>
          <p:cNvPr id="323" name="Google Shape;323;p32"/>
          <p:cNvCxnSpPr>
            <a:stCxn id="315" idx="4"/>
            <a:endCxn id="317" idx="0"/>
          </p:cNvCxnSpPr>
          <p:nvPr/>
        </p:nvCxnSpPr>
        <p:spPr>
          <a:xfrm flipH="1">
            <a:off x="3432171" y="1683947"/>
            <a:ext cx="961200" cy="7893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4" name="Google Shape;324;p32"/>
          <p:cNvCxnSpPr>
            <a:stCxn id="315" idx="4"/>
            <a:endCxn id="318" idx="0"/>
          </p:cNvCxnSpPr>
          <p:nvPr/>
        </p:nvCxnSpPr>
        <p:spPr>
          <a:xfrm>
            <a:off x="4393371" y="1683947"/>
            <a:ext cx="1361700" cy="7893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5" name="Google Shape;325;p32"/>
          <p:cNvCxnSpPr>
            <a:stCxn id="315" idx="4"/>
            <a:endCxn id="319" idx="0"/>
          </p:cNvCxnSpPr>
          <p:nvPr/>
        </p:nvCxnSpPr>
        <p:spPr>
          <a:xfrm>
            <a:off x="4393371" y="1683947"/>
            <a:ext cx="3510900" cy="7584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6" name="Google Shape;326;p32"/>
          <p:cNvCxnSpPr>
            <a:stCxn id="315" idx="4"/>
            <a:endCxn id="316" idx="0"/>
          </p:cNvCxnSpPr>
          <p:nvPr/>
        </p:nvCxnSpPr>
        <p:spPr>
          <a:xfrm flipH="1">
            <a:off x="1294371" y="1683947"/>
            <a:ext cx="3099000" cy="7671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7" name="Google Shape;327;p32"/>
          <p:cNvCxnSpPr>
            <a:stCxn id="316" idx="4"/>
            <a:endCxn id="320" idx="0"/>
          </p:cNvCxnSpPr>
          <p:nvPr/>
        </p:nvCxnSpPr>
        <p:spPr>
          <a:xfrm flipH="1">
            <a:off x="1280200" y="3099222"/>
            <a:ext cx="14100" cy="4680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8" name="Google Shape;328;p32"/>
          <p:cNvCxnSpPr>
            <a:stCxn id="320" idx="4"/>
            <a:endCxn id="321" idx="0"/>
          </p:cNvCxnSpPr>
          <p:nvPr/>
        </p:nvCxnSpPr>
        <p:spPr>
          <a:xfrm>
            <a:off x="1280120" y="4287354"/>
            <a:ext cx="28200" cy="3960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9" name="Google Shape;329;p32"/>
          <p:cNvCxnSpPr>
            <a:stCxn id="321" idx="4"/>
            <a:endCxn id="322" idx="0"/>
          </p:cNvCxnSpPr>
          <p:nvPr/>
        </p:nvCxnSpPr>
        <p:spPr>
          <a:xfrm flipH="1">
            <a:off x="1300771" y="5403478"/>
            <a:ext cx="7500" cy="3960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0" name="Google Shape;330;p32"/>
          <p:cNvSpPr txBox="1"/>
          <p:nvPr/>
        </p:nvSpPr>
        <p:spPr>
          <a:xfrm>
            <a:off x="2153816" y="3731529"/>
            <a:ext cx="44791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all programs should have modules</a:t>
            </a:r>
            <a:endParaRPr sz="18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1" name="Google Shape;331;p32"/>
          <p:cNvSpPr/>
          <p:nvPr/>
        </p:nvSpPr>
        <p:spPr>
          <a:xfrm>
            <a:off x="4102185" y="5057204"/>
            <a:ext cx="1944216" cy="648072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Master data 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4074755" y="5852771"/>
            <a:ext cx="1971646" cy="64807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Created using master data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3564835" y="4674106"/>
            <a:ext cx="12025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Legends 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DB Design</a:t>
            </a:r>
            <a:endParaRPr/>
          </a:p>
        </p:txBody>
      </p:sp>
      <p:sp>
        <p:nvSpPr>
          <p:cNvPr id="339" name="Google Shape;339;p33"/>
          <p:cNvSpPr txBox="1"/>
          <p:nvPr/>
        </p:nvSpPr>
        <p:spPr>
          <a:xfrm>
            <a:off x="457200" y="1556792"/>
            <a:ext cx="343074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DB Design Attached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Sheet 1 – has sample data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Sheet 2 – Data attributes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40" name="Google Shape;340;p33"/>
          <p:cNvGraphicFramePr/>
          <p:nvPr/>
        </p:nvGraphicFramePr>
        <p:xfrm>
          <a:off x="4932040" y="1556792"/>
          <a:ext cx="1845197" cy="1627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r:id="rId4" imgW="1845197" imgH="1627361" progId="Excel.Sheet.12">
                  <p:embed/>
                </p:oleObj>
              </mc:Choice>
              <mc:Fallback>
                <p:oleObj r:id="rId4" imgW="1845197" imgH="1627361" progId="Excel.Sheet.12">
                  <p:embed/>
                  <p:pic>
                    <p:nvPicPr>
                      <p:cNvPr id="340" name="Google Shape;340;p33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4932040" y="1556792"/>
                        <a:ext cx="1845197" cy="1627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 dirty="0"/>
              <a:t>Mock-Ups: </a:t>
            </a:r>
            <a:r>
              <a:rPr lang="en-US" dirty="0" smtClean="0"/>
              <a:t>Student </a:t>
            </a:r>
            <a:r>
              <a:rPr lang="en-US" dirty="0"/>
              <a:t>– Login Screen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47" y="1155008"/>
            <a:ext cx="6278126" cy="44094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28109" y="2424545"/>
            <a:ext cx="1343891" cy="346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193142" y="2463132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Login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1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</a:t>
            </a:r>
            <a:r>
              <a:rPr lang="en-US" dirty="0" smtClean="0"/>
              <a:t>: Home Page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41" y="1094509"/>
            <a:ext cx="8639718" cy="1039091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234998" y="2261374"/>
            <a:ext cx="8564137" cy="364056"/>
          </a:xfrm>
          <a:prstGeom prst="roundRect">
            <a:avLst/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Georgia" panose="02040502050405020303" pitchFamily="18" charset="0"/>
              </a:rPr>
              <a:t>Information for the student. Sample text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7200" y="3200400"/>
            <a:ext cx="2382253" cy="986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Spoken English</a:t>
            </a:r>
            <a:endParaRPr lang="en-IN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3003884" y="3200400"/>
            <a:ext cx="2382253" cy="986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Career Guidance</a:t>
            </a:r>
            <a:endParaRPr lang="en-IN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743074" y="3200400"/>
            <a:ext cx="2382253" cy="986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Aptitude Test</a:t>
            </a:r>
            <a:endParaRPr lang="en-IN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457199" y="4495800"/>
            <a:ext cx="2382253" cy="986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MI</a:t>
            </a:r>
            <a:endParaRPr lang="en-IN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003883" y="4495800"/>
            <a:ext cx="2382253" cy="986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Interviewing</a:t>
            </a:r>
            <a:endParaRPr lang="en-IN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43074" y="4495800"/>
            <a:ext cx="2382253" cy="986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Resume Writing</a:t>
            </a:r>
            <a:endParaRPr lang="en-IN" sz="2000" b="1" dirty="0"/>
          </a:p>
        </p:txBody>
      </p:sp>
      <p:sp>
        <p:nvSpPr>
          <p:cNvPr id="10" name="Down Arrow 9"/>
          <p:cNvSpPr/>
          <p:nvPr/>
        </p:nvSpPr>
        <p:spPr>
          <a:xfrm>
            <a:off x="433135" y="2778562"/>
            <a:ext cx="484632" cy="48126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182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</a:t>
            </a:r>
            <a:r>
              <a:rPr lang="en-US" dirty="0" smtClean="0"/>
              <a:t>: Home Page – Spoken English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41" y="1094509"/>
            <a:ext cx="8639718" cy="103909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57997" y="2914418"/>
            <a:ext cx="2201127" cy="1052946"/>
          </a:xfrm>
          <a:prstGeom prst="roundRect">
            <a:avLst>
              <a:gd name="adj" fmla="val 36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Georgia" panose="02040502050405020303" pitchFamily="18" charset="0"/>
              </a:rPr>
              <a:t>Listening</a:t>
            </a:r>
            <a:r>
              <a:rPr lang="en-IN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7997" y="3967364"/>
            <a:ext cx="2201127" cy="160043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/>
              <a:t>Improve your listening skills by practicing with audio and video tests. There are tests for each level: </a:t>
            </a:r>
            <a:r>
              <a:rPr lang="en-IN" sz="1200" dirty="0" smtClean="0"/>
              <a:t>1</a:t>
            </a:r>
            <a:r>
              <a:rPr lang="en-IN" sz="1200" dirty="0"/>
              <a:t>, </a:t>
            </a:r>
            <a:r>
              <a:rPr lang="en-IN" sz="1200" dirty="0" smtClean="0"/>
              <a:t>2</a:t>
            </a:r>
            <a:r>
              <a:rPr lang="en-IN" sz="1200" dirty="0"/>
              <a:t>, </a:t>
            </a:r>
            <a:r>
              <a:rPr lang="en-IN" sz="1200" dirty="0" smtClean="0"/>
              <a:t>3, 4, 5. </a:t>
            </a:r>
            <a:r>
              <a:rPr lang="en-IN" sz="1200" dirty="0"/>
              <a:t>You will be able to see the </a:t>
            </a:r>
            <a:r>
              <a:rPr lang="en-IN" sz="1200" dirty="0" smtClean="0"/>
              <a:t>progress you have made through these tests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1967" y="3524452"/>
            <a:ext cx="414337" cy="41433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544466" y="2925569"/>
            <a:ext cx="2238013" cy="1052946"/>
          </a:xfrm>
          <a:prstGeom prst="roundRect">
            <a:avLst>
              <a:gd name="adj" fmla="val 369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Georgia" panose="02040502050405020303" pitchFamily="18" charset="0"/>
              </a:rPr>
              <a:t>Questions</a:t>
            </a:r>
            <a:r>
              <a:rPr lang="en-IN" dirty="0"/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4544466" y="3978515"/>
            <a:ext cx="2238013" cy="160043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Improve your </a:t>
            </a:r>
            <a:r>
              <a:rPr lang="en-IN" dirty="0" smtClean="0"/>
              <a:t>questioning </a:t>
            </a:r>
            <a:r>
              <a:rPr lang="en-IN" dirty="0"/>
              <a:t>skills by practicing with </a:t>
            </a:r>
            <a:r>
              <a:rPr lang="en-IN" dirty="0" smtClean="0"/>
              <a:t>questions and look at examples. 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8779" y="3535603"/>
            <a:ext cx="432934" cy="414337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55755" y="2930447"/>
            <a:ext cx="2219093" cy="1052946"/>
          </a:xfrm>
          <a:prstGeom prst="roundRect">
            <a:avLst>
              <a:gd name="adj" fmla="val 3690"/>
            </a:avLst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Georgia" panose="02040502050405020303" pitchFamily="18" charset="0"/>
              </a:rPr>
              <a:t>Sentences</a:t>
            </a:r>
            <a:r>
              <a:rPr lang="en-IN" dirty="0"/>
              <a:t> 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55755" y="3983393"/>
            <a:ext cx="2219093" cy="1600438"/>
          </a:xfrm>
          <a:prstGeom prst="rect">
            <a:avLst/>
          </a:prstGeom>
          <a:ln>
            <a:solidFill>
              <a:srgbClr val="FB8A4B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Learn how to use English in your everyday </a:t>
            </a:r>
            <a:r>
              <a:rPr lang="en-IN" dirty="0" smtClean="0"/>
              <a:t>life through Sentence Creation. </a:t>
            </a:r>
            <a:r>
              <a:rPr lang="en-IN" dirty="0"/>
              <a:t>Sentence level grammar covers phrases, clauses, reported speech etc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2246970" y="2930447"/>
            <a:ext cx="2219093" cy="1052946"/>
          </a:xfrm>
          <a:prstGeom prst="roundRect">
            <a:avLst>
              <a:gd name="adj" fmla="val 3690"/>
            </a:avLst>
          </a:prstGeom>
          <a:solidFill>
            <a:srgbClr val="FCCB18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Georgia" panose="02040502050405020303" pitchFamily="18" charset="0"/>
              </a:rPr>
              <a:t>Grammar</a:t>
            </a:r>
            <a:r>
              <a:rPr lang="en-IN" dirty="0"/>
              <a:t> 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46970" y="3983393"/>
            <a:ext cx="2219093" cy="160043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Learn Grammar and understand how to arrange words to make proper sentences. Word level grammar covers verbs and tenses, nouns, adverbs etc.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148" y="3580599"/>
            <a:ext cx="358190" cy="3581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4241" y="3548358"/>
            <a:ext cx="388825" cy="388825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234998" y="2261374"/>
            <a:ext cx="8564137" cy="364056"/>
          </a:xfrm>
          <a:prstGeom prst="roundRect">
            <a:avLst/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Georgia" panose="02040502050405020303" pitchFamily="18" charset="0"/>
              </a:rPr>
              <a:t>Information for the student. Sample text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4832" y="5682670"/>
            <a:ext cx="1527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Words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Writing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Conversation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Reading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571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8780" y="2550131"/>
            <a:ext cx="2219093" cy="1586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</a:t>
            </a:r>
            <a:r>
              <a:rPr lang="en-US" dirty="0" smtClean="0"/>
              <a:t>: Module Page (sentences)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41" y="908585"/>
            <a:ext cx="8639718" cy="103909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78780" y="2550131"/>
            <a:ext cx="2219093" cy="1052946"/>
          </a:xfrm>
          <a:prstGeom prst="roundRect">
            <a:avLst>
              <a:gd name="adj" fmla="val 3690"/>
            </a:avLst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Georgia" panose="02040502050405020303" pitchFamily="18" charset="0"/>
              </a:rPr>
              <a:t>Level 1 Sentences Exercises </a:t>
            </a:r>
            <a:r>
              <a:rPr lang="en-IN" dirty="0"/>
              <a:t> 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78780" y="1947676"/>
            <a:ext cx="8564137" cy="364056"/>
          </a:xfrm>
          <a:prstGeom prst="roundRect">
            <a:avLst/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Georgia" panose="02040502050405020303" pitchFamily="18" charset="0"/>
              </a:rPr>
              <a:t>Learn how to Speak English through Sentences 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779" y="3609530"/>
            <a:ext cx="221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1 Lessons and Examples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795238" y="2545779"/>
            <a:ext cx="2219093" cy="1586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2795238" y="2545779"/>
            <a:ext cx="2219093" cy="1052946"/>
          </a:xfrm>
          <a:prstGeom prst="roundRect">
            <a:avLst>
              <a:gd name="adj" fmla="val 3690"/>
            </a:avLst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Georgia" panose="02040502050405020303" pitchFamily="18" charset="0"/>
              </a:rPr>
              <a:t>Level 2 Sentences Exercises </a:t>
            </a:r>
            <a:r>
              <a:rPr lang="en-IN" dirty="0"/>
              <a:t> 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95237" y="3605178"/>
            <a:ext cx="221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2 Lessons and Examples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5311696" y="2545779"/>
            <a:ext cx="2219093" cy="1586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23"/>
          <p:cNvSpPr/>
          <p:nvPr/>
        </p:nvSpPr>
        <p:spPr>
          <a:xfrm>
            <a:off x="5311696" y="2545779"/>
            <a:ext cx="2219093" cy="1052946"/>
          </a:xfrm>
          <a:prstGeom prst="roundRect">
            <a:avLst>
              <a:gd name="adj" fmla="val 3690"/>
            </a:avLst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Georgia" panose="02040502050405020303" pitchFamily="18" charset="0"/>
              </a:rPr>
              <a:t>Level 3 Sentences Exercises </a:t>
            </a:r>
            <a:r>
              <a:rPr lang="en-IN" dirty="0"/>
              <a:t>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11695" y="3605178"/>
            <a:ext cx="221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3 Lessons and Examples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97368" y="4252548"/>
            <a:ext cx="2219093" cy="1586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ounded Rectangle 26"/>
          <p:cNvSpPr/>
          <p:nvPr/>
        </p:nvSpPr>
        <p:spPr>
          <a:xfrm>
            <a:off x="297368" y="4252548"/>
            <a:ext cx="2219093" cy="1052946"/>
          </a:xfrm>
          <a:prstGeom prst="roundRect">
            <a:avLst>
              <a:gd name="adj" fmla="val 3690"/>
            </a:avLst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Georgia" panose="02040502050405020303" pitchFamily="18" charset="0"/>
              </a:rPr>
              <a:t>Level 4 Sentences Exercises </a:t>
            </a:r>
            <a:r>
              <a:rPr lang="en-IN" dirty="0"/>
              <a:t>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7367" y="5311947"/>
            <a:ext cx="221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4 Lessons and Examples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2813826" y="4248196"/>
            <a:ext cx="2219093" cy="1586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2813826" y="4248196"/>
            <a:ext cx="2219093" cy="1052946"/>
          </a:xfrm>
          <a:prstGeom prst="roundRect">
            <a:avLst>
              <a:gd name="adj" fmla="val 3690"/>
            </a:avLst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Georgia" panose="02040502050405020303" pitchFamily="18" charset="0"/>
              </a:rPr>
              <a:t>Level 5 Sentences Exercises </a:t>
            </a:r>
            <a:r>
              <a:rPr lang="en-IN" dirty="0"/>
              <a:t>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3825" y="5307595"/>
            <a:ext cx="221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5 Lessons and Examples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5330284" y="4248196"/>
            <a:ext cx="2219093" cy="1586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5330284" y="4248196"/>
            <a:ext cx="2219093" cy="1052946"/>
          </a:xfrm>
          <a:prstGeom prst="roundRect">
            <a:avLst>
              <a:gd name="adj" fmla="val 3690"/>
            </a:avLst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Georgia" panose="02040502050405020303" pitchFamily="18" charset="0"/>
              </a:rPr>
              <a:t>Level 6 Sentences Exercises </a:t>
            </a:r>
            <a:r>
              <a:rPr lang="en-IN" dirty="0"/>
              <a:t> 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0283" y="5307595"/>
            <a:ext cx="221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6 Lessons and 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3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175" y="1386083"/>
            <a:ext cx="2358174" cy="16945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235664" y="138608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1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56878" y="162397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1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3175" y="2314731"/>
            <a:ext cx="23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entury Gothic" panose="020B0502020202020204" pitchFamily="34" charset="0"/>
              </a:rPr>
              <a:t>Assessment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AV Test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Image Test</a:t>
            </a:r>
          </a:p>
          <a:p>
            <a:pPr algn="ctr"/>
            <a:r>
              <a:rPr lang="en-US" sz="1000" dirty="0" smtClean="0">
                <a:latin typeface="Century Gothic" panose="020B0502020202020204" pitchFamily="34" charset="0"/>
              </a:rPr>
              <a:t>Crosswords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Word search</a:t>
            </a:r>
            <a:endParaRPr lang="en-IN" sz="1000" dirty="0">
              <a:latin typeface="Century Gothic" panose="020B0502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922061" y="2791533"/>
            <a:ext cx="1686722" cy="3643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3175" y="2834457"/>
            <a:ext cx="235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entury Gothic" panose="020B0502020202020204" pitchFamily="34" charset="0"/>
              </a:rPr>
              <a:t>Take Lesson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Examples</a:t>
            </a:r>
            <a:endParaRPr lang="en-IN" sz="1000" dirty="0">
              <a:latin typeface="Century Gothic" panose="020B0502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92562" y="1386083"/>
            <a:ext cx="2358174" cy="16945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3815051" y="138608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2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36265" y="162397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2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92562" y="2314731"/>
            <a:ext cx="23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entury Gothic" panose="020B0502020202020204" pitchFamily="34" charset="0"/>
              </a:rPr>
              <a:t>Assessment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AV Test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Image Test</a:t>
            </a:r>
          </a:p>
          <a:p>
            <a:pPr algn="ctr"/>
            <a:r>
              <a:rPr lang="en-US" sz="1000" dirty="0" smtClean="0">
                <a:latin typeface="Century Gothic" panose="020B0502020202020204" pitchFamily="34" charset="0"/>
              </a:rPr>
              <a:t>Crosswords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Word search</a:t>
            </a:r>
            <a:endParaRPr lang="en-IN" sz="1000" dirty="0">
              <a:latin typeface="Century Gothic" panose="020B0502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501448" y="2791533"/>
            <a:ext cx="1686722" cy="3643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92562" y="2834457"/>
            <a:ext cx="235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entury Gothic" panose="020B0502020202020204" pitchFamily="34" charset="0"/>
              </a:rPr>
              <a:t>Take Lesson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Examples</a:t>
            </a:r>
            <a:endParaRPr lang="en-IN" sz="1000" dirty="0"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17149" y="1386083"/>
            <a:ext cx="2358174" cy="16945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6339638" y="138608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3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60852" y="162397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3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7149" y="2314731"/>
            <a:ext cx="23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entury Gothic" panose="020B0502020202020204" pitchFamily="34" charset="0"/>
              </a:rPr>
              <a:t>Assessment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AV Test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Image Test</a:t>
            </a:r>
          </a:p>
          <a:p>
            <a:pPr algn="ctr"/>
            <a:r>
              <a:rPr lang="en-US" sz="1000" dirty="0" smtClean="0">
                <a:latin typeface="Century Gothic" panose="020B0502020202020204" pitchFamily="34" charset="0"/>
              </a:rPr>
              <a:t>Crosswords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Word search</a:t>
            </a:r>
            <a:endParaRPr lang="en-IN" sz="1000" dirty="0">
              <a:latin typeface="Century Gothic" panose="020B0502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26035" y="2791533"/>
            <a:ext cx="1686722" cy="3643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17149" y="2834457"/>
            <a:ext cx="235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entury Gothic" panose="020B0502020202020204" pitchFamily="34" charset="0"/>
              </a:rPr>
              <a:t>Take Lesson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Examples</a:t>
            </a:r>
            <a:endParaRPr lang="en-IN" sz="1000" dirty="0">
              <a:latin typeface="Century Gothic" panose="020B0502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7527" y="3191585"/>
            <a:ext cx="2358174" cy="16945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1240016" y="319158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4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461230" y="3429479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4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7527" y="4120233"/>
            <a:ext cx="23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entury Gothic" panose="020B0502020202020204" pitchFamily="34" charset="0"/>
              </a:rPr>
              <a:t>Assessment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AV Test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Image Test</a:t>
            </a:r>
          </a:p>
          <a:p>
            <a:pPr algn="ctr"/>
            <a:r>
              <a:rPr lang="en-US" sz="1000" dirty="0" smtClean="0">
                <a:latin typeface="Century Gothic" panose="020B0502020202020204" pitchFamily="34" charset="0"/>
              </a:rPr>
              <a:t>Crosswords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Word search</a:t>
            </a:r>
            <a:endParaRPr lang="en-IN" sz="1000" dirty="0">
              <a:latin typeface="Century Gothic" panose="020B050202020202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926413" y="4597035"/>
            <a:ext cx="1686722" cy="3643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7527" y="4639959"/>
            <a:ext cx="235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entury Gothic" panose="020B0502020202020204" pitchFamily="34" charset="0"/>
              </a:rPr>
              <a:t>Take Lesson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Examples</a:t>
            </a:r>
            <a:endParaRPr lang="en-IN" sz="1000" dirty="0">
              <a:latin typeface="Century Gothic" panose="020B0502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96914" y="3191585"/>
            <a:ext cx="2358174" cy="16945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3819403" y="319158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5</a:t>
            </a:r>
            <a:endParaRPr lang="en-IN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040617" y="3429479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5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96914" y="4120233"/>
            <a:ext cx="23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entury Gothic" panose="020B0502020202020204" pitchFamily="34" charset="0"/>
              </a:rPr>
              <a:t>Assessment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AV Test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Image Test</a:t>
            </a:r>
          </a:p>
          <a:p>
            <a:pPr algn="ctr"/>
            <a:r>
              <a:rPr lang="en-US" sz="1000" dirty="0" smtClean="0">
                <a:latin typeface="Century Gothic" panose="020B0502020202020204" pitchFamily="34" charset="0"/>
              </a:rPr>
              <a:t>Crosswords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Word search</a:t>
            </a:r>
            <a:endParaRPr lang="en-IN" sz="1000" dirty="0">
              <a:latin typeface="Century Gothic" panose="020B050202020202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505800" y="4597035"/>
            <a:ext cx="1686722" cy="3643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96914" y="4639959"/>
            <a:ext cx="235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entury Gothic" panose="020B0502020202020204" pitchFamily="34" charset="0"/>
              </a:rPr>
              <a:t>Take Lesson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Examples</a:t>
            </a:r>
            <a:endParaRPr lang="en-IN" sz="1000" dirty="0">
              <a:latin typeface="Century Gothic" panose="020B0502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21501" y="3191585"/>
            <a:ext cx="2358174" cy="16945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6343990" y="319158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6</a:t>
            </a:r>
            <a:endParaRPr lang="en-IN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565204" y="3429479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6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21501" y="4120233"/>
            <a:ext cx="23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entury Gothic" panose="020B0502020202020204" pitchFamily="34" charset="0"/>
              </a:rPr>
              <a:t>Assessment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AV Test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Image Test</a:t>
            </a:r>
          </a:p>
          <a:p>
            <a:pPr algn="ctr"/>
            <a:r>
              <a:rPr lang="en-US" sz="1000" dirty="0" smtClean="0">
                <a:latin typeface="Century Gothic" panose="020B0502020202020204" pitchFamily="34" charset="0"/>
              </a:rPr>
              <a:t>Crosswords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Word search</a:t>
            </a:r>
            <a:endParaRPr lang="en-IN" sz="1000" dirty="0">
              <a:latin typeface="Century Gothic" panose="020B0502020202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030387" y="4597035"/>
            <a:ext cx="1686722" cy="3643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21501" y="4639959"/>
            <a:ext cx="235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entury Gothic" panose="020B0502020202020204" pitchFamily="34" charset="0"/>
              </a:rPr>
              <a:t>Take Lesson </a:t>
            </a:r>
            <a:r>
              <a:rPr lang="en-US" sz="1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|</a:t>
            </a:r>
            <a:r>
              <a:rPr lang="en-US" sz="1000" dirty="0" smtClean="0">
                <a:latin typeface="Century Gothic" panose="020B0502020202020204" pitchFamily="34" charset="0"/>
              </a:rPr>
              <a:t> Examples</a:t>
            </a:r>
            <a:endParaRPr lang="en-IN" sz="1000" dirty="0">
              <a:latin typeface="Century Gothic" panose="020B0502020202020204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76" y="-3647"/>
            <a:ext cx="7462146" cy="12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</a:t>
            </a:r>
            <a:r>
              <a:rPr lang="en-US" dirty="0" smtClean="0"/>
              <a:t>: Exercise Page (sentences)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41" y="908585"/>
            <a:ext cx="8639718" cy="103909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78780" y="1947676"/>
            <a:ext cx="8564137" cy="364056"/>
          </a:xfrm>
          <a:prstGeom prst="roundRect">
            <a:avLst/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Georgia" panose="02040502050405020303" pitchFamily="18" charset="0"/>
              </a:rPr>
              <a:t>Exercise on Sentences  - Level 1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0951" y="3392666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i="1" dirty="0" smtClean="0">
                <a:latin typeface="Perpetua" panose="02020502060401020303" pitchFamily="18" charset="0"/>
              </a:rPr>
              <a:t>Question </a:t>
            </a:r>
            <a:r>
              <a:rPr lang="en-IN" sz="1600" b="1" i="1" dirty="0">
                <a:latin typeface="Perpetua" panose="02020502060401020303" pitchFamily="18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951" y="38295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Jawaharlal spent his childhood ______ Anand </a:t>
            </a:r>
            <a:r>
              <a:rPr lang="en-IN" dirty="0" err="1"/>
              <a:t>Bhawan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(A) at</a:t>
            </a:r>
          </a:p>
          <a:p>
            <a:endParaRPr lang="en-IN" dirty="0"/>
          </a:p>
          <a:p>
            <a:r>
              <a:rPr lang="en-IN" dirty="0"/>
              <a:t>(B) in</a:t>
            </a:r>
          </a:p>
          <a:p>
            <a:endParaRPr lang="en-IN" dirty="0"/>
          </a:p>
          <a:p>
            <a:r>
              <a:rPr lang="en-IN" dirty="0"/>
              <a:t>(C) on</a:t>
            </a:r>
          </a:p>
          <a:p>
            <a:endParaRPr lang="en-IN" dirty="0"/>
          </a:p>
          <a:p>
            <a:r>
              <a:rPr lang="en-IN" dirty="0"/>
              <a:t>(D) across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51" y="2495011"/>
            <a:ext cx="2924175" cy="714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12" y="6131080"/>
            <a:ext cx="171450" cy="1714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7462" y="6062916"/>
            <a:ext cx="41761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>
                <a:solidFill>
                  <a:srgbClr val="92D050"/>
                </a:solidFill>
              </a:rPr>
              <a:t>Jawaharlal spent his childhood </a:t>
            </a:r>
            <a:r>
              <a:rPr lang="en-IN" i="1" dirty="0" smtClean="0">
                <a:solidFill>
                  <a:srgbClr val="92D050"/>
                </a:solidFill>
              </a:rPr>
              <a:t>in </a:t>
            </a:r>
            <a:r>
              <a:rPr lang="en-IN" i="1" dirty="0">
                <a:solidFill>
                  <a:srgbClr val="92D050"/>
                </a:solidFill>
              </a:rPr>
              <a:t>Anand </a:t>
            </a:r>
            <a:r>
              <a:rPr lang="en-IN" i="1" dirty="0" err="1">
                <a:solidFill>
                  <a:srgbClr val="92D050"/>
                </a:solidFill>
              </a:rPr>
              <a:t>Bhawan</a:t>
            </a:r>
            <a:r>
              <a:rPr lang="en-IN" i="1" dirty="0"/>
              <a:t>.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12" y="6438857"/>
            <a:ext cx="171450" cy="17145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877462" y="6370693"/>
            <a:ext cx="25472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smtClean="0">
                <a:solidFill>
                  <a:srgbClr val="FF0000"/>
                </a:solidFill>
              </a:rPr>
              <a:t>This is incorrect. Try again 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727032" y="60629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 Q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780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</a:t>
            </a:r>
            <a:r>
              <a:rPr lang="en-US" dirty="0" smtClean="0"/>
              <a:t>: Exercise Page (sentences)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41" y="908585"/>
            <a:ext cx="8639718" cy="103909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78780" y="1947676"/>
            <a:ext cx="8564137" cy="364056"/>
          </a:xfrm>
          <a:prstGeom prst="roundRect">
            <a:avLst/>
          </a:prstGeom>
          <a:solidFill>
            <a:srgbClr val="FB8A4B"/>
          </a:solidFill>
          <a:ln>
            <a:solidFill>
              <a:srgbClr val="FB8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Georgia" panose="02040502050405020303" pitchFamily="18" charset="0"/>
              </a:rPr>
              <a:t>Exercise on Sentences  - Level 1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51" y="2495011"/>
            <a:ext cx="2924175" cy="7143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0951" y="3392665"/>
            <a:ext cx="3153556" cy="1708160"/>
          </a:xfrm>
          <a:prstGeom prst="rect">
            <a:avLst/>
          </a:prstGeom>
          <a:ln>
            <a:solidFill>
              <a:srgbClr val="FB8A4B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i="1" dirty="0">
                <a:solidFill>
                  <a:srgbClr val="FF0000"/>
                </a:solidFill>
                <a:latin typeface="Lucida Sans" panose="020B0602030504020204" pitchFamily="34" charset="0"/>
              </a:rPr>
              <a:t>You have completed this test.</a:t>
            </a:r>
          </a:p>
          <a:p>
            <a:pPr>
              <a:lnSpc>
                <a:spcPct val="150000"/>
              </a:lnSpc>
            </a:pPr>
            <a:r>
              <a:rPr lang="en-IN" i="1" dirty="0">
                <a:solidFill>
                  <a:srgbClr val="FF0000"/>
                </a:solidFill>
                <a:latin typeface="Lucida Sans" panose="020B0602030504020204" pitchFamily="34" charset="0"/>
              </a:rPr>
              <a:t>Correct answers: </a:t>
            </a:r>
            <a:r>
              <a:rPr lang="en-IN" i="1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10/20</a:t>
            </a:r>
            <a:r>
              <a:rPr lang="en-IN" i="1" dirty="0">
                <a:solidFill>
                  <a:srgbClr val="FF0000"/>
                </a:solidFill>
                <a:latin typeface="Lucida Sans" panose="020B0602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i="1" dirty="0">
                <a:solidFill>
                  <a:srgbClr val="FF0000"/>
                </a:solidFill>
                <a:latin typeface="Lucida Sans" panose="020B0602030504020204" pitchFamily="34" charset="0"/>
              </a:rPr>
              <a:t>Your score is </a:t>
            </a:r>
            <a:r>
              <a:rPr lang="en-IN" i="1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50%.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Try again to go to the next level</a:t>
            </a:r>
            <a:endParaRPr lang="en-IN" i="1" dirty="0">
              <a:solidFill>
                <a:srgbClr val="FF0000"/>
              </a:solidFill>
              <a:latin typeface="Lucida Sans" panose="020B0602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i="1" dirty="0">
                <a:solidFill>
                  <a:srgbClr val="FF0000"/>
                </a:solidFill>
                <a:latin typeface="Lucida Sans" panose="020B0602030504020204" pitchFamily="34" charset="0"/>
              </a:rPr>
              <a:t>Check your </a:t>
            </a:r>
            <a:r>
              <a:rPr lang="en-IN" i="1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answers here</a:t>
            </a:r>
            <a:endParaRPr lang="en-IN" i="1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46413" y="3392665"/>
            <a:ext cx="4517723" cy="170816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i="1" dirty="0" smtClean="0">
                <a:solidFill>
                  <a:srgbClr val="92D050"/>
                </a:solidFill>
                <a:latin typeface="Lucida Sans" panose="020B0602030504020204" pitchFamily="34" charset="0"/>
              </a:rPr>
              <a:t>You </a:t>
            </a:r>
            <a:r>
              <a:rPr lang="en-IN" i="1" dirty="0">
                <a:solidFill>
                  <a:srgbClr val="92D050"/>
                </a:solidFill>
                <a:latin typeface="Lucida Sans" panose="020B0602030504020204" pitchFamily="34" charset="0"/>
              </a:rPr>
              <a:t>have completed this test.</a:t>
            </a:r>
          </a:p>
          <a:p>
            <a:pPr>
              <a:lnSpc>
                <a:spcPct val="150000"/>
              </a:lnSpc>
            </a:pPr>
            <a:r>
              <a:rPr lang="en-IN" i="1" dirty="0">
                <a:solidFill>
                  <a:srgbClr val="92D050"/>
                </a:solidFill>
                <a:latin typeface="Lucida Sans" panose="020B0602030504020204" pitchFamily="34" charset="0"/>
              </a:rPr>
              <a:t>Correct answers: 2</a:t>
            </a:r>
            <a:r>
              <a:rPr lang="en-IN" i="1" dirty="0" smtClean="0">
                <a:solidFill>
                  <a:srgbClr val="92D050"/>
                </a:solidFill>
                <a:latin typeface="Lucida Sans" panose="020B0602030504020204" pitchFamily="34" charset="0"/>
              </a:rPr>
              <a:t>0/20</a:t>
            </a:r>
            <a:r>
              <a:rPr lang="en-IN" i="1" dirty="0">
                <a:solidFill>
                  <a:srgbClr val="92D050"/>
                </a:solidFill>
                <a:latin typeface="Lucida Sans" panose="020B0602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i="1" dirty="0">
                <a:solidFill>
                  <a:srgbClr val="92D050"/>
                </a:solidFill>
                <a:latin typeface="Lucida Sans" panose="020B0602030504020204" pitchFamily="34" charset="0"/>
              </a:rPr>
              <a:t>Your score is </a:t>
            </a:r>
            <a:r>
              <a:rPr lang="en-IN" i="1" dirty="0" smtClean="0">
                <a:solidFill>
                  <a:srgbClr val="92D050"/>
                </a:solidFill>
                <a:latin typeface="Lucida Sans" panose="020B0602030504020204" pitchFamily="34" charset="0"/>
              </a:rPr>
              <a:t>100%.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rgbClr val="92D050"/>
                </a:solidFill>
                <a:latin typeface="Lucida Sans" panose="020B0602030504020204" pitchFamily="34" charset="0"/>
              </a:rPr>
              <a:t>Congratulations. You have moved to the next level</a:t>
            </a:r>
            <a:endParaRPr lang="en-IN" i="1" dirty="0">
              <a:solidFill>
                <a:srgbClr val="92D050"/>
              </a:solidFill>
              <a:latin typeface="Lucida Sans" panose="020B0602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i="1" dirty="0">
                <a:solidFill>
                  <a:srgbClr val="92D050"/>
                </a:solidFill>
                <a:latin typeface="Lucida Sans" panose="020B0602030504020204" pitchFamily="34" charset="0"/>
              </a:rPr>
              <a:t>Check your </a:t>
            </a:r>
            <a:r>
              <a:rPr lang="en-IN" i="1" dirty="0" smtClean="0">
                <a:solidFill>
                  <a:srgbClr val="92D050"/>
                </a:solidFill>
                <a:latin typeface="Lucida Sans" panose="020B0602030504020204" pitchFamily="34" charset="0"/>
              </a:rPr>
              <a:t>answers here</a:t>
            </a:r>
            <a:endParaRPr lang="en-IN" i="1" dirty="0">
              <a:solidFill>
                <a:srgbClr val="92D050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88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High Level Requirements – Spoken English</a:t>
            </a:r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This should contain the </a:t>
            </a:r>
            <a:r>
              <a:rPr lang="en-US" dirty="0" smtClean="0"/>
              <a:t>following: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dirty="0"/>
              <a:t>Spoken English </a:t>
            </a:r>
            <a:r>
              <a:rPr lang="en-US" dirty="0" smtClean="0"/>
              <a:t>(</a:t>
            </a:r>
            <a:r>
              <a:rPr lang="en-US" dirty="0"/>
              <a:t>Through games)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smtClean="0"/>
              <a:t>Words (fill </a:t>
            </a:r>
            <a:r>
              <a:rPr lang="en-US" dirty="0"/>
              <a:t>in the </a:t>
            </a:r>
            <a:r>
              <a:rPr lang="en-US" dirty="0" smtClean="0"/>
              <a:t>blanks,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Sentences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Questions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smtClean="0"/>
              <a:t>Grammar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smtClean="0"/>
              <a:t>Listening </a:t>
            </a:r>
            <a:r>
              <a:rPr lang="en-US" dirty="0"/>
              <a:t>to words, sentences, stories</a:t>
            </a:r>
            <a:endParaRPr dirty="0"/>
          </a:p>
          <a:p>
            <a:pPr marL="1600200" lvl="3" indent="-228600">
              <a:lnSpc>
                <a:spcPct val="90000"/>
              </a:lnSpc>
              <a:spcBef>
                <a:spcPts val="480"/>
              </a:spcBef>
              <a:buSzPts val="2400"/>
              <a:buChar char="•"/>
            </a:pPr>
            <a:r>
              <a:rPr lang="en-US" dirty="0"/>
              <a:t>Exercises based on Listening </a:t>
            </a:r>
            <a:r>
              <a:rPr lang="en-US" dirty="0" smtClean="0"/>
              <a:t>activity</a:t>
            </a:r>
          </a:p>
          <a:p>
            <a:pPr marL="1600200" lvl="3" indent="-228600">
              <a:lnSpc>
                <a:spcPct val="90000"/>
              </a:lnSpc>
              <a:spcBef>
                <a:spcPts val="480"/>
              </a:spcBef>
              <a:buSzPts val="2400"/>
              <a:buChar char="•"/>
            </a:pPr>
            <a:r>
              <a:rPr lang="en-US" dirty="0" smtClean="0"/>
              <a:t>Pronunciation </a:t>
            </a:r>
            <a:r>
              <a:rPr lang="en-US" dirty="0"/>
              <a:t>of </a:t>
            </a:r>
            <a:r>
              <a:rPr lang="en-US" dirty="0" smtClean="0"/>
              <a:t>words</a:t>
            </a:r>
          </a:p>
          <a:p>
            <a:pPr marL="1143000" lvl="2" indent="-2286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dirty="0" smtClean="0"/>
              <a:t>Writing</a:t>
            </a:r>
          </a:p>
          <a:p>
            <a:pPr marL="1143000" lvl="2" indent="-2286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dirty="0" smtClean="0"/>
              <a:t>Reading</a:t>
            </a:r>
          </a:p>
          <a:p>
            <a:pPr marL="1143000" lvl="2" indent="-2286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dirty="0" smtClean="0"/>
              <a:t>Having Conversations</a:t>
            </a:r>
            <a:endParaRPr lang="en-US" dirty="0" smtClean="0"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endParaRPr dirty="0"/>
          </a:p>
          <a:p>
            <a:pPr marL="742950" lvl="1" indent="-1206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High Level Requirements – General</a:t>
            </a:r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Students will be given a mobile or a tablet with the app </a:t>
            </a:r>
            <a:r>
              <a:rPr lang="en-US" sz="1960" dirty="0" smtClean="0"/>
              <a:t>installed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 smtClean="0"/>
              <a:t>In the CF Center, the Web App will be installed in all the laptops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Students will use this app for the various modules that CF has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The app should be able to track the progress of each student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There should be three types of users. </a:t>
            </a:r>
            <a:r>
              <a:rPr lang="en-US" sz="1960" b="1" i="1" dirty="0"/>
              <a:t>Admin</a:t>
            </a:r>
            <a:r>
              <a:rPr lang="en-US" sz="1960" dirty="0"/>
              <a:t>, </a:t>
            </a:r>
            <a:r>
              <a:rPr lang="en-US" sz="1960" b="1" i="1" dirty="0"/>
              <a:t>teacher</a:t>
            </a:r>
            <a:r>
              <a:rPr lang="en-US" sz="1960" dirty="0"/>
              <a:t> and </a:t>
            </a:r>
            <a:r>
              <a:rPr lang="en-US" sz="1960" b="1" i="1" dirty="0"/>
              <a:t>students</a:t>
            </a:r>
            <a:endParaRPr b="1" i="1"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b="1" i="1" dirty="0"/>
              <a:t>Admin</a:t>
            </a:r>
            <a:r>
              <a:rPr lang="en-US" sz="1960" dirty="0"/>
              <a:t> user will upload the questions and answers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Should be able to get basic reports for teachers and admin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Admin and teachers can access through online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This </a:t>
            </a:r>
            <a:r>
              <a:rPr lang="en-US" sz="1960" dirty="0" smtClean="0"/>
              <a:t>Web and Mobile app should </a:t>
            </a:r>
            <a:r>
              <a:rPr lang="en-US" sz="1960" dirty="0"/>
              <a:t>work on offline </a:t>
            </a:r>
            <a:r>
              <a:rPr lang="en-US" sz="1960" dirty="0" smtClean="0"/>
              <a:t>mode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Should be intuitive and simple to use for the students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One mobile device should be able to cater to multiple students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Should be able to sync back to the  main server when connect to Internet</a:t>
            </a:r>
            <a:endParaRPr sz="196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Roles</a:t>
            </a:r>
            <a:endParaRPr/>
          </a:p>
        </p:txBody>
      </p:sp>
      <p:graphicFrame>
        <p:nvGraphicFramePr>
          <p:cNvPr id="110" name="Google Shape;110;p7"/>
          <p:cNvGraphicFramePr/>
          <p:nvPr>
            <p:extLst>
              <p:ext uri="{D42A27DB-BD31-4B8C-83A1-F6EECF244321}">
                <p14:modId xmlns:p14="http://schemas.microsoft.com/office/powerpoint/2010/main" val="964173150"/>
              </p:ext>
            </p:extLst>
          </p:nvPr>
        </p:nvGraphicFramePr>
        <p:xfrm>
          <a:off x="318649" y="1366896"/>
          <a:ext cx="8506702" cy="2941370"/>
        </p:xfrm>
        <a:graphic>
          <a:graphicData uri="http://schemas.openxmlformats.org/drawingml/2006/table">
            <a:tbl>
              <a:tblPr firstRow="1" bandRow="1">
                <a:noFill/>
                <a:tableStyleId>{3EC43368-B5D1-422D-AAB7-16CB09153658}</a:tableStyleId>
              </a:tblPr>
              <a:tblGrid>
                <a:gridCol w="278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Roles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Responsibility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Admin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Responsible for the overall application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Creates / Edits questions based on the levels.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Maintains the master list of questions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Works outside the session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Teacher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Who runs the session and will have few features to run the session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System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The application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Student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dirty="0"/>
                        <a:t>Students who take the sessions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Feature List – Spoken English</a:t>
            </a:r>
            <a:endParaRPr/>
          </a:p>
        </p:txBody>
      </p:sp>
      <p:graphicFrame>
        <p:nvGraphicFramePr>
          <p:cNvPr id="116" name="Google Shape;116;p8"/>
          <p:cNvGraphicFramePr/>
          <p:nvPr>
            <p:extLst>
              <p:ext uri="{D42A27DB-BD31-4B8C-83A1-F6EECF244321}">
                <p14:modId xmlns:p14="http://schemas.microsoft.com/office/powerpoint/2010/main" val="814668557"/>
              </p:ext>
            </p:extLst>
          </p:nvPr>
        </p:nvGraphicFramePr>
        <p:xfrm>
          <a:off x="125760" y="859820"/>
          <a:ext cx="8892475" cy="5760840"/>
        </p:xfrm>
        <a:graphic>
          <a:graphicData uri="http://schemas.openxmlformats.org/drawingml/2006/table">
            <a:tbl>
              <a:tblPr firstRow="1" bandRow="1">
                <a:noFill/>
                <a:tableStyleId>{3EC43368-B5D1-422D-AAB7-16CB09153658}</a:tableStyleId>
              </a:tblPr>
              <a:tblGrid>
                <a:gridCol w="75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Sl.No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User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Feature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Possible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Phase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General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Log in Screen for Admin (Basic Authentication)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dirty="0"/>
                        <a:t>Web </a:t>
                      </a:r>
                      <a:r>
                        <a:rPr lang="en-US" sz="1400" dirty="0" smtClean="0"/>
                        <a:t>Based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General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Change Password for Admin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dirty="0"/>
                        <a:t>Web </a:t>
                      </a:r>
                      <a:r>
                        <a:rPr lang="en-US" sz="1400" dirty="0" smtClean="0"/>
                        <a:t>Based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Admin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Maintained list of Questions based on Category (Spoken English / Aptitude)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dirty="0"/>
                        <a:t>Web Based 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Admin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Upload of questions (web </a:t>
                      </a:r>
                      <a:r>
                        <a:rPr lang="en-US" sz="1400" dirty="0" smtClean="0"/>
                        <a:t>Based)</a:t>
                      </a:r>
                      <a:endParaRPr sz="14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dirty="0"/>
                        <a:t>Bulk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dirty="0"/>
                        <a:t>Single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Admin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Manage Student details (Add &amp; Edit) (web Based </a:t>
                      </a:r>
                      <a:r>
                        <a:rPr lang="en-US" sz="1400" dirty="0" smtClean="0"/>
                        <a:t>)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Admin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Manage Teacher details (Add &amp; Edit) (web Based </a:t>
                      </a:r>
                      <a:r>
                        <a:rPr lang="en-US" sz="1400" dirty="0" smtClean="0"/>
                        <a:t>)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Admin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Manage Program &amp; Session details (Add &amp; Edit) (web Based </a:t>
                      </a:r>
                      <a:r>
                        <a:rPr lang="en-US" sz="1400" dirty="0" smtClean="0"/>
                        <a:t>)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Have Questions for a program / session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2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9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Synchronize answers / performance for each student after the session. Download into excel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Refresh / Clearing  of a session data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11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Work offline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Feature List – Spoken English</a:t>
            </a:r>
            <a:endParaRPr/>
          </a:p>
        </p:txBody>
      </p:sp>
      <p:graphicFrame>
        <p:nvGraphicFramePr>
          <p:cNvPr id="122" name="Google Shape;122;p9"/>
          <p:cNvGraphicFramePr/>
          <p:nvPr>
            <p:extLst>
              <p:ext uri="{D42A27DB-BD31-4B8C-83A1-F6EECF244321}">
                <p14:modId xmlns:p14="http://schemas.microsoft.com/office/powerpoint/2010/main" val="4043005728"/>
              </p:ext>
            </p:extLst>
          </p:nvPr>
        </p:nvGraphicFramePr>
        <p:xfrm>
          <a:off x="0" y="980728"/>
          <a:ext cx="8892475" cy="5577940"/>
        </p:xfrm>
        <a:graphic>
          <a:graphicData uri="http://schemas.openxmlformats.org/drawingml/2006/table">
            <a:tbl>
              <a:tblPr firstRow="1" bandRow="1">
                <a:noFill/>
                <a:tableStyleId>{3EC43368-B5D1-422D-AAB7-16CB09153658}</a:tableStyleId>
              </a:tblPr>
              <a:tblGrid>
                <a:gridCol w="75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Sl.No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User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Feature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Possible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Phase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12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Students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Log into Program / Session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2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13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Students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Answer Questions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2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Display Results and the Correct answers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2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15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Goes to next level based on “Pass” results. (The number of levels will be based on the question bank and the complexity of the questions)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2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16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Ability to retake the test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2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17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Should have the following Questions (detailed in later slides)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Words (fill in the blanks, etc)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Sentences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Questions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Match the following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Riddles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Crosswords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18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Give Points / Rewards (Like a Game)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19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Teacher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Able to register students during the session. Student Id to represent ProgramId-&gt;SessionId-&gt;StudentId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20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Teacher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Ability to override some answers when there is a conflict (possible of having multiple correct answers)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f">
  <a:themeElements>
    <a:clrScheme name="CF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BB040"/>
      </a:accent1>
      <a:accent2>
        <a:srgbClr val="FBB040"/>
      </a:accent2>
      <a:accent3>
        <a:srgbClr val="FBB040"/>
      </a:accent3>
      <a:accent4>
        <a:srgbClr val="FBB040"/>
      </a:accent4>
      <a:accent5>
        <a:srgbClr val="FBB040"/>
      </a:accent5>
      <a:accent6>
        <a:srgbClr val="F79646"/>
      </a:accent6>
      <a:hlink>
        <a:srgbClr val="FBB040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2701</Words>
  <Application>Microsoft Office PowerPoint</Application>
  <PresentationFormat>On-screen Show (4:3)</PresentationFormat>
  <Paragraphs>716</Paragraphs>
  <Slides>50</Slides>
  <Notes>36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Perpetua</vt:lpstr>
      <vt:lpstr>Lucida Sans</vt:lpstr>
      <vt:lpstr>Georgia</vt:lpstr>
      <vt:lpstr>Arial</vt:lpstr>
      <vt:lpstr>Century Gothic</vt:lpstr>
      <vt:lpstr>Calibri</vt:lpstr>
      <vt:lpstr>cf</vt:lpstr>
      <vt:lpstr>Microsoft Excel Worksheet</vt:lpstr>
      <vt:lpstr>Mobile &amp; Web App Development Project Elixir Version 1.2 Modified 1st April, 2020</vt:lpstr>
      <vt:lpstr>Why Mobile &amp; Web App Development</vt:lpstr>
      <vt:lpstr>High Level Requirements - Background</vt:lpstr>
      <vt:lpstr>High Level Requirements – Aptitude Test</vt:lpstr>
      <vt:lpstr>High Level Requirements – Spoken English</vt:lpstr>
      <vt:lpstr>High Level Requirements – General</vt:lpstr>
      <vt:lpstr>Roles</vt:lpstr>
      <vt:lpstr>Feature List – Spoken English</vt:lpstr>
      <vt:lpstr>Feature List – Spoken English</vt:lpstr>
      <vt:lpstr>Feature List – Spoken English</vt:lpstr>
      <vt:lpstr>About Questions  </vt:lpstr>
      <vt:lpstr>Question types (Spoken English)</vt:lpstr>
      <vt:lpstr>Question Types</vt:lpstr>
      <vt:lpstr>Spoken English – Module &amp; Question Mapping</vt:lpstr>
      <vt:lpstr>Feasibility Evaluation</vt:lpstr>
      <vt:lpstr>Next Steps</vt:lpstr>
      <vt:lpstr>Next Steps in Software Development</vt:lpstr>
      <vt:lpstr>Phase 1 - Admin Module</vt:lpstr>
      <vt:lpstr>Admin - Initial Page (after Login)</vt:lpstr>
      <vt:lpstr>Admin User – Site Map</vt:lpstr>
      <vt:lpstr>Student - Initial Page (after Login)</vt:lpstr>
      <vt:lpstr>Admin User Functionality</vt:lpstr>
      <vt:lpstr>Student User – Site Map</vt:lpstr>
      <vt:lpstr>Student user</vt:lpstr>
      <vt:lpstr>Student user</vt:lpstr>
      <vt:lpstr>Mock-Ups: Admin – Login Screen</vt:lpstr>
      <vt:lpstr>Mock-Ups: Admin – Initial Screen</vt:lpstr>
      <vt:lpstr>Mock-Ups: Admin – Add Program</vt:lpstr>
      <vt:lpstr>Mock-Ups: Admin – Add Modules</vt:lpstr>
      <vt:lpstr>Mock-Ups: Admin – Add Facilitators</vt:lpstr>
      <vt:lpstr>Mock-Ups: Admin – Add Center</vt:lpstr>
      <vt:lpstr>PowerPoint Presentation</vt:lpstr>
      <vt:lpstr>Mock-Ups: Admin – Batch Management</vt:lpstr>
      <vt:lpstr>Mock-Ups: Admin – Add Batch</vt:lpstr>
      <vt:lpstr>Mock-Ups: Admin – Student Management</vt:lpstr>
      <vt:lpstr>Mock-Ups: Admin – Add Student</vt:lpstr>
      <vt:lpstr>Type of Questions</vt:lpstr>
      <vt:lpstr>Type of Questions - Examples</vt:lpstr>
      <vt:lpstr>Mock-Ups: Admin – Manage Questions</vt:lpstr>
      <vt:lpstr>Mock-Ups: Admin – Add Questions</vt:lpstr>
      <vt:lpstr>Data Relations</vt:lpstr>
      <vt:lpstr>DB Design</vt:lpstr>
      <vt:lpstr>Mock-Ups: Student – Login Screen</vt:lpstr>
      <vt:lpstr>Mock-Ups: Home Page </vt:lpstr>
      <vt:lpstr>Mock-Ups: Home Page – Spoken English</vt:lpstr>
      <vt:lpstr>Mock-Ups: Module Page (sentences)</vt:lpstr>
      <vt:lpstr>PowerPoint Presentation</vt:lpstr>
      <vt:lpstr>Mock-Ups: Exercise Page (sentences)</vt:lpstr>
      <vt:lpstr>Mock-Ups: Exercise Page (sentences)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&amp; Web App Development Project Elixir Version 1.2 Modified 1st April, 2020</dc:title>
  <dc:creator>Devarajan Sankaran</dc:creator>
  <cp:lastModifiedBy>Cherian Jimmy</cp:lastModifiedBy>
  <cp:revision>27</cp:revision>
  <dcterms:created xsi:type="dcterms:W3CDTF">2014-02-24T09:17:18Z</dcterms:created>
  <dcterms:modified xsi:type="dcterms:W3CDTF">2020-06-10T04:15:00Z</dcterms:modified>
</cp:coreProperties>
</file>