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84" r:id="rId3"/>
    <p:sldId id="286" r:id="rId4"/>
    <p:sldId id="285" r:id="rId5"/>
    <p:sldId id="287" r:id="rId6"/>
    <p:sldId id="288" r:id="rId7"/>
    <p:sldId id="289" r:id="rId8"/>
    <p:sldId id="291" r:id="rId9"/>
    <p:sldId id="293" r:id="rId10"/>
    <p:sldId id="299" r:id="rId11"/>
    <p:sldId id="300" r:id="rId12"/>
    <p:sldId id="298" r:id="rId13"/>
    <p:sldId id="294" r:id="rId14"/>
    <p:sldId id="295"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pic>
        <p:nvPicPr>
          <p:cNvPr id="17" name="Google Shape;17;p36" descr="C:\Users\Devarajan.Sankaran\Documents\pptpresentation_\PPT Opt_2_Page_1.jpg"/>
          <p:cNvPicPr preferRelativeResize="0"/>
          <p:nvPr/>
        </p:nvPicPr>
        <p:blipFill rotWithShape="1">
          <a:blip r:embed="rId2">
            <a:alphaModFix/>
          </a:blip>
          <a:srcRect l="33290" t="20127" r="33354" b="39937"/>
          <a:stretch/>
        </p:blipFill>
        <p:spPr>
          <a:xfrm>
            <a:off x="4202619" y="1320802"/>
            <a:ext cx="3621573" cy="2414878"/>
          </a:xfrm>
          <a:prstGeom prst="rect">
            <a:avLst/>
          </a:prstGeom>
          <a:noFill/>
          <a:ln>
            <a:noFill/>
          </a:ln>
        </p:spPr>
      </p:pic>
      <p:sp>
        <p:nvSpPr>
          <p:cNvPr id="18" name="Google Shape;18;p36"/>
          <p:cNvSpPr txBox="1">
            <a:spLocks noGrp="1"/>
          </p:cNvSpPr>
          <p:nvPr>
            <p:ph type="ctrTitle"/>
          </p:nvPr>
        </p:nvSpPr>
        <p:spPr>
          <a:xfrm>
            <a:off x="914400" y="4005065"/>
            <a:ext cx="10363200" cy="641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FBB040"/>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6"/>
          <p:cNvSpPr/>
          <p:nvPr/>
        </p:nvSpPr>
        <p:spPr>
          <a:xfrm>
            <a:off x="10512491" y="5517232"/>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 name="Google Shape;20;p36"/>
          <p:cNvSpPr/>
          <p:nvPr/>
        </p:nvSpPr>
        <p:spPr>
          <a:xfrm>
            <a:off x="-125341" y="1644"/>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82969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7"/>
        <p:cNvGrpSpPr/>
        <p:nvPr/>
      </p:nvGrpSpPr>
      <p:grpSpPr>
        <a:xfrm>
          <a:off x="0" y="0"/>
          <a:ext cx="0" cy="0"/>
          <a:chOff x="0" y="0"/>
          <a:chExt cx="0" cy="0"/>
        </a:xfrm>
      </p:grpSpPr>
      <p:sp>
        <p:nvSpPr>
          <p:cNvPr id="28" name="Google Shape;28;p38"/>
          <p:cNvSpPr/>
          <p:nvPr/>
        </p:nvSpPr>
        <p:spPr>
          <a:xfrm>
            <a:off x="-125341" y="0"/>
            <a:ext cx="1632181" cy="105273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9" name="Google Shape;29;p38"/>
          <p:cNvPicPr preferRelativeResize="0"/>
          <p:nvPr/>
        </p:nvPicPr>
        <p:blipFill rotWithShape="1">
          <a:blip r:embed="rId2">
            <a:alphaModFix/>
          </a:blip>
          <a:srcRect/>
          <a:stretch/>
        </p:blipFill>
        <p:spPr>
          <a:xfrm>
            <a:off x="4473854" y="3042616"/>
            <a:ext cx="3007703" cy="458393"/>
          </a:xfrm>
          <a:prstGeom prst="rect">
            <a:avLst/>
          </a:prstGeom>
          <a:noFill/>
          <a:ln>
            <a:noFill/>
          </a:ln>
        </p:spPr>
      </p:pic>
    </p:spTree>
    <p:extLst>
      <p:ext uri="{BB962C8B-B14F-4D97-AF65-F5344CB8AC3E}">
        <p14:creationId xmlns:p14="http://schemas.microsoft.com/office/powerpoint/2010/main" val="292139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with Speaker Name" type="title">
  <p:cSld name="Title with Speaker Name">
    <p:spTree>
      <p:nvGrpSpPr>
        <p:cNvPr id="1" name="Shape 30"/>
        <p:cNvGrpSpPr/>
        <p:nvPr/>
      </p:nvGrpSpPr>
      <p:grpSpPr>
        <a:xfrm>
          <a:off x="0" y="0"/>
          <a:ext cx="0" cy="0"/>
          <a:chOff x="0" y="0"/>
          <a:chExt cx="0" cy="0"/>
        </a:xfrm>
      </p:grpSpPr>
      <p:pic>
        <p:nvPicPr>
          <p:cNvPr id="31" name="Google Shape;31;p39" descr="C:\Users\Devarajan.Sankaran\Documents\pptpresentation_\PPT Opt_2_Page_1.jpg"/>
          <p:cNvPicPr preferRelativeResize="0"/>
          <p:nvPr/>
        </p:nvPicPr>
        <p:blipFill rotWithShape="1">
          <a:blip r:embed="rId2">
            <a:alphaModFix/>
          </a:blip>
          <a:srcRect l="33290" t="20127" r="33354" b="39937"/>
          <a:stretch/>
        </p:blipFill>
        <p:spPr>
          <a:xfrm>
            <a:off x="4202619" y="1320802"/>
            <a:ext cx="3621573" cy="2414878"/>
          </a:xfrm>
          <a:prstGeom prst="rect">
            <a:avLst/>
          </a:prstGeom>
          <a:noFill/>
          <a:ln>
            <a:noFill/>
          </a:ln>
        </p:spPr>
      </p:pic>
      <p:sp>
        <p:nvSpPr>
          <p:cNvPr id="32" name="Google Shape;32;p39"/>
          <p:cNvSpPr txBox="1">
            <a:spLocks noGrp="1"/>
          </p:cNvSpPr>
          <p:nvPr>
            <p:ph type="ctrTitle"/>
          </p:nvPr>
        </p:nvSpPr>
        <p:spPr>
          <a:xfrm>
            <a:off x="914400" y="4005065"/>
            <a:ext cx="10363200" cy="641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FBB040"/>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9"/>
          <p:cNvSpPr txBox="1">
            <a:spLocks noGrp="1"/>
          </p:cNvSpPr>
          <p:nvPr>
            <p:ph type="subTitle" idx="1"/>
          </p:nvPr>
        </p:nvSpPr>
        <p:spPr>
          <a:xfrm>
            <a:off x="1936952" y="4652932"/>
            <a:ext cx="8534400" cy="764505"/>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rgbClr val="888888"/>
              </a:buClr>
              <a:buSzPts val="2800"/>
              <a:buNone/>
              <a:defRPr sz="28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4" name="Google Shape;34;p39"/>
          <p:cNvSpPr/>
          <p:nvPr/>
        </p:nvSpPr>
        <p:spPr>
          <a:xfrm>
            <a:off x="10512491" y="5517232"/>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 name="Google Shape;35;p39"/>
          <p:cNvSpPr/>
          <p:nvPr/>
        </p:nvSpPr>
        <p:spPr>
          <a:xfrm>
            <a:off x="-125341" y="0"/>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33520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36"/>
        <p:cNvGrpSpPr/>
        <p:nvPr/>
      </p:nvGrpSpPr>
      <p:grpSpPr>
        <a:xfrm>
          <a:off x="0" y="0"/>
          <a:ext cx="0" cy="0"/>
          <a:chOff x="0" y="0"/>
          <a:chExt cx="0" cy="0"/>
        </a:xfrm>
      </p:grpSpPr>
      <p:sp>
        <p:nvSpPr>
          <p:cNvPr id="37" name="Google Shape;37;p40"/>
          <p:cNvSpPr txBox="1">
            <a:spLocks noGrp="1"/>
          </p:cNvSpPr>
          <p:nvPr>
            <p:ph type="ctrTitle"/>
          </p:nvPr>
        </p:nvSpPr>
        <p:spPr>
          <a:xfrm>
            <a:off x="911424" y="3212977"/>
            <a:ext cx="10363200" cy="641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BB040"/>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0"/>
          <p:cNvSpPr txBox="1">
            <a:spLocks noGrp="1"/>
          </p:cNvSpPr>
          <p:nvPr>
            <p:ph type="subTitle" idx="1"/>
          </p:nvPr>
        </p:nvSpPr>
        <p:spPr>
          <a:xfrm>
            <a:off x="911424" y="2420889"/>
            <a:ext cx="8534400" cy="764505"/>
          </a:xfrm>
          <a:prstGeom prst="rect">
            <a:avLst/>
          </a:prstGeom>
          <a:noFill/>
          <a:ln>
            <a:noFill/>
          </a:ln>
        </p:spPr>
        <p:txBody>
          <a:bodyPr spcFirstLastPara="1" wrap="square" lIns="91425" tIns="45700" rIns="91425" bIns="45700" anchor="b" anchorCtr="0">
            <a:normAutofit/>
          </a:bodyPr>
          <a:lstStyle>
            <a:lvl1pPr lvl="0" algn="l">
              <a:spcBef>
                <a:spcPts val="560"/>
              </a:spcBef>
              <a:spcAft>
                <a:spcPts val="0"/>
              </a:spcAft>
              <a:buClr>
                <a:srgbClr val="888888"/>
              </a:buClr>
              <a:buSzPts val="2800"/>
              <a:buNone/>
              <a:defRPr sz="28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40"/>
          <p:cNvSpPr/>
          <p:nvPr/>
        </p:nvSpPr>
        <p:spPr>
          <a:xfrm>
            <a:off x="-125341" y="14472"/>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7169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609600" y="260648"/>
            <a:ext cx="10972800" cy="6340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BB040"/>
              </a:buClr>
              <a:buSzPts val="3000"/>
              <a:buFont typeface="Century Gothic"/>
              <a:buNone/>
              <a:defRPr sz="3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609600" y="1196753"/>
            <a:ext cx="5384800" cy="492941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93700" algn="l">
              <a:spcBef>
                <a:spcPts val="520"/>
              </a:spcBef>
              <a:spcAft>
                <a:spcPts val="0"/>
              </a:spcAft>
              <a:buClr>
                <a:schemeClr val="dk1"/>
              </a:buClr>
              <a:buSzPts val="2600"/>
              <a:buChar char="–"/>
              <a:defRPr sz="2600"/>
            </a:lvl2pPr>
            <a:lvl3pPr marL="1371600" lvl="2" indent="-381000" algn="l">
              <a:spcBef>
                <a:spcPts val="480"/>
              </a:spcBef>
              <a:spcAft>
                <a:spcPts val="0"/>
              </a:spcAft>
              <a:buClr>
                <a:schemeClr val="dk1"/>
              </a:buClr>
              <a:buSzPts val="2400"/>
              <a:buChar char="•"/>
              <a:defRPr sz="2400"/>
            </a:lvl3pPr>
            <a:lvl4pPr marL="1828800" lvl="3" indent="-368300" algn="l">
              <a:spcBef>
                <a:spcPts val="440"/>
              </a:spcBef>
              <a:spcAft>
                <a:spcPts val="0"/>
              </a:spcAft>
              <a:buClr>
                <a:schemeClr val="dk1"/>
              </a:buClr>
              <a:buSzPts val="2200"/>
              <a:buChar char="–"/>
              <a:defRPr sz="2200"/>
            </a:lvl4pPr>
            <a:lvl5pPr marL="2286000" lvl="4" indent="-355600" algn="l">
              <a:spcBef>
                <a:spcPts val="400"/>
              </a:spcBef>
              <a:spcAft>
                <a:spcPts val="0"/>
              </a:spcAft>
              <a:buClr>
                <a:schemeClr val="dk1"/>
              </a:buClr>
              <a:buSzPts val="2000"/>
              <a:buChar char="»"/>
              <a:defRPr sz="20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41"/>
          <p:cNvSpPr txBox="1">
            <a:spLocks noGrp="1"/>
          </p:cNvSpPr>
          <p:nvPr>
            <p:ph type="body" idx="2"/>
          </p:nvPr>
        </p:nvSpPr>
        <p:spPr>
          <a:xfrm>
            <a:off x="6197600" y="1196753"/>
            <a:ext cx="5384800" cy="492941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81000" algn="l">
              <a:spcBef>
                <a:spcPts val="480"/>
              </a:spcBef>
              <a:spcAft>
                <a:spcPts val="0"/>
              </a:spcAft>
              <a:buClr>
                <a:schemeClr val="dk1"/>
              </a:buClr>
              <a:buSzPts val="2400"/>
              <a:buChar char="•"/>
              <a:defRPr sz="2400">
                <a:solidFill>
                  <a:schemeClr val="dk1"/>
                </a:solidFill>
                <a:latin typeface="Century Gothic"/>
                <a:ea typeface="Century Gothic"/>
                <a:cs typeface="Century Gothic"/>
                <a:sym typeface="Century Gothic"/>
              </a:defRPr>
            </a:lvl3pPr>
            <a:lvl4pPr marL="1828800" lvl="3" indent="-368300" algn="l">
              <a:spcBef>
                <a:spcPts val="440"/>
              </a:spcBef>
              <a:spcAft>
                <a:spcPts val="0"/>
              </a:spcAft>
              <a:buClr>
                <a:schemeClr val="dk1"/>
              </a:buClr>
              <a:buSzPts val="2200"/>
              <a:buChar char="–"/>
              <a:defRPr sz="2200">
                <a:solidFill>
                  <a:schemeClr val="dk1"/>
                </a:solidFill>
                <a:latin typeface="Century Gothic"/>
                <a:ea typeface="Century Gothic"/>
                <a:cs typeface="Century Gothic"/>
                <a:sym typeface="Century Gothic"/>
              </a:defRPr>
            </a:lvl4pPr>
            <a:lvl5pPr marL="2286000" lvl="4" indent="-355600" algn="l">
              <a:spcBef>
                <a:spcPts val="400"/>
              </a:spcBef>
              <a:spcAft>
                <a:spcPts val="0"/>
              </a:spcAft>
              <a:buClr>
                <a:schemeClr val="dk1"/>
              </a:buClr>
              <a:buSzPts val="2000"/>
              <a:buChar char="»"/>
              <a:defRPr sz="2000">
                <a:solidFill>
                  <a:schemeClr val="dk1"/>
                </a:solidFill>
                <a:latin typeface="Century Gothic"/>
                <a:ea typeface="Century Gothic"/>
                <a:cs typeface="Century Gothic"/>
                <a:sym typeface="Century Gothic"/>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4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1045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1"/>
        <p:cNvGrpSpPr/>
        <p:nvPr/>
      </p:nvGrpSpPr>
      <p:grpSpPr>
        <a:xfrm>
          <a:off x="0" y="0"/>
          <a:ext cx="0" cy="0"/>
          <a:chOff x="0" y="0"/>
          <a:chExt cx="0" cy="0"/>
        </a:xfrm>
      </p:grpSpPr>
      <p:sp>
        <p:nvSpPr>
          <p:cNvPr id="52" name="Google Shape;52;p43"/>
          <p:cNvSpPr txBox="1">
            <a:spLocks noGrp="1"/>
          </p:cNvSpPr>
          <p:nvPr>
            <p:ph type="title"/>
          </p:nvPr>
        </p:nvSpPr>
        <p:spPr>
          <a:xfrm>
            <a:off x="609601" y="273050"/>
            <a:ext cx="4011084" cy="92370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BB040"/>
              </a:buClr>
              <a:buSzPts val="2000"/>
              <a:buFont typeface="Century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93700" algn="l">
              <a:spcBef>
                <a:spcPts val="520"/>
              </a:spcBef>
              <a:spcAft>
                <a:spcPts val="0"/>
              </a:spcAft>
              <a:buClr>
                <a:schemeClr val="dk1"/>
              </a:buClr>
              <a:buSzPts val="2600"/>
              <a:buChar char="–"/>
              <a:defRPr sz="2600"/>
            </a:lvl2pPr>
            <a:lvl3pPr marL="1371600" lvl="2" indent="-381000" algn="l">
              <a:spcBef>
                <a:spcPts val="480"/>
              </a:spcBef>
              <a:spcAft>
                <a:spcPts val="0"/>
              </a:spcAft>
              <a:buClr>
                <a:schemeClr val="dk1"/>
              </a:buClr>
              <a:buSzPts val="2400"/>
              <a:buChar char="•"/>
              <a:defRPr sz="2400"/>
            </a:lvl3pPr>
            <a:lvl4pPr marL="1828800" lvl="3" indent="-368300" algn="l">
              <a:spcBef>
                <a:spcPts val="440"/>
              </a:spcBef>
              <a:spcAft>
                <a:spcPts val="0"/>
              </a:spcAft>
              <a:buClr>
                <a:schemeClr val="dk1"/>
              </a:buClr>
              <a:buSzPts val="2200"/>
              <a:buChar char="–"/>
              <a:defRPr sz="22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4" name="Google Shape;54;p4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4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595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BB040"/>
              </a:buClr>
              <a:buSzPts val="2000"/>
              <a:buFont typeface="Century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56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61" name="Google Shape;61;p4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1024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use / Screen Saver">
  <p:cSld name="Pause / Screen Saver">
    <p:spTree>
      <p:nvGrpSpPr>
        <p:cNvPr id="1" name="Shape 65"/>
        <p:cNvGrpSpPr/>
        <p:nvPr/>
      </p:nvGrpSpPr>
      <p:grpSpPr>
        <a:xfrm>
          <a:off x="0" y="0"/>
          <a:ext cx="0" cy="0"/>
          <a:chOff x="0" y="0"/>
          <a:chExt cx="0" cy="0"/>
        </a:xfrm>
      </p:grpSpPr>
      <p:sp>
        <p:nvSpPr>
          <p:cNvPr id="66" name="Google Shape;66;p45"/>
          <p:cNvSpPr/>
          <p:nvPr/>
        </p:nvSpPr>
        <p:spPr>
          <a:xfrm>
            <a:off x="10512491" y="5517232"/>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7" name="Google Shape;67;p45"/>
          <p:cNvSpPr/>
          <p:nvPr/>
        </p:nvSpPr>
        <p:spPr>
          <a:xfrm>
            <a:off x="-106739" y="0"/>
            <a:ext cx="1632181"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68" name="Google Shape;68;p45" descr="C:\Users\Devarajan.Sankaran\Documents\pptpresentation_\PPT Opt_2_Page_1.jpg"/>
          <p:cNvPicPr preferRelativeResize="0"/>
          <p:nvPr/>
        </p:nvPicPr>
        <p:blipFill rotWithShape="1">
          <a:blip r:embed="rId2">
            <a:alphaModFix/>
          </a:blip>
          <a:srcRect l="33290" t="20127" r="33354" b="39937"/>
          <a:stretch/>
        </p:blipFill>
        <p:spPr>
          <a:xfrm>
            <a:off x="4202619" y="1320802"/>
            <a:ext cx="3621573" cy="2414878"/>
          </a:xfrm>
          <a:prstGeom prst="rect">
            <a:avLst/>
          </a:prstGeom>
          <a:noFill/>
          <a:ln>
            <a:noFill/>
          </a:ln>
        </p:spPr>
      </p:pic>
      <p:sp>
        <p:nvSpPr>
          <p:cNvPr id="69" name="Google Shape;69;p45"/>
          <p:cNvSpPr/>
          <p:nvPr/>
        </p:nvSpPr>
        <p:spPr>
          <a:xfrm>
            <a:off x="3887755" y="1080120"/>
            <a:ext cx="4128459" cy="2772456"/>
          </a:xfrm>
          <a:prstGeom prst="rect">
            <a:avLst/>
          </a:prstGeom>
          <a:solidFill>
            <a:srgbClr val="FFFFFF">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13103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400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5" descr="C:\Users\Devarajan.Sankaran\Documents\pptpresentation_\PPT Opt_2_Page_2.jpg"/>
          <p:cNvPicPr preferRelativeResize="0"/>
          <p:nvPr/>
        </p:nvPicPr>
        <p:blipFill rotWithShape="1">
          <a:blip r:embed="rId11">
            <a:alphaModFix/>
          </a:blip>
          <a:srcRect/>
          <a:stretch/>
        </p:blipFill>
        <p:spPr>
          <a:xfrm>
            <a:off x="-122192" y="0"/>
            <a:ext cx="12314192" cy="6858000"/>
          </a:xfrm>
          <a:prstGeom prst="rect">
            <a:avLst/>
          </a:prstGeom>
          <a:noFill/>
          <a:ln>
            <a:noFill/>
          </a:ln>
        </p:spPr>
      </p:pic>
      <p:sp>
        <p:nvSpPr>
          <p:cNvPr id="11" name="Google Shape;11;p35"/>
          <p:cNvSpPr txBox="1">
            <a:spLocks noGrp="1"/>
          </p:cNvSpPr>
          <p:nvPr>
            <p:ph type="title"/>
          </p:nvPr>
        </p:nvSpPr>
        <p:spPr>
          <a:xfrm>
            <a:off x="609600" y="274638"/>
            <a:ext cx="10972800" cy="63408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BB040"/>
              </a:buClr>
              <a:buSzPts val="3200"/>
              <a:buFont typeface="Century Gothic"/>
              <a:buNone/>
              <a:defRPr sz="3200" b="1" i="0" u="none" strike="noStrike" cap="none">
                <a:solidFill>
                  <a:srgbClr val="FBB040"/>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888888"/>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888888"/>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888888"/>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888888"/>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888888"/>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888888"/>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888888"/>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888888"/>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5975183"/>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8" r:id="rId6"/>
    <p:sldLayoutId id="2147483669"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Project Elixir @ Creating Futures</a:t>
            </a:r>
          </a:p>
        </p:txBody>
      </p:sp>
      <p:sp>
        <p:nvSpPr>
          <p:cNvPr id="3" name="Subtitle 2"/>
          <p:cNvSpPr>
            <a:spLocks noGrp="1"/>
          </p:cNvSpPr>
          <p:nvPr>
            <p:ph type="subTitle" idx="4294967295"/>
          </p:nvPr>
        </p:nvSpPr>
        <p:spPr>
          <a:xfrm>
            <a:off x="3775165" y="4803278"/>
            <a:ext cx="4598126" cy="761500"/>
          </a:xfrm>
        </p:spPr>
        <p:txBody>
          <a:bodyPr>
            <a:normAutofit fontScale="92500"/>
          </a:bodyPr>
          <a:lstStyle/>
          <a:p>
            <a:pPr marL="25400" indent="0">
              <a:buNone/>
            </a:pPr>
            <a:r>
              <a:rPr lang="en-IN" altLang="en-US" dirty="0"/>
              <a:t>Phase 3 - Requirements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72A5-8DFE-4CA9-BB43-71D915ECE9D6}"/>
              </a:ext>
            </a:extLst>
          </p:cNvPr>
          <p:cNvSpPr>
            <a:spLocks noGrp="1"/>
          </p:cNvSpPr>
          <p:nvPr>
            <p:ph type="title"/>
          </p:nvPr>
        </p:nvSpPr>
        <p:spPr/>
        <p:txBody>
          <a:bodyPr/>
          <a:lstStyle/>
          <a:p>
            <a:r>
              <a:rPr lang="en-GB" dirty="0"/>
              <a:t>Example of Scores</a:t>
            </a:r>
            <a:endParaRPr lang="en-IN" dirty="0"/>
          </a:p>
        </p:txBody>
      </p:sp>
      <p:graphicFrame>
        <p:nvGraphicFramePr>
          <p:cNvPr id="5" name="Table 5">
            <a:extLst>
              <a:ext uri="{FF2B5EF4-FFF2-40B4-BE49-F238E27FC236}">
                <a16:creationId xmlns:a16="http://schemas.microsoft.com/office/drawing/2014/main" id="{3A7689A2-B058-47ED-8522-E0C509B96D85}"/>
              </a:ext>
            </a:extLst>
          </p:cNvPr>
          <p:cNvGraphicFramePr>
            <a:graphicFrameLocks noGrp="1"/>
          </p:cNvGraphicFramePr>
          <p:nvPr>
            <p:extLst>
              <p:ext uri="{D42A27DB-BD31-4B8C-83A1-F6EECF244321}">
                <p14:modId xmlns:p14="http://schemas.microsoft.com/office/powerpoint/2010/main" val="3444241162"/>
              </p:ext>
            </p:extLst>
          </p:nvPr>
        </p:nvGraphicFramePr>
        <p:xfrm>
          <a:off x="469530" y="1074773"/>
          <a:ext cx="10858376" cy="3103880"/>
        </p:xfrm>
        <a:graphic>
          <a:graphicData uri="http://schemas.openxmlformats.org/drawingml/2006/table">
            <a:tbl>
              <a:tblPr firstRow="1" bandRow="1">
                <a:tableStyleId>{5C22544A-7EE6-4342-B048-85BDC9FD1C3A}</a:tableStyleId>
              </a:tblPr>
              <a:tblGrid>
                <a:gridCol w="562308">
                  <a:extLst>
                    <a:ext uri="{9D8B030D-6E8A-4147-A177-3AD203B41FA5}">
                      <a16:colId xmlns:a16="http://schemas.microsoft.com/office/drawing/2014/main" val="4102287015"/>
                    </a:ext>
                  </a:extLst>
                </a:gridCol>
                <a:gridCol w="639419">
                  <a:extLst>
                    <a:ext uri="{9D8B030D-6E8A-4147-A177-3AD203B41FA5}">
                      <a16:colId xmlns:a16="http://schemas.microsoft.com/office/drawing/2014/main" val="359310485"/>
                    </a:ext>
                  </a:extLst>
                </a:gridCol>
                <a:gridCol w="577036">
                  <a:extLst>
                    <a:ext uri="{9D8B030D-6E8A-4147-A177-3AD203B41FA5}">
                      <a16:colId xmlns:a16="http://schemas.microsoft.com/office/drawing/2014/main" val="696446086"/>
                    </a:ext>
                  </a:extLst>
                </a:gridCol>
                <a:gridCol w="499059">
                  <a:extLst>
                    <a:ext uri="{9D8B030D-6E8A-4147-A177-3AD203B41FA5}">
                      <a16:colId xmlns:a16="http://schemas.microsoft.com/office/drawing/2014/main" val="2361462463"/>
                    </a:ext>
                  </a:extLst>
                </a:gridCol>
                <a:gridCol w="706062">
                  <a:extLst>
                    <a:ext uri="{9D8B030D-6E8A-4147-A177-3AD203B41FA5}">
                      <a16:colId xmlns:a16="http://schemas.microsoft.com/office/drawing/2014/main" val="359149247"/>
                    </a:ext>
                  </a:extLst>
                </a:gridCol>
                <a:gridCol w="763479">
                  <a:extLst>
                    <a:ext uri="{9D8B030D-6E8A-4147-A177-3AD203B41FA5}">
                      <a16:colId xmlns:a16="http://schemas.microsoft.com/office/drawing/2014/main" val="598263813"/>
                    </a:ext>
                  </a:extLst>
                </a:gridCol>
                <a:gridCol w="1464816">
                  <a:extLst>
                    <a:ext uri="{9D8B030D-6E8A-4147-A177-3AD203B41FA5}">
                      <a16:colId xmlns:a16="http://schemas.microsoft.com/office/drawing/2014/main" val="2579589557"/>
                    </a:ext>
                  </a:extLst>
                </a:gridCol>
                <a:gridCol w="923277">
                  <a:extLst>
                    <a:ext uri="{9D8B030D-6E8A-4147-A177-3AD203B41FA5}">
                      <a16:colId xmlns:a16="http://schemas.microsoft.com/office/drawing/2014/main" val="2502695531"/>
                    </a:ext>
                  </a:extLst>
                </a:gridCol>
                <a:gridCol w="861134">
                  <a:extLst>
                    <a:ext uri="{9D8B030D-6E8A-4147-A177-3AD203B41FA5}">
                      <a16:colId xmlns:a16="http://schemas.microsoft.com/office/drawing/2014/main" val="2189861849"/>
                    </a:ext>
                  </a:extLst>
                </a:gridCol>
                <a:gridCol w="861134">
                  <a:extLst>
                    <a:ext uri="{9D8B030D-6E8A-4147-A177-3AD203B41FA5}">
                      <a16:colId xmlns:a16="http://schemas.microsoft.com/office/drawing/2014/main" val="1589949569"/>
                    </a:ext>
                  </a:extLst>
                </a:gridCol>
                <a:gridCol w="3000652">
                  <a:extLst>
                    <a:ext uri="{9D8B030D-6E8A-4147-A177-3AD203B41FA5}">
                      <a16:colId xmlns:a16="http://schemas.microsoft.com/office/drawing/2014/main" val="3164581982"/>
                    </a:ext>
                  </a:extLst>
                </a:gridCol>
              </a:tblGrid>
              <a:tr h="370840">
                <a:tc>
                  <a:txBody>
                    <a:bodyPr/>
                    <a:lstStyle/>
                    <a:p>
                      <a:r>
                        <a:rPr lang="en-GB" dirty="0"/>
                        <a:t>Pro</a:t>
                      </a:r>
                      <a:endParaRPr lang="en-IN" dirty="0"/>
                    </a:p>
                  </a:txBody>
                  <a:tcPr/>
                </a:tc>
                <a:tc>
                  <a:txBody>
                    <a:bodyPr/>
                    <a:lstStyle/>
                    <a:p>
                      <a:r>
                        <a:rPr lang="en-GB" dirty="0"/>
                        <a:t>Mod</a:t>
                      </a:r>
                      <a:endParaRPr lang="en-IN" dirty="0"/>
                    </a:p>
                  </a:txBody>
                  <a:tcPr/>
                </a:tc>
                <a:tc>
                  <a:txBody>
                    <a:bodyPr/>
                    <a:lstStyle/>
                    <a:p>
                      <a:r>
                        <a:rPr lang="en-GB" dirty="0"/>
                        <a:t>Le</a:t>
                      </a:r>
                      <a:endParaRPr lang="en-IN" dirty="0"/>
                    </a:p>
                  </a:txBody>
                  <a:tcPr/>
                </a:tc>
                <a:tc>
                  <a:txBody>
                    <a:bodyPr/>
                    <a:lstStyle/>
                    <a:p>
                      <a:r>
                        <a:rPr lang="en-GB" dirty="0"/>
                        <a:t>Ba</a:t>
                      </a:r>
                      <a:endParaRPr lang="en-IN" dirty="0"/>
                    </a:p>
                  </a:txBody>
                  <a:tcPr/>
                </a:tc>
                <a:tc>
                  <a:txBody>
                    <a:bodyPr/>
                    <a:lstStyle/>
                    <a:p>
                      <a:r>
                        <a:rPr lang="en-GB" dirty="0"/>
                        <a:t>St</a:t>
                      </a:r>
                      <a:endParaRPr lang="en-IN" dirty="0"/>
                    </a:p>
                  </a:txBody>
                  <a:tcPr/>
                </a:tc>
                <a:tc>
                  <a:txBody>
                    <a:bodyPr/>
                    <a:lstStyle/>
                    <a:p>
                      <a:r>
                        <a:rPr lang="en-GB" dirty="0"/>
                        <a:t>Date</a:t>
                      </a:r>
                      <a:endParaRPr lang="en-IN" dirty="0"/>
                    </a:p>
                  </a:txBody>
                  <a:tcPr/>
                </a:tc>
                <a:tc>
                  <a:txBody>
                    <a:bodyPr/>
                    <a:lstStyle/>
                    <a:p>
                      <a:r>
                        <a:rPr lang="en-GB" dirty="0"/>
                        <a:t>Type of Asses</a:t>
                      </a:r>
                      <a:endParaRPr lang="en-IN" dirty="0"/>
                    </a:p>
                  </a:txBody>
                  <a:tcPr/>
                </a:tc>
                <a:tc>
                  <a:txBody>
                    <a:bodyPr/>
                    <a:lstStyle/>
                    <a:p>
                      <a:r>
                        <a:rPr lang="en-GB" dirty="0"/>
                        <a:t>Score</a:t>
                      </a:r>
                      <a:endParaRPr lang="en-IN" dirty="0"/>
                    </a:p>
                  </a:txBody>
                  <a:tcPr/>
                </a:tc>
                <a:tc>
                  <a:txBody>
                    <a:bodyPr/>
                    <a:lstStyle/>
                    <a:p>
                      <a:r>
                        <a:rPr lang="en-GB" dirty="0"/>
                        <a:t>Total</a:t>
                      </a:r>
                      <a:endParaRPr lang="en-IN" dirty="0"/>
                    </a:p>
                  </a:txBody>
                  <a:tcPr/>
                </a:tc>
                <a:tc>
                  <a:txBody>
                    <a:bodyPr/>
                    <a:lstStyle/>
                    <a:p>
                      <a:r>
                        <a:rPr lang="en-GB" dirty="0" err="1"/>
                        <a:t>Cont</a:t>
                      </a:r>
                      <a:r>
                        <a:rPr lang="en-GB" dirty="0"/>
                        <a:t> Id</a:t>
                      </a:r>
                      <a:endParaRPr lang="en-IN" dirty="0"/>
                    </a:p>
                  </a:txBody>
                  <a:tcPr/>
                </a:tc>
                <a:tc>
                  <a:txBody>
                    <a:bodyPr/>
                    <a:lstStyle/>
                    <a:p>
                      <a:endParaRPr lang="en-IN" dirty="0"/>
                    </a:p>
                  </a:txBody>
                  <a:tcPr/>
                </a:tc>
                <a:extLst>
                  <a:ext uri="{0D108BD9-81ED-4DB2-BD59-A6C34878D82A}">
                    <a16:rowId xmlns:a16="http://schemas.microsoft.com/office/drawing/2014/main" val="997145259"/>
                  </a:ext>
                </a:extLst>
              </a:tr>
              <a:tr h="370840">
                <a:tc>
                  <a:txBody>
                    <a:bodyPr/>
                    <a:lstStyle/>
                    <a:p>
                      <a:r>
                        <a:rPr lang="en-GB" dirty="0"/>
                        <a:t>SE</a:t>
                      </a:r>
                      <a:endParaRPr lang="en-IN" dirty="0"/>
                    </a:p>
                  </a:txBody>
                  <a:tcPr/>
                </a:tc>
                <a:tc>
                  <a:txBody>
                    <a:bodyPr/>
                    <a:lstStyle/>
                    <a:p>
                      <a:r>
                        <a:rPr lang="en-GB" dirty="0"/>
                        <a:t>W</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0711</a:t>
                      </a:r>
                      <a:endParaRPr lang="en-IN" dirty="0"/>
                    </a:p>
                  </a:txBody>
                  <a:tcPr/>
                </a:tc>
                <a:tc>
                  <a:txBody>
                    <a:bodyPr/>
                    <a:lstStyle/>
                    <a:p>
                      <a:r>
                        <a:rPr lang="en-GB" dirty="0"/>
                        <a:t>GA</a:t>
                      </a:r>
                      <a:endParaRPr lang="en-IN" dirty="0"/>
                    </a:p>
                  </a:txBody>
                  <a:tcPr/>
                </a:tc>
                <a:tc>
                  <a:txBody>
                    <a:bodyPr/>
                    <a:lstStyle/>
                    <a:p>
                      <a:r>
                        <a:rPr lang="en-GB" dirty="0"/>
                        <a:t>16</a:t>
                      </a:r>
                      <a:endParaRPr lang="en-IN" dirty="0"/>
                    </a:p>
                  </a:txBody>
                  <a:tcPr/>
                </a:tc>
                <a:tc>
                  <a:txBody>
                    <a:bodyPr/>
                    <a:lstStyle/>
                    <a:p>
                      <a:r>
                        <a:rPr lang="en-GB" dirty="0"/>
                        <a:t>20</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31680023"/>
                  </a:ext>
                </a:extLst>
              </a:tr>
              <a:tr h="370840">
                <a:tc>
                  <a:txBody>
                    <a:bodyPr/>
                    <a:lstStyle/>
                    <a:p>
                      <a:r>
                        <a:rPr lang="en-GB" dirty="0"/>
                        <a:t>SE</a:t>
                      </a:r>
                      <a:endParaRPr lang="en-IN" dirty="0"/>
                    </a:p>
                  </a:txBody>
                  <a:tcPr/>
                </a:tc>
                <a:tc>
                  <a:txBody>
                    <a:bodyPr/>
                    <a:lstStyle/>
                    <a:p>
                      <a:r>
                        <a:rPr lang="en-GB" dirty="0"/>
                        <a:t>L</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0711</a:t>
                      </a:r>
                      <a:endParaRPr lang="en-IN" dirty="0"/>
                    </a:p>
                  </a:txBody>
                  <a:tcPr/>
                </a:tc>
                <a:tc>
                  <a:txBody>
                    <a:bodyPr/>
                    <a:lstStyle/>
                    <a:p>
                      <a:r>
                        <a:rPr lang="en-GB" dirty="0"/>
                        <a:t>A</a:t>
                      </a:r>
                      <a:endParaRPr lang="en-IN" dirty="0"/>
                    </a:p>
                  </a:txBody>
                  <a:tcPr/>
                </a:tc>
                <a:tc>
                  <a:txBody>
                    <a:bodyPr/>
                    <a:lstStyle/>
                    <a:p>
                      <a:r>
                        <a:rPr lang="en-GB" dirty="0"/>
                        <a:t>8</a:t>
                      </a:r>
                      <a:endParaRPr lang="en-IN" dirty="0"/>
                    </a:p>
                  </a:txBody>
                  <a:tcPr/>
                </a:tc>
                <a:tc>
                  <a:txBody>
                    <a:bodyPr/>
                    <a:lstStyle/>
                    <a:p>
                      <a:r>
                        <a:rPr lang="en-GB"/>
                        <a:t>10</a:t>
                      </a:r>
                      <a:endParaRPr lang="en-IN" dirty="0"/>
                    </a:p>
                  </a:txBody>
                  <a:tcPr/>
                </a:tc>
                <a:tc>
                  <a:txBody>
                    <a:bodyPr/>
                    <a:lstStyle/>
                    <a:p>
                      <a:r>
                        <a:rPr lang="en-GB" dirty="0"/>
                        <a:t>46</a:t>
                      </a:r>
                      <a:endParaRPr lang="en-IN" dirty="0"/>
                    </a:p>
                  </a:txBody>
                  <a:tcPr/>
                </a:tc>
                <a:tc>
                  <a:txBody>
                    <a:bodyPr/>
                    <a:lstStyle/>
                    <a:p>
                      <a:r>
                        <a:rPr lang="en-GB" dirty="0"/>
                        <a:t>This has 10 Qs and the student has answered 8 Qs correctly</a:t>
                      </a:r>
                      <a:endParaRPr lang="en-IN" dirty="0"/>
                    </a:p>
                  </a:txBody>
                  <a:tcPr/>
                </a:tc>
                <a:extLst>
                  <a:ext uri="{0D108BD9-81ED-4DB2-BD59-A6C34878D82A}">
                    <a16:rowId xmlns:a16="http://schemas.microsoft.com/office/drawing/2014/main" val="259235958"/>
                  </a:ext>
                </a:extLst>
              </a:tr>
              <a:tr h="370840">
                <a:tc>
                  <a:txBody>
                    <a:bodyPr/>
                    <a:lstStyle/>
                    <a:p>
                      <a:r>
                        <a:rPr lang="en-GB" dirty="0"/>
                        <a:t>SE</a:t>
                      </a:r>
                      <a:endParaRPr lang="en-IN" dirty="0"/>
                    </a:p>
                  </a:txBody>
                  <a:tcPr/>
                </a:tc>
                <a:tc>
                  <a:txBody>
                    <a:bodyPr/>
                    <a:lstStyle/>
                    <a:p>
                      <a:r>
                        <a:rPr lang="en-GB" dirty="0"/>
                        <a:t>L</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07</a:t>
                      </a:r>
                      <a:endParaRPr lang="en-IN" dirty="0"/>
                    </a:p>
                  </a:txBody>
                  <a:tcPr/>
                </a:tc>
                <a:tc>
                  <a:txBody>
                    <a:bodyPr/>
                    <a:lstStyle/>
                    <a:p>
                      <a:r>
                        <a:rPr lang="en-GB" dirty="0"/>
                        <a:t>A</a:t>
                      </a:r>
                      <a:endParaRPr lang="en-IN" dirty="0"/>
                    </a:p>
                  </a:txBody>
                  <a:tcPr/>
                </a:tc>
                <a:tc>
                  <a:txBody>
                    <a:bodyPr/>
                    <a:lstStyle/>
                    <a:p>
                      <a:r>
                        <a:rPr lang="en-GB" dirty="0"/>
                        <a:t>5</a:t>
                      </a:r>
                      <a:endParaRPr lang="en-IN" dirty="0"/>
                    </a:p>
                  </a:txBody>
                  <a:tcPr/>
                </a:tc>
                <a:tc>
                  <a:txBody>
                    <a:bodyPr/>
                    <a:lstStyle/>
                    <a:p>
                      <a:r>
                        <a:rPr lang="en-GB" dirty="0"/>
                        <a:t>5</a:t>
                      </a:r>
                      <a:endParaRPr lang="en-IN" dirty="0"/>
                    </a:p>
                  </a:txBody>
                  <a:tcPr/>
                </a:tc>
                <a:tc>
                  <a:txBody>
                    <a:bodyPr/>
                    <a:lstStyle/>
                    <a:p>
                      <a:r>
                        <a:rPr lang="en-GB" dirty="0"/>
                        <a:t>47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This has 5 Qs and the student has answered 5 Qs correctly</a:t>
                      </a:r>
                      <a:endParaRPr lang="en-IN" dirty="0"/>
                    </a:p>
                    <a:p>
                      <a:endParaRPr lang="en-IN" dirty="0"/>
                    </a:p>
                  </a:txBody>
                  <a:tcPr/>
                </a:tc>
                <a:extLst>
                  <a:ext uri="{0D108BD9-81ED-4DB2-BD59-A6C34878D82A}">
                    <a16:rowId xmlns:a16="http://schemas.microsoft.com/office/drawing/2014/main" val="117732774"/>
                  </a:ext>
                </a:extLst>
              </a:tr>
              <a:tr h="370840">
                <a:tc>
                  <a:txBody>
                    <a:bodyPr/>
                    <a:lstStyle/>
                    <a:p>
                      <a:r>
                        <a:rPr lang="en-GB" dirty="0"/>
                        <a:t>SE</a:t>
                      </a:r>
                      <a:endParaRPr lang="en-IN" dirty="0"/>
                    </a:p>
                  </a:txBody>
                  <a:tcPr/>
                </a:tc>
                <a:tc>
                  <a:txBody>
                    <a:bodyPr/>
                    <a:lstStyle/>
                    <a:p>
                      <a:r>
                        <a:rPr lang="en-GB" dirty="0"/>
                        <a:t>W</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07</a:t>
                      </a:r>
                      <a:endParaRPr lang="en-IN" dirty="0"/>
                    </a:p>
                  </a:txBody>
                  <a:tcPr/>
                </a:tc>
                <a:tc>
                  <a:txBody>
                    <a:bodyPr/>
                    <a:lstStyle/>
                    <a:p>
                      <a:r>
                        <a:rPr lang="en-GB" dirty="0"/>
                        <a:t>MF</a:t>
                      </a:r>
                      <a:endParaRPr lang="en-IN" dirty="0"/>
                    </a:p>
                  </a:txBody>
                  <a:tcPr/>
                </a:tc>
                <a:tc>
                  <a:txBody>
                    <a:bodyPr/>
                    <a:lstStyle/>
                    <a:p>
                      <a:r>
                        <a:rPr lang="en-GB" dirty="0"/>
                        <a:t>0</a:t>
                      </a:r>
                      <a:endParaRPr lang="en-IN" dirty="0"/>
                    </a:p>
                  </a:txBody>
                  <a:tcPr/>
                </a:tc>
                <a:tc>
                  <a:txBody>
                    <a:bodyPr/>
                    <a:lstStyle/>
                    <a:p>
                      <a:r>
                        <a:rPr lang="en-GB" dirty="0"/>
                        <a:t>100</a:t>
                      </a:r>
                      <a:endParaRPr lang="en-IN" dirty="0"/>
                    </a:p>
                  </a:txBody>
                  <a:tcPr/>
                </a:tc>
                <a:tc>
                  <a:txBody>
                    <a:bodyPr/>
                    <a:lstStyle/>
                    <a:p>
                      <a:endParaRPr lang="en-IN" dirty="0"/>
                    </a:p>
                  </a:txBody>
                  <a:tcPr/>
                </a:tc>
                <a:tc>
                  <a:txBody>
                    <a:bodyPr/>
                    <a:lstStyle/>
                    <a:p>
                      <a:r>
                        <a:rPr lang="en-GB" dirty="0"/>
                        <a:t>Either 0 or 100</a:t>
                      </a:r>
                      <a:endParaRPr lang="en-IN" dirty="0"/>
                    </a:p>
                  </a:txBody>
                  <a:tcPr/>
                </a:tc>
                <a:extLst>
                  <a:ext uri="{0D108BD9-81ED-4DB2-BD59-A6C34878D82A}">
                    <a16:rowId xmlns:a16="http://schemas.microsoft.com/office/drawing/2014/main" val="1535211840"/>
                  </a:ext>
                </a:extLst>
              </a:tr>
              <a:tr h="370840">
                <a:tc>
                  <a:txBody>
                    <a:bodyPr/>
                    <a:lstStyle/>
                    <a:p>
                      <a:r>
                        <a:rPr lang="en-GB" dirty="0"/>
                        <a:t>SE</a:t>
                      </a:r>
                      <a:endParaRPr lang="en-IN" dirty="0"/>
                    </a:p>
                  </a:txBody>
                  <a:tcPr/>
                </a:tc>
                <a:tc>
                  <a:txBody>
                    <a:bodyPr/>
                    <a:lstStyle/>
                    <a:p>
                      <a:r>
                        <a:rPr lang="en-GB" dirty="0"/>
                        <a:t>W</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07</a:t>
                      </a:r>
                      <a:endParaRPr lang="en-IN" dirty="0"/>
                    </a:p>
                  </a:txBody>
                  <a:tcPr/>
                </a:tc>
                <a:tc>
                  <a:txBody>
                    <a:bodyPr/>
                    <a:lstStyle/>
                    <a:p>
                      <a:r>
                        <a:rPr lang="en-GB" dirty="0"/>
                        <a:t>CW</a:t>
                      </a:r>
                      <a:endParaRPr lang="en-IN" dirty="0"/>
                    </a:p>
                  </a:txBody>
                  <a:tcPr/>
                </a:tc>
                <a:tc>
                  <a:txBody>
                    <a:bodyPr/>
                    <a:lstStyle/>
                    <a:p>
                      <a:r>
                        <a:rPr lang="en-GB" dirty="0"/>
                        <a:t>100</a:t>
                      </a:r>
                      <a:endParaRPr lang="en-IN" dirty="0"/>
                    </a:p>
                  </a:txBody>
                  <a:tcPr/>
                </a:tc>
                <a:tc>
                  <a:txBody>
                    <a:bodyPr/>
                    <a:lstStyle/>
                    <a:p>
                      <a:r>
                        <a:rPr lang="en-GB" dirty="0"/>
                        <a:t>0</a:t>
                      </a:r>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Either 0 or 100</a:t>
                      </a:r>
                      <a:endParaRPr lang="en-IN" dirty="0"/>
                    </a:p>
                  </a:txBody>
                  <a:tcPr/>
                </a:tc>
                <a:extLst>
                  <a:ext uri="{0D108BD9-81ED-4DB2-BD59-A6C34878D82A}">
                    <a16:rowId xmlns:a16="http://schemas.microsoft.com/office/drawing/2014/main" val="314467873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26751508"/>
                  </a:ext>
                </a:extLst>
              </a:tr>
            </a:tbl>
          </a:graphicData>
        </a:graphic>
      </p:graphicFrame>
    </p:spTree>
    <p:extLst>
      <p:ext uri="{BB962C8B-B14F-4D97-AF65-F5344CB8AC3E}">
        <p14:creationId xmlns:p14="http://schemas.microsoft.com/office/powerpoint/2010/main" val="31358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E46F-A214-4C4F-9DB3-4EADF9BC4529}"/>
              </a:ext>
            </a:extLst>
          </p:cNvPr>
          <p:cNvSpPr>
            <a:spLocks noGrp="1"/>
          </p:cNvSpPr>
          <p:nvPr>
            <p:ph type="title"/>
          </p:nvPr>
        </p:nvSpPr>
        <p:spPr/>
        <p:txBody>
          <a:bodyPr/>
          <a:lstStyle/>
          <a:p>
            <a:r>
              <a:rPr lang="en-GB" dirty="0"/>
              <a:t>Spoken English-&gt;Word-&gt;Crossword-&gt;Level 1</a:t>
            </a:r>
            <a:endParaRPr lang="en-IN" dirty="0"/>
          </a:p>
        </p:txBody>
      </p:sp>
      <p:sp>
        <p:nvSpPr>
          <p:cNvPr id="3" name="Content Placeholder 2">
            <a:extLst>
              <a:ext uri="{FF2B5EF4-FFF2-40B4-BE49-F238E27FC236}">
                <a16:creationId xmlns:a16="http://schemas.microsoft.com/office/drawing/2014/main" id="{A99B2BE3-3D0E-4C21-8C1F-5696FB270980}"/>
              </a:ext>
            </a:extLst>
          </p:cNvPr>
          <p:cNvSpPr>
            <a:spLocks noGrp="1"/>
          </p:cNvSpPr>
          <p:nvPr>
            <p:ph idx="1"/>
          </p:nvPr>
        </p:nvSpPr>
        <p:spPr/>
        <p:txBody>
          <a:bodyPr>
            <a:normAutofit/>
          </a:bodyPr>
          <a:lstStyle/>
          <a:p>
            <a:r>
              <a:rPr lang="en-GB" sz="2000" dirty="0"/>
              <a:t>Animals (CW1)</a:t>
            </a:r>
          </a:p>
          <a:p>
            <a:r>
              <a:rPr lang="en-GB" sz="2000" dirty="0"/>
              <a:t>Body Parts (CW2)</a:t>
            </a:r>
          </a:p>
          <a:p>
            <a:r>
              <a:rPr lang="en-GB" sz="2000" dirty="0"/>
              <a:t>Days of the week (CW3)</a:t>
            </a:r>
            <a:endParaRPr lang="en-IN" sz="2000" dirty="0"/>
          </a:p>
        </p:txBody>
      </p:sp>
    </p:spTree>
    <p:extLst>
      <p:ext uri="{BB962C8B-B14F-4D97-AF65-F5344CB8AC3E}">
        <p14:creationId xmlns:p14="http://schemas.microsoft.com/office/powerpoint/2010/main" val="69570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B950-1F0F-46B7-AA10-92AC5BAB2F64}"/>
              </a:ext>
            </a:extLst>
          </p:cNvPr>
          <p:cNvSpPr>
            <a:spLocks noGrp="1"/>
          </p:cNvSpPr>
          <p:nvPr>
            <p:ph type="title"/>
          </p:nvPr>
        </p:nvSpPr>
        <p:spPr/>
        <p:txBody>
          <a:bodyPr/>
          <a:lstStyle/>
          <a:p>
            <a:r>
              <a:rPr lang="en-IN" dirty="0"/>
              <a:t>Module: Student Module</a:t>
            </a:r>
          </a:p>
        </p:txBody>
      </p:sp>
      <p:sp>
        <p:nvSpPr>
          <p:cNvPr id="3" name="Content Placeholder 2">
            <a:extLst>
              <a:ext uri="{FF2B5EF4-FFF2-40B4-BE49-F238E27FC236}">
                <a16:creationId xmlns:a16="http://schemas.microsoft.com/office/drawing/2014/main" id="{D66F9977-3CCB-4516-AFA9-505C7B7BCAE0}"/>
              </a:ext>
            </a:extLst>
          </p:cNvPr>
          <p:cNvSpPr>
            <a:spLocks noGrp="1"/>
          </p:cNvSpPr>
          <p:nvPr>
            <p:ph idx="1"/>
          </p:nvPr>
        </p:nvSpPr>
        <p:spPr>
          <a:xfrm>
            <a:off x="228600" y="1055916"/>
            <a:ext cx="11669486" cy="4963884"/>
          </a:xfrm>
        </p:spPr>
        <p:txBody>
          <a:bodyPr/>
          <a:lstStyle/>
          <a:p>
            <a:pPr marL="539750" indent="-514350">
              <a:buSzPct val="100000"/>
              <a:buFont typeface="+mj-lt"/>
              <a:buAutoNum type="arabicPeriod"/>
            </a:pPr>
            <a:r>
              <a:rPr lang="en-IN" sz="2000" b="1" dirty="0"/>
              <a:t>Display of Scores</a:t>
            </a:r>
          </a:p>
          <a:p>
            <a:pPr marL="996950" lvl="1" indent="-514350">
              <a:buSzPct val="100000"/>
              <a:buFont typeface="+mj-lt"/>
              <a:buAutoNum type="arabicPeriod"/>
            </a:pPr>
            <a:r>
              <a:rPr lang="en-IN" sz="1600" dirty="0"/>
              <a:t>The Scores will be displayed to both Students and Teachers</a:t>
            </a:r>
          </a:p>
          <a:p>
            <a:pPr marL="996950" lvl="1" indent="-514350">
              <a:buSzPct val="100000"/>
              <a:buFont typeface="+mj-lt"/>
              <a:buAutoNum type="arabicPeriod"/>
            </a:pPr>
            <a:r>
              <a:rPr lang="en-IN" sz="1600" dirty="0"/>
              <a:t>For Students, the Scores will be shown at the </a:t>
            </a:r>
            <a:r>
              <a:rPr lang="en-IN" sz="1600" b="1" dirty="0"/>
              <a:t>Program</a:t>
            </a:r>
            <a:r>
              <a:rPr lang="en-IN" sz="1600" dirty="0"/>
              <a:t> level and this will be further drilled down to the </a:t>
            </a:r>
            <a:r>
              <a:rPr lang="en-IN" sz="1600" b="1" dirty="0"/>
              <a:t>Module</a:t>
            </a:r>
            <a:r>
              <a:rPr lang="en-IN" sz="1600" dirty="0"/>
              <a:t> Level and for a particular </a:t>
            </a:r>
            <a:r>
              <a:rPr lang="en-IN" sz="1600" b="1" dirty="0"/>
              <a:t>Level</a:t>
            </a:r>
          </a:p>
          <a:p>
            <a:pPr marL="996950" lvl="1" indent="-514350">
              <a:buSzPct val="100000"/>
              <a:buFont typeface="+mj-lt"/>
              <a:buAutoNum type="arabicPeriod"/>
            </a:pPr>
            <a:r>
              <a:rPr lang="en-IN" sz="1600" dirty="0"/>
              <a:t>When the Student logins in, the student will be able to see only his scores</a:t>
            </a:r>
          </a:p>
          <a:p>
            <a:pPr marL="996950" lvl="1" indent="-514350">
              <a:buSzPct val="100000"/>
              <a:buFont typeface="+mj-lt"/>
              <a:buAutoNum type="arabicPeriod"/>
            </a:pPr>
            <a:r>
              <a:rPr lang="en-IN" sz="1600" dirty="0"/>
              <a:t>For Teachers, the scores will be show in the “Report” Section in the ADMIN module. The teacher will be able to see the scores for a batch or for a Student. </a:t>
            </a:r>
          </a:p>
          <a:p>
            <a:pPr marL="1454150" lvl="2" indent="-514350">
              <a:buSzPct val="100000"/>
              <a:buFont typeface="+mj-lt"/>
              <a:buAutoNum type="arabicPeriod"/>
            </a:pPr>
            <a:r>
              <a:rPr lang="en-IN" sz="1400" dirty="0"/>
              <a:t>A Batch will show the scored of all the students associated with the Batch.</a:t>
            </a:r>
          </a:p>
          <a:p>
            <a:pPr marL="1454150" lvl="2" indent="-514350">
              <a:buSzPct val="100000"/>
              <a:buFont typeface="+mj-lt"/>
              <a:buAutoNum type="arabicPeriod"/>
            </a:pPr>
            <a:r>
              <a:rPr lang="en-IN" sz="1400" dirty="0"/>
              <a:t>The Scores for the student will be shown at an aggregate level (Program Level) and there should be an option to drill down to Module and Level</a:t>
            </a:r>
          </a:p>
          <a:p>
            <a:endParaRPr lang="en-IN" dirty="0"/>
          </a:p>
        </p:txBody>
      </p:sp>
      <p:sp>
        <p:nvSpPr>
          <p:cNvPr id="5" name="Rectangle 4">
            <a:extLst>
              <a:ext uri="{FF2B5EF4-FFF2-40B4-BE49-F238E27FC236}">
                <a16:creationId xmlns:a16="http://schemas.microsoft.com/office/drawing/2014/main" id="{5289C7D3-3D6D-4D66-936B-A8571BE5616C}"/>
              </a:ext>
            </a:extLst>
          </p:cNvPr>
          <p:cNvSpPr/>
          <p:nvPr/>
        </p:nvSpPr>
        <p:spPr>
          <a:xfrm>
            <a:off x="9880598"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Jay</a:t>
            </a:r>
            <a:endParaRPr lang="en-IN" sz="2400" dirty="0"/>
          </a:p>
        </p:txBody>
      </p:sp>
      <p:sp>
        <p:nvSpPr>
          <p:cNvPr id="7" name="Oval 6">
            <a:extLst>
              <a:ext uri="{FF2B5EF4-FFF2-40B4-BE49-F238E27FC236}">
                <a16:creationId xmlns:a16="http://schemas.microsoft.com/office/drawing/2014/main" id="{DD84FCE1-EE5E-43B7-BBED-DD4A453E3653}"/>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0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p:txBody>
          <a:bodyPr/>
          <a:lstStyle/>
          <a:p>
            <a:r>
              <a:rPr lang="en-IN" dirty="0"/>
              <a:t>Module: Admin Module</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348343" y="1055905"/>
            <a:ext cx="10972800" cy="4525963"/>
          </a:xfrm>
        </p:spPr>
        <p:txBody>
          <a:bodyPr>
            <a:normAutofit/>
          </a:bodyPr>
          <a:lstStyle/>
          <a:p>
            <a:pPr marL="539750" indent="-514350">
              <a:buSzPct val="100000"/>
              <a:buFont typeface="+mj-lt"/>
              <a:buAutoNum type="arabicPeriod"/>
            </a:pPr>
            <a:r>
              <a:rPr lang="en-IN" sz="2400" dirty="0"/>
              <a:t>Expose an API over rest to download the </a:t>
            </a:r>
            <a:r>
              <a:rPr lang="en-IN" sz="2400" dirty="0" err="1"/>
              <a:t>db</a:t>
            </a:r>
            <a:endParaRPr lang="en-IN" sz="2400" dirty="0"/>
          </a:p>
          <a:p>
            <a:pPr marL="996950" lvl="1" indent="-514350">
              <a:buSzPct val="100000"/>
              <a:buFont typeface="+mj-lt"/>
              <a:buAutoNum type="arabicPeriod"/>
            </a:pPr>
            <a:r>
              <a:rPr lang="en-IN" sz="2000" dirty="0"/>
              <a:t>Elixir will be used as a mobile application and as a web application</a:t>
            </a:r>
          </a:p>
          <a:p>
            <a:pPr marL="996950" lvl="1" indent="-514350">
              <a:buSzPct val="100000"/>
              <a:buFont typeface="+mj-lt"/>
              <a:buAutoNum type="arabicPeriod"/>
            </a:pPr>
            <a:r>
              <a:rPr lang="en-IN" sz="2000" dirty="0"/>
              <a:t>The mobile app will mostly comprise of the student module, and is intended for use by students. It must  work “offline” without a data connection</a:t>
            </a:r>
          </a:p>
          <a:p>
            <a:pPr marL="996950" lvl="1" indent="-514350">
              <a:buSzPct val="100000"/>
              <a:buFont typeface="+mj-lt"/>
              <a:buAutoNum type="arabicPeriod"/>
            </a:pPr>
            <a:r>
              <a:rPr lang="en-IN" sz="2000" dirty="0"/>
              <a:t>For this to happen, all of the data stored in the web application must be exposed using REST for the mobile application to </a:t>
            </a:r>
            <a:r>
              <a:rPr lang="en-IN" sz="2000" b="1" dirty="0"/>
              <a:t>download</a:t>
            </a:r>
            <a:r>
              <a:rPr lang="en-IN" sz="2000" dirty="0"/>
              <a:t> and </a:t>
            </a:r>
            <a:r>
              <a:rPr lang="en-IN" sz="2000" b="1" dirty="0"/>
              <a:t>upload</a:t>
            </a:r>
          </a:p>
          <a:p>
            <a:pPr marL="996950" lvl="1" indent="-514350">
              <a:buSzPct val="100000"/>
              <a:buFont typeface="+mj-lt"/>
              <a:buAutoNum type="arabicPeriod"/>
            </a:pPr>
            <a:r>
              <a:rPr lang="en-IN" sz="2000" dirty="0"/>
              <a:t>Download will be for</a:t>
            </a:r>
          </a:p>
          <a:p>
            <a:pPr marL="1454150" lvl="2" indent="-514350">
              <a:buSzPct val="100000"/>
              <a:buFont typeface="+mj-lt"/>
              <a:buAutoNum type="arabicPeriod"/>
            </a:pPr>
            <a:r>
              <a:rPr lang="en-IN" sz="1600" dirty="0"/>
              <a:t>Download Questions and other ADMIN data from Web to Mobile</a:t>
            </a:r>
          </a:p>
          <a:p>
            <a:pPr marL="1454150" lvl="2" indent="-514350">
              <a:buSzPct val="100000"/>
              <a:buFont typeface="+mj-lt"/>
              <a:buAutoNum type="arabicPeriod"/>
            </a:pPr>
            <a:r>
              <a:rPr lang="en-IN" sz="1600" dirty="0"/>
              <a:t>Download Scores of a particular student</a:t>
            </a:r>
          </a:p>
          <a:p>
            <a:pPr marL="996950" lvl="1" indent="-514350">
              <a:buSzPct val="100000"/>
              <a:buFont typeface="+mj-lt"/>
              <a:buAutoNum type="arabicPeriod"/>
            </a:pPr>
            <a:r>
              <a:rPr lang="en-IN" sz="2000" dirty="0"/>
              <a:t>Upload will only be used to upload / Sync the scores of the student to the central database</a:t>
            </a:r>
          </a:p>
          <a:p>
            <a:pPr marL="996950" lvl="1" indent="-514350">
              <a:buSzPct val="100000"/>
              <a:buFont typeface="+mj-lt"/>
              <a:buAutoNum type="arabicPeriod"/>
            </a:pPr>
            <a:endParaRPr lang="en-IN" sz="2000" b="1" dirty="0"/>
          </a:p>
          <a:p>
            <a:pPr marL="996950" lvl="1" indent="-514350">
              <a:buFont typeface="+mj-lt"/>
              <a:buAutoNum type="arabicPeriod"/>
            </a:pPr>
            <a:endParaRPr lang="en-IN" sz="2000" dirty="0"/>
          </a:p>
          <a:p>
            <a:pPr marL="482600" lvl="1" indent="0">
              <a:buNone/>
            </a:pPr>
            <a:endParaRPr lang="en-IN" sz="2000" dirty="0"/>
          </a:p>
          <a:p>
            <a:endParaRPr lang="en-IN" sz="2400" dirty="0"/>
          </a:p>
        </p:txBody>
      </p:sp>
      <p:sp>
        <p:nvSpPr>
          <p:cNvPr id="7" name="Rectangle 6">
            <a:extLst>
              <a:ext uri="{FF2B5EF4-FFF2-40B4-BE49-F238E27FC236}">
                <a16:creationId xmlns:a16="http://schemas.microsoft.com/office/drawing/2014/main" id="{F799AFE6-FEF0-41F8-BEEF-6F0F75CB8F73}"/>
              </a:ext>
            </a:extLst>
          </p:cNvPr>
          <p:cNvSpPr/>
          <p:nvPr/>
        </p:nvSpPr>
        <p:spPr>
          <a:xfrm>
            <a:off x="9880598"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Jay</a:t>
            </a:r>
            <a:endParaRPr lang="en-IN" sz="2400" dirty="0"/>
          </a:p>
        </p:txBody>
      </p:sp>
      <p:sp>
        <p:nvSpPr>
          <p:cNvPr id="4" name="Oval 3">
            <a:extLst>
              <a:ext uri="{FF2B5EF4-FFF2-40B4-BE49-F238E27FC236}">
                <a16:creationId xmlns:a16="http://schemas.microsoft.com/office/drawing/2014/main" id="{6A6A2D15-8CB0-4FBA-895E-E6D1B319C2FC}"/>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298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p:txBody>
          <a:bodyPr/>
          <a:lstStyle/>
          <a:p>
            <a:r>
              <a:rPr lang="en-IN" dirty="0"/>
              <a:t>Module: Computer Coaching , Student Module</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402771" y="1088572"/>
            <a:ext cx="10972800" cy="5214257"/>
          </a:xfrm>
        </p:spPr>
        <p:txBody>
          <a:bodyPr>
            <a:normAutofit/>
          </a:bodyPr>
          <a:lstStyle/>
          <a:p>
            <a:pPr marL="539750" indent="-514350">
              <a:buSzPct val="100000"/>
              <a:buFont typeface="+mj-lt"/>
              <a:buAutoNum type="arabicPeriod"/>
            </a:pPr>
            <a:r>
              <a:rPr lang="en-IN" sz="2400" dirty="0"/>
              <a:t>A page for the “Computer Skills” program must be designed</a:t>
            </a:r>
          </a:p>
          <a:p>
            <a:pPr marL="996950" lvl="1" indent="-514350">
              <a:buSzPct val="100000"/>
              <a:buFont typeface="+mj-lt"/>
              <a:buAutoNum type="arabicPeriod"/>
            </a:pPr>
            <a:r>
              <a:rPr lang="en-IN" sz="2000" dirty="0"/>
              <a:t>The page should be similar to what has been done for Spoken English and Education to Employability</a:t>
            </a:r>
          </a:p>
          <a:p>
            <a:pPr marL="996950" lvl="1" indent="-514350">
              <a:buSzPct val="100000"/>
              <a:buFont typeface="+mj-lt"/>
              <a:buAutoNum type="arabicPeriod"/>
            </a:pPr>
            <a:r>
              <a:rPr lang="en-IN" sz="2000" dirty="0"/>
              <a:t>It should list the modules that exist for the computer skills program, together with the various levels for the module </a:t>
            </a:r>
          </a:p>
          <a:p>
            <a:pPr marL="996950" lvl="1" indent="-514350">
              <a:buSzPct val="100000"/>
              <a:buFont typeface="+mj-lt"/>
              <a:buAutoNum type="arabicPeriod"/>
            </a:pPr>
            <a:r>
              <a:rPr lang="en-IN" sz="2000" dirty="0"/>
              <a:t>It should allow students to take the following types of tests for each level</a:t>
            </a:r>
          </a:p>
          <a:p>
            <a:pPr marL="1454150" lvl="2" indent="-514350">
              <a:buSzPct val="100000"/>
              <a:buFont typeface="+mj-lt"/>
              <a:buAutoNum type="arabicPeriod"/>
            </a:pPr>
            <a:r>
              <a:rPr lang="en-IN" sz="1600" dirty="0"/>
              <a:t>Choose the correct answer</a:t>
            </a:r>
          </a:p>
          <a:p>
            <a:pPr marL="1454150" lvl="2" indent="-514350">
              <a:buSzPct val="100000"/>
              <a:buFont typeface="+mj-lt"/>
              <a:buAutoNum type="arabicPeriod"/>
            </a:pPr>
            <a:r>
              <a:rPr lang="en-IN" sz="1600" dirty="0"/>
              <a:t>Fill in the Blanks</a:t>
            </a:r>
          </a:p>
          <a:p>
            <a:pPr marL="1454150" lvl="2" indent="-514350">
              <a:buSzPct val="100000"/>
              <a:buFont typeface="+mj-lt"/>
              <a:buAutoNum type="arabicPeriod"/>
            </a:pPr>
            <a:r>
              <a:rPr lang="en-IN" sz="1600" dirty="0"/>
              <a:t>Single Image Questions with Options</a:t>
            </a:r>
          </a:p>
          <a:p>
            <a:pPr marL="482600" lvl="1" indent="0">
              <a:buNone/>
            </a:pPr>
            <a:endParaRPr lang="en-IN" sz="2000" dirty="0">
              <a:solidFill>
                <a:srgbClr val="FF0000"/>
              </a:solidFill>
            </a:endParaRPr>
          </a:p>
          <a:p>
            <a:pPr marL="482600" lvl="1" indent="0">
              <a:buNone/>
            </a:pPr>
            <a:r>
              <a:rPr lang="en-IN" sz="2000" dirty="0">
                <a:solidFill>
                  <a:srgbClr val="FF0000"/>
                </a:solidFill>
              </a:rPr>
              <a:t>Prerequisites</a:t>
            </a:r>
          </a:p>
          <a:p>
            <a:pPr marL="825500" lvl="1" indent="-342900"/>
            <a:r>
              <a:rPr lang="en-IN" sz="2000" dirty="0">
                <a:solidFill>
                  <a:srgbClr val="FF0000"/>
                </a:solidFill>
              </a:rPr>
              <a:t>Modules and Levels to be added via user admin</a:t>
            </a:r>
            <a:endParaRPr lang="en-IN" sz="2000" dirty="0"/>
          </a:p>
          <a:p>
            <a:endParaRPr lang="en-IN" sz="2400" dirty="0"/>
          </a:p>
        </p:txBody>
      </p:sp>
      <p:sp>
        <p:nvSpPr>
          <p:cNvPr id="7" name="Rectangle 6">
            <a:extLst>
              <a:ext uri="{FF2B5EF4-FFF2-40B4-BE49-F238E27FC236}">
                <a16:creationId xmlns:a16="http://schemas.microsoft.com/office/drawing/2014/main" id="{F799AFE6-FEF0-41F8-BEEF-6F0F75CB8F73}"/>
              </a:ext>
            </a:extLst>
          </p:cNvPr>
          <p:cNvSpPr/>
          <p:nvPr/>
        </p:nvSpPr>
        <p:spPr>
          <a:xfrm>
            <a:off x="9907232" y="180721"/>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Vishal</a:t>
            </a:r>
            <a:endParaRPr lang="en-IN" sz="2400" dirty="0"/>
          </a:p>
        </p:txBody>
      </p:sp>
      <p:sp>
        <p:nvSpPr>
          <p:cNvPr id="4" name="Oval 3">
            <a:extLst>
              <a:ext uri="{FF2B5EF4-FFF2-40B4-BE49-F238E27FC236}">
                <a16:creationId xmlns:a16="http://schemas.microsoft.com/office/drawing/2014/main" id="{E9C9FDCC-EFAB-468D-AAF1-B6617F2B8DA6}"/>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221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p:txBody>
          <a:bodyPr/>
          <a:lstStyle/>
          <a:p>
            <a:r>
              <a:rPr lang="en-IN" dirty="0"/>
              <a:t>Module: Spoken English, Admin Module</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348343" y="1166018"/>
            <a:ext cx="10972800" cy="4525963"/>
          </a:xfrm>
        </p:spPr>
        <p:txBody>
          <a:bodyPr>
            <a:normAutofit/>
          </a:bodyPr>
          <a:lstStyle/>
          <a:p>
            <a:pPr marL="539750" indent="-514350">
              <a:buSzPct val="100000"/>
              <a:buFont typeface="+mj-lt"/>
              <a:buAutoNum type="arabicPeriod"/>
            </a:pPr>
            <a:r>
              <a:rPr lang="en-IN" sz="2000" dirty="0"/>
              <a:t>Audio, Video and Text (AVT) questions should allow being linked to more than one sub-question</a:t>
            </a:r>
          </a:p>
          <a:p>
            <a:pPr marL="996950" lvl="1" indent="-514350">
              <a:buSzPct val="100000"/>
              <a:buFont typeface="+mj-lt"/>
              <a:buAutoNum type="arabicPeriod"/>
            </a:pPr>
            <a:r>
              <a:rPr lang="en-IN" sz="1800" dirty="0"/>
              <a:t>Audio, Video and Text based questions will have more than one question associated with them. Though the current system allows us to enter multiple questions, the way it is entered is by entering a new record. </a:t>
            </a:r>
          </a:p>
          <a:p>
            <a:pPr marL="996950" lvl="1" indent="-514350">
              <a:buSzPct val="100000"/>
              <a:buFont typeface="+mj-lt"/>
              <a:buAutoNum type="arabicPeriod"/>
            </a:pPr>
            <a:r>
              <a:rPr lang="en-IN" sz="1800" dirty="0"/>
              <a:t>Instead, the UI should be changed to enter a AVT question that will have multiple sub-questions</a:t>
            </a:r>
          </a:p>
          <a:p>
            <a:pPr marL="996950" lvl="1" indent="-514350">
              <a:buSzPct val="100000"/>
              <a:buFont typeface="+mj-lt"/>
              <a:buAutoNum type="arabicPeriod"/>
            </a:pPr>
            <a:r>
              <a:rPr lang="en-IN" sz="1800" dirty="0"/>
              <a:t>All Sub-Questions will be one of the following type of question</a:t>
            </a:r>
          </a:p>
          <a:p>
            <a:pPr marL="1454150" lvl="2" indent="-514350">
              <a:buSzPct val="100000"/>
              <a:buFont typeface="+mj-lt"/>
              <a:buAutoNum type="arabicPeriod"/>
            </a:pPr>
            <a:r>
              <a:rPr lang="en-IN" sz="1400" dirty="0"/>
              <a:t>Choose the Right Answer</a:t>
            </a:r>
          </a:p>
          <a:p>
            <a:pPr marL="1454150" lvl="2" indent="-514350">
              <a:buSzPct val="100000"/>
              <a:buFont typeface="+mj-lt"/>
              <a:buAutoNum type="arabicPeriod"/>
            </a:pPr>
            <a:r>
              <a:rPr lang="en-IN" sz="1400" dirty="0"/>
              <a:t>Fill in the Blanks</a:t>
            </a:r>
          </a:p>
          <a:p>
            <a:pPr marL="482600" lvl="1" indent="0">
              <a:buNone/>
            </a:pPr>
            <a:endParaRPr lang="en-IN" sz="1800" dirty="0"/>
          </a:p>
          <a:p>
            <a:endParaRPr lang="en-IN" sz="2000" dirty="0"/>
          </a:p>
        </p:txBody>
      </p:sp>
      <p:sp>
        <p:nvSpPr>
          <p:cNvPr id="7" name="Rectangle 6">
            <a:extLst>
              <a:ext uri="{FF2B5EF4-FFF2-40B4-BE49-F238E27FC236}">
                <a16:creationId xmlns:a16="http://schemas.microsoft.com/office/drawing/2014/main" id="{F799AFE6-FEF0-41F8-BEEF-6F0F75CB8F73}"/>
              </a:ext>
            </a:extLst>
          </p:cNvPr>
          <p:cNvSpPr/>
          <p:nvPr/>
        </p:nvSpPr>
        <p:spPr>
          <a:xfrm>
            <a:off x="9984378" y="274638"/>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Abhishek</a:t>
            </a:r>
            <a:endParaRPr lang="en-IN" sz="2400" dirty="0"/>
          </a:p>
        </p:txBody>
      </p:sp>
      <p:sp>
        <p:nvSpPr>
          <p:cNvPr id="5" name="Oval 4">
            <a:extLst>
              <a:ext uri="{FF2B5EF4-FFF2-40B4-BE49-F238E27FC236}">
                <a16:creationId xmlns:a16="http://schemas.microsoft.com/office/drawing/2014/main" id="{8BD61CE4-FC6B-4A8B-8D39-4FC01A028A86}"/>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051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18" y="140516"/>
            <a:ext cx="10515600" cy="953589"/>
          </a:xfrm>
          <a:noFill/>
          <a:ln>
            <a:noFill/>
          </a:ln>
        </p:spPr>
        <p:txBody>
          <a:bodyPr spcFirstLastPara="1" vert="horz" wrap="square" lIns="91425" tIns="45700" rIns="91425" bIns="45700" rtlCol="0" anchor="ctr" anchorCtr="0">
            <a:noAutofit/>
          </a:bodyPr>
          <a:lstStyle/>
          <a:p>
            <a:pPr>
              <a:lnSpc>
                <a:spcPct val="100000"/>
              </a:lnSpc>
              <a:spcBef>
                <a:spcPts val="0"/>
              </a:spcBef>
              <a:buClr>
                <a:srgbClr val="FBB040"/>
              </a:buClr>
              <a:buSzPts val="3000"/>
              <a:buFont typeface="Century Gothic"/>
            </a:pPr>
            <a:r>
              <a:rPr lang="en-US" sz="3000" b="1" dirty="0">
                <a:solidFill>
                  <a:srgbClr val="FBB040"/>
                </a:solidFill>
                <a:latin typeface="Century Gothic"/>
                <a:ea typeface="Century Gothic"/>
                <a:cs typeface="Century Gothic"/>
              </a:rPr>
              <a:t>Module: Admin Module. Questions</a:t>
            </a:r>
            <a:endParaRPr lang="en-IN" sz="3000" b="1" dirty="0">
              <a:solidFill>
                <a:srgbClr val="FBB040"/>
              </a:solidFill>
              <a:latin typeface="Century Gothic"/>
              <a:ea typeface="Century Gothic"/>
              <a:cs typeface="Century Gothic"/>
            </a:endParaRPr>
          </a:p>
        </p:txBody>
      </p:sp>
      <p:sp>
        <p:nvSpPr>
          <p:cNvPr id="3" name="Content Placeholder 2"/>
          <p:cNvSpPr>
            <a:spLocks noGrp="1"/>
          </p:cNvSpPr>
          <p:nvPr>
            <p:ph idx="1"/>
          </p:nvPr>
        </p:nvSpPr>
        <p:spPr>
          <a:xfrm>
            <a:off x="250371" y="1185545"/>
            <a:ext cx="10515600" cy="4351338"/>
          </a:xfrm>
        </p:spPr>
        <p:txBody>
          <a:bodyPr>
            <a:normAutofit fontScale="70000" lnSpcReduction="20000"/>
          </a:bodyPr>
          <a:lstStyle/>
          <a:p>
            <a:pPr marL="514350" indent="-514350">
              <a:buFont typeface="+mj-lt"/>
              <a:buAutoNum type="arabicPeriod"/>
            </a:pPr>
            <a:r>
              <a:rPr lang="en-IN" b="1" dirty="0"/>
              <a:t>Option to upload questions in bulk</a:t>
            </a:r>
          </a:p>
          <a:p>
            <a:pPr marL="971550" lvl="1" indent="-514350">
              <a:buFont typeface="+mj-lt"/>
              <a:buAutoNum type="arabicPeriod"/>
            </a:pPr>
            <a:r>
              <a:rPr lang="en-US" dirty="0"/>
              <a:t>The upload option will only be for the following types of questions</a:t>
            </a:r>
          </a:p>
          <a:p>
            <a:pPr marL="1428750" lvl="2" indent="-514350">
              <a:buFont typeface="+mj-lt"/>
              <a:buAutoNum type="arabicPeriod"/>
            </a:pPr>
            <a:r>
              <a:rPr lang="en-US" dirty="0"/>
              <a:t>Multiple Choice Questions</a:t>
            </a:r>
          </a:p>
          <a:p>
            <a:pPr marL="1428750" lvl="2" indent="-514350">
              <a:buFont typeface="+mj-lt"/>
              <a:buAutoNum type="arabicPeriod"/>
            </a:pPr>
            <a:r>
              <a:rPr lang="en-US" dirty="0"/>
              <a:t>Riddles</a:t>
            </a:r>
          </a:p>
          <a:p>
            <a:pPr marL="1428750" lvl="2" indent="-514350">
              <a:buFont typeface="+mj-lt"/>
              <a:buAutoNum type="arabicPeriod"/>
            </a:pPr>
            <a:r>
              <a:rPr lang="en-US" dirty="0"/>
              <a:t>Fill in the blanks</a:t>
            </a:r>
          </a:p>
          <a:p>
            <a:pPr marL="1428750" lvl="2" indent="-514350">
              <a:buFont typeface="+mj-lt"/>
              <a:buAutoNum type="arabicPeriod"/>
            </a:pPr>
            <a:r>
              <a:rPr lang="en-US" dirty="0"/>
              <a:t>Unscramble</a:t>
            </a:r>
          </a:p>
          <a:p>
            <a:pPr marL="971550" lvl="1" indent="-514350">
              <a:buFont typeface="+mj-lt"/>
              <a:buAutoNum type="arabicPeriod"/>
            </a:pPr>
            <a:r>
              <a:rPr lang="en-US" dirty="0"/>
              <a:t>The questions will be in an excel file</a:t>
            </a:r>
          </a:p>
          <a:p>
            <a:pPr marL="971550" lvl="1" indent="-514350">
              <a:buFont typeface="+mj-lt"/>
              <a:buAutoNum type="arabicPeriod"/>
            </a:pPr>
            <a:r>
              <a:rPr lang="en-US" dirty="0"/>
              <a:t>Appropriate validation should be done before uploading. If the validation is not successful, the error message should be shown in the screen.</a:t>
            </a:r>
          </a:p>
          <a:p>
            <a:pPr marL="971550" lvl="1" indent="-514350">
              <a:buFont typeface="+mj-lt"/>
              <a:buAutoNum type="arabicPeriod"/>
            </a:pPr>
            <a:r>
              <a:rPr lang="en-US" dirty="0"/>
              <a:t>Once uploaded, a message should be shown with the following details</a:t>
            </a:r>
          </a:p>
          <a:p>
            <a:pPr marL="1428750" lvl="2" indent="-514350">
              <a:buFont typeface="+mj-lt"/>
              <a:buAutoNum type="arabicPeriod"/>
            </a:pPr>
            <a:r>
              <a:rPr lang="en-US" dirty="0"/>
              <a:t>No. of Records processed</a:t>
            </a:r>
          </a:p>
          <a:p>
            <a:pPr marL="1428750" lvl="2" indent="-514350">
              <a:buFont typeface="+mj-lt"/>
              <a:buAutoNum type="arabicPeriod"/>
            </a:pPr>
            <a:r>
              <a:rPr lang="en-US" dirty="0"/>
              <a:t>No. of Records successfully uploaded</a:t>
            </a:r>
          </a:p>
          <a:p>
            <a:pPr marL="971550" lvl="1" indent="-514350">
              <a:buFont typeface="+mj-lt"/>
              <a:buAutoNum type="arabicPeriod"/>
            </a:pPr>
            <a:r>
              <a:rPr lang="en-US" dirty="0"/>
              <a:t>Excel file format for the Questions to be defined based on the DB design</a:t>
            </a:r>
          </a:p>
        </p:txBody>
      </p:sp>
      <p:sp>
        <p:nvSpPr>
          <p:cNvPr id="4" name="Rectangle 3"/>
          <p:cNvSpPr/>
          <p:nvPr/>
        </p:nvSpPr>
        <p:spPr>
          <a:xfrm>
            <a:off x="9614264"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Javid</a:t>
            </a:r>
            <a:endParaRPr lang="en-IN" sz="2400" dirty="0"/>
          </a:p>
        </p:txBody>
      </p:sp>
      <p:sp>
        <p:nvSpPr>
          <p:cNvPr id="6" name="Oval 5">
            <a:extLst>
              <a:ext uri="{FF2B5EF4-FFF2-40B4-BE49-F238E27FC236}">
                <a16:creationId xmlns:a16="http://schemas.microsoft.com/office/drawing/2014/main" id="{34BA7912-214D-4BD1-9F4C-CEC465068237}"/>
              </a:ext>
            </a:extLst>
          </p:cNvPr>
          <p:cNvSpPr/>
          <p:nvPr/>
        </p:nvSpPr>
        <p:spPr>
          <a:xfrm>
            <a:off x="7794594" y="5536883"/>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845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479" y="140516"/>
            <a:ext cx="10515600" cy="953589"/>
          </a:xfrm>
          <a:noFill/>
          <a:ln>
            <a:noFill/>
          </a:ln>
        </p:spPr>
        <p:txBody>
          <a:bodyPr spcFirstLastPara="1" vert="horz" wrap="square" lIns="91425" tIns="45700" rIns="91425" bIns="45700" rtlCol="0" anchor="ctr" anchorCtr="0">
            <a:noAutofit/>
          </a:bodyPr>
          <a:lstStyle/>
          <a:p>
            <a:pPr>
              <a:lnSpc>
                <a:spcPct val="100000"/>
              </a:lnSpc>
              <a:spcBef>
                <a:spcPts val="0"/>
              </a:spcBef>
              <a:buClr>
                <a:srgbClr val="FBB040"/>
              </a:buClr>
              <a:buSzPts val="3000"/>
              <a:buFont typeface="Century Gothic"/>
            </a:pPr>
            <a:r>
              <a:rPr lang="en-US" sz="3000" b="1" dirty="0">
                <a:solidFill>
                  <a:srgbClr val="FBB040"/>
                </a:solidFill>
                <a:latin typeface="Century Gothic"/>
                <a:ea typeface="Century Gothic"/>
                <a:cs typeface="Century Gothic"/>
              </a:rPr>
              <a:t>Module: Admin Module. Questions</a:t>
            </a:r>
            <a:endParaRPr lang="en-IN" sz="3000" b="1" dirty="0">
              <a:solidFill>
                <a:srgbClr val="FBB040"/>
              </a:solidFill>
              <a:latin typeface="Century Gothic"/>
              <a:ea typeface="Century Gothic"/>
              <a:cs typeface="Century Gothic"/>
            </a:endParaRPr>
          </a:p>
        </p:txBody>
      </p:sp>
      <p:sp>
        <p:nvSpPr>
          <p:cNvPr id="3" name="Content Placeholder 2"/>
          <p:cNvSpPr>
            <a:spLocks noGrp="1"/>
          </p:cNvSpPr>
          <p:nvPr>
            <p:ph idx="1"/>
          </p:nvPr>
        </p:nvSpPr>
        <p:spPr>
          <a:xfrm>
            <a:off x="250371" y="1185545"/>
            <a:ext cx="10515600" cy="4351338"/>
          </a:xfrm>
        </p:spPr>
        <p:txBody>
          <a:bodyPr>
            <a:normAutofit/>
          </a:bodyPr>
          <a:lstStyle/>
          <a:p>
            <a:pPr marL="514350" indent="-514350">
              <a:buSzPct val="100000"/>
              <a:buFont typeface="+mj-lt"/>
              <a:buAutoNum type="arabicPeriod"/>
            </a:pPr>
            <a:r>
              <a:rPr lang="en-IN" sz="2400" b="1" dirty="0"/>
              <a:t>Add Search Functionality in Questions</a:t>
            </a:r>
          </a:p>
          <a:p>
            <a:pPr marL="971550" lvl="1" indent="-514350">
              <a:buSzPct val="100000"/>
              <a:buFont typeface="+mj-lt"/>
              <a:buAutoNum type="arabicPeriod"/>
            </a:pPr>
            <a:r>
              <a:rPr lang="en-US" sz="2000" dirty="0"/>
              <a:t>Have filters for Program &amp; Module.</a:t>
            </a:r>
          </a:p>
          <a:p>
            <a:pPr marL="971550" lvl="1" indent="-514350">
              <a:buSzPct val="100000"/>
              <a:buFont typeface="+mj-lt"/>
              <a:buAutoNum type="arabicPeriod"/>
            </a:pPr>
            <a:r>
              <a:rPr lang="en-US" sz="2000" dirty="0"/>
              <a:t>Based on the program and Module, search for the value entered in the “Search” field for that program and Module</a:t>
            </a:r>
          </a:p>
          <a:p>
            <a:pPr marL="971550" lvl="1" indent="-514350">
              <a:buSzPct val="100000"/>
              <a:buFont typeface="+mj-lt"/>
              <a:buAutoNum type="arabicPeriod"/>
            </a:pPr>
            <a:r>
              <a:rPr lang="en-US" sz="2000" dirty="0"/>
              <a:t>If no values are entered in the Program and Module drop-down, the search should scan for the value entered for all programs and modules</a:t>
            </a:r>
          </a:p>
          <a:p>
            <a:pPr marL="971550" lvl="1" indent="-514350">
              <a:buFont typeface="+mj-lt"/>
              <a:buAutoNum type="arabicPeriod"/>
            </a:pPr>
            <a:endParaRPr lang="en-US" sz="2000" dirty="0"/>
          </a:p>
        </p:txBody>
      </p:sp>
      <p:sp>
        <p:nvSpPr>
          <p:cNvPr id="4" name="Rectangle 3"/>
          <p:cNvSpPr/>
          <p:nvPr/>
        </p:nvSpPr>
        <p:spPr>
          <a:xfrm>
            <a:off x="9614264"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Vishal</a:t>
            </a:r>
            <a:endParaRPr lang="en-IN" sz="2400" dirty="0"/>
          </a:p>
        </p:txBody>
      </p:sp>
      <p:sp>
        <p:nvSpPr>
          <p:cNvPr id="6" name="Oval 5">
            <a:extLst>
              <a:ext uri="{FF2B5EF4-FFF2-40B4-BE49-F238E27FC236}">
                <a16:creationId xmlns:a16="http://schemas.microsoft.com/office/drawing/2014/main" id="{98DEBC72-3B64-4593-8279-0AFF44083DE1}"/>
              </a:ext>
            </a:extLst>
          </p:cNvPr>
          <p:cNvSpPr/>
          <p:nvPr/>
        </p:nvSpPr>
        <p:spPr>
          <a:xfrm>
            <a:off x="7794594" y="5536883"/>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080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66" y="101328"/>
            <a:ext cx="10515600" cy="953589"/>
          </a:xfrm>
          <a:noFill/>
          <a:ln>
            <a:noFill/>
          </a:ln>
        </p:spPr>
        <p:txBody>
          <a:bodyPr spcFirstLastPara="1" vert="horz" wrap="square" lIns="91425" tIns="45700" rIns="91425" bIns="45700" rtlCol="0" anchor="ctr" anchorCtr="0">
            <a:noAutofit/>
          </a:bodyPr>
          <a:lstStyle/>
          <a:p>
            <a:pPr>
              <a:lnSpc>
                <a:spcPct val="100000"/>
              </a:lnSpc>
              <a:spcBef>
                <a:spcPts val="0"/>
              </a:spcBef>
              <a:buClr>
                <a:srgbClr val="FBB040"/>
              </a:buClr>
              <a:buSzPts val="3000"/>
              <a:buFont typeface="Century Gothic"/>
            </a:pPr>
            <a:r>
              <a:rPr lang="en-US" sz="3000" b="1" dirty="0">
                <a:solidFill>
                  <a:srgbClr val="FBB040"/>
                </a:solidFill>
                <a:latin typeface="Century Gothic"/>
                <a:ea typeface="Century Gothic"/>
                <a:cs typeface="Century Gothic"/>
              </a:rPr>
              <a:t>Module: Admin Module</a:t>
            </a:r>
            <a:endParaRPr lang="en-IN" sz="3000" b="1" dirty="0">
              <a:solidFill>
                <a:srgbClr val="FBB040"/>
              </a:solidFill>
              <a:latin typeface="Century Gothic"/>
              <a:ea typeface="Century Gothic"/>
              <a:cs typeface="Century Gothic"/>
            </a:endParaRPr>
          </a:p>
        </p:txBody>
      </p:sp>
      <p:sp>
        <p:nvSpPr>
          <p:cNvPr id="3" name="Content Placeholder 2"/>
          <p:cNvSpPr>
            <a:spLocks noGrp="1"/>
          </p:cNvSpPr>
          <p:nvPr>
            <p:ph idx="1"/>
          </p:nvPr>
        </p:nvSpPr>
        <p:spPr>
          <a:xfrm>
            <a:off x="250371" y="1185545"/>
            <a:ext cx="10515600" cy="4351338"/>
          </a:xfrm>
        </p:spPr>
        <p:txBody>
          <a:bodyPr>
            <a:normAutofit/>
          </a:bodyPr>
          <a:lstStyle/>
          <a:p>
            <a:pPr marL="514350" indent="-514350">
              <a:buSzPct val="100000"/>
              <a:buFont typeface="+mj-lt"/>
              <a:buAutoNum type="arabicPeriod"/>
            </a:pPr>
            <a:r>
              <a:rPr lang="en-IN" sz="2400" b="1" dirty="0"/>
              <a:t>Changes CSS</a:t>
            </a:r>
          </a:p>
          <a:p>
            <a:pPr marL="971550" lvl="1" indent="-514350">
              <a:buSzPct val="100000"/>
              <a:buFont typeface="+mj-lt"/>
              <a:buAutoNum type="arabicPeriod"/>
            </a:pPr>
            <a:r>
              <a:rPr lang="en-US" sz="2000" dirty="0"/>
              <a:t>For all View screens, change the CSS to reflect the following</a:t>
            </a:r>
          </a:p>
          <a:p>
            <a:pPr marL="1428750" lvl="2" indent="-514350">
              <a:buSzPct val="100000"/>
              <a:buFont typeface="+mj-lt"/>
              <a:buAutoNum type="arabicPeriod"/>
            </a:pPr>
            <a:r>
              <a:rPr lang="en-US" sz="1600" dirty="0"/>
              <a:t>Breadcrumbs</a:t>
            </a:r>
          </a:p>
          <a:p>
            <a:pPr marL="1428750" lvl="2" indent="-514350">
              <a:buSzPct val="100000"/>
              <a:buFont typeface="+mj-lt"/>
              <a:buAutoNum type="arabicPeriod"/>
            </a:pPr>
            <a:r>
              <a:rPr lang="en-US" sz="1800" dirty="0"/>
              <a:t>Table format</a:t>
            </a:r>
          </a:p>
          <a:p>
            <a:pPr marL="1428750" lvl="2" indent="-514350">
              <a:buSzPct val="100000"/>
              <a:buFont typeface="+mj-lt"/>
              <a:buAutoNum type="arabicPeriod"/>
            </a:pPr>
            <a:r>
              <a:rPr lang="en-US" sz="1800" dirty="0"/>
              <a:t>Font Size and Font to be consistent</a:t>
            </a:r>
          </a:p>
          <a:p>
            <a:pPr marL="1428750" lvl="2" indent="-514350">
              <a:buSzPct val="100000"/>
              <a:buFont typeface="+mj-lt"/>
              <a:buAutoNum type="arabicPeriod"/>
            </a:pPr>
            <a:r>
              <a:rPr lang="en-US" sz="1800" dirty="0"/>
              <a:t>Back Button</a:t>
            </a:r>
          </a:p>
          <a:p>
            <a:pPr marL="971550" lvl="1" indent="-514350">
              <a:buFont typeface="+mj-lt"/>
              <a:buAutoNum type="arabicPeriod"/>
            </a:pPr>
            <a:endParaRPr lang="en-US" dirty="0"/>
          </a:p>
        </p:txBody>
      </p:sp>
      <p:sp>
        <p:nvSpPr>
          <p:cNvPr id="4" name="Rectangle 3"/>
          <p:cNvSpPr/>
          <p:nvPr/>
        </p:nvSpPr>
        <p:spPr>
          <a:xfrm>
            <a:off x="9614264"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Javid</a:t>
            </a:r>
            <a:endParaRPr lang="en-IN" sz="2400" dirty="0"/>
          </a:p>
        </p:txBody>
      </p:sp>
      <p:sp>
        <p:nvSpPr>
          <p:cNvPr id="6" name="Oval 5">
            <a:extLst>
              <a:ext uri="{FF2B5EF4-FFF2-40B4-BE49-F238E27FC236}">
                <a16:creationId xmlns:a16="http://schemas.microsoft.com/office/drawing/2014/main" id="{3CAD65A9-13C5-43DB-BD92-1544E6B2CC2A}"/>
              </a:ext>
            </a:extLst>
          </p:cNvPr>
          <p:cNvSpPr/>
          <p:nvPr/>
        </p:nvSpPr>
        <p:spPr>
          <a:xfrm>
            <a:off x="7794594" y="5536883"/>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23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731" y="114390"/>
            <a:ext cx="10515600" cy="953589"/>
          </a:xfrm>
          <a:noFill/>
          <a:ln>
            <a:noFill/>
          </a:ln>
        </p:spPr>
        <p:txBody>
          <a:bodyPr spcFirstLastPara="1" vert="horz" wrap="square" lIns="91425" tIns="45700" rIns="91425" bIns="45700" rtlCol="0" anchor="ctr" anchorCtr="0">
            <a:noAutofit/>
          </a:bodyPr>
          <a:lstStyle/>
          <a:p>
            <a:pPr>
              <a:lnSpc>
                <a:spcPct val="100000"/>
              </a:lnSpc>
              <a:spcBef>
                <a:spcPts val="0"/>
              </a:spcBef>
              <a:buClr>
                <a:srgbClr val="FBB040"/>
              </a:buClr>
              <a:buSzPts val="3000"/>
              <a:buFont typeface="Century Gothic"/>
            </a:pPr>
            <a:r>
              <a:rPr lang="en-US" sz="3000" b="1" dirty="0">
                <a:solidFill>
                  <a:srgbClr val="FBB040"/>
                </a:solidFill>
                <a:latin typeface="Century Gothic"/>
                <a:ea typeface="Century Gothic"/>
                <a:cs typeface="Century Gothic"/>
              </a:rPr>
              <a:t>Module: Admin Module. Questions</a:t>
            </a:r>
            <a:endParaRPr lang="en-IN" sz="3000" b="1" dirty="0">
              <a:solidFill>
                <a:srgbClr val="FBB040"/>
              </a:solidFill>
              <a:latin typeface="Century Gothic"/>
              <a:ea typeface="Century Gothic"/>
              <a:cs typeface="Century Gothic"/>
            </a:endParaRPr>
          </a:p>
        </p:txBody>
      </p:sp>
      <p:sp>
        <p:nvSpPr>
          <p:cNvPr id="3" name="Content Placeholder 2"/>
          <p:cNvSpPr>
            <a:spLocks noGrp="1"/>
          </p:cNvSpPr>
          <p:nvPr>
            <p:ph idx="1"/>
          </p:nvPr>
        </p:nvSpPr>
        <p:spPr>
          <a:xfrm>
            <a:off x="250371" y="1185545"/>
            <a:ext cx="10515600" cy="4351338"/>
          </a:xfrm>
        </p:spPr>
        <p:txBody>
          <a:bodyPr>
            <a:normAutofit/>
          </a:bodyPr>
          <a:lstStyle/>
          <a:p>
            <a:pPr marL="514350" indent="-514350">
              <a:buFont typeface="+mj-lt"/>
              <a:buAutoNum type="arabicPeriod"/>
            </a:pPr>
            <a:r>
              <a:rPr lang="en-IN" b="1" dirty="0"/>
              <a:t>Download Questions</a:t>
            </a:r>
          </a:p>
          <a:p>
            <a:pPr marL="971550" lvl="1" indent="-514350">
              <a:buFont typeface="+mj-lt"/>
              <a:buAutoNum type="arabicPeriod"/>
            </a:pPr>
            <a:r>
              <a:rPr lang="en-US" dirty="0"/>
              <a:t>Change the existing program to reflect the Questions DB. </a:t>
            </a:r>
          </a:p>
          <a:p>
            <a:pPr marL="971550" lvl="1" indent="-514350">
              <a:buFont typeface="+mj-lt"/>
              <a:buAutoNum type="arabicPeriod"/>
            </a:pPr>
            <a:r>
              <a:rPr lang="en-US" dirty="0"/>
              <a:t>Have the corresponding values in the excel sheet</a:t>
            </a:r>
          </a:p>
        </p:txBody>
      </p:sp>
      <p:sp>
        <p:nvSpPr>
          <p:cNvPr id="4" name="Rectangle 3"/>
          <p:cNvSpPr/>
          <p:nvPr/>
        </p:nvSpPr>
        <p:spPr>
          <a:xfrm>
            <a:off x="9614264"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Vishal</a:t>
            </a:r>
            <a:endParaRPr lang="en-IN" sz="2400" dirty="0"/>
          </a:p>
        </p:txBody>
      </p:sp>
      <p:sp>
        <p:nvSpPr>
          <p:cNvPr id="6" name="Oval 5">
            <a:extLst>
              <a:ext uri="{FF2B5EF4-FFF2-40B4-BE49-F238E27FC236}">
                <a16:creationId xmlns:a16="http://schemas.microsoft.com/office/drawing/2014/main" id="{2086C8D5-B2D0-4629-9873-F6C481046D4A}"/>
              </a:ext>
            </a:extLst>
          </p:cNvPr>
          <p:cNvSpPr/>
          <p:nvPr/>
        </p:nvSpPr>
        <p:spPr>
          <a:xfrm>
            <a:off x="7794594" y="5536883"/>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778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A351-F98B-414A-9B57-CF98E43CA391}"/>
              </a:ext>
            </a:extLst>
          </p:cNvPr>
          <p:cNvSpPr>
            <a:spLocks noGrp="1"/>
          </p:cNvSpPr>
          <p:nvPr>
            <p:ph type="title"/>
          </p:nvPr>
        </p:nvSpPr>
        <p:spPr/>
        <p:txBody>
          <a:bodyPr/>
          <a:lstStyle/>
          <a:p>
            <a:r>
              <a:rPr lang="en-IN" dirty="0"/>
              <a:t>Module: Spoken English, Student Module</a:t>
            </a:r>
          </a:p>
        </p:txBody>
      </p:sp>
      <p:sp>
        <p:nvSpPr>
          <p:cNvPr id="3" name="Content Placeholder 2">
            <a:extLst>
              <a:ext uri="{FF2B5EF4-FFF2-40B4-BE49-F238E27FC236}">
                <a16:creationId xmlns:a16="http://schemas.microsoft.com/office/drawing/2014/main" id="{ACA8FCEB-71DF-4746-8889-E5DFE78625AE}"/>
              </a:ext>
            </a:extLst>
          </p:cNvPr>
          <p:cNvSpPr>
            <a:spLocks noGrp="1"/>
          </p:cNvSpPr>
          <p:nvPr>
            <p:ph idx="1"/>
          </p:nvPr>
        </p:nvSpPr>
        <p:spPr>
          <a:xfrm>
            <a:off x="432047" y="1236216"/>
            <a:ext cx="10972800" cy="4525963"/>
          </a:xfrm>
        </p:spPr>
        <p:txBody>
          <a:bodyPr>
            <a:normAutofit fontScale="92500" lnSpcReduction="10000"/>
          </a:bodyPr>
          <a:lstStyle/>
          <a:p>
            <a:pPr marL="539750" indent="-514350">
              <a:buSzPct val="100000"/>
              <a:buFont typeface="+mj-lt"/>
              <a:buAutoNum type="arabicPeriod"/>
            </a:pPr>
            <a:r>
              <a:rPr lang="en-IN" sz="2400" b="1" dirty="0"/>
              <a:t>Match the following </a:t>
            </a:r>
          </a:p>
          <a:p>
            <a:pPr marL="996950" lvl="1" indent="-514350">
              <a:buSzPct val="100000"/>
              <a:buFont typeface="+mj-lt"/>
              <a:buAutoNum type="arabicPeriod"/>
            </a:pPr>
            <a:r>
              <a:rPr lang="en-IN" sz="1800" dirty="0"/>
              <a:t>Currently, match the following exists as a proof of concept – only the </a:t>
            </a:r>
            <a:r>
              <a:rPr lang="en-IN" sz="1800" dirty="0" err="1"/>
              <a:t>ui</a:t>
            </a:r>
            <a:r>
              <a:rPr lang="en-IN" sz="1800" dirty="0"/>
              <a:t> is designed, and the questions are “Hard coded” in the programs. They are not stored or fetched from the database</a:t>
            </a:r>
          </a:p>
          <a:p>
            <a:pPr marL="996950" lvl="1" indent="-514350">
              <a:buSzPct val="100000"/>
              <a:buFont typeface="+mj-lt"/>
              <a:buAutoNum type="arabicPeriod"/>
            </a:pPr>
            <a:r>
              <a:rPr lang="en-IN" sz="1800" dirty="0"/>
              <a:t>For all match the following questions, under any level of spoken English module, the program should get all the questions and answers from the database and show it in the format as described in the UI. </a:t>
            </a:r>
          </a:p>
          <a:p>
            <a:pPr marL="996950" lvl="1" indent="-514350">
              <a:buSzPct val="100000"/>
              <a:buFont typeface="+mj-lt"/>
              <a:buAutoNum type="arabicPeriod"/>
            </a:pPr>
            <a:r>
              <a:rPr lang="en-IN" sz="1800" dirty="0"/>
              <a:t>For a Module -&gt; Level, </a:t>
            </a:r>
          </a:p>
          <a:p>
            <a:pPr marL="1454150" lvl="2" indent="-514350">
              <a:buSzPct val="100000"/>
              <a:buFont typeface="+mj-lt"/>
              <a:buAutoNum type="arabicPeriod"/>
            </a:pPr>
            <a:r>
              <a:rPr lang="en-IN" sz="1400" dirty="0"/>
              <a:t>List all of the “Match the Following” Questions</a:t>
            </a:r>
          </a:p>
          <a:p>
            <a:pPr marL="1454150" lvl="2" indent="-514350">
              <a:buSzPct val="100000"/>
              <a:buFont typeface="+mj-lt"/>
              <a:buAutoNum type="arabicPeriod"/>
            </a:pPr>
            <a:r>
              <a:rPr lang="en-IN" sz="1400" dirty="0"/>
              <a:t>These should be listed as Hyper Links</a:t>
            </a:r>
          </a:p>
          <a:p>
            <a:pPr marL="1454150" lvl="2" indent="-514350">
              <a:buSzPct val="100000"/>
              <a:buFont typeface="+mj-lt"/>
              <a:buAutoNum type="arabicPeriod"/>
            </a:pPr>
            <a:r>
              <a:rPr lang="en-IN" sz="1400" dirty="0"/>
              <a:t>On clicking on a particular question, the Problem will be displayed </a:t>
            </a:r>
          </a:p>
          <a:p>
            <a:pPr marL="1454150" lvl="2" indent="-514350">
              <a:buSzPct val="100000"/>
              <a:buFont typeface="+mj-lt"/>
              <a:buAutoNum type="arabicPeriod"/>
            </a:pPr>
            <a:r>
              <a:rPr lang="en-IN" sz="1400" dirty="0"/>
              <a:t>For that particular Match the Following, the program should fetch all the Left and Right parameters for display</a:t>
            </a:r>
          </a:p>
          <a:p>
            <a:pPr marL="1454150" lvl="2" indent="-514350">
              <a:buSzPct val="100000"/>
              <a:buFont typeface="+mj-lt"/>
              <a:buAutoNum type="arabicPeriod"/>
            </a:pPr>
            <a:r>
              <a:rPr lang="en-IN" sz="1400" dirty="0"/>
              <a:t>Once the user enters the data, these should be validated for correct answers</a:t>
            </a:r>
          </a:p>
          <a:p>
            <a:pPr marL="1454150" lvl="2" indent="-514350">
              <a:buSzPct val="100000"/>
              <a:buFont typeface="+mj-lt"/>
              <a:buAutoNum type="arabicPeriod"/>
            </a:pPr>
            <a:r>
              <a:rPr lang="en-IN" sz="1400" dirty="0"/>
              <a:t>If the answers are not correct, highlight in red and ensure screen stays in the same page</a:t>
            </a:r>
          </a:p>
          <a:p>
            <a:pPr marL="1454150" lvl="2" indent="-514350">
              <a:buSzPct val="100000"/>
              <a:buFont typeface="+mj-lt"/>
              <a:buAutoNum type="arabicPeriod"/>
            </a:pPr>
            <a:r>
              <a:rPr lang="en-IN" sz="1400" dirty="0"/>
              <a:t>If the answers are correct, highlight it in green and given option to take another Match the Following Question or to go back</a:t>
            </a:r>
          </a:p>
          <a:p>
            <a:pPr marL="1454150" lvl="2" indent="-514350">
              <a:buSzPct val="100000"/>
              <a:buFont typeface="+mj-lt"/>
              <a:buAutoNum type="arabicPeriod"/>
            </a:pPr>
            <a:r>
              <a:rPr lang="en-IN" sz="1400" dirty="0"/>
              <a:t>Validation should be done to ensure that all entries are made</a:t>
            </a:r>
          </a:p>
          <a:p>
            <a:pPr marL="1454150" lvl="2" indent="-514350">
              <a:buFont typeface="+mj-lt"/>
              <a:buAutoNum type="arabicPeriod"/>
            </a:pPr>
            <a:endParaRPr lang="en-IN" sz="1600" dirty="0"/>
          </a:p>
          <a:p>
            <a:endParaRPr lang="en-IN" sz="2400" dirty="0"/>
          </a:p>
        </p:txBody>
      </p:sp>
      <p:sp>
        <p:nvSpPr>
          <p:cNvPr id="5" name="Rectangle 4">
            <a:extLst>
              <a:ext uri="{FF2B5EF4-FFF2-40B4-BE49-F238E27FC236}">
                <a16:creationId xmlns:a16="http://schemas.microsoft.com/office/drawing/2014/main" id="{67DAF14E-DFD5-4C3E-B5DA-3CDB2BAD0CAA}"/>
              </a:ext>
            </a:extLst>
          </p:cNvPr>
          <p:cNvSpPr/>
          <p:nvPr/>
        </p:nvSpPr>
        <p:spPr>
          <a:xfrm>
            <a:off x="9880598"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Abhishek</a:t>
            </a:r>
            <a:endParaRPr lang="en-IN" sz="2400" dirty="0"/>
          </a:p>
        </p:txBody>
      </p:sp>
      <p:sp>
        <p:nvSpPr>
          <p:cNvPr id="4" name="Oval 3">
            <a:extLst>
              <a:ext uri="{FF2B5EF4-FFF2-40B4-BE49-F238E27FC236}">
                <a16:creationId xmlns:a16="http://schemas.microsoft.com/office/drawing/2014/main" id="{ED333EB7-5760-4651-B595-F596CE36AB64}"/>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6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p:txBody>
          <a:bodyPr/>
          <a:lstStyle/>
          <a:p>
            <a:r>
              <a:rPr lang="en-IN" dirty="0"/>
              <a:t>Module: Spoken English, Student Module</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609600" y="1166018"/>
            <a:ext cx="10972800" cy="4525963"/>
          </a:xfrm>
        </p:spPr>
        <p:txBody>
          <a:bodyPr>
            <a:normAutofit fontScale="92500" lnSpcReduction="10000"/>
          </a:bodyPr>
          <a:lstStyle/>
          <a:p>
            <a:pPr marL="539750" indent="-514350">
              <a:buSzPct val="100000"/>
              <a:buFont typeface="+mj-lt"/>
              <a:buAutoNum type="arabicPeriod"/>
            </a:pPr>
            <a:r>
              <a:rPr lang="en-IN" sz="2000" b="1" dirty="0"/>
              <a:t>Crosswords</a:t>
            </a:r>
          </a:p>
          <a:p>
            <a:pPr marL="996950" lvl="1" indent="-514350">
              <a:buSzPct val="100000"/>
              <a:buFont typeface="+mj-lt"/>
              <a:buAutoNum type="arabicPeriod"/>
            </a:pPr>
            <a:r>
              <a:rPr lang="en-IN" sz="1800" dirty="0"/>
              <a:t>Currently, “Crosswords” exists as a proof of concept – only the </a:t>
            </a:r>
            <a:r>
              <a:rPr lang="en-IN" sz="1800" dirty="0" err="1"/>
              <a:t>ui</a:t>
            </a:r>
            <a:r>
              <a:rPr lang="en-IN" sz="1800" dirty="0"/>
              <a:t> is designed, and the questions are “Hard coded” in the programs. They are not stored or fetched from the database</a:t>
            </a:r>
          </a:p>
          <a:p>
            <a:pPr marL="996950" lvl="1" indent="-514350">
              <a:buSzPct val="100000"/>
              <a:buFont typeface="+mj-lt"/>
              <a:buAutoNum type="arabicPeriod"/>
            </a:pPr>
            <a:r>
              <a:rPr lang="en-IN" sz="1800" dirty="0"/>
              <a:t>For all Crossword questions, under any level of spoken English module, the program should get all the questions and answers from the database and show it in the format as described in the UI. </a:t>
            </a:r>
          </a:p>
          <a:p>
            <a:pPr marL="996950" lvl="1" indent="-514350">
              <a:buSzPct val="100000"/>
              <a:buFont typeface="+mj-lt"/>
              <a:buAutoNum type="arabicPeriod"/>
            </a:pPr>
            <a:r>
              <a:rPr lang="en-IN" sz="1800" dirty="0"/>
              <a:t>For a Module -&gt; Level, </a:t>
            </a:r>
          </a:p>
          <a:p>
            <a:pPr marL="1454150" lvl="2" indent="-514350">
              <a:buSzPct val="100000"/>
              <a:buFont typeface="+mj-lt"/>
              <a:buAutoNum type="arabicPeriod"/>
            </a:pPr>
            <a:r>
              <a:rPr lang="en-IN" sz="1400" dirty="0"/>
              <a:t>List all of the “Crossword” Questions</a:t>
            </a:r>
          </a:p>
          <a:p>
            <a:pPr marL="1454150" lvl="2" indent="-514350">
              <a:buSzPct val="100000"/>
              <a:buFont typeface="+mj-lt"/>
              <a:buAutoNum type="arabicPeriod"/>
            </a:pPr>
            <a:r>
              <a:rPr lang="en-IN" sz="1400" dirty="0"/>
              <a:t>These should be listed as Hyper Links</a:t>
            </a:r>
          </a:p>
          <a:p>
            <a:pPr marL="1454150" lvl="2" indent="-514350">
              <a:buSzPct val="100000"/>
              <a:buFont typeface="+mj-lt"/>
              <a:buAutoNum type="arabicPeriod"/>
            </a:pPr>
            <a:r>
              <a:rPr lang="en-IN" sz="1400" dirty="0"/>
              <a:t>On clicking on a particular question, the Problem will be displayed </a:t>
            </a:r>
          </a:p>
          <a:p>
            <a:pPr marL="1454150" lvl="2" indent="-514350">
              <a:buSzPct val="100000"/>
              <a:buFont typeface="+mj-lt"/>
              <a:buAutoNum type="arabicPeriod"/>
            </a:pPr>
            <a:r>
              <a:rPr lang="en-IN" sz="1400" dirty="0"/>
              <a:t>For that particular Crossword, the pattern will be shown (as in the UI) with ‘across’ and “down” questions mentioned below the pattern. </a:t>
            </a:r>
          </a:p>
          <a:p>
            <a:pPr marL="1454150" lvl="2" indent="-514350">
              <a:buSzPct val="100000"/>
              <a:buFont typeface="+mj-lt"/>
              <a:buAutoNum type="arabicPeriod"/>
            </a:pPr>
            <a:r>
              <a:rPr lang="en-IN" sz="1400" dirty="0"/>
              <a:t>Once the user enters all the data, these should be validated for correct answers</a:t>
            </a:r>
          </a:p>
          <a:p>
            <a:pPr marL="1454150" lvl="2" indent="-514350">
              <a:buSzPct val="100000"/>
              <a:buFont typeface="+mj-lt"/>
              <a:buAutoNum type="arabicPeriod"/>
            </a:pPr>
            <a:r>
              <a:rPr lang="en-IN" sz="1400" dirty="0"/>
              <a:t>If the answers are not correct, highlight in red and ensure screen stays in the same page</a:t>
            </a:r>
          </a:p>
          <a:p>
            <a:pPr marL="1454150" lvl="2" indent="-514350">
              <a:buSzPct val="100000"/>
              <a:buFont typeface="+mj-lt"/>
              <a:buAutoNum type="arabicPeriod"/>
            </a:pPr>
            <a:r>
              <a:rPr lang="en-IN" sz="1400" dirty="0"/>
              <a:t>If the answers are correct, highlight it in green and given option to take another Crossword or to go back</a:t>
            </a:r>
          </a:p>
          <a:p>
            <a:pPr marL="1454150" lvl="2" indent="-514350">
              <a:buSzPct val="100000"/>
              <a:buFont typeface="+mj-lt"/>
              <a:buAutoNum type="arabicPeriod"/>
            </a:pPr>
            <a:r>
              <a:rPr lang="en-IN" sz="1400" dirty="0"/>
              <a:t>Validation should be done to ensure that all entries are made</a:t>
            </a:r>
          </a:p>
          <a:p>
            <a:pPr marL="1454150" lvl="2" indent="-514350">
              <a:buFont typeface="+mj-lt"/>
              <a:buAutoNum type="arabicPeriod"/>
            </a:pPr>
            <a:endParaRPr lang="en-IN" sz="1600" dirty="0"/>
          </a:p>
          <a:p>
            <a:endParaRPr lang="en-IN" sz="2400" dirty="0"/>
          </a:p>
        </p:txBody>
      </p:sp>
      <p:sp>
        <p:nvSpPr>
          <p:cNvPr id="7" name="Rectangle 6">
            <a:extLst>
              <a:ext uri="{FF2B5EF4-FFF2-40B4-BE49-F238E27FC236}">
                <a16:creationId xmlns:a16="http://schemas.microsoft.com/office/drawing/2014/main" id="{F799AFE6-FEF0-41F8-BEEF-6F0F75CB8F73}"/>
              </a:ext>
            </a:extLst>
          </p:cNvPr>
          <p:cNvSpPr/>
          <p:nvPr/>
        </p:nvSpPr>
        <p:spPr>
          <a:xfrm>
            <a:off x="9880598"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Abhishek</a:t>
            </a:r>
            <a:endParaRPr lang="en-IN" sz="2400" dirty="0"/>
          </a:p>
        </p:txBody>
      </p:sp>
      <p:sp>
        <p:nvSpPr>
          <p:cNvPr id="4" name="Oval 3">
            <a:extLst>
              <a:ext uri="{FF2B5EF4-FFF2-40B4-BE49-F238E27FC236}">
                <a16:creationId xmlns:a16="http://schemas.microsoft.com/office/drawing/2014/main" id="{B9CB6EE0-B1DA-4A51-9812-FE02A9BEE678}"/>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755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p:txBody>
          <a:bodyPr/>
          <a:lstStyle/>
          <a:p>
            <a:r>
              <a:rPr lang="en-IN" dirty="0"/>
              <a:t>Module: Spoken English, Student Module</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337457" y="1166018"/>
            <a:ext cx="10972800" cy="4525963"/>
          </a:xfrm>
        </p:spPr>
        <p:txBody>
          <a:bodyPr>
            <a:normAutofit fontScale="92500" lnSpcReduction="10000"/>
          </a:bodyPr>
          <a:lstStyle/>
          <a:p>
            <a:pPr marL="539750" indent="-514350">
              <a:buSzPct val="100000"/>
              <a:buFont typeface="+mj-lt"/>
              <a:buAutoNum type="arabicPeriod"/>
            </a:pPr>
            <a:r>
              <a:rPr lang="en-IN" sz="2400" b="1" dirty="0"/>
              <a:t>Word Search</a:t>
            </a:r>
          </a:p>
          <a:p>
            <a:pPr marL="996950" lvl="1" indent="-514350">
              <a:buSzPct val="100000"/>
              <a:buFont typeface="+mj-lt"/>
              <a:buAutoNum type="arabicPeriod"/>
            </a:pPr>
            <a:r>
              <a:rPr lang="en-IN" sz="1800" dirty="0"/>
              <a:t>Currently, “Word Search” exists as a proof of concept – only the </a:t>
            </a:r>
            <a:r>
              <a:rPr lang="en-IN" sz="1800" dirty="0" err="1"/>
              <a:t>ui</a:t>
            </a:r>
            <a:r>
              <a:rPr lang="en-IN" sz="1800" dirty="0"/>
              <a:t> is designed, and the questions are “Hard coded” in the programs. They are not stored or fetched from the database</a:t>
            </a:r>
          </a:p>
          <a:p>
            <a:pPr marL="996950" lvl="1" indent="-514350">
              <a:buSzPct val="100000"/>
              <a:buFont typeface="+mj-lt"/>
              <a:buAutoNum type="arabicPeriod"/>
            </a:pPr>
            <a:r>
              <a:rPr lang="en-IN" sz="1800" dirty="0"/>
              <a:t>For all Word Search questions, under any level of spoken English module, the program should get all the questions and answers from the database and show it in the format as described in the UI. </a:t>
            </a:r>
          </a:p>
          <a:p>
            <a:pPr marL="996950" lvl="1" indent="-514350">
              <a:buSzPct val="100000"/>
              <a:buFont typeface="+mj-lt"/>
              <a:buAutoNum type="arabicPeriod"/>
            </a:pPr>
            <a:r>
              <a:rPr lang="en-IN" sz="1800" dirty="0"/>
              <a:t>For a Module -&gt; Level, </a:t>
            </a:r>
          </a:p>
          <a:p>
            <a:pPr marL="1454150" lvl="2" indent="-514350">
              <a:buSzPct val="100000"/>
              <a:buFont typeface="+mj-lt"/>
              <a:buAutoNum type="arabicPeriod"/>
            </a:pPr>
            <a:r>
              <a:rPr lang="en-IN" sz="1400" dirty="0"/>
              <a:t>List all of the “Word Search” Questions</a:t>
            </a:r>
          </a:p>
          <a:p>
            <a:pPr marL="1454150" lvl="2" indent="-514350">
              <a:buSzPct val="100000"/>
              <a:buFont typeface="+mj-lt"/>
              <a:buAutoNum type="arabicPeriod"/>
            </a:pPr>
            <a:r>
              <a:rPr lang="en-IN" sz="1400" dirty="0"/>
              <a:t>These should be listed as Hyper Links</a:t>
            </a:r>
          </a:p>
          <a:p>
            <a:pPr marL="1454150" lvl="2" indent="-514350">
              <a:buSzPct val="100000"/>
              <a:buFont typeface="+mj-lt"/>
              <a:buAutoNum type="arabicPeriod"/>
            </a:pPr>
            <a:r>
              <a:rPr lang="en-IN" sz="1400" dirty="0"/>
              <a:t>On clicking on a particular question, the Problem will be displayed </a:t>
            </a:r>
          </a:p>
          <a:p>
            <a:pPr marL="1454150" lvl="2" indent="-514350">
              <a:buSzPct val="100000"/>
              <a:buFont typeface="+mj-lt"/>
              <a:buAutoNum type="arabicPeriod"/>
            </a:pPr>
            <a:r>
              <a:rPr lang="en-IN" sz="1400" dirty="0"/>
              <a:t>For that particular Word Search, the pattern will be shown (as in the UI) with words to be searched mentioned below</a:t>
            </a:r>
          </a:p>
          <a:p>
            <a:pPr marL="1454150" lvl="2" indent="-514350">
              <a:buSzPct val="100000"/>
              <a:buFont typeface="+mj-lt"/>
              <a:buAutoNum type="arabicPeriod"/>
            </a:pPr>
            <a:r>
              <a:rPr lang="en-IN" sz="1400" dirty="0"/>
              <a:t>Once the user enters all the data, these should be validated for correct answers</a:t>
            </a:r>
          </a:p>
          <a:p>
            <a:pPr marL="1454150" lvl="2" indent="-514350">
              <a:buSzPct val="100000"/>
              <a:buFont typeface="+mj-lt"/>
              <a:buAutoNum type="arabicPeriod"/>
            </a:pPr>
            <a:r>
              <a:rPr lang="en-IN" sz="1400" dirty="0"/>
              <a:t>If the answers are not correct, highlight in red and ensure screen stays in the same page</a:t>
            </a:r>
          </a:p>
          <a:p>
            <a:pPr marL="1454150" lvl="2" indent="-514350">
              <a:buSzPct val="100000"/>
              <a:buFont typeface="+mj-lt"/>
              <a:buAutoNum type="arabicPeriod"/>
            </a:pPr>
            <a:r>
              <a:rPr lang="en-IN" sz="1400" dirty="0"/>
              <a:t>If the answers are correct, highlight it in green and given option to take another word search or to go back</a:t>
            </a:r>
          </a:p>
          <a:p>
            <a:pPr marL="1454150" lvl="2" indent="-514350">
              <a:buSzPct val="100000"/>
              <a:buFont typeface="+mj-lt"/>
              <a:buAutoNum type="arabicPeriod"/>
            </a:pPr>
            <a:r>
              <a:rPr lang="en-IN" sz="1400" dirty="0"/>
              <a:t>Validation should be done to ensure that all entries are made</a:t>
            </a:r>
          </a:p>
          <a:p>
            <a:endParaRPr lang="en-IN" sz="2400" dirty="0"/>
          </a:p>
        </p:txBody>
      </p:sp>
      <p:sp>
        <p:nvSpPr>
          <p:cNvPr id="7" name="Rectangle 6">
            <a:extLst>
              <a:ext uri="{FF2B5EF4-FFF2-40B4-BE49-F238E27FC236}">
                <a16:creationId xmlns:a16="http://schemas.microsoft.com/office/drawing/2014/main" id="{F799AFE6-FEF0-41F8-BEEF-6F0F75CB8F73}"/>
              </a:ext>
            </a:extLst>
          </p:cNvPr>
          <p:cNvSpPr/>
          <p:nvPr/>
        </p:nvSpPr>
        <p:spPr>
          <a:xfrm>
            <a:off x="9880598"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Abhishek</a:t>
            </a:r>
            <a:endParaRPr lang="en-IN" sz="2400" dirty="0"/>
          </a:p>
        </p:txBody>
      </p:sp>
      <p:sp>
        <p:nvSpPr>
          <p:cNvPr id="4" name="Oval 3">
            <a:extLst>
              <a:ext uri="{FF2B5EF4-FFF2-40B4-BE49-F238E27FC236}">
                <a16:creationId xmlns:a16="http://schemas.microsoft.com/office/drawing/2014/main" id="{19DBF60A-C598-49B8-94C0-9D9C866935A6}"/>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27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p:txBody>
          <a:bodyPr/>
          <a:lstStyle/>
          <a:p>
            <a:r>
              <a:rPr lang="en-IN" dirty="0"/>
              <a:t>Module: Student Module</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370113" y="1055905"/>
            <a:ext cx="11549744" cy="4942124"/>
          </a:xfrm>
        </p:spPr>
        <p:txBody>
          <a:bodyPr>
            <a:normAutofit/>
          </a:bodyPr>
          <a:lstStyle/>
          <a:p>
            <a:pPr marL="539750" indent="-514350">
              <a:buSzPct val="100000"/>
              <a:buFont typeface="+mj-lt"/>
              <a:buAutoNum type="arabicPeriod"/>
            </a:pPr>
            <a:r>
              <a:rPr lang="en-IN" sz="2000" b="1" dirty="0"/>
              <a:t>Scoring</a:t>
            </a:r>
          </a:p>
          <a:p>
            <a:pPr marL="996950" lvl="1" indent="-514350">
              <a:buSzPct val="100000"/>
              <a:buFont typeface="+mj-lt"/>
              <a:buAutoNum type="arabicPeriod"/>
            </a:pPr>
            <a:r>
              <a:rPr lang="en-IN" sz="1600" dirty="0"/>
              <a:t>Currently, the score after an assessment is displayed in the </a:t>
            </a:r>
            <a:r>
              <a:rPr lang="en-IN" sz="1600" dirty="0" err="1"/>
              <a:t>ui</a:t>
            </a:r>
            <a:r>
              <a:rPr lang="en-IN" sz="1600" dirty="0"/>
              <a:t> but not stored anywhere</a:t>
            </a:r>
          </a:p>
          <a:p>
            <a:pPr marL="996950" lvl="1" indent="-514350">
              <a:buSzPct val="100000"/>
              <a:buFont typeface="+mj-lt"/>
              <a:buAutoNum type="arabicPeriod"/>
            </a:pPr>
            <a:r>
              <a:rPr lang="en-IN" sz="1600" dirty="0"/>
              <a:t>Scores for any student talking a test must be stored at the end of the assessment. One mark is obtained for each correct answer. There is no negative marking for wrong answers. </a:t>
            </a:r>
          </a:p>
          <a:p>
            <a:pPr marL="996950" lvl="1" indent="-514350">
              <a:buSzPct val="100000"/>
              <a:buFont typeface="+mj-lt"/>
              <a:buAutoNum type="arabicPeriod"/>
            </a:pPr>
            <a:r>
              <a:rPr lang="en-IN" sz="1600" dirty="0"/>
              <a:t>Answering 80% of the questions under a level correctly will enable going to the next level (Currently, a student is allowed to take assessments under any level). </a:t>
            </a:r>
          </a:p>
          <a:p>
            <a:pPr marL="996950" lvl="1" indent="-514350">
              <a:buSzPct val="100000"/>
              <a:buFont typeface="+mj-lt"/>
              <a:buAutoNum type="arabicPeriod"/>
            </a:pPr>
            <a:r>
              <a:rPr lang="en-IN" sz="1600" dirty="0"/>
              <a:t>Scoring Logic can be categorized into the following</a:t>
            </a:r>
          </a:p>
          <a:p>
            <a:pPr marL="1454150" lvl="2" indent="-514350">
              <a:buSzPct val="100000"/>
              <a:buFont typeface="+mj-lt"/>
              <a:buAutoNum type="arabicPeriod"/>
            </a:pPr>
            <a:r>
              <a:rPr lang="en-IN" sz="1400" dirty="0"/>
              <a:t>General Assessment. </a:t>
            </a:r>
          </a:p>
          <a:p>
            <a:pPr marL="1911350" lvl="3" indent="-514350">
              <a:buSzPct val="100000"/>
              <a:buFont typeface="+mj-lt"/>
              <a:buAutoNum type="arabicPeriod"/>
            </a:pPr>
            <a:r>
              <a:rPr lang="en-IN" sz="1200" dirty="0"/>
              <a:t>For this, each time, the student takes a test, an entry in made in the database. Any result &gt;= 80% is PASS. </a:t>
            </a:r>
          </a:p>
          <a:p>
            <a:pPr marL="1911350" lvl="3" indent="-514350">
              <a:buSzPct val="100000"/>
              <a:buFont typeface="+mj-lt"/>
              <a:buAutoNum type="arabicPeriod"/>
            </a:pPr>
            <a:r>
              <a:rPr lang="en-IN" sz="1200" dirty="0"/>
              <a:t>If the student is not completing the test, still the record is created with FAIL</a:t>
            </a:r>
          </a:p>
          <a:p>
            <a:pPr marL="1454150" lvl="2" indent="-514350">
              <a:buSzPct val="100000"/>
              <a:buFont typeface="+mj-lt"/>
              <a:buAutoNum type="arabicPeriod"/>
            </a:pPr>
            <a:r>
              <a:rPr lang="en-IN" sz="1400" dirty="0"/>
              <a:t>AV &amp; Text based</a:t>
            </a:r>
          </a:p>
          <a:p>
            <a:pPr marL="1911350" lvl="3" indent="-514350">
              <a:buSzPct val="100000"/>
              <a:buFont typeface="+mj-lt"/>
              <a:buAutoNum type="arabicPeriod"/>
            </a:pPr>
            <a:r>
              <a:rPr lang="en-IN" sz="1100" dirty="0"/>
              <a:t>Under this, the scoring is against each AV &amp; Text Questions. (do note that there will be multiple sub-questions for a Question)</a:t>
            </a:r>
          </a:p>
          <a:p>
            <a:pPr marL="1911350" lvl="3" indent="-514350">
              <a:buSzPct val="100000"/>
              <a:buFont typeface="+mj-lt"/>
              <a:buAutoNum type="arabicPeriod"/>
            </a:pPr>
            <a:r>
              <a:rPr lang="en-IN" sz="1100" dirty="0"/>
              <a:t>If the student scores &gt;= 80%, then that Question is marked as PASS and the record stored. </a:t>
            </a:r>
          </a:p>
          <a:p>
            <a:pPr marL="1911350" lvl="3" indent="-514350">
              <a:buSzPct val="100000"/>
              <a:buFont typeface="+mj-lt"/>
              <a:buAutoNum type="arabicPeriod"/>
            </a:pPr>
            <a:r>
              <a:rPr lang="en-IN" sz="1100" dirty="0"/>
              <a:t>Data should be stored to show the type of Question (Audio / Video / Text) and the Question Content ID</a:t>
            </a:r>
          </a:p>
          <a:p>
            <a:pPr marL="1454150" lvl="2" indent="-514350">
              <a:buSzPct val="100000"/>
              <a:buFont typeface="+mj-lt"/>
              <a:buAutoNum type="arabicPeriod"/>
            </a:pPr>
            <a:r>
              <a:rPr lang="en-IN" sz="1400" dirty="0"/>
              <a:t>Gamification (Match the Following / Crossword / Word Search)</a:t>
            </a:r>
          </a:p>
          <a:p>
            <a:pPr marL="1911350" lvl="3" indent="-514350">
              <a:buSzPct val="100000"/>
              <a:buFont typeface="+mj-lt"/>
              <a:buAutoNum type="arabicPeriod"/>
            </a:pPr>
            <a:r>
              <a:rPr lang="en-IN" sz="1200" dirty="0"/>
              <a:t>Here, the result will either be PASS or FAIL. </a:t>
            </a:r>
          </a:p>
          <a:p>
            <a:pPr marL="1911350" lvl="3" indent="-514350">
              <a:buSzPct val="100000"/>
              <a:buFont typeface="+mj-lt"/>
              <a:buAutoNum type="arabicPeriod"/>
            </a:pPr>
            <a:r>
              <a:rPr lang="en-IN" sz="1200" dirty="0"/>
              <a:t>Data should be stored to show the type of Question (Match the Following / Word Search / Crossword) and the Question Content ID</a:t>
            </a:r>
          </a:p>
          <a:p>
            <a:pPr marL="1911350" lvl="3" indent="-514350">
              <a:buSzPct val="100000"/>
              <a:buFont typeface="+mj-lt"/>
              <a:buAutoNum type="arabicPeriod"/>
            </a:pPr>
            <a:endParaRPr lang="en-IN" sz="1200" dirty="0"/>
          </a:p>
          <a:p>
            <a:endParaRPr lang="en-IN" sz="2000" dirty="0"/>
          </a:p>
        </p:txBody>
      </p:sp>
      <p:sp>
        <p:nvSpPr>
          <p:cNvPr id="7" name="Rectangle 6">
            <a:extLst>
              <a:ext uri="{FF2B5EF4-FFF2-40B4-BE49-F238E27FC236}">
                <a16:creationId xmlns:a16="http://schemas.microsoft.com/office/drawing/2014/main" id="{F799AFE6-FEF0-41F8-BEEF-6F0F75CB8F73}"/>
              </a:ext>
            </a:extLst>
          </p:cNvPr>
          <p:cNvSpPr/>
          <p:nvPr/>
        </p:nvSpPr>
        <p:spPr>
          <a:xfrm>
            <a:off x="9880598" y="127453"/>
            <a:ext cx="2207622" cy="63019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Jay</a:t>
            </a:r>
            <a:endParaRPr lang="en-IN" sz="2400" dirty="0"/>
          </a:p>
        </p:txBody>
      </p:sp>
      <p:sp>
        <p:nvSpPr>
          <p:cNvPr id="4" name="Oval 3">
            <a:extLst>
              <a:ext uri="{FF2B5EF4-FFF2-40B4-BE49-F238E27FC236}">
                <a16:creationId xmlns:a16="http://schemas.microsoft.com/office/drawing/2014/main" id="{BA19A179-CB99-47D1-AAB1-9BA7B146A2B7}"/>
              </a:ext>
            </a:extLst>
          </p:cNvPr>
          <p:cNvSpPr/>
          <p:nvPr/>
        </p:nvSpPr>
        <p:spPr>
          <a:xfrm>
            <a:off x="7794594" y="5536883"/>
            <a:ext cx="914400"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778612"/>
      </p:ext>
    </p:extLst>
  </p:cSld>
  <p:clrMapOvr>
    <a:masterClrMapping/>
  </p:clrMapOvr>
</p:sld>
</file>

<file path=ppt/theme/theme1.xml><?xml version="1.0" encoding="utf-8"?>
<a:theme xmlns:a="http://schemas.openxmlformats.org/drawingml/2006/main" name="cf">
  <a:themeElements>
    <a:clrScheme name="CF">
      <a:dk1>
        <a:srgbClr val="000000"/>
      </a:dk1>
      <a:lt1>
        <a:srgbClr val="FFFFFF"/>
      </a:lt1>
      <a:dk2>
        <a:srgbClr val="FFFFFF"/>
      </a:dk2>
      <a:lt2>
        <a:srgbClr val="FFFFFF"/>
      </a:lt2>
      <a:accent1>
        <a:srgbClr val="FBB040"/>
      </a:accent1>
      <a:accent2>
        <a:srgbClr val="FBB040"/>
      </a:accent2>
      <a:accent3>
        <a:srgbClr val="FBB040"/>
      </a:accent3>
      <a:accent4>
        <a:srgbClr val="FBB040"/>
      </a:accent4>
      <a:accent5>
        <a:srgbClr val="FBB040"/>
      </a:accent5>
      <a:accent6>
        <a:srgbClr val="F79646"/>
      </a:accent6>
      <a:hlink>
        <a:srgbClr val="FBB040"/>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1714</Words>
  <Application>Microsoft Office PowerPoint</Application>
  <PresentationFormat>Widescreen</PresentationFormat>
  <Paragraphs>201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cf</vt:lpstr>
      <vt:lpstr>Project Elixir @ Creating Futures</vt:lpstr>
      <vt:lpstr>Module: Admin Module. Questions</vt:lpstr>
      <vt:lpstr>Module: Admin Module. Questions</vt:lpstr>
      <vt:lpstr>Module: Admin Module</vt:lpstr>
      <vt:lpstr>Module: Admin Module. Questions</vt:lpstr>
      <vt:lpstr>Module: Spoken English, Student Module</vt:lpstr>
      <vt:lpstr>Module: Spoken English, Student Module</vt:lpstr>
      <vt:lpstr>Module: Spoken English, Student Module</vt:lpstr>
      <vt:lpstr>Module: Student Module</vt:lpstr>
      <vt:lpstr>Example of Scores</vt:lpstr>
      <vt:lpstr>Spoken English-&gt;Word-&gt;Crossword-&gt;Level 1</vt:lpstr>
      <vt:lpstr>Module: Student Module</vt:lpstr>
      <vt:lpstr>Module: Admin Module</vt:lpstr>
      <vt:lpstr>Module: Computer Coaching , Student Module</vt:lpstr>
      <vt:lpstr>Module: Spoken English, Admin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Futures</dc:title>
  <dc:creator>Cherian Jimmy</dc:creator>
  <cp:lastModifiedBy>Jimmy Cherian</cp:lastModifiedBy>
  <cp:revision>86</cp:revision>
  <dcterms:created xsi:type="dcterms:W3CDTF">2020-04-01T07:38:17Z</dcterms:created>
  <dcterms:modified xsi:type="dcterms:W3CDTF">2020-11-23T04:34:05Z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