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0" d="100"/>
          <a:sy n="70"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1C7B22-390E-4669-AE74-349420D8756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373409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C7B22-390E-4669-AE74-349420D8756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375600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C7B22-390E-4669-AE74-349420D8756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247312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C7B22-390E-4669-AE74-349420D8756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49257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1C7B22-390E-4669-AE74-349420D8756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174545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1C7B22-390E-4669-AE74-349420D87567}"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315130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1C7B22-390E-4669-AE74-349420D87567}"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40754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1C7B22-390E-4669-AE74-349420D87567}"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59328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C7B22-390E-4669-AE74-349420D87567}"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102438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1C7B22-390E-4669-AE74-349420D87567}"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168984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1C7B22-390E-4669-AE74-349420D87567}"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AF046-1626-4DDB-965C-B343C8F152B3}" type="slidenum">
              <a:rPr lang="en-US" smtClean="0"/>
              <a:t>‹#›</a:t>
            </a:fld>
            <a:endParaRPr lang="en-US"/>
          </a:p>
        </p:txBody>
      </p:sp>
    </p:spTree>
    <p:extLst>
      <p:ext uri="{BB962C8B-B14F-4D97-AF65-F5344CB8AC3E}">
        <p14:creationId xmlns:p14="http://schemas.microsoft.com/office/powerpoint/2010/main" val="33471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C7B22-390E-4669-AE74-349420D87567}" type="datetimeFigureOut">
              <a:rPr lang="en-US" smtClean="0"/>
              <a:t>9/21/2020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AF046-1626-4DDB-965C-B343C8F152B3}" type="slidenum">
              <a:rPr lang="en-US" smtClean="0"/>
              <a:t>‹#›</a:t>
            </a:fld>
            <a:endParaRPr lang="en-US"/>
          </a:p>
        </p:txBody>
      </p:sp>
    </p:spTree>
    <p:extLst>
      <p:ext uri="{BB962C8B-B14F-4D97-AF65-F5344CB8AC3E}">
        <p14:creationId xmlns:p14="http://schemas.microsoft.com/office/powerpoint/2010/main" val="93222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Car Severity Accident</a:t>
            </a:r>
            <a:endParaRPr lang="en-US" dirty="0"/>
          </a:p>
        </p:txBody>
      </p:sp>
      <p:sp>
        <p:nvSpPr>
          <p:cNvPr id="3" name="Subtitle 2"/>
          <p:cNvSpPr>
            <a:spLocks noGrp="1"/>
          </p:cNvSpPr>
          <p:nvPr>
            <p:ph type="subTitle" idx="1"/>
          </p:nvPr>
        </p:nvSpPr>
        <p:spPr/>
        <p:txBody>
          <a:bodyPr/>
          <a:lstStyle/>
          <a:p>
            <a:r>
              <a:rPr lang="en-US" b="1" dirty="0"/>
              <a:t>Report Analysis with IBM Watson</a:t>
            </a:r>
          </a:p>
          <a:p>
            <a:endParaRPr lang="en-US" dirty="0"/>
          </a:p>
        </p:txBody>
      </p:sp>
    </p:spTree>
    <p:extLst>
      <p:ext uri="{BB962C8B-B14F-4D97-AF65-F5344CB8AC3E}">
        <p14:creationId xmlns:p14="http://schemas.microsoft.com/office/powerpoint/2010/main" val="104826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In the beginning of this notebook, we had categorical data that was of type 'object'. This is not a data type that we could have fed through an algorithm, so label encoding was used to created new classes that were of type int8; a numerical data type.</a:t>
            </a:r>
          </a:p>
          <a:p>
            <a:r>
              <a:rPr lang="en-US" dirty="0"/>
              <a:t>After solving that issue we were presented with another - imbalanced data. As mentioned earlier, class 1 was nearly three times larger than class 2. The solution to this was down-sampling the majority class with </a:t>
            </a:r>
            <a:r>
              <a:rPr lang="en-US" dirty="0" err="1"/>
              <a:t>sklearn's</a:t>
            </a:r>
            <a:r>
              <a:rPr lang="en-US" dirty="0"/>
              <a:t> resample tool. We down-sampled to match the minority class exactly with 58188 values each.</a:t>
            </a:r>
          </a:p>
          <a:p>
            <a:r>
              <a:rPr lang="en-US" dirty="0"/>
              <a:t>Once we analyzed and cleaned the data, it was then fed through three ML models; K-Nearest Neighbor, Decision Tree and Logistic Regression. Although the first two are ideal for this project, logistic regression made most sense because of its binary nature.</a:t>
            </a:r>
          </a:p>
          <a:p>
            <a:r>
              <a:rPr lang="en-US" dirty="0"/>
              <a:t>Evaluation metrics used to test the accuracy of our models were </a:t>
            </a:r>
            <a:r>
              <a:rPr lang="en-US" dirty="0" err="1"/>
              <a:t>jaccard</a:t>
            </a:r>
            <a:r>
              <a:rPr lang="en-US" dirty="0"/>
              <a:t> index, f-1 score and log-loss for logistic regression. Choosing different k, max depth and hypermeter C values helped to improve our accuracy to be the best possible.</a:t>
            </a:r>
          </a:p>
          <a:p>
            <a:endParaRPr lang="en-US" dirty="0"/>
          </a:p>
        </p:txBody>
      </p:sp>
    </p:spTree>
    <p:extLst>
      <p:ext uri="{BB962C8B-B14F-4D97-AF65-F5344CB8AC3E}">
        <p14:creationId xmlns:p14="http://schemas.microsoft.com/office/powerpoint/2010/main" val="69463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p:txBody>
          <a:bodyPr/>
          <a:lstStyle/>
          <a:p>
            <a:r>
              <a:rPr lang="en-US" dirty="0"/>
              <a:t>Based on historical data from weather conditions pointing to certain classes, we can conclude that particular weather conditions have a somewhat impact on whether or not travel could result in property damage (class 1) or injury (class 2)</a:t>
            </a:r>
          </a:p>
        </p:txBody>
      </p:sp>
    </p:spTree>
    <p:extLst>
      <p:ext uri="{BB962C8B-B14F-4D97-AF65-F5344CB8AC3E}">
        <p14:creationId xmlns:p14="http://schemas.microsoft.com/office/powerpoint/2010/main" val="255011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In an effort to reduce the frequency of car collisions in a community, an algorithm must be developed to predict the severity of an accident given the current weather, road and visibility conditions. When conditions are bad, this model will alert drivers to remind them to be more careful.</a:t>
            </a:r>
          </a:p>
        </p:txBody>
      </p:sp>
    </p:spTree>
    <p:extLst>
      <p:ext uri="{BB962C8B-B14F-4D97-AF65-F5344CB8AC3E}">
        <p14:creationId xmlns:p14="http://schemas.microsoft.com/office/powerpoint/2010/main" val="222400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sp>
        <p:nvSpPr>
          <p:cNvPr id="4" name="Rectangle 1"/>
          <p:cNvSpPr>
            <a:spLocks noGrp="1" noChangeArrowheads="1"/>
          </p:cNvSpPr>
          <p:nvPr>
            <p:ph idx="1"/>
          </p:nvPr>
        </p:nvSpPr>
        <p:spPr bwMode="auto">
          <a:xfrm>
            <a:off x="838200" y="3339576"/>
            <a:ext cx="1130790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8090A"/>
                </a:solidFill>
                <a:effectLst/>
                <a:latin typeface="-apple-system"/>
              </a:rPr>
              <a:t>Our predictor or target variable will be </a:t>
            </a:r>
            <a:r>
              <a:rPr kumimoji="0" lang="en-US" altLang="en-US" sz="1600" b="0" i="0" u="none" strike="noStrike" cap="none" normalizeH="0" baseline="0" dirty="0" smtClean="0">
                <a:ln>
                  <a:noFill/>
                </a:ln>
                <a:solidFill>
                  <a:srgbClr val="08090A"/>
                </a:solidFill>
                <a:effectLst/>
                <a:latin typeface="var(--ff-monospace)"/>
              </a:rPr>
              <a:t>SEVERITYCODE</a:t>
            </a:r>
            <a:r>
              <a:rPr kumimoji="0" lang="en-US" altLang="en-US" sz="1600" b="0" i="0" u="none" strike="noStrike" cap="none" normalizeH="0" baseline="0" dirty="0" smtClean="0">
                <a:ln>
                  <a:noFill/>
                </a:ln>
                <a:solidFill>
                  <a:srgbClr val="08090A"/>
                </a:solidFill>
                <a:effectLst/>
                <a:latin typeface="-apple-system"/>
              </a:rPr>
              <a:t> because it is used measure the severity of an accident from 0 to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8090A"/>
                </a:solidFill>
                <a:effectLst/>
                <a:latin typeface="-apple-system"/>
              </a:rPr>
              <a:t> within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8090A"/>
                </a:solidFill>
                <a:effectLst/>
                <a:latin typeface="-apple-system"/>
              </a:rPr>
              <a:t> Attributes used to weigh the severity of an accident are </a:t>
            </a:r>
            <a:r>
              <a:rPr kumimoji="0" lang="en-US" altLang="en-US" sz="1600" b="0" i="0" u="none" strike="noStrike" cap="none" normalizeH="0" baseline="0" dirty="0" smtClean="0">
                <a:ln>
                  <a:noFill/>
                </a:ln>
                <a:solidFill>
                  <a:srgbClr val="08090A"/>
                </a:solidFill>
                <a:effectLst/>
                <a:latin typeface="var(--ff-monospace)"/>
              </a:rPr>
              <a:t>WEATHER</a:t>
            </a:r>
            <a:r>
              <a:rPr kumimoji="0" lang="en-US" altLang="en-US" sz="1600" b="0" i="0" u="none" strike="noStrike" cap="none" normalizeH="0" baseline="0" dirty="0" smtClean="0">
                <a:ln>
                  <a:noFill/>
                </a:ln>
                <a:solidFill>
                  <a:srgbClr val="08090A"/>
                </a:solidFill>
                <a:effectLst/>
                <a:latin typeface="-apple-system"/>
              </a:rPr>
              <a:t>, </a:t>
            </a:r>
            <a:r>
              <a:rPr kumimoji="0" lang="en-US" altLang="en-US" sz="1600" b="0" i="0" u="none" strike="noStrike" cap="none" normalizeH="0" baseline="0" dirty="0" smtClean="0">
                <a:ln>
                  <a:noFill/>
                </a:ln>
                <a:solidFill>
                  <a:srgbClr val="08090A"/>
                </a:solidFill>
                <a:effectLst/>
                <a:latin typeface="var(--ff-monospace)"/>
              </a:rPr>
              <a:t>ROADCOND</a:t>
            </a:r>
            <a:r>
              <a:rPr kumimoji="0" lang="en-US" altLang="en-US" sz="1600" b="0" i="0" u="none" strike="noStrike" cap="none" normalizeH="0" baseline="0" dirty="0" smtClean="0">
                <a:ln>
                  <a:noFill/>
                </a:ln>
                <a:solidFill>
                  <a:srgbClr val="08090A"/>
                </a:solidFill>
                <a:effectLst/>
                <a:latin typeface="-apple-system"/>
              </a:rPr>
              <a:t> and </a:t>
            </a:r>
            <a:r>
              <a:rPr kumimoji="0" lang="en-US" altLang="en-US" sz="1600" b="0" i="0" u="none" strike="noStrike" cap="none" normalizeH="0" baseline="0" dirty="0" smtClean="0">
                <a:ln>
                  <a:noFill/>
                </a:ln>
                <a:solidFill>
                  <a:srgbClr val="08090A"/>
                </a:solidFill>
                <a:effectLst/>
                <a:latin typeface="var(--ff-monospace)"/>
              </a:rPr>
              <a:t>LIGHTCOND</a:t>
            </a:r>
            <a:r>
              <a:rPr kumimoji="0" lang="en-US" altLang="en-US" sz="1600" b="0" i="0" u="none" strike="noStrike" cap="none" normalizeH="0" baseline="0" dirty="0" smtClean="0">
                <a:ln>
                  <a:noFill/>
                </a:ln>
                <a:solidFill>
                  <a:srgbClr val="08090A"/>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 </a:t>
            </a:r>
          </a:p>
        </p:txBody>
      </p:sp>
      <p:pic>
        <p:nvPicPr>
          <p:cNvPr id="5" name="Picture 4"/>
          <p:cNvPicPr>
            <a:picLocks noChangeAspect="1"/>
          </p:cNvPicPr>
          <p:nvPr/>
        </p:nvPicPr>
        <p:blipFill>
          <a:blip r:embed="rId2"/>
          <a:stretch>
            <a:fillRect/>
          </a:stretch>
        </p:blipFill>
        <p:spPr>
          <a:xfrm>
            <a:off x="1091821" y="4353637"/>
            <a:ext cx="6823454" cy="1528548"/>
          </a:xfrm>
          <a:prstGeom prst="rect">
            <a:avLst/>
          </a:prstGeom>
        </p:spPr>
      </p:pic>
    </p:spTree>
    <p:extLst>
      <p:ext uri="{BB962C8B-B14F-4D97-AF65-F5344CB8AC3E}">
        <p14:creationId xmlns:p14="http://schemas.microsoft.com/office/powerpoint/2010/main" val="35220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Extract Dataset &amp; Convert </a:t>
            </a:r>
            <a:br>
              <a:rPr lang="en-US" dirty="0"/>
            </a:br>
            <a:endParaRPr lang="en-US" dirty="0"/>
          </a:p>
        </p:txBody>
      </p:sp>
      <p:sp>
        <p:nvSpPr>
          <p:cNvPr id="3" name="Content Placeholder 2"/>
          <p:cNvSpPr>
            <a:spLocks noGrp="1"/>
          </p:cNvSpPr>
          <p:nvPr>
            <p:ph idx="1"/>
          </p:nvPr>
        </p:nvSpPr>
        <p:spPr/>
        <p:txBody>
          <a:bodyPr/>
          <a:lstStyle/>
          <a:p>
            <a:r>
              <a:rPr lang="en-US" dirty="0"/>
              <a:t>In it's original form, this data is not fit for analysis. For one, there are many columns that we will not use for this model. Also, most of the features are of type object, when they should be numerical type.</a:t>
            </a:r>
            <a:r>
              <a:rPr lang="en-US" dirty="0" smtClean="0"/>
              <a:t/>
            </a:r>
            <a:br>
              <a:rPr lang="en-US" dirty="0" smtClean="0"/>
            </a:br>
            <a:r>
              <a:rPr lang="en-US" dirty="0"/>
              <a:t>We must use label encoding to covert the features to our desired data type</a:t>
            </a:r>
            <a:r>
              <a:rPr lang="en-US" dirty="0" smtClean="0"/>
              <a:t>.</a:t>
            </a:r>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838200" y="4121623"/>
            <a:ext cx="9563100" cy="2190277"/>
          </a:xfrm>
          <a:prstGeom prst="rect">
            <a:avLst/>
          </a:prstGeom>
        </p:spPr>
      </p:pic>
    </p:spTree>
    <p:extLst>
      <p:ext uri="{BB962C8B-B14F-4D97-AF65-F5344CB8AC3E}">
        <p14:creationId xmlns:p14="http://schemas.microsoft.com/office/powerpoint/2010/main" val="89841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the Dataset </a:t>
            </a:r>
            <a:br>
              <a:rPr lang="en-US" dirty="0"/>
            </a:br>
            <a:endParaRPr lang="en-US" dirty="0"/>
          </a:p>
        </p:txBody>
      </p:sp>
      <p:sp>
        <p:nvSpPr>
          <p:cNvPr id="4" name="Rectangle 1"/>
          <p:cNvSpPr>
            <a:spLocks noGrp="1" noChangeArrowheads="1"/>
          </p:cNvSpPr>
          <p:nvPr>
            <p:ph idx="1"/>
          </p:nvPr>
        </p:nvSpPr>
        <p:spPr bwMode="auto">
          <a:xfrm>
            <a:off x="838200" y="3239548"/>
            <a:ext cx="9861645" cy="1523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Our target variable </a:t>
            </a:r>
            <a:r>
              <a:rPr kumimoji="0" lang="en-US" altLang="en-US" sz="1200" b="0" i="0" u="none" strike="noStrike" cap="none" normalizeH="0" baseline="0" dirty="0" smtClean="0">
                <a:ln>
                  <a:noFill/>
                </a:ln>
                <a:solidFill>
                  <a:srgbClr val="08090A"/>
                </a:solidFill>
                <a:effectLst/>
                <a:latin typeface="var(--ff-monospace)"/>
              </a:rPr>
              <a:t>SEVERITYCODE</a:t>
            </a:r>
            <a:r>
              <a:rPr kumimoji="0" lang="en-US" altLang="en-US" sz="1500" b="0" i="0" u="none" strike="noStrike" cap="none" normalizeH="0" baseline="0" dirty="0" smtClean="0">
                <a:ln>
                  <a:noFill/>
                </a:ln>
                <a:solidFill>
                  <a:srgbClr val="08090A"/>
                </a:solidFill>
                <a:effectLst/>
                <a:latin typeface="-apple-system"/>
              </a:rPr>
              <a:t> is only 42% balanced. In fact, severity code in class 1 is nearly three times the size of class 2.</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8090A"/>
                </a:solidFill>
                <a:effectLst/>
                <a:latin typeface="-apple-system"/>
              </a:rPr>
              <a:t>We can fix this by down-sampling the majority class.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8090A"/>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08090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838200" y="4094328"/>
            <a:ext cx="8705850" cy="2497541"/>
          </a:xfrm>
          <a:prstGeom prst="rect">
            <a:avLst/>
          </a:prstGeom>
        </p:spPr>
      </p:pic>
    </p:spTree>
    <p:extLst>
      <p:ext uri="{BB962C8B-B14F-4D97-AF65-F5344CB8AC3E}">
        <p14:creationId xmlns:p14="http://schemas.microsoft.com/office/powerpoint/2010/main" val="49950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Our data is now ready to be fed into machine learning models.</a:t>
            </a:r>
          </a:p>
          <a:p>
            <a:r>
              <a:rPr lang="en-US" dirty="0"/>
              <a:t>We will use the following models:</a:t>
            </a:r>
          </a:p>
          <a:p>
            <a:r>
              <a:rPr lang="en-US" b="1" dirty="0"/>
              <a:t>K-Nearest Neighbor (KNN)</a:t>
            </a:r>
            <a:r>
              <a:rPr lang="en-US" dirty="0"/>
              <a:t/>
            </a:r>
            <a:br>
              <a:rPr lang="en-US" dirty="0"/>
            </a:br>
            <a:r>
              <a:rPr lang="en-US" dirty="0"/>
              <a:t>KNN will help us predict the severity code of an outcome by finding the most similar to data point within k distance.</a:t>
            </a:r>
          </a:p>
          <a:p>
            <a:r>
              <a:rPr lang="en-US" b="1" dirty="0"/>
              <a:t>Decision Tree</a:t>
            </a:r>
            <a:r>
              <a:rPr lang="en-US" dirty="0"/>
              <a:t/>
            </a:r>
            <a:br>
              <a:rPr lang="en-US" dirty="0"/>
            </a:br>
            <a:r>
              <a:rPr lang="en-US" dirty="0"/>
              <a:t>A decision tree model gives us a layout of all possible outcomes so we can fully analyze the consequences of a decision. It context, the decision tree observes all possible outcomes of different weather conditions.</a:t>
            </a:r>
          </a:p>
          <a:p>
            <a:r>
              <a:rPr lang="en-US" b="1" dirty="0"/>
              <a:t>Logistic Regression</a:t>
            </a:r>
            <a:r>
              <a:rPr lang="en-US" dirty="0"/>
              <a:t/>
            </a:r>
            <a:br>
              <a:rPr lang="en-US" dirty="0"/>
            </a:br>
            <a:r>
              <a:rPr lang="en-US" dirty="0"/>
              <a:t>Because our dataset only provides us with two severity code outcomes, our model will only predict one of those two classes. This makes our data binary, which is perfect to use with logistic regression</a:t>
            </a:r>
          </a:p>
          <a:p>
            <a:endParaRPr lang="en-US" dirty="0"/>
          </a:p>
        </p:txBody>
      </p:sp>
    </p:spTree>
    <p:extLst>
      <p:ext uri="{BB962C8B-B14F-4D97-AF65-F5344CB8AC3E}">
        <p14:creationId xmlns:p14="http://schemas.microsoft.com/office/powerpoint/2010/main" val="39668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a:t>
            </a:r>
            <a:endParaRPr lang="en-US" dirty="0"/>
          </a:p>
        </p:txBody>
      </p:sp>
      <p:pic>
        <p:nvPicPr>
          <p:cNvPr id="4" name="Content Placeholder 3"/>
          <p:cNvPicPr>
            <a:picLocks noGrp="1" noChangeAspect="1"/>
          </p:cNvPicPr>
          <p:nvPr>
            <p:ph idx="1"/>
          </p:nvPr>
        </p:nvPicPr>
        <p:blipFill>
          <a:blip r:embed="rId2"/>
          <a:stretch>
            <a:fillRect/>
          </a:stretch>
        </p:blipFill>
        <p:spPr>
          <a:xfrm>
            <a:off x="968991" y="1825625"/>
            <a:ext cx="8001287" cy="4351338"/>
          </a:xfrm>
          <a:prstGeom prst="rect">
            <a:avLst/>
          </a:prstGeom>
        </p:spPr>
      </p:pic>
    </p:spTree>
    <p:extLst>
      <p:ext uri="{BB962C8B-B14F-4D97-AF65-F5344CB8AC3E}">
        <p14:creationId xmlns:p14="http://schemas.microsoft.com/office/powerpoint/2010/main" val="351801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Content Placeholder 3"/>
          <p:cNvPicPr>
            <a:picLocks noGrp="1" noChangeAspect="1"/>
          </p:cNvPicPr>
          <p:nvPr>
            <p:ph idx="1"/>
          </p:nvPr>
        </p:nvPicPr>
        <p:blipFill>
          <a:blip r:embed="rId2"/>
          <a:stretch>
            <a:fillRect/>
          </a:stretch>
        </p:blipFill>
        <p:spPr>
          <a:xfrm>
            <a:off x="1446664" y="1825625"/>
            <a:ext cx="7478130" cy="4351338"/>
          </a:xfrm>
          <a:prstGeom prst="rect">
            <a:avLst/>
          </a:prstGeom>
        </p:spPr>
      </p:pic>
    </p:spTree>
    <p:extLst>
      <p:ext uri="{BB962C8B-B14F-4D97-AF65-F5344CB8AC3E}">
        <p14:creationId xmlns:p14="http://schemas.microsoft.com/office/powerpoint/2010/main" val="336302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Evaluation</a:t>
            </a:r>
            <a:endParaRPr lang="en-US" dirty="0"/>
          </a:p>
        </p:txBody>
      </p:sp>
      <p:pic>
        <p:nvPicPr>
          <p:cNvPr id="4" name="Content Placeholder 3"/>
          <p:cNvPicPr>
            <a:picLocks noGrp="1" noChangeAspect="1"/>
          </p:cNvPicPr>
          <p:nvPr>
            <p:ph idx="1"/>
          </p:nvPr>
        </p:nvPicPr>
        <p:blipFill>
          <a:blip r:embed="rId2"/>
          <a:stretch>
            <a:fillRect/>
          </a:stretch>
        </p:blipFill>
        <p:spPr>
          <a:xfrm>
            <a:off x="1132763" y="1690688"/>
            <a:ext cx="9921923" cy="5167312"/>
          </a:xfrm>
          <a:prstGeom prst="rect">
            <a:avLst/>
          </a:prstGeom>
        </p:spPr>
      </p:pic>
    </p:spTree>
    <p:extLst>
      <p:ext uri="{BB962C8B-B14F-4D97-AF65-F5344CB8AC3E}">
        <p14:creationId xmlns:p14="http://schemas.microsoft.com/office/powerpoint/2010/main" val="260787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613</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var(--ff-monospace)</vt:lpstr>
      <vt:lpstr>Office Theme</vt:lpstr>
      <vt:lpstr>Car Severity Accident</vt:lpstr>
      <vt:lpstr>Introduction</vt:lpstr>
      <vt:lpstr>Data understanding</vt:lpstr>
      <vt:lpstr> Extract Dataset &amp; Convert  </vt:lpstr>
      <vt:lpstr>Balancing the Dataset  </vt:lpstr>
      <vt:lpstr>Methodology  </vt:lpstr>
      <vt:lpstr>Screenshots </vt:lpstr>
      <vt:lpstr>Screenshots</vt:lpstr>
      <vt:lpstr>Result and Evaluation</vt:lpstr>
      <vt:lpstr>Discussion </vt:lpstr>
      <vt:lpstr>Conclusion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Severity Accident</dc:title>
  <dc:creator>Jha, Nandan Kumar (Cognizant)</dc:creator>
  <cp:lastModifiedBy>Jha, Nandan Kumar (Cognizant)</cp:lastModifiedBy>
  <cp:revision>9</cp:revision>
  <dcterms:created xsi:type="dcterms:W3CDTF">2020-09-21T17:56:25Z</dcterms:created>
  <dcterms:modified xsi:type="dcterms:W3CDTF">2020-09-21T18:16:21Z</dcterms:modified>
</cp:coreProperties>
</file>