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50504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72793" y="4535333"/>
            <a:ext cx="50504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E956888-97A5-4A3D-9D6F-B7750D5C4A5A}" type="slidenum">
              <a:rPr lang="en-IN" smtClean="0"/>
              <a:t>‹#›</a:t>
            </a:fld>
            <a:endParaRPr lang="en-IN"/>
          </a:p>
        </p:txBody>
      </p:sp>
      <p:grpSp>
        <p:nvGrpSpPr>
          <p:cNvPr id="13" name="Google Shape;13;p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6889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2" name="Google Shape;92;p11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E956888-97A5-4A3D-9D6F-B7750D5C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8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2" descr="Side view of hands writing in a notebook at a cafe"/>
          <p:cNvPicPr preferRelativeResize="0"/>
          <p:nvPr/>
        </p:nvPicPr>
        <p:blipFill rotWithShape="1">
          <a:blip r:embed="rId2">
            <a:alphaModFix/>
          </a:blip>
          <a:srcRect l="9050" t="12064" r="54351" b="26446"/>
          <a:stretch/>
        </p:blipFill>
        <p:spPr>
          <a:xfrm>
            <a:off x="1" y="-66"/>
            <a:ext cx="6096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2200" y="0"/>
            <a:ext cx="6091600" cy="68580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11381733" y="633313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E956888-97A5-4A3D-9D6F-B7750D5C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46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 title and description 1 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l="31883" t="8096" r="25713"/>
          <a:stretch/>
        </p:blipFill>
        <p:spPr>
          <a:xfrm>
            <a:off x="0" y="0"/>
            <a:ext cx="61003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100" y="0"/>
            <a:ext cx="6096000" cy="68580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E956888-97A5-4A3D-9D6F-B7750D5C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38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E956888-97A5-4A3D-9D6F-B7750D5C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84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" name="Google Shape;126;p15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FE956888-97A5-4A3D-9D6F-B7750D5C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0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E956888-97A5-4A3D-9D6F-B7750D5C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778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33" name="Google Shape;133;p17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34" name="Google Shape;134;p1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36" name="Google Shape;136;p17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37" name="Google Shape;137;p17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39" name="Google Shape;139;p17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</p:grpSpPr>
        <p:sp>
          <p:nvSpPr>
            <p:cNvPr id="140" name="Google Shape;140;p17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1" name="Google Shape;141;p17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142" name="Google Shape;142;p17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17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4" name="Google Shape;144;p17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914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50504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972793" y="4535333"/>
            <a:ext cx="50504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E956888-97A5-4A3D-9D6F-B7750D5C4A5A}" type="slidenum">
              <a:rPr lang="en-IN" smtClean="0"/>
              <a:t>‹#›</a:t>
            </a:fld>
            <a:endParaRPr lang="en-IN"/>
          </a:p>
        </p:txBody>
      </p:sp>
      <p:grpSp>
        <p:nvGrpSpPr>
          <p:cNvPr id="21" name="Google Shape;21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12192000" cy="62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3"/>
          <p:cNvGrpSpPr/>
          <p:nvPr/>
        </p:nvGrpSpPr>
        <p:grpSpPr>
          <a:xfrm>
            <a:off x="6750966" y="1751119"/>
            <a:ext cx="4613105" cy="3560735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name="adj" fmla="val 25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name="adj" fmla="val 9674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name="adj" fmla="val 98558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name="adj" fmla="val 1882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name="adj" fmla="val 1764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34" name="Google Shape;34;p3" descr="Component Detail"/>
          <p:cNvPicPr preferRelativeResize="0"/>
          <p:nvPr/>
        </p:nvPicPr>
        <p:blipFill rotWithShape="1">
          <a:blip r:embed="rId2">
            <a:alphaModFix/>
          </a:blip>
          <a:srcRect b="25076"/>
          <a:stretch/>
        </p:blipFill>
        <p:spPr>
          <a:xfrm>
            <a:off x="6882301" y="1866389"/>
            <a:ext cx="4350433" cy="244456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6874929" y="1869102"/>
            <a:ext cx="4358103" cy="2417324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" name="Google Shape;36;p3"/>
          <p:cNvGrpSpPr/>
          <p:nvPr/>
        </p:nvGrpSpPr>
        <p:grpSpPr>
          <a:xfrm>
            <a:off x="10222242" y="2770503"/>
            <a:ext cx="1530905" cy="3043685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41" name="Google Shape;41;p3" descr="Mobile View"/>
            <p:cNvPicPr preferRelativeResize="0"/>
            <p:nvPr/>
          </p:nvPicPr>
          <p:blipFill rotWithShape="1">
            <a:blip r:embed="rId3">
              <a:alphaModFix/>
            </a:blip>
            <a:srcRect t="4362" b="4371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0481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FE956888-97A5-4A3D-9D6F-B7750D5C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10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1" name="Google Shape;51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E956888-97A5-4A3D-9D6F-B7750D5C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20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9" name="Google Shape;59;p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E956888-97A5-4A3D-9D6F-B7750D5C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1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8" name="Google Shape;68;p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E956888-97A5-4A3D-9D6F-B7750D5C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04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E956888-97A5-4A3D-9D6F-B7750D5C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80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8" name="Google Shape;78;p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E956888-97A5-4A3D-9D6F-B7750D5C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5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FE956888-97A5-4A3D-9D6F-B7750D5C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98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FE956888-97A5-4A3D-9D6F-B7750D5C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8027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A257-386D-4B83-DD75-AD7B39F5C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599" y="1763267"/>
            <a:ext cx="10217017" cy="2650800"/>
          </a:xfrm>
        </p:spPr>
        <p:txBody>
          <a:bodyPr>
            <a:normAutofit/>
          </a:bodyPr>
          <a:lstStyle/>
          <a:p>
            <a:r>
              <a:rPr lang="en-US" sz="4800" dirty="0"/>
              <a:t>Quantum Simulation of the 1D Burgers’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FF8DE-4C91-0DEA-8ED6-2FA9BF857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793" y="4535332"/>
            <a:ext cx="5050400" cy="1422407"/>
          </a:xfrm>
        </p:spPr>
        <p:txBody>
          <a:bodyPr/>
          <a:lstStyle/>
          <a:p>
            <a:r>
              <a:rPr lang="en-IN" dirty="0"/>
              <a:t>Presented by:</a:t>
            </a:r>
          </a:p>
          <a:p>
            <a:pPr marL="488950" indent="-342900">
              <a:buFont typeface="Arial" panose="020B0604020202020204" pitchFamily="34" charset="0"/>
              <a:buChar char="•"/>
            </a:pPr>
            <a:r>
              <a:rPr lang="en-IN" dirty="0"/>
              <a:t>Nandan Patel</a:t>
            </a:r>
          </a:p>
          <a:p>
            <a:pPr marL="488950" indent="-342900">
              <a:buFont typeface="Arial" panose="020B0604020202020204" pitchFamily="34" charset="0"/>
              <a:buChar char="•"/>
            </a:pPr>
            <a:r>
              <a:rPr lang="en-IN" dirty="0" err="1"/>
              <a:t>Isshaan</a:t>
            </a:r>
            <a:r>
              <a:rPr lang="en-IN" dirty="0"/>
              <a:t> Singh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AEF5E-DF43-F154-CF43-003BC6329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2" y="4288929"/>
            <a:ext cx="2574303" cy="2574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57A643-4851-E7E1-2499-3D2936C2F3E5}"/>
              </a:ext>
            </a:extLst>
          </p:cNvPr>
          <p:cNvSpPr txBox="1"/>
          <p:nvPr/>
        </p:nvSpPr>
        <p:spPr>
          <a:xfrm>
            <a:off x="405936" y="282804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Raleway SemiBold" pitchFamily="2" charset="0"/>
              </a:rPr>
              <a:t>WISER Quantum Project</a:t>
            </a:r>
          </a:p>
        </p:txBody>
      </p:sp>
    </p:spTree>
    <p:extLst>
      <p:ext uri="{BB962C8B-B14F-4D97-AF65-F5344CB8AC3E}">
        <p14:creationId xmlns:p14="http://schemas.microsoft.com/office/powerpoint/2010/main" val="80806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36A8-8610-0F80-8061-E2F23034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Classical Benchmark</a:t>
            </a:r>
          </a:p>
        </p:txBody>
      </p:sp>
      <p:sp>
        <p:nvSpPr>
          <p:cNvPr id="4" name="Google Shape;195;p21">
            <a:extLst>
              <a:ext uri="{FF2B5EF4-FFF2-40B4-BE49-F238E27FC236}">
                <a16:creationId xmlns:a16="http://schemas.microsoft.com/office/drawing/2014/main" id="{22E615DD-76AD-368F-25E0-77D9C075E9C2}"/>
              </a:ext>
            </a:extLst>
          </p:cNvPr>
          <p:cNvSpPr/>
          <p:nvPr/>
        </p:nvSpPr>
        <p:spPr>
          <a:xfrm>
            <a:off x="1414557" y="2608650"/>
            <a:ext cx="8710508" cy="373251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We use a classical Krylov-based solver to compare our solution spanned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We use Lanczos iterations for orthogonalization(since L is symmetric):</a:t>
            </a:r>
          </a:p>
          <a:p>
            <a:pPr marL="194729"/>
            <a:r>
              <a:rPr lang="en-IN" sz="1600" dirty="0">
                <a:solidFill>
                  <a:schemeClr val="bg2"/>
                </a:solidFill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B88E4-D4C8-A7F7-E2F5-F55AF45EA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35" y="4105441"/>
            <a:ext cx="6668431" cy="438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CEE72C-CC6C-9308-BC60-7919D213D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63" y="5418937"/>
            <a:ext cx="2429214" cy="733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4327F8-2EA7-5BDE-B1A9-D743CA074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54" y="494615"/>
            <a:ext cx="2527169" cy="2527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14FC77-AD3C-C74F-8F3E-615618D6E231}"/>
              </a:ext>
            </a:extLst>
          </p:cNvPr>
          <p:cNvSpPr txBox="1"/>
          <p:nvPr/>
        </p:nvSpPr>
        <p:spPr>
          <a:xfrm>
            <a:off x="405936" y="282804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Raleway SemiBold" pitchFamily="2" charset="0"/>
              </a:rPr>
              <a:t>WISER Quantum Project</a:t>
            </a:r>
          </a:p>
        </p:txBody>
      </p:sp>
    </p:spTree>
    <p:extLst>
      <p:ext uri="{BB962C8B-B14F-4D97-AF65-F5344CB8AC3E}">
        <p14:creationId xmlns:p14="http://schemas.microsoft.com/office/powerpoint/2010/main" val="372202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8DF2-6C4D-9587-6639-C55104C4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1777054"/>
            <a:ext cx="10251600" cy="713600"/>
          </a:xfrm>
        </p:spPr>
        <p:txBody>
          <a:bodyPr/>
          <a:lstStyle/>
          <a:p>
            <a:r>
              <a:rPr lang="en-IN" dirty="0"/>
              <a:t>Results and Parameters</a:t>
            </a:r>
          </a:p>
        </p:txBody>
      </p:sp>
      <p:sp>
        <p:nvSpPr>
          <p:cNvPr id="4" name="Google Shape;195;p21">
            <a:extLst>
              <a:ext uri="{FF2B5EF4-FFF2-40B4-BE49-F238E27FC236}">
                <a16:creationId xmlns:a16="http://schemas.microsoft.com/office/drawing/2014/main" id="{7B8D22BF-0BB3-4A03-D68D-70379BC9A1C6}"/>
              </a:ext>
            </a:extLst>
          </p:cNvPr>
          <p:cNvSpPr/>
          <p:nvPr/>
        </p:nvSpPr>
        <p:spPr>
          <a:xfrm>
            <a:off x="782960" y="2639504"/>
            <a:ext cx="8992635" cy="42184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Metrics used: L2 Errors, Dissipation Rates, Shock position, Circuit depth</a:t>
            </a:r>
          </a:p>
          <a:p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Compared the u(</a:t>
            </a:r>
            <a:r>
              <a:rPr lang="en-IN" sz="1800" b="1" dirty="0" err="1">
                <a:solidFill>
                  <a:schemeClr val="bg2"/>
                </a:solidFill>
                <a:latin typeface="Raleway SemiBold" pitchFamily="2" charset="0"/>
              </a:rPr>
              <a:t>x,t</a:t>
            </a: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) value for 6 time steps, for 3 methods: Classical, Noisy Quantum, ZNE Quantum</a:t>
            </a:r>
          </a:p>
          <a:p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Parameters defined:</a:t>
            </a:r>
          </a:p>
          <a:p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	Grid size(N) = 16</a:t>
            </a:r>
          </a:p>
          <a:p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	Qubits(</a:t>
            </a:r>
            <a:r>
              <a:rPr lang="en-IN" sz="1800" b="1" dirty="0" err="1">
                <a:solidFill>
                  <a:schemeClr val="bg2"/>
                </a:solidFill>
                <a:latin typeface="Raleway SemiBold" pitchFamily="2" charset="0"/>
              </a:rPr>
              <a:t>logN</a:t>
            </a: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) = 4</a:t>
            </a:r>
          </a:p>
          <a:p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	Discretization points = 16</a:t>
            </a:r>
          </a:p>
          <a:p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	</a:t>
            </a:r>
            <a:r>
              <a:rPr lang="en-IN" sz="1800" b="1" dirty="0" err="1">
                <a:solidFill>
                  <a:schemeClr val="bg2"/>
                </a:solidFill>
                <a:latin typeface="Raleway SemiBold" pitchFamily="2" charset="0"/>
              </a:rPr>
              <a:t>uL</a:t>
            </a: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 = 1</a:t>
            </a:r>
          </a:p>
          <a:p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	</a:t>
            </a:r>
            <a:r>
              <a:rPr lang="en-IN" sz="1800" b="1" dirty="0" err="1">
                <a:solidFill>
                  <a:schemeClr val="bg2"/>
                </a:solidFill>
                <a:latin typeface="Raleway SemiBold" pitchFamily="2" charset="0"/>
              </a:rPr>
              <a:t>uR</a:t>
            </a: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 = 0</a:t>
            </a:r>
          </a:p>
          <a:p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	shots = 8192</a:t>
            </a:r>
          </a:p>
          <a:p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	viscosity(</a:t>
            </a:r>
            <a:r>
              <a:rPr lang="pl-PL" sz="1800" b="1" dirty="0">
                <a:solidFill>
                  <a:schemeClr val="bg2"/>
                </a:solidFill>
                <a:latin typeface="Raleway SemiBold" pitchFamily="2" charset="0"/>
              </a:rPr>
              <a:t>ѵ</a:t>
            </a: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) =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194729"/>
            <a:r>
              <a:rPr lang="en-IN" sz="1600" dirty="0">
                <a:solidFill>
                  <a:schemeClr val="bg2"/>
                </a:solidFill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C3FF2-20B1-D47B-EA94-9F66E57E6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54" y="494615"/>
            <a:ext cx="2527169" cy="2527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680D46-4D27-FFFC-DD4D-CAB8AEC49089}"/>
              </a:ext>
            </a:extLst>
          </p:cNvPr>
          <p:cNvSpPr txBox="1"/>
          <p:nvPr/>
        </p:nvSpPr>
        <p:spPr>
          <a:xfrm>
            <a:off x="405936" y="282804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Raleway SemiBold" pitchFamily="2" charset="0"/>
              </a:rPr>
              <a:t>WISER Quantum Project</a:t>
            </a:r>
          </a:p>
        </p:txBody>
      </p:sp>
    </p:spTree>
    <p:extLst>
      <p:ext uri="{BB962C8B-B14F-4D97-AF65-F5344CB8AC3E}">
        <p14:creationId xmlns:p14="http://schemas.microsoft.com/office/powerpoint/2010/main" val="115740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4EE5-98DB-7085-DEA1-956AC01F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E7731-0BF0-69D9-D314-1674EBA06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2" y="2679715"/>
            <a:ext cx="4805215" cy="3106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1125F2-7ED1-5D84-9F2A-D10275753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54" y="91124"/>
            <a:ext cx="5263960" cy="3387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455B6D-A5EB-FD8C-90C9-72D127A86A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112" y="3478637"/>
            <a:ext cx="5128200" cy="33674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C850CE-E40D-2982-D758-591C23A52C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444" y="-338922"/>
            <a:ext cx="2527169" cy="25271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FDA20D-65A5-E14D-8627-41B93ABE9234}"/>
              </a:ext>
            </a:extLst>
          </p:cNvPr>
          <p:cNvSpPr txBox="1"/>
          <p:nvPr/>
        </p:nvSpPr>
        <p:spPr>
          <a:xfrm>
            <a:off x="48193" y="303684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Raleway SemiBold" pitchFamily="2" charset="0"/>
              </a:rPr>
              <a:t>WISER Quantum Project</a:t>
            </a:r>
          </a:p>
        </p:txBody>
      </p:sp>
    </p:spTree>
    <p:extLst>
      <p:ext uri="{BB962C8B-B14F-4D97-AF65-F5344CB8AC3E}">
        <p14:creationId xmlns:p14="http://schemas.microsoft.com/office/powerpoint/2010/main" val="371867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B39E-4DD9-CE61-54B8-8F7DA6A3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 and future work</a:t>
            </a:r>
          </a:p>
        </p:txBody>
      </p:sp>
      <p:sp>
        <p:nvSpPr>
          <p:cNvPr id="4" name="Google Shape;195;p21">
            <a:extLst>
              <a:ext uri="{FF2B5EF4-FFF2-40B4-BE49-F238E27FC236}">
                <a16:creationId xmlns:a16="http://schemas.microsoft.com/office/drawing/2014/main" id="{E6AA28B1-7A58-BD55-4B8B-B630F2B25378}"/>
              </a:ext>
            </a:extLst>
          </p:cNvPr>
          <p:cNvSpPr/>
          <p:nvPr/>
        </p:nvSpPr>
        <p:spPr>
          <a:xfrm>
            <a:off x="972600" y="2589796"/>
            <a:ext cx="9180068" cy="400896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Cole-Hopf transform along with </a:t>
            </a:r>
            <a:r>
              <a:rPr lang="en-IN" sz="1800" b="1" dirty="0" err="1">
                <a:solidFill>
                  <a:schemeClr val="bg2"/>
                </a:solidFill>
                <a:latin typeface="Raleway SemiBold" pitchFamily="2" charset="0"/>
              </a:rPr>
              <a:t>Trotterization</a:t>
            </a: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 preserve the dynamics of the 1D Burger’s equation, removing non-linearity in the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For initial time steps, ZNE is sufficient to suppress errors</a:t>
            </a:r>
            <a:r>
              <a:rPr lang="en-IN" sz="1600" dirty="0">
                <a:solidFill>
                  <a:schemeClr val="bg2"/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This method reduces complexity and runtime compared to the Madelung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Better error mitigating protocols are required for higher time steps and more qubits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This model is dependent on the shock absorbent initial value, for high Re numbers, the model would highly depend on the choice of the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>
              <a:solidFill>
                <a:schemeClr val="bg2"/>
              </a:solidFill>
              <a:latin typeface="Raleway SemiBold" pitchFamily="2" charset="0"/>
            </a:endParaRPr>
          </a:p>
          <a:p>
            <a:endParaRPr lang="en-IN" sz="1600" b="1" dirty="0">
              <a:solidFill>
                <a:schemeClr val="bg2"/>
              </a:solidFill>
              <a:latin typeface="Raleway SemiBold" pitchFamily="2" charset="0"/>
            </a:endParaRPr>
          </a:p>
        </p:txBody>
      </p:sp>
      <p:sp>
        <p:nvSpPr>
          <p:cNvPr id="5" name="Google Shape;194;p21">
            <a:extLst>
              <a:ext uri="{FF2B5EF4-FFF2-40B4-BE49-F238E27FC236}">
                <a16:creationId xmlns:a16="http://schemas.microsoft.com/office/drawing/2014/main" id="{ED86B378-CDCC-64E3-5810-55BAE8A0E58E}"/>
              </a:ext>
            </a:extLst>
          </p:cNvPr>
          <p:cNvSpPr txBox="1"/>
          <p:nvPr/>
        </p:nvSpPr>
        <p:spPr>
          <a:xfrm>
            <a:off x="1500265" y="2697515"/>
            <a:ext cx="1648287" cy="46163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Google Shape;194;p21">
            <a:extLst>
              <a:ext uri="{FF2B5EF4-FFF2-40B4-BE49-F238E27FC236}">
                <a16:creationId xmlns:a16="http://schemas.microsoft.com/office/drawing/2014/main" id="{55572876-D3C1-A363-2306-CB8D81955AB4}"/>
              </a:ext>
            </a:extLst>
          </p:cNvPr>
          <p:cNvSpPr txBox="1"/>
          <p:nvPr/>
        </p:nvSpPr>
        <p:spPr>
          <a:xfrm>
            <a:off x="1500265" y="4648139"/>
            <a:ext cx="2477846" cy="46163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Future Works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C2EC4B-FD07-713D-E8ED-7A7482E70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54" y="494615"/>
            <a:ext cx="2527169" cy="2527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E32DEA-6BDA-5E71-F434-D9B33ABBE896}"/>
              </a:ext>
            </a:extLst>
          </p:cNvPr>
          <p:cNvSpPr txBox="1"/>
          <p:nvPr/>
        </p:nvSpPr>
        <p:spPr>
          <a:xfrm>
            <a:off x="405936" y="282804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Raleway SemiBold" pitchFamily="2" charset="0"/>
              </a:rPr>
              <a:t>WISER Quantum Project</a:t>
            </a:r>
          </a:p>
        </p:txBody>
      </p:sp>
    </p:spTree>
    <p:extLst>
      <p:ext uri="{BB962C8B-B14F-4D97-AF65-F5344CB8AC3E}">
        <p14:creationId xmlns:p14="http://schemas.microsoft.com/office/powerpoint/2010/main" val="294196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8F43-1693-BA20-3143-D6E759C5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Goal of the project</a:t>
            </a:r>
            <a:endParaRPr lang="en-IN" dirty="0"/>
          </a:p>
        </p:txBody>
      </p:sp>
      <p:sp>
        <p:nvSpPr>
          <p:cNvPr id="4" name="Google Shape;194;p21">
            <a:extLst>
              <a:ext uri="{FF2B5EF4-FFF2-40B4-BE49-F238E27FC236}">
                <a16:creationId xmlns:a16="http://schemas.microsoft.com/office/drawing/2014/main" id="{76C20452-5A62-15C7-A5F2-F61E4E8A899C}"/>
              </a:ext>
            </a:extLst>
          </p:cNvPr>
          <p:cNvSpPr txBox="1"/>
          <p:nvPr/>
        </p:nvSpPr>
        <p:spPr>
          <a:xfrm>
            <a:off x="1837614" y="2715625"/>
            <a:ext cx="8183078" cy="46163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Simulating 1D Burger’s equation efficiently using quantum algorithms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Google Shape;195;p21">
            <a:extLst>
              <a:ext uri="{FF2B5EF4-FFF2-40B4-BE49-F238E27FC236}">
                <a16:creationId xmlns:a16="http://schemas.microsoft.com/office/drawing/2014/main" id="{2B4049EE-AFA5-B91C-D084-69D042B33C2D}"/>
              </a:ext>
            </a:extLst>
          </p:cNvPr>
          <p:cNvSpPr/>
          <p:nvPr/>
        </p:nvSpPr>
        <p:spPr>
          <a:xfrm>
            <a:off x="1876882" y="3680741"/>
            <a:ext cx="8266357" cy="1997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Raleway SemiBold" pitchFamily="2" charset="0"/>
              </a:rPr>
              <a:t>Develop advanced quantum pipeline with classical pre and post processing to efficiently simulate the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Raleway SemiBold" pitchFamily="2" charset="0"/>
              </a:rPr>
              <a:t>Integrate the boundary constraints and ensure that the equation complexity is reduced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Raleway SemiBold" pitchFamily="2" charset="0"/>
              </a:rPr>
              <a:t>Ensure that the model is scalable and the errors do not accumulate too much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77C755-43B7-55D5-7DC7-43102F8FB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482" y="-273813"/>
            <a:ext cx="2527169" cy="25271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629880-6E11-1232-DB08-9214848ADFFA}"/>
              </a:ext>
            </a:extLst>
          </p:cNvPr>
          <p:cNvSpPr txBox="1"/>
          <p:nvPr/>
        </p:nvSpPr>
        <p:spPr>
          <a:xfrm>
            <a:off x="405936" y="282804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Raleway SemiBold" pitchFamily="2" charset="0"/>
              </a:rPr>
              <a:t>WISER Quantum Project</a:t>
            </a:r>
          </a:p>
        </p:txBody>
      </p:sp>
    </p:spTree>
    <p:extLst>
      <p:ext uri="{BB962C8B-B14F-4D97-AF65-F5344CB8AC3E}">
        <p14:creationId xmlns:p14="http://schemas.microsoft.com/office/powerpoint/2010/main" val="379099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1;p22">
            <a:extLst>
              <a:ext uri="{FF2B5EF4-FFF2-40B4-BE49-F238E27FC236}">
                <a16:creationId xmlns:a16="http://schemas.microsoft.com/office/drawing/2014/main" id="{18D6B9C2-0D34-16C7-B93D-D9304A06F71E}"/>
              </a:ext>
            </a:extLst>
          </p:cNvPr>
          <p:cNvSpPr txBox="1">
            <a:spLocks/>
          </p:cNvSpPr>
          <p:nvPr/>
        </p:nvSpPr>
        <p:spPr>
          <a:xfrm>
            <a:off x="1188348" y="1698397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4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sz="2800" dirty="0"/>
              <a:t>Architecture of the model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56392A8-716A-3B69-1BF6-578C3EB87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94" y="2423729"/>
            <a:ext cx="9860438" cy="346331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99964D5-06E8-2CE6-F8D5-09E9E5A3C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762" y="0"/>
            <a:ext cx="2527169" cy="252716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BEB4FE-38C6-2A02-DC42-0E5206A92225}"/>
              </a:ext>
            </a:extLst>
          </p:cNvPr>
          <p:cNvSpPr txBox="1"/>
          <p:nvPr/>
        </p:nvSpPr>
        <p:spPr>
          <a:xfrm>
            <a:off x="405936" y="282804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Raleway SemiBold" pitchFamily="2" charset="0"/>
              </a:rPr>
              <a:t>WISER Quantum Project</a:t>
            </a:r>
          </a:p>
        </p:txBody>
      </p:sp>
    </p:spTree>
    <p:extLst>
      <p:ext uri="{BB962C8B-B14F-4D97-AF65-F5344CB8AC3E}">
        <p14:creationId xmlns:p14="http://schemas.microsoft.com/office/powerpoint/2010/main" val="28070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6D9A-1740-D81F-E1B6-E96324F2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Cole-Hopf Transform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61374-CD2B-3BD2-9573-D3948DCDB97E}"/>
              </a:ext>
            </a:extLst>
          </p:cNvPr>
          <p:cNvSpPr txBox="1"/>
          <p:nvPr/>
        </p:nvSpPr>
        <p:spPr>
          <a:xfrm>
            <a:off x="1052881" y="5746905"/>
            <a:ext cx="10171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Inspiration: </a:t>
            </a:r>
            <a:r>
              <a:rPr lang="en-US" dirty="0"/>
              <a:t>Onuoha, N. O. (2023). Transformation of Parabolic Partial Differential Equations into Heat Equation Using Hopf Cole Transform. </a:t>
            </a:r>
            <a:r>
              <a:rPr lang="en-US" i="1" dirty="0"/>
              <a:t>International Journal of Science and Research</a:t>
            </a:r>
            <a:r>
              <a:rPr lang="en-US" dirty="0"/>
              <a:t>. https://doi.org/10.21275/sr23612082710</a:t>
            </a:r>
          </a:p>
          <a:p>
            <a:endParaRPr lang="en-IN" dirty="0"/>
          </a:p>
        </p:txBody>
      </p:sp>
      <p:sp>
        <p:nvSpPr>
          <p:cNvPr id="9" name="Google Shape;195;p21">
            <a:extLst>
              <a:ext uri="{FF2B5EF4-FFF2-40B4-BE49-F238E27FC236}">
                <a16:creationId xmlns:a16="http://schemas.microsoft.com/office/drawing/2014/main" id="{097521D7-60C4-17A0-8966-89DFAF87FF5B}"/>
              </a:ext>
            </a:extLst>
          </p:cNvPr>
          <p:cNvSpPr/>
          <p:nvPr/>
        </p:nvSpPr>
        <p:spPr>
          <a:xfrm>
            <a:off x="1227971" y="2471800"/>
            <a:ext cx="8266357" cy="27380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bg2"/>
                </a:solidFill>
                <a:latin typeface="Raleway SemiBold" pitchFamily="2" charset="0"/>
              </a:rPr>
              <a:t>It is a mathematical technique used to convert the nonlinear Burgers’ equation into a linear heat equation.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bg2"/>
                </a:solidFill>
                <a:latin typeface="Raleway SemiBold" pitchFamily="2" charset="0"/>
              </a:rPr>
              <a:t>By applying a specific transformation to the dependent variable, it simplifies the problem, allowing for exact analytical solutions.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IN" sz="1800" b="1" dirty="0">
                <a:latin typeface="Raleway SemiBold" pitchFamily="2" charset="0"/>
              </a:rPr>
              <a:t>In our project: It converts Burgers equation	   1D Heat Equation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6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2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629E2A-86CE-85E6-D03F-3455C6C0DF4B}"/>
              </a:ext>
            </a:extLst>
          </p:cNvPr>
          <p:cNvCxnSpPr>
            <a:cxnSpLocks/>
          </p:cNvCxnSpPr>
          <p:nvPr/>
        </p:nvCxnSpPr>
        <p:spPr>
          <a:xfrm>
            <a:off x="6248468" y="4432851"/>
            <a:ext cx="788436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4EB934D-6E9B-A539-F7EA-4DA39D75A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31" y="225807"/>
            <a:ext cx="2527169" cy="25271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0052BC-68FE-7D0C-6F69-507CA44DFE0C}"/>
              </a:ext>
            </a:extLst>
          </p:cNvPr>
          <p:cNvSpPr txBox="1"/>
          <p:nvPr/>
        </p:nvSpPr>
        <p:spPr>
          <a:xfrm>
            <a:off x="405936" y="282804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Raleway SemiBold" pitchFamily="2" charset="0"/>
              </a:rPr>
              <a:t>WISER Quantum Project</a:t>
            </a:r>
          </a:p>
        </p:txBody>
      </p:sp>
    </p:spTree>
    <p:extLst>
      <p:ext uri="{BB962C8B-B14F-4D97-AF65-F5344CB8AC3E}">
        <p14:creationId xmlns:p14="http://schemas.microsoft.com/office/powerpoint/2010/main" val="244420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145C-E691-DAFA-9359-C01B2A1B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Condition</a:t>
            </a:r>
          </a:p>
        </p:txBody>
      </p:sp>
      <p:sp>
        <p:nvSpPr>
          <p:cNvPr id="8" name="Google Shape;195;p21">
            <a:extLst>
              <a:ext uri="{FF2B5EF4-FFF2-40B4-BE49-F238E27FC236}">
                <a16:creationId xmlns:a16="http://schemas.microsoft.com/office/drawing/2014/main" id="{3A021805-6682-7C57-089A-428B18E19BA7}"/>
              </a:ext>
            </a:extLst>
          </p:cNvPr>
          <p:cNvSpPr/>
          <p:nvPr/>
        </p:nvSpPr>
        <p:spPr>
          <a:xfrm>
            <a:off x="1593461" y="2737859"/>
            <a:ext cx="8266357" cy="32966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Given initial Condition: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Prone to shocks, at high Re numbers,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Our initial condition: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Smoothens out the curve, absorbs shocks well</a:t>
            </a:r>
          </a:p>
          <a:p>
            <a:pPr marL="194729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7D8B0-96FE-B9AB-4680-F63E5A55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82" y="3506020"/>
            <a:ext cx="6411220" cy="485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6CC455-B3BB-006C-F893-2223ECB63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79" y="4698833"/>
            <a:ext cx="1733792" cy="314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74982A-0ACF-4627-E6A0-B946EE0AB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54" y="494615"/>
            <a:ext cx="2527169" cy="25271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08EFDA-F289-009D-0B52-F1008A1EE3D1}"/>
              </a:ext>
            </a:extLst>
          </p:cNvPr>
          <p:cNvSpPr txBox="1"/>
          <p:nvPr/>
        </p:nvSpPr>
        <p:spPr>
          <a:xfrm>
            <a:off x="405936" y="282804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Raleway SemiBold" pitchFamily="2" charset="0"/>
              </a:rPr>
              <a:t>WISER Quantum Project</a:t>
            </a:r>
          </a:p>
        </p:txBody>
      </p:sp>
    </p:spTree>
    <p:extLst>
      <p:ext uri="{BB962C8B-B14F-4D97-AF65-F5344CB8AC3E}">
        <p14:creationId xmlns:p14="http://schemas.microsoft.com/office/powerpoint/2010/main" val="380800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B23D-BA03-D6C4-D913-6C4B9DAA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Discretization</a:t>
            </a:r>
          </a:p>
        </p:txBody>
      </p:sp>
      <p:sp>
        <p:nvSpPr>
          <p:cNvPr id="4" name="Google Shape;195;p21">
            <a:extLst>
              <a:ext uri="{FF2B5EF4-FFF2-40B4-BE49-F238E27FC236}">
                <a16:creationId xmlns:a16="http://schemas.microsoft.com/office/drawing/2014/main" id="{FD5DCA8D-94CA-B715-9AF7-35C9FA7781D8}"/>
              </a:ext>
            </a:extLst>
          </p:cNvPr>
          <p:cNvSpPr/>
          <p:nvPr/>
        </p:nvSpPr>
        <p:spPr>
          <a:xfrm>
            <a:off x="1188213" y="2863608"/>
            <a:ext cx="8266357" cy="27380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6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A4F58-D6D6-0A8C-EC87-88B35993DEFA}"/>
              </a:ext>
            </a:extLst>
          </p:cNvPr>
          <p:cNvSpPr txBox="1"/>
          <p:nvPr/>
        </p:nvSpPr>
        <p:spPr>
          <a:xfrm>
            <a:off x="1600199" y="3217234"/>
            <a:ext cx="66688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Laplacian matrix: 16x16 tridiagonal matrix(Following Dirichlet Conditions)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Discretize into 16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Use second-order finite difference to get an approximation of the wavefunction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1786F-E510-4B56-F49F-80F24C763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661" y="4105317"/>
            <a:ext cx="3067478" cy="781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DABBC4-1928-99F5-6A24-0535CA647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54" y="494615"/>
            <a:ext cx="2527169" cy="25271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7BF3A8-CD09-8B9F-F6D3-0724E5134170}"/>
              </a:ext>
            </a:extLst>
          </p:cNvPr>
          <p:cNvSpPr txBox="1"/>
          <p:nvPr/>
        </p:nvSpPr>
        <p:spPr>
          <a:xfrm>
            <a:off x="405936" y="282804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Raleway SemiBold" pitchFamily="2" charset="0"/>
              </a:rPr>
              <a:t>WISER Quantum Project</a:t>
            </a:r>
          </a:p>
        </p:txBody>
      </p:sp>
    </p:spTree>
    <p:extLst>
      <p:ext uri="{BB962C8B-B14F-4D97-AF65-F5344CB8AC3E}">
        <p14:creationId xmlns:p14="http://schemas.microsoft.com/office/powerpoint/2010/main" val="388359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E8EC-E2C6-FEBA-E00A-CEC86924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Time-evolution and </a:t>
            </a:r>
            <a:r>
              <a:rPr lang="en-IN" dirty="0" err="1"/>
              <a:t>Trotterization</a:t>
            </a:r>
            <a:endParaRPr lang="en-IN" dirty="0"/>
          </a:p>
        </p:txBody>
      </p:sp>
      <p:sp>
        <p:nvSpPr>
          <p:cNvPr id="5" name="Google Shape;195;p21">
            <a:extLst>
              <a:ext uri="{FF2B5EF4-FFF2-40B4-BE49-F238E27FC236}">
                <a16:creationId xmlns:a16="http://schemas.microsoft.com/office/drawing/2014/main" id="{D0E17003-38EC-C052-793E-E5740DA8C846}"/>
              </a:ext>
            </a:extLst>
          </p:cNvPr>
          <p:cNvSpPr/>
          <p:nvPr/>
        </p:nvSpPr>
        <p:spPr>
          <a:xfrm>
            <a:off x="1185957" y="2737859"/>
            <a:ext cx="8710508" cy="373251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Time evolution is followed as:</a:t>
            </a:r>
          </a:p>
          <a:p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With the value of H = -</a:t>
            </a:r>
            <a:r>
              <a:rPr lang="en-IN" sz="1800" b="1" dirty="0" err="1">
                <a:solidFill>
                  <a:schemeClr val="bg2"/>
                </a:solidFill>
                <a:latin typeface="Raleway SemiBold" pitchFamily="2" charset="0"/>
              </a:rPr>
              <a:t>ivL</a:t>
            </a:r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 err="1">
                <a:solidFill>
                  <a:schemeClr val="bg2"/>
                </a:solidFill>
                <a:latin typeface="Raleway SemiBold" pitchFamily="2" charset="0"/>
              </a:rPr>
              <a:t>Trotterize</a:t>
            </a: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 the circuit into N=20 steps and decompose the unitary evolution:</a:t>
            </a:r>
          </a:p>
          <a:p>
            <a:pPr marL="194729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B0C46-9F1A-20BA-971D-CC3DD5BB9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615" y="3518452"/>
            <a:ext cx="2810267" cy="619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0D0CFF-1080-BE1B-3183-7BB35A13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833" y="5330387"/>
            <a:ext cx="3991532" cy="95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5E121B-615F-FCE4-6679-8FC8048C5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54" y="494615"/>
            <a:ext cx="2527169" cy="25271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27E089-F82A-E2D8-9286-E3FE719F2516}"/>
              </a:ext>
            </a:extLst>
          </p:cNvPr>
          <p:cNvSpPr txBox="1"/>
          <p:nvPr/>
        </p:nvSpPr>
        <p:spPr>
          <a:xfrm>
            <a:off x="405936" y="282804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Raleway SemiBold" pitchFamily="2" charset="0"/>
              </a:rPr>
              <a:t>WISER Quantum Project</a:t>
            </a:r>
          </a:p>
        </p:txBody>
      </p:sp>
    </p:spTree>
    <p:extLst>
      <p:ext uri="{BB962C8B-B14F-4D97-AF65-F5344CB8AC3E}">
        <p14:creationId xmlns:p14="http://schemas.microsoft.com/office/powerpoint/2010/main" val="69551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D278-D5ED-76CC-268F-1B847519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ZNE</a:t>
            </a:r>
          </a:p>
        </p:txBody>
      </p:sp>
      <p:sp>
        <p:nvSpPr>
          <p:cNvPr id="4" name="Google Shape;195;p21">
            <a:extLst>
              <a:ext uri="{FF2B5EF4-FFF2-40B4-BE49-F238E27FC236}">
                <a16:creationId xmlns:a16="http://schemas.microsoft.com/office/drawing/2014/main" id="{B202C933-199F-C2A2-6279-F26D56D5E014}"/>
              </a:ext>
            </a:extLst>
          </p:cNvPr>
          <p:cNvSpPr/>
          <p:nvPr/>
        </p:nvSpPr>
        <p:spPr>
          <a:xfrm>
            <a:off x="1414557" y="2608650"/>
            <a:ext cx="8710508" cy="373251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Basically running the circuit at different noise levels and then using those to extrapolate it to zero to get an idea of the circuit at that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We use a linear model                                 to calculate the errors at specific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Decreases circuit depth and L2 errors by about 20%</a:t>
            </a:r>
          </a:p>
          <a:p>
            <a:pPr marL="194729"/>
            <a:r>
              <a:rPr lang="en-IN" sz="1600" dirty="0">
                <a:solidFill>
                  <a:schemeClr val="bg2"/>
                </a:solidFill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697DE-6014-D8F7-5598-643C5DB48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691" y="3836288"/>
            <a:ext cx="2229161" cy="885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6C1E67-A274-CD89-1D24-B499E523B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189" y="4790662"/>
            <a:ext cx="1676634" cy="362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0DDA9-9DD4-86CC-338A-FBB9273B4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54" y="494615"/>
            <a:ext cx="2527169" cy="2527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E532D-1C19-3E1A-9372-39FB4029769D}"/>
              </a:ext>
            </a:extLst>
          </p:cNvPr>
          <p:cNvSpPr txBox="1"/>
          <p:nvPr/>
        </p:nvSpPr>
        <p:spPr>
          <a:xfrm>
            <a:off x="405936" y="282804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Raleway SemiBold" pitchFamily="2" charset="0"/>
              </a:rPr>
              <a:t>WISER Quantum Project</a:t>
            </a:r>
          </a:p>
        </p:txBody>
      </p:sp>
    </p:spTree>
    <p:extLst>
      <p:ext uri="{BB962C8B-B14F-4D97-AF65-F5344CB8AC3E}">
        <p14:creationId xmlns:p14="http://schemas.microsoft.com/office/powerpoint/2010/main" val="8547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32F2-395D-231E-01DE-E4B3C9D6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Recovering the velocity</a:t>
            </a:r>
          </a:p>
        </p:txBody>
      </p:sp>
      <p:sp>
        <p:nvSpPr>
          <p:cNvPr id="4" name="Google Shape;195;p21">
            <a:extLst>
              <a:ext uri="{FF2B5EF4-FFF2-40B4-BE49-F238E27FC236}">
                <a16:creationId xmlns:a16="http://schemas.microsoft.com/office/drawing/2014/main" id="{795B24B6-0010-DC53-01DF-AD07091578B6}"/>
              </a:ext>
            </a:extLst>
          </p:cNvPr>
          <p:cNvSpPr/>
          <p:nvPr/>
        </p:nvSpPr>
        <p:spPr>
          <a:xfrm>
            <a:off x="1414557" y="2608650"/>
            <a:ext cx="8710508" cy="373251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Calculate the wavefunction:</a:t>
            </a:r>
          </a:p>
          <a:p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Using the Cole-Hopf transform, compute: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2"/>
              </a:solidFill>
              <a:latin typeface="Raleway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aleway SemiBold" pitchFamily="2" charset="0"/>
              </a:rPr>
              <a:t>Approximated using second order finite difference</a:t>
            </a:r>
          </a:p>
          <a:p>
            <a:pPr marL="194729"/>
            <a:r>
              <a:rPr lang="en-IN" sz="1600" dirty="0">
                <a:solidFill>
                  <a:schemeClr val="bg2"/>
                </a:solidFill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3454FA-10BC-9726-6315-1404E80A0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536" y="3154128"/>
            <a:ext cx="3810532" cy="905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E4F50-545F-0248-1D43-F0D2B5F21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670" y="4059129"/>
            <a:ext cx="2838846" cy="809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1E1EDD-5B67-9929-9F92-6E9F45ECC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487" y="5343323"/>
            <a:ext cx="3296110" cy="771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3136B1-B354-3F2D-084F-EA5B68FCE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54" y="494615"/>
            <a:ext cx="2527169" cy="25271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FF1FB0-5819-15FE-B6B6-B85E3261D88A}"/>
              </a:ext>
            </a:extLst>
          </p:cNvPr>
          <p:cNvSpPr txBox="1"/>
          <p:nvPr/>
        </p:nvSpPr>
        <p:spPr>
          <a:xfrm>
            <a:off x="405936" y="282804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Raleway SemiBold" pitchFamily="2" charset="0"/>
              </a:rPr>
              <a:t>WISER Quantum Project</a:t>
            </a:r>
          </a:p>
        </p:txBody>
      </p:sp>
    </p:spTree>
    <p:extLst>
      <p:ext uri="{BB962C8B-B14F-4D97-AF65-F5344CB8AC3E}">
        <p14:creationId xmlns:p14="http://schemas.microsoft.com/office/powerpoint/2010/main" val="6193697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251CC7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6585EBE-36EF-4119-BC54-D1F1B74635E6}" vid="{A9F60BF9-4B0A-4392-AD20-FC3CC14318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2914</TotalTime>
  <Words>570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Arvo</vt:lpstr>
      <vt:lpstr>Lato</vt:lpstr>
      <vt:lpstr>Raleway</vt:lpstr>
      <vt:lpstr>Raleway SemiBold</vt:lpstr>
      <vt:lpstr>Theme1</vt:lpstr>
      <vt:lpstr>Quantum Simulation of the 1D Burgers’ Equation</vt:lpstr>
      <vt:lpstr>Goal of the project</vt:lpstr>
      <vt:lpstr>PowerPoint Presentation</vt:lpstr>
      <vt:lpstr>Cole-Hopf Transform</vt:lpstr>
      <vt:lpstr>Initial Condition</vt:lpstr>
      <vt:lpstr>Discretization</vt:lpstr>
      <vt:lpstr>Time-evolution and Trotterization</vt:lpstr>
      <vt:lpstr>ZNE</vt:lpstr>
      <vt:lpstr>Recovering the velocity</vt:lpstr>
      <vt:lpstr>Classical Benchmark</vt:lpstr>
      <vt:lpstr>Results and Parameters</vt:lpstr>
      <vt:lpstr>Plots</vt:lpstr>
      <vt:lpstr>Conclusions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Nandan Patel</dc:creator>
  <cp:lastModifiedBy>Nandan Patel</cp:lastModifiedBy>
  <cp:revision>9</cp:revision>
  <dcterms:created xsi:type="dcterms:W3CDTF">2025-08-05T12:01:15Z</dcterms:created>
  <dcterms:modified xsi:type="dcterms:W3CDTF">2025-08-07T12:36:00Z</dcterms:modified>
</cp:coreProperties>
</file>