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19"/>
  </p:notesMasterIdLst>
  <p:sldIdLst>
    <p:sldId id="365" r:id="rId5"/>
    <p:sldId id="356" r:id="rId6"/>
    <p:sldId id="357" r:id="rId7"/>
    <p:sldId id="375" r:id="rId8"/>
    <p:sldId id="366" r:id="rId9"/>
    <p:sldId id="376" r:id="rId10"/>
    <p:sldId id="379" r:id="rId11"/>
    <p:sldId id="377" r:id="rId12"/>
    <p:sldId id="380" r:id="rId13"/>
    <p:sldId id="378" r:id="rId14"/>
    <p:sldId id="381" r:id="rId15"/>
    <p:sldId id="382" r:id="rId16"/>
    <p:sldId id="383" r:id="rId17"/>
    <p:sldId id="384" r:id="rId18"/>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22" clrIdx="1"/>
  <p:cmAuthor id="2" name="SangeeArjun" initials="Sangeetha" lastIdx="14" clrIdx="2"/>
  <p:cmAuthor id="3" name="training" initials="t" lastIdx="10" clrIdx="3"/>
  <p:cmAuthor id="4" name="madhav" initials="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800"/>
    <a:srgbClr val="FF7C80"/>
    <a:srgbClr val="FFD9D9"/>
    <a:srgbClr val="FFAD69"/>
    <a:srgbClr val="FF8585"/>
    <a:srgbClr val="007033"/>
    <a:srgbClr val="CDFC88"/>
    <a:srgbClr val="66CCFF"/>
    <a:srgbClr val="FFCCCC"/>
    <a:srgbClr val="7D0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1184" autoAdjust="0"/>
  </p:normalViewPr>
  <p:slideViewPr>
    <p:cSldViewPr>
      <p:cViewPr varScale="1">
        <p:scale>
          <a:sx n="66" d="100"/>
          <a:sy n="66" d="100"/>
        </p:scale>
        <p:origin x="1224"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1331238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a:t>
            </a:fld>
            <a:endParaRPr lang="en-US" dirty="0"/>
          </a:p>
        </p:txBody>
      </p:sp>
    </p:spTree>
    <p:extLst>
      <p:ext uri="{BB962C8B-B14F-4D97-AF65-F5344CB8AC3E}">
        <p14:creationId xmlns:p14="http://schemas.microsoft.com/office/powerpoint/2010/main" val="1605561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8"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firebase.google.com/docs/firestore/quickstart" TargetMode="External"/><Relationship Id="rId2" Type="http://schemas.openxmlformats.org/officeDocument/2006/relationships/hyperlink" Target="https://firebase.google.com/docs/firestore#:~:text=Cloud%20Firestore%20caches%20data%20that,changes%20back%20to%20Cloud%20Firestore" TargetMode="External"/><Relationship Id="rId1" Type="http://schemas.openxmlformats.org/officeDocument/2006/relationships/slideLayout" Target="../slideLayouts/slideLayout4.xml"/><Relationship Id="rId4" Type="http://schemas.openxmlformats.org/officeDocument/2006/relationships/hyperlink" Target="https://cloud.google.com/firestore/docs/security/ia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endParaRPr lang="en-US" sz="2000" dirty="0">
              <a:solidFill>
                <a:schemeClr val="bg1"/>
              </a:solidFill>
              <a:latin typeface="Cambria" pitchFamily="18"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a:ln>
                  <a:noFill/>
                </a:ln>
                <a:solidFill>
                  <a:srgbClr val="692D56"/>
                </a:solidFill>
                <a:effectLst/>
                <a:uLnTx/>
                <a:uFillTx/>
                <a:latin typeface="Arial Narrow" pitchFamily="34" charset="0"/>
                <a:cs typeface="Arial" pitchFamily="34" charset="0"/>
              </a:rPr>
              <a:t>LEVEL – </a:t>
            </a:r>
            <a:r>
              <a:rPr lang="en-US" sz="1400" b="1" dirty="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6" name="Rectangle 5"/>
          <p:cNvSpPr/>
          <p:nvPr/>
        </p:nvSpPr>
        <p:spPr>
          <a:xfrm>
            <a:off x="609600" y="3228945"/>
            <a:ext cx="4746813" cy="707886"/>
          </a:xfrm>
          <a:prstGeom prst="rect">
            <a:avLst/>
          </a:prstGeom>
        </p:spPr>
        <p:txBody>
          <a:bodyPr wrap="square">
            <a:spAutoFit/>
          </a:bodyPr>
          <a:lstStyle/>
          <a:p>
            <a:pPr lvl="1" algn="ctr" fontAlgn="auto">
              <a:spcBef>
                <a:spcPts val="0"/>
              </a:spcBef>
              <a:spcAft>
                <a:spcPts val="0"/>
              </a:spcAft>
              <a:tabLst>
                <a:tab pos="2632075" algn="l"/>
                <a:tab pos="3027363" algn="l"/>
              </a:tabLst>
              <a:defRPr/>
            </a:pPr>
            <a:r>
              <a:rPr lang="en-US" sz="2000" dirty="0">
                <a:solidFill>
                  <a:schemeClr val="bg1"/>
                </a:solidFill>
                <a:latin typeface="Cambria" pitchFamily="18" charset="0"/>
              </a:rPr>
              <a:t>GCP – Cloud </a:t>
            </a:r>
            <a:r>
              <a:rPr lang="en-US" sz="2000" dirty="0" err="1">
                <a:solidFill>
                  <a:schemeClr val="bg1"/>
                </a:solidFill>
                <a:latin typeface="Cambria" pitchFamily="18" charset="0"/>
              </a:rPr>
              <a:t>Firestore</a:t>
            </a:r>
            <a:endParaRPr lang="en-US" sz="2000" dirty="0">
              <a:solidFill>
                <a:schemeClr val="bg1"/>
              </a:solidFill>
              <a:latin typeface="Cambria" pitchFamily="18" charset="0"/>
            </a:endParaRPr>
          </a:p>
          <a:p>
            <a:pPr lvl="1" algn="ctr" fontAlgn="auto">
              <a:spcBef>
                <a:spcPts val="0"/>
              </a:spcBef>
              <a:spcAft>
                <a:spcPts val="0"/>
              </a:spcAft>
              <a:tabLst>
                <a:tab pos="2632075" algn="l"/>
                <a:tab pos="3027363" algn="l"/>
              </a:tabLst>
              <a:defRPr/>
            </a:pPr>
            <a:endParaRPr lang="en-US" sz="2000" dirty="0">
              <a:solidFill>
                <a:schemeClr val="bg1"/>
              </a:solidFill>
              <a:latin typeface="Cambria" pitchFamily="18" charset="0"/>
            </a:endParaRPr>
          </a:p>
        </p:txBody>
      </p:sp>
      <p:sp>
        <p:nvSpPr>
          <p:cNvPr id="8" name="TextBox 7"/>
          <p:cNvSpPr txBox="1"/>
          <p:nvPr/>
        </p:nvSpPr>
        <p:spPr>
          <a:xfrm>
            <a:off x="1676400" y="2286000"/>
            <a:ext cx="3429000" cy="400110"/>
          </a:xfrm>
          <a:prstGeom prst="rect">
            <a:avLst/>
          </a:prstGeom>
          <a:noFill/>
        </p:spPr>
        <p:txBody>
          <a:bodyPr wrap="square" rtlCol="0">
            <a:spAutoFit/>
          </a:bodyPr>
          <a:lstStyle/>
          <a:p>
            <a:r>
              <a:rPr lang="en-US" sz="2000" dirty="0">
                <a:latin typeface="Verdana" pitchFamily="34" charset="0"/>
              </a:rPr>
              <a:t>Google Cloud Platform</a:t>
            </a:r>
          </a:p>
        </p:txBody>
      </p:sp>
    </p:spTree>
    <p:extLst>
      <p:ext uri="{BB962C8B-B14F-4D97-AF65-F5344CB8AC3E}">
        <p14:creationId xmlns:p14="http://schemas.microsoft.com/office/powerpoint/2010/main" val="149519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Delete data</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10</a:t>
            </a:fld>
            <a:endParaRPr lang="en-US" dirty="0"/>
          </a:p>
        </p:txBody>
      </p:sp>
      <p:sp>
        <p:nvSpPr>
          <p:cNvPr id="6" name="Content Placeholder 5"/>
          <p:cNvSpPr>
            <a:spLocks noGrp="1"/>
          </p:cNvSpPr>
          <p:nvPr>
            <p:ph sz="half" idx="1"/>
          </p:nvPr>
        </p:nvSpPr>
        <p:spPr>
          <a:xfrm>
            <a:off x="381000" y="3710207"/>
            <a:ext cx="7620000" cy="709393"/>
          </a:xfrm>
        </p:spPr>
        <p:txBody>
          <a:bodyPr/>
          <a:lstStyle/>
          <a:p>
            <a:pPr marL="0" indent="0">
              <a:buNone/>
            </a:pPr>
            <a:r>
              <a:rPr lang="en-US" sz="1800" b="1" i="1" dirty="0" err="1"/>
              <a:t>db.collection</a:t>
            </a:r>
            <a:r>
              <a:rPr lang="en-US" sz="1800" b="1" i="1" dirty="0"/>
              <a:t>("users").document("emp001").delete()</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923330"/>
          </a:xfrm>
          <a:prstGeom prst="rect">
            <a:avLst/>
          </a:prstGeom>
          <a:noFill/>
        </p:spPr>
        <p:txBody>
          <a:bodyPr wrap="square">
            <a:spAutoFit/>
          </a:bodyPr>
          <a:lstStyle/>
          <a:p>
            <a:r>
              <a:rPr lang="en-IN" dirty="0"/>
              <a:t>Delete data –</a:t>
            </a:r>
            <a:r>
              <a:rPr lang="en-IN" b="0" dirty="0"/>
              <a:t> </a:t>
            </a:r>
            <a:r>
              <a:rPr lang="en-US" b="0" dirty="0">
                <a:solidFill>
                  <a:srgbClr val="202124"/>
                </a:solidFill>
                <a:latin typeface="Roboto" panose="02000000000000000000" pitchFamily="2" charset="0"/>
              </a:rPr>
              <a:t>We can delete records (document) from the collection. </a:t>
            </a:r>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Delete existing document using the following example code.</a:t>
            </a:r>
            <a:endParaRPr lang="en-IN" b="0" dirty="0"/>
          </a:p>
        </p:txBody>
      </p:sp>
    </p:spTree>
    <p:extLst>
      <p:ext uri="{BB962C8B-B14F-4D97-AF65-F5344CB8AC3E}">
        <p14:creationId xmlns:p14="http://schemas.microsoft.com/office/powerpoint/2010/main" val="218422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Secure your data</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11</a:t>
            </a:fld>
            <a:endParaRPr lang="en-US" dirty="0"/>
          </a:p>
        </p:txBody>
      </p:sp>
      <p:sp>
        <p:nvSpPr>
          <p:cNvPr id="6" name="Content Placeholder 5"/>
          <p:cNvSpPr>
            <a:spLocks noGrp="1"/>
          </p:cNvSpPr>
          <p:nvPr>
            <p:ph sz="half" idx="1"/>
          </p:nvPr>
        </p:nvSpPr>
        <p:spPr>
          <a:xfrm>
            <a:off x="381000" y="2895600"/>
            <a:ext cx="8382000" cy="3352800"/>
          </a:xfrm>
        </p:spPr>
        <p:txBody>
          <a:bodyPr/>
          <a:lstStyle/>
          <a:p>
            <a:pPr marL="0" indent="0">
              <a:buNone/>
            </a:pPr>
            <a:r>
              <a:rPr lang="en-US" sz="1600" b="1" i="1" dirty="0"/>
              <a:t>// Allow read/write access on all documents to any user signed in to the application</a:t>
            </a:r>
          </a:p>
          <a:p>
            <a:pPr marL="0" indent="0">
              <a:buNone/>
            </a:pPr>
            <a:r>
              <a:rPr lang="en-US" sz="1600" b="1" i="1" dirty="0"/>
              <a:t>service </a:t>
            </a:r>
            <a:r>
              <a:rPr lang="en-US" sz="1600" b="1" i="1" dirty="0" err="1"/>
              <a:t>cloud.firestore</a:t>
            </a:r>
            <a:r>
              <a:rPr lang="en-US" sz="1600" b="1" i="1" dirty="0"/>
              <a:t> {</a:t>
            </a:r>
          </a:p>
          <a:p>
            <a:pPr marL="0" indent="0">
              <a:buNone/>
            </a:pPr>
            <a:r>
              <a:rPr lang="en-US" sz="1600" b="1" i="1" dirty="0"/>
              <a:t>  match /databases/{database}/documents {</a:t>
            </a:r>
          </a:p>
          <a:p>
            <a:pPr marL="0" indent="0">
              <a:buNone/>
            </a:pPr>
            <a:r>
              <a:rPr lang="en-US" sz="1600" b="1" i="1" dirty="0"/>
              <a:t>    match /{document=**} {</a:t>
            </a:r>
          </a:p>
          <a:p>
            <a:pPr marL="0" indent="0">
              <a:buNone/>
            </a:pPr>
            <a:r>
              <a:rPr lang="en-US" sz="1600" b="1" i="1" dirty="0"/>
              <a:t>      allow read, write: if </a:t>
            </a:r>
            <a:r>
              <a:rPr lang="en-US" sz="1600" b="1" i="1" dirty="0" err="1"/>
              <a:t>request.auth</a:t>
            </a:r>
            <a:r>
              <a:rPr lang="en-US" sz="1600" b="1" i="1" dirty="0"/>
              <a:t> != null;</a:t>
            </a:r>
          </a:p>
          <a:p>
            <a:pPr marL="0" indent="0">
              <a:buNone/>
            </a:pPr>
            <a:r>
              <a:rPr lang="en-US" sz="1600" b="1" i="1" dirty="0"/>
              <a:t>    } } }</a:t>
            </a:r>
          </a:p>
          <a:p>
            <a:pPr marL="0" indent="0">
              <a:buNone/>
            </a:pPr>
            <a:r>
              <a:rPr lang="en-US" sz="1600" b="1" i="1" dirty="0"/>
              <a:t>// Deny read/write access to all users under any conditions</a:t>
            </a:r>
          </a:p>
          <a:p>
            <a:pPr marL="0" indent="0">
              <a:buNone/>
            </a:pPr>
            <a:r>
              <a:rPr lang="en-US" sz="1600" b="1" i="1" dirty="0"/>
              <a:t>service </a:t>
            </a:r>
            <a:r>
              <a:rPr lang="en-US" sz="1600" b="1" i="1" dirty="0" err="1"/>
              <a:t>cloud.firestore</a:t>
            </a:r>
            <a:r>
              <a:rPr lang="en-US" sz="1600" b="1" i="1" dirty="0"/>
              <a:t> {</a:t>
            </a:r>
          </a:p>
          <a:p>
            <a:pPr marL="0" indent="0">
              <a:buNone/>
            </a:pPr>
            <a:r>
              <a:rPr lang="en-US" sz="1600" b="1" i="1" dirty="0"/>
              <a:t>  match /databases/{database}/documents {</a:t>
            </a:r>
          </a:p>
          <a:p>
            <a:pPr marL="0" indent="0">
              <a:buNone/>
            </a:pPr>
            <a:r>
              <a:rPr lang="en-US" sz="1600" b="1" i="1" dirty="0"/>
              <a:t>    match /{document=**} {</a:t>
            </a:r>
          </a:p>
          <a:p>
            <a:pPr marL="0" indent="0">
              <a:buNone/>
            </a:pPr>
            <a:r>
              <a:rPr lang="en-US" sz="1600" b="1" i="1" dirty="0"/>
              <a:t>      allow read, write: if false;    }  } }</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923330"/>
          </a:xfrm>
          <a:prstGeom prst="rect">
            <a:avLst/>
          </a:prstGeom>
          <a:noFill/>
        </p:spPr>
        <p:txBody>
          <a:bodyPr wrap="square">
            <a:spAutoFit/>
          </a:bodyPr>
          <a:lstStyle/>
          <a:p>
            <a:r>
              <a:rPr lang="en-IN" dirty="0"/>
              <a:t>Secure your data –</a:t>
            </a:r>
            <a:r>
              <a:rPr lang="en-IN" b="0" dirty="0"/>
              <a:t> </a:t>
            </a:r>
            <a:r>
              <a:rPr lang="en-US" b="0" dirty="0">
                <a:solidFill>
                  <a:srgbClr val="202124"/>
                </a:solidFill>
                <a:latin typeface="Roboto" panose="02000000000000000000" pitchFamily="2" charset="0"/>
              </a:rPr>
              <a:t>Use Cloud </a:t>
            </a:r>
            <a:r>
              <a:rPr lang="en-US" b="0" dirty="0" err="1">
                <a:solidFill>
                  <a:srgbClr val="202124"/>
                </a:solidFill>
                <a:latin typeface="Roboto" panose="02000000000000000000" pitchFamily="2" charset="0"/>
              </a:rPr>
              <a:t>Firestore</a:t>
            </a:r>
            <a:r>
              <a:rPr lang="en-US" b="0" dirty="0">
                <a:solidFill>
                  <a:srgbClr val="202124"/>
                </a:solidFill>
                <a:latin typeface="Roboto" panose="02000000000000000000" pitchFamily="2" charset="0"/>
              </a:rPr>
              <a:t> Security Rules or Identity and Access Management (IAM) to secure your data for mobile/web and server development, respectively.</a:t>
            </a:r>
            <a:endParaRPr lang="en-IN" b="0" dirty="0"/>
          </a:p>
        </p:txBody>
      </p:sp>
    </p:spTree>
    <p:extLst>
      <p:ext uri="{BB962C8B-B14F-4D97-AF65-F5344CB8AC3E}">
        <p14:creationId xmlns:p14="http://schemas.microsoft.com/office/powerpoint/2010/main" val="31070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Roles &amp; privileges </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12</a:t>
            </a:fld>
            <a:endParaRPr lang="en-US" dirty="0"/>
          </a:p>
        </p:txBody>
      </p:sp>
      <p:sp>
        <p:nvSpPr>
          <p:cNvPr id="9" name="TextBox 8">
            <a:extLst>
              <a:ext uri="{FF2B5EF4-FFF2-40B4-BE49-F238E27FC236}">
                <a16:creationId xmlns:a16="http://schemas.microsoft.com/office/drawing/2014/main" id="{4E9C9B05-984F-9E40-B788-0667D64B5257}"/>
              </a:ext>
            </a:extLst>
          </p:cNvPr>
          <p:cNvSpPr txBox="1"/>
          <p:nvPr/>
        </p:nvSpPr>
        <p:spPr>
          <a:xfrm>
            <a:off x="304800" y="1752601"/>
            <a:ext cx="6540500" cy="3416320"/>
          </a:xfrm>
          <a:prstGeom prst="rect">
            <a:avLst/>
          </a:prstGeom>
          <a:noFill/>
        </p:spPr>
        <p:txBody>
          <a:bodyPr wrap="square">
            <a:spAutoFit/>
          </a:bodyPr>
          <a:lstStyle/>
          <a:p>
            <a:r>
              <a:rPr lang="en-IN" b="0" dirty="0"/>
              <a:t>Firebase IAM supports the following types of roles:</a:t>
            </a:r>
          </a:p>
          <a:p>
            <a:endParaRPr lang="en-IN" b="0" dirty="0"/>
          </a:p>
          <a:p>
            <a:r>
              <a:rPr lang="en-IN" dirty="0"/>
              <a:t>A) Basic roles: </a:t>
            </a:r>
          </a:p>
          <a:p>
            <a:r>
              <a:rPr lang="en-IN" b="0" dirty="0"/>
              <a:t>Cloud Datastore Viewer</a:t>
            </a:r>
          </a:p>
          <a:p>
            <a:r>
              <a:rPr lang="en-IN" b="0" dirty="0"/>
              <a:t>Cloud Datastore User</a:t>
            </a:r>
          </a:p>
          <a:p>
            <a:r>
              <a:rPr lang="en-IN" b="0" dirty="0"/>
              <a:t>Cloud Datastore Owner</a:t>
            </a:r>
          </a:p>
          <a:p>
            <a:r>
              <a:rPr lang="en-IN" dirty="0"/>
              <a:t>B) Predefined roles:</a:t>
            </a:r>
          </a:p>
          <a:p>
            <a:r>
              <a:rPr lang="en-IN" b="0" dirty="0"/>
              <a:t>Firebase Admin</a:t>
            </a:r>
          </a:p>
          <a:p>
            <a:r>
              <a:rPr lang="en-IN" b="0" dirty="0"/>
              <a:t>Firebase Viewer</a:t>
            </a:r>
          </a:p>
          <a:p>
            <a:r>
              <a:rPr lang="en-IN" b="0" dirty="0"/>
              <a:t>C) </a:t>
            </a:r>
            <a:r>
              <a:rPr lang="en-IN" dirty="0"/>
              <a:t>Custom roles: </a:t>
            </a:r>
          </a:p>
          <a:p>
            <a:r>
              <a:rPr lang="en-IN" b="0" dirty="0"/>
              <a:t>use various permissions and custom your own role for firebase.</a:t>
            </a:r>
          </a:p>
        </p:txBody>
      </p:sp>
    </p:spTree>
    <p:extLst>
      <p:ext uri="{BB962C8B-B14F-4D97-AF65-F5344CB8AC3E}">
        <p14:creationId xmlns:p14="http://schemas.microsoft.com/office/powerpoint/2010/main" val="304614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Pricing</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13</a:t>
            </a:fld>
            <a:endParaRPr lang="en-US" dirty="0"/>
          </a:p>
        </p:txBody>
      </p:sp>
      <p:sp>
        <p:nvSpPr>
          <p:cNvPr id="9" name="TextBox 8">
            <a:extLst>
              <a:ext uri="{FF2B5EF4-FFF2-40B4-BE49-F238E27FC236}">
                <a16:creationId xmlns:a16="http://schemas.microsoft.com/office/drawing/2014/main" id="{4E9C9B05-984F-9E40-B788-0667D64B5257}"/>
              </a:ext>
            </a:extLst>
          </p:cNvPr>
          <p:cNvSpPr txBox="1"/>
          <p:nvPr/>
        </p:nvSpPr>
        <p:spPr>
          <a:xfrm>
            <a:off x="304800" y="1752601"/>
            <a:ext cx="8305800" cy="923330"/>
          </a:xfrm>
          <a:prstGeom prst="rect">
            <a:avLst/>
          </a:prstGeom>
          <a:noFill/>
        </p:spPr>
        <p:txBody>
          <a:bodyPr wrap="square">
            <a:spAutoFit/>
          </a:bodyPr>
          <a:lstStyle/>
          <a:p>
            <a:pPr marL="285750" indent="-285750">
              <a:buFont typeface="Wingdings" panose="05000000000000000000" pitchFamily="2" charset="2"/>
              <a:buChar char="§"/>
            </a:pPr>
            <a:r>
              <a:rPr lang="en-US" b="0" dirty="0"/>
              <a:t>Get started at no cost, then pay as you go.</a:t>
            </a:r>
          </a:p>
          <a:p>
            <a:pPr marL="285750" indent="-285750">
              <a:buFont typeface="Wingdings" panose="05000000000000000000" pitchFamily="2" charset="2"/>
              <a:buChar char="§"/>
            </a:pPr>
            <a:r>
              <a:rPr lang="en-US" b="0" dirty="0"/>
              <a:t>The following table lists pricing for reads, writes, deletes, and storage for us-east4 </a:t>
            </a:r>
            <a:r>
              <a:rPr lang="en-US" b="0" dirty="0" err="1"/>
              <a:t>Firestore</a:t>
            </a:r>
            <a:r>
              <a:rPr lang="en-US" b="0" dirty="0"/>
              <a:t> location:</a:t>
            </a:r>
            <a:endParaRPr lang="en-IN" b="0" dirty="0"/>
          </a:p>
        </p:txBody>
      </p:sp>
      <p:pic>
        <p:nvPicPr>
          <p:cNvPr id="7" name="Picture 6">
            <a:extLst>
              <a:ext uri="{FF2B5EF4-FFF2-40B4-BE49-F238E27FC236}">
                <a16:creationId xmlns:a16="http://schemas.microsoft.com/office/drawing/2014/main" id="{18BC868E-6EE8-12D6-DFEE-5A40E9F326AB}"/>
              </a:ext>
            </a:extLst>
          </p:cNvPr>
          <p:cNvPicPr>
            <a:picLocks noChangeAspect="1"/>
          </p:cNvPicPr>
          <p:nvPr/>
        </p:nvPicPr>
        <p:blipFill>
          <a:blip r:embed="rId2"/>
          <a:stretch>
            <a:fillRect/>
          </a:stretch>
        </p:blipFill>
        <p:spPr>
          <a:xfrm>
            <a:off x="284480" y="2667000"/>
            <a:ext cx="8499719" cy="3124200"/>
          </a:xfrm>
          <a:prstGeom prst="rect">
            <a:avLst/>
          </a:prstGeom>
        </p:spPr>
      </p:pic>
    </p:spTree>
    <p:extLst>
      <p:ext uri="{BB962C8B-B14F-4D97-AF65-F5344CB8AC3E}">
        <p14:creationId xmlns:p14="http://schemas.microsoft.com/office/powerpoint/2010/main" val="359504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Reference</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14</a:t>
            </a:fld>
            <a:endParaRPr lang="en-US" dirty="0"/>
          </a:p>
        </p:txBody>
      </p:sp>
      <p:sp>
        <p:nvSpPr>
          <p:cNvPr id="9" name="TextBox 8">
            <a:extLst>
              <a:ext uri="{FF2B5EF4-FFF2-40B4-BE49-F238E27FC236}">
                <a16:creationId xmlns:a16="http://schemas.microsoft.com/office/drawing/2014/main" id="{4E9C9B05-984F-9E40-B788-0667D64B5257}"/>
              </a:ext>
            </a:extLst>
          </p:cNvPr>
          <p:cNvSpPr txBox="1"/>
          <p:nvPr/>
        </p:nvSpPr>
        <p:spPr>
          <a:xfrm>
            <a:off x="304800" y="1752601"/>
            <a:ext cx="6540500" cy="2308324"/>
          </a:xfrm>
          <a:prstGeom prst="rect">
            <a:avLst/>
          </a:prstGeom>
          <a:noFill/>
        </p:spPr>
        <p:txBody>
          <a:bodyPr wrap="square">
            <a:spAutoFit/>
          </a:bodyPr>
          <a:lstStyle/>
          <a:p>
            <a:r>
              <a:rPr lang="en-US" b="0" dirty="0"/>
              <a:t>Please refer below URL for more details. </a:t>
            </a:r>
          </a:p>
          <a:p>
            <a:endParaRPr lang="en-US" b="0" dirty="0"/>
          </a:p>
          <a:p>
            <a:r>
              <a:rPr lang="en-US" b="0" dirty="0">
                <a:hlinkClick r:id="rId2"/>
              </a:rPr>
              <a:t>https://firebase.google.com/docs/firestore#:~:text=Cloud%20Firestore%20caches%20data%20that,changes%20back%20to%20Cloud%20Firestore</a:t>
            </a:r>
            <a:r>
              <a:rPr lang="en-US" b="0" dirty="0"/>
              <a:t>.</a:t>
            </a:r>
          </a:p>
          <a:p>
            <a:r>
              <a:rPr lang="en-US" b="0" dirty="0">
                <a:hlinkClick r:id="rId3"/>
              </a:rPr>
              <a:t>https://firebase.google.com/docs/firestore/quickstart</a:t>
            </a:r>
            <a:endParaRPr lang="en-US" b="0" dirty="0"/>
          </a:p>
          <a:p>
            <a:r>
              <a:rPr lang="en-US" b="0" dirty="0">
                <a:hlinkClick r:id="rId4"/>
              </a:rPr>
              <a:t>https://cloud.google.com/firestore/docs/security/iam</a:t>
            </a:r>
            <a:endParaRPr lang="en-US" b="0" dirty="0"/>
          </a:p>
          <a:p>
            <a:endParaRPr lang="en-IN" b="0" dirty="0"/>
          </a:p>
        </p:txBody>
      </p:sp>
    </p:spTree>
    <p:extLst>
      <p:ext uri="{BB962C8B-B14F-4D97-AF65-F5344CB8AC3E}">
        <p14:creationId xmlns:p14="http://schemas.microsoft.com/office/powerpoint/2010/main" val="383889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2000" dirty="0"/>
              <a:t>Cloud </a:t>
            </a:r>
            <a:r>
              <a:rPr lang="en-US" sz="2000" dirty="0" err="1"/>
              <a:t>Firestore</a:t>
            </a:r>
            <a:r>
              <a:rPr lang="en-US" sz="2000" dirty="0"/>
              <a:t> is a NoSQL, document-oriented database. Unlike a SQL database, there are no tables or rows. Instead, you store data in documents, which are organized into collections.</a:t>
            </a:r>
          </a:p>
          <a:p>
            <a:pPr>
              <a:buFont typeface="Wingdings" pitchFamily="2" charset="2"/>
              <a:buChar char="Ø"/>
            </a:pPr>
            <a:r>
              <a:rPr lang="en-US" sz="2000" dirty="0"/>
              <a:t>Each document contains a set of key-value pairs.</a:t>
            </a:r>
            <a:endParaRPr sz="2000" dirty="0"/>
          </a:p>
          <a:p>
            <a:pPr marL="0" indent="0">
              <a:buNone/>
            </a:pPr>
            <a:endParaRPr lang="en-US" dirty="0"/>
          </a:p>
        </p:txBody>
      </p:sp>
      <p:sp>
        <p:nvSpPr>
          <p:cNvPr id="3" name="Title 2"/>
          <p:cNvSpPr>
            <a:spLocks noGrp="1"/>
          </p:cNvSpPr>
          <p:nvPr>
            <p:ph type="title"/>
          </p:nvPr>
        </p:nvSpPr>
        <p:spPr/>
        <p:txBody>
          <a:bodyPr/>
          <a:lstStyle/>
          <a:p>
            <a:r>
              <a:rPr lang="en-US" dirty="0"/>
              <a:t>Cloud </a:t>
            </a:r>
            <a:r>
              <a:rPr lang="en-US" dirty="0" err="1"/>
              <a:t>Firestore</a:t>
            </a:r>
            <a:endParaRPr lang="en-US" dirty="0"/>
          </a:p>
        </p:txBody>
      </p:sp>
      <p:sp>
        <p:nvSpPr>
          <p:cNvPr id="4" name="Slide Number Placeholder 3"/>
          <p:cNvSpPr>
            <a:spLocks noGrp="1"/>
          </p:cNvSpPr>
          <p:nvPr>
            <p:ph type="sldNum" sz="quarter" idx="10"/>
          </p:nvPr>
        </p:nvSpPr>
        <p:spPr/>
        <p:txBody>
          <a:bodyPr/>
          <a:lstStyle/>
          <a:p>
            <a:pPr>
              <a:defRPr/>
            </a:pPr>
            <a:fld id="{2BACDECA-566A-40FA-96BA-6236C2BA997D}" type="slidenum">
              <a:rPr lang="en-US" smtClean="0"/>
              <a:pPr>
                <a:defRPr/>
              </a:pPr>
              <a:t>2</a:t>
            </a:fld>
            <a:endParaRPr lang="en-US" dirty="0"/>
          </a:p>
        </p:txBody>
      </p:sp>
      <p:pic>
        <p:nvPicPr>
          <p:cNvPr id="7" name="Google Shape;349;p18">
            <a:extLst>
              <a:ext uri="{FF2B5EF4-FFF2-40B4-BE49-F238E27FC236}">
                <a16:creationId xmlns:a16="http://schemas.microsoft.com/office/drawing/2014/main" id="{8D43B435-1C5C-6C07-9515-816E8323C57F}"/>
              </a:ext>
            </a:extLst>
          </p:cNvPr>
          <p:cNvPicPr preferRelativeResize="0"/>
          <p:nvPr/>
        </p:nvPicPr>
        <p:blipFill>
          <a:blip r:embed="rId2">
            <a:alphaModFix/>
          </a:blip>
          <a:stretch>
            <a:fillRect/>
          </a:stretch>
        </p:blipFill>
        <p:spPr>
          <a:xfrm>
            <a:off x="7467600" y="4572000"/>
            <a:ext cx="1229360" cy="129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key capabilities</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3</a:t>
            </a:fld>
            <a:endParaRPr lang="en-US" dirty="0"/>
          </a:p>
        </p:txBody>
      </p:sp>
      <p:sp>
        <p:nvSpPr>
          <p:cNvPr id="6" name="Content Placeholder 5"/>
          <p:cNvSpPr>
            <a:spLocks noGrp="1"/>
          </p:cNvSpPr>
          <p:nvPr>
            <p:ph sz="half" idx="1"/>
          </p:nvPr>
        </p:nvSpPr>
        <p:spPr>
          <a:xfrm>
            <a:off x="21771" y="1524000"/>
            <a:ext cx="8686800" cy="4876800"/>
          </a:xfrm>
        </p:spPr>
        <p:txBody>
          <a:bodyPr/>
          <a:lstStyle/>
          <a:p>
            <a:r>
              <a:rPr lang="en-US" sz="2000" b="1" dirty="0"/>
              <a:t>Flexibility</a:t>
            </a:r>
            <a:r>
              <a:rPr lang="en-US" sz="2000" dirty="0"/>
              <a:t> </a:t>
            </a:r>
            <a:r>
              <a:rPr lang="en-US" sz="2000" b="1" dirty="0"/>
              <a:t>-</a:t>
            </a:r>
            <a:r>
              <a:rPr lang="en-US" sz="2000" dirty="0"/>
              <a:t> The Cloud </a:t>
            </a:r>
            <a:r>
              <a:rPr lang="en-US" sz="2000" dirty="0" err="1"/>
              <a:t>Firestore</a:t>
            </a:r>
            <a:r>
              <a:rPr lang="en-US" sz="2000" dirty="0"/>
              <a:t> data model supports flexible, hierarchical data structures. Store your data in documents, organized into collections.</a:t>
            </a:r>
          </a:p>
          <a:p>
            <a:endParaRPr lang="en-US" sz="2000" dirty="0"/>
          </a:p>
          <a:p>
            <a:r>
              <a:rPr lang="en-US" sz="2000" b="1" dirty="0"/>
              <a:t>Expressive querying</a:t>
            </a:r>
            <a:r>
              <a:rPr lang="en-US" sz="2000" dirty="0"/>
              <a:t> </a:t>
            </a:r>
            <a:r>
              <a:rPr lang="en-US" sz="2000" b="1" dirty="0"/>
              <a:t>-</a:t>
            </a:r>
            <a:r>
              <a:rPr lang="en-US" sz="2000" dirty="0"/>
              <a:t> In Cloud </a:t>
            </a:r>
            <a:r>
              <a:rPr lang="en-US" sz="2000" dirty="0" err="1"/>
              <a:t>Firestore</a:t>
            </a:r>
            <a:r>
              <a:rPr lang="en-US" sz="2000" dirty="0"/>
              <a:t>, you can use queries to retrieve individual, specific documents or to retrieve all the documents in a collection that match your query parameters. Your queries can include multiple, chained filters and combine filtering and sorting. They're also indexed by default, so query performance is proportional to the size of your result set, not your data set.</a:t>
            </a:r>
          </a:p>
          <a:p>
            <a:endParaRPr lang="en-US" sz="2000" dirty="0"/>
          </a:p>
          <a:p>
            <a:r>
              <a:rPr lang="en-US" sz="2000" b="1" dirty="0"/>
              <a:t>Realtime updates - </a:t>
            </a:r>
            <a:r>
              <a:rPr lang="en-US" sz="2000" dirty="0"/>
              <a:t>Like Realtime Database, Cloud </a:t>
            </a:r>
            <a:r>
              <a:rPr lang="en-US" sz="2000" dirty="0" err="1"/>
              <a:t>Firestore</a:t>
            </a:r>
            <a:r>
              <a:rPr lang="en-US" sz="2000" dirty="0"/>
              <a:t> uses data synchronization to update data on any connected device. However, it's also designed to make simple, one-time fetch queries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key capabilities</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4</a:t>
            </a:fld>
            <a:endParaRPr lang="en-US" dirty="0"/>
          </a:p>
        </p:txBody>
      </p:sp>
      <p:sp>
        <p:nvSpPr>
          <p:cNvPr id="6" name="Content Placeholder 5"/>
          <p:cNvSpPr>
            <a:spLocks noGrp="1"/>
          </p:cNvSpPr>
          <p:nvPr>
            <p:ph sz="half" idx="1"/>
          </p:nvPr>
        </p:nvSpPr>
        <p:spPr>
          <a:xfrm>
            <a:off x="21771" y="1524000"/>
            <a:ext cx="8686800" cy="4876800"/>
          </a:xfrm>
        </p:spPr>
        <p:txBody>
          <a:bodyPr/>
          <a:lstStyle/>
          <a:p>
            <a:r>
              <a:rPr lang="en-US" sz="2000" b="1" dirty="0"/>
              <a:t>Offline support - </a:t>
            </a:r>
            <a:r>
              <a:rPr lang="en-US" sz="2000" dirty="0"/>
              <a:t>Cloud </a:t>
            </a:r>
            <a:r>
              <a:rPr lang="en-US" sz="2000" dirty="0" err="1"/>
              <a:t>Firestore</a:t>
            </a:r>
            <a:r>
              <a:rPr lang="en-US" sz="2000" dirty="0"/>
              <a:t> caches data that your app is actively using, so the app can write, read, listen to, and query data even if the device is offline. When the device comes back online, Cloud </a:t>
            </a:r>
            <a:r>
              <a:rPr lang="en-US" sz="2000" dirty="0" err="1"/>
              <a:t>Firestore</a:t>
            </a:r>
            <a:r>
              <a:rPr lang="en-US" sz="2000" dirty="0"/>
              <a:t> synchronizes any local changes back to Cloud </a:t>
            </a:r>
            <a:r>
              <a:rPr lang="en-US" sz="2000" dirty="0" err="1"/>
              <a:t>Firestore</a:t>
            </a:r>
            <a:r>
              <a:rPr lang="en-US" sz="2000" dirty="0"/>
              <a:t>.</a:t>
            </a:r>
          </a:p>
          <a:p>
            <a:endParaRPr lang="en-US" sz="2000" dirty="0"/>
          </a:p>
          <a:p>
            <a:r>
              <a:rPr lang="en-US" sz="2000" b="1" dirty="0"/>
              <a:t>Designed to scale - </a:t>
            </a:r>
            <a:r>
              <a:rPr lang="en-US" sz="2000" dirty="0"/>
              <a:t>Cloud </a:t>
            </a:r>
            <a:r>
              <a:rPr lang="en-US" sz="2000" dirty="0" err="1"/>
              <a:t>Firestore</a:t>
            </a:r>
            <a:r>
              <a:rPr lang="en-US" sz="2000" dirty="0"/>
              <a:t> brings you the best of Google Cloud's powerful infrastructure: automatic multi-region data replication, strong consistency guarantees, atomic batch operations, and real transaction support.</a:t>
            </a:r>
          </a:p>
        </p:txBody>
      </p:sp>
    </p:spTree>
    <p:extLst>
      <p:ext uri="{BB962C8B-B14F-4D97-AF65-F5344CB8AC3E}">
        <p14:creationId xmlns:p14="http://schemas.microsoft.com/office/powerpoint/2010/main" val="370249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a:t>
            </a:r>
            <a:r>
              <a:rPr lang="en-US" b="1" i="0" dirty="0">
                <a:solidFill>
                  <a:srgbClr val="202124"/>
                </a:solidFill>
                <a:effectLst/>
                <a:latin typeface="Roboto" panose="02000000000000000000" pitchFamily="2" charset="0"/>
              </a:rPr>
              <a:t> </a:t>
            </a:r>
            <a:r>
              <a:rPr lang="en-US" dirty="0"/>
              <a:t>Cloud </a:t>
            </a:r>
            <a:r>
              <a:rPr lang="en-US" dirty="0" err="1"/>
              <a:t>Firestore</a:t>
            </a:r>
            <a:endParaRPr lang="en-US" dirty="0"/>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5</a:t>
            </a:fld>
            <a:endParaRPr lang="en-US" dirty="0"/>
          </a:p>
        </p:txBody>
      </p:sp>
      <p:sp>
        <p:nvSpPr>
          <p:cNvPr id="6" name="Content Placeholder 5"/>
          <p:cNvSpPr>
            <a:spLocks noGrp="1"/>
          </p:cNvSpPr>
          <p:nvPr>
            <p:ph sz="half" idx="1"/>
          </p:nvPr>
        </p:nvSpPr>
        <p:spPr>
          <a:xfrm>
            <a:off x="381000" y="2895600"/>
            <a:ext cx="6781800" cy="2895600"/>
          </a:xfrm>
        </p:spPr>
        <p:txBody>
          <a:bodyPr/>
          <a:lstStyle/>
          <a:p>
            <a:pPr marL="0" indent="0">
              <a:buNone/>
            </a:pPr>
            <a:r>
              <a:rPr lang="en-US" sz="1800" b="1" i="1" dirty="0"/>
              <a:t>import </a:t>
            </a:r>
            <a:r>
              <a:rPr lang="en-US" sz="1800" b="1" i="1" dirty="0" err="1"/>
              <a:t>firebase_admin</a:t>
            </a:r>
            <a:endParaRPr lang="en-US" sz="1800" b="1" i="1" dirty="0"/>
          </a:p>
          <a:p>
            <a:pPr marL="0" indent="0">
              <a:buNone/>
            </a:pPr>
            <a:r>
              <a:rPr lang="en-US" sz="1800" b="1" i="1" dirty="0"/>
              <a:t>from </a:t>
            </a:r>
            <a:r>
              <a:rPr lang="en-US" sz="1800" b="1" i="1" dirty="0" err="1"/>
              <a:t>firebase_admin</a:t>
            </a:r>
            <a:r>
              <a:rPr lang="en-US" sz="1800" b="1" i="1" dirty="0"/>
              <a:t> import credentials</a:t>
            </a:r>
          </a:p>
          <a:p>
            <a:pPr marL="0" indent="0">
              <a:buNone/>
            </a:pPr>
            <a:r>
              <a:rPr lang="en-US" sz="1800" b="1" i="1" dirty="0"/>
              <a:t>from </a:t>
            </a:r>
            <a:r>
              <a:rPr lang="en-US" sz="1800" b="1" i="1" dirty="0" err="1"/>
              <a:t>firebase_admin</a:t>
            </a:r>
            <a:r>
              <a:rPr lang="en-US" sz="1800" b="1" i="1" dirty="0"/>
              <a:t> import </a:t>
            </a:r>
            <a:r>
              <a:rPr lang="en-US" sz="1800" b="1" i="1" dirty="0" err="1"/>
              <a:t>firestore</a:t>
            </a:r>
            <a:endParaRPr lang="en-US" sz="1800" b="1" i="1" dirty="0"/>
          </a:p>
          <a:p>
            <a:pPr marL="0" indent="0">
              <a:buNone/>
            </a:pPr>
            <a:endParaRPr lang="en-US" sz="1800" b="1" i="1" dirty="0"/>
          </a:p>
          <a:p>
            <a:pPr marL="0" indent="0">
              <a:buNone/>
            </a:pPr>
            <a:r>
              <a:rPr lang="en-US" sz="1800" b="1" i="1" dirty="0"/>
              <a:t># Use a service account.</a:t>
            </a:r>
          </a:p>
          <a:p>
            <a:pPr marL="0" indent="0">
              <a:buNone/>
            </a:pPr>
            <a:r>
              <a:rPr lang="en-US" sz="1800" b="1" i="1" dirty="0"/>
              <a:t>cred = </a:t>
            </a:r>
            <a:r>
              <a:rPr lang="en-US" sz="1800" b="1" i="1" dirty="0" err="1"/>
              <a:t>credentials.Certificate</a:t>
            </a:r>
            <a:r>
              <a:rPr lang="en-US" sz="1800" b="1" i="1" dirty="0"/>
              <a:t>('path/to/</a:t>
            </a:r>
            <a:r>
              <a:rPr lang="en-US" sz="1800" b="1" i="1" dirty="0" err="1"/>
              <a:t>serviceAccount.json</a:t>
            </a:r>
            <a:r>
              <a:rPr lang="en-US" sz="1800" b="1" i="1" dirty="0"/>
              <a:t>')</a:t>
            </a:r>
          </a:p>
          <a:p>
            <a:pPr marL="0" indent="0">
              <a:buNone/>
            </a:pPr>
            <a:r>
              <a:rPr lang="en-US" sz="1800" b="1" i="1" dirty="0"/>
              <a:t>app = </a:t>
            </a:r>
            <a:r>
              <a:rPr lang="en-US" sz="1800" b="1" i="1" dirty="0" err="1"/>
              <a:t>firebase_admin.initialize_app</a:t>
            </a:r>
            <a:r>
              <a:rPr lang="en-US" sz="1800" b="1" i="1" dirty="0"/>
              <a:t>(cred)</a:t>
            </a:r>
          </a:p>
          <a:p>
            <a:pPr marL="0" indent="0">
              <a:buNone/>
            </a:pPr>
            <a:r>
              <a:rPr lang="en-US" sz="1800" b="1" i="1" dirty="0" err="1"/>
              <a:t>db</a:t>
            </a:r>
            <a:r>
              <a:rPr lang="en-US" sz="1800" b="1" i="1" dirty="0"/>
              <a:t> = </a:t>
            </a:r>
            <a:r>
              <a:rPr lang="en-US" sz="1800" b="1" i="1" dirty="0" err="1"/>
              <a:t>firestore.client</a:t>
            </a:r>
            <a:r>
              <a:rPr lang="en-US" sz="1800" b="1" i="1" dirty="0"/>
              <a:t>()</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923330"/>
          </a:xfrm>
          <a:prstGeom prst="rect">
            <a:avLst/>
          </a:prstGeom>
          <a:noFill/>
        </p:spPr>
        <p:txBody>
          <a:bodyPr wrap="square">
            <a:spAutoFit/>
          </a:bodyPr>
          <a:lstStyle/>
          <a:p>
            <a:r>
              <a:rPr lang="en-US" b="1" i="0" dirty="0">
                <a:solidFill>
                  <a:srgbClr val="202124"/>
                </a:solidFill>
                <a:effectLst/>
                <a:latin typeface="Roboto" panose="02000000000000000000" pitchFamily="2" charset="0"/>
              </a:rPr>
              <a:t>Initialize on your own server - </a:t>
            </a:r>
            <a:r>
              <a:rPr lang="en-US" b="0" dirty="0">
                <a:solidFill>
                  <a:srgbClr val="202124"/>
                </a:solidFill>
                <a:latin typeface="Roboto" panose="02000000000000000000" pitchFamily="2" charset="0"/>
              </a:rPr>
              <a:t>Below are the command we have to use to initialize </a:t>
            </a:r>
            <a:r>
              <a:rPr lang="en-US" b="0" dirty="0" err="1">
                <a:solidFill>
                  <a:srgbClr val="202124"/>
                </a:solidFill>
                <a:latin typeface="Roboto" panose="02000000000000000000" pitchFamily="2" charset="0"/>
              </a:rPr>
              <a:t>firestore</a:t>
            </a:r>
            <a:r>
              <a:rPr lang="en-US" b="0" dirty="0">
                <a:solidFill>
                  <a:srgbClr val="202124"/>
                </a:solidFill>
                <a:latin typeface="Roboto" panose="02000000000000000000" pitchFamily="2" charset="0"/>
              </a:rPr>
              <a:t> on your own server. We have to use service account which should have the required access on </a:t>
            </a:r>
            <a:r>
              <a:rPr lang="en-US" b="0" dirty="0" err="1">
                <a:solidFill>
                  <a:srgbClr val="202124"/>
                </a:solidFill>
                <a:latin typeface="Roboto" panose="02000000000000000000" pitchFamily="2" charset="0"/>
              </a:rPr>
              <a:t>firestore</a:t>
            </a:r>
            <a:r>
              <a:rPr lang="en-US" b="0" dirty="0">
                <a:solidFill>
                  <a:srgbClr val="202124"/>
                </a:solidFill>
                <a:latin typeface="Roboto" panose="02000000000000000000" pitchFamily="2" charset="0"/>
              </a:rPr>
              <a:t>. </a:t>
            </a:r>
            <a:endParaRPr lang="en-IN" b="0" dirty="0"/>
          </a:p>
        </p:txBody>
      </p:sp>
    </p:spTree>
    <p:extLst>
      <p:ext uri="{BB962C8B-B14F-4D97-AF65-F5344CB8AC3E}">
        <p14:creationId xmlns:p14="http://schemas.microsoft.com/office/powerpoint/2010/main" val="228963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a:t>
            </a:r>
            <a:r>
              <a:rPr lang="en-US" b="1" i="0" dirty="0">
                <a:solidFill>
                  <a:srgbClr val="202124"/>
                </a:solidFill>
                <a:effectLst/>
                <a:latin typeface="Roboto" panose="02000000000000000000" pitchFamily="2" charset="0"/>
              </a:rPr>
              <a:t> </a:t>
            </a:r>
            <a:r>
              <a:rPr lang="en-US" dirty="0"/>
              <a:t>Cloud </a:t>
            </a:r>
            <a:r>
              <a:rPr lang="en-US" dirty="0" err="1"/>
              <a:t>Firestore</a:t>
            </a:r>
            <a:endParaRPr lang="en-US" dirty="0"/>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6</a:t>
            </a:fld>
            <a:endParaRPr lang="en-US" dirty="0"/>
          </a:p>
        </p:txBody>
      </p:sp>
      <p:sp>
        <p:nvSpPr>
          <p:cNvPr id="6" name="Content Placeholder 5"/>
          <p:cNvSpPr>
            <a:spLocks noGrp="1"/>
          </p:cNvSpPr>
          <p:nvPr>
            <p:ph sz="half" idx="1"/>
          </p:nvPr>
        </p:nvSpPr>
        <p:spPr>
          <a:xfrm>
            <a:off x="381000" y="3276600"/>
            <a:ext cx="6553200" cy="2362200"/>
          </a:xfrm>
        </p:spPr>
        <p:txBody>
          <a:bodyPr/>
          <a:lstStyle/>
          <a:p>
            <a:pPr marL="0" indent="0">
              <a:buNone/>
            </a:pPr>
            <a:r>
              <a:rPr lang="en-US" sz="1800" b="1" i="1" dirty="0"/>
              <a:t>import </a:t>
            </a:r>
            <a:r>
              <a:rPr lang="en-US" sz="1800" b="1" i="1" dirty="0" err="1"/>
              <a:t>firebase_admin</a:t>
            </a:r>
            <a:endParaRPr lang="en-US" sz="1800" b="1" i="1" dirty="0"/>
          </a:p>
          <a:p>
            <a:pPr marL="0" indent="0">
              <a:buNone/>
            </a:pPr>
            <a:r>
              <a:rPr lang="en-US" sz="1800" b="1" i="1" dirty="0"/>
              <a:t>from </a:t>
            </a:r>
            <a:r>
              <a:rPr lang="en-US" sz="1800" b="1" i="1" dirty="0" err="1"/>
              <a:t>firebase_admin</a:t>
            </a:r>
            <a:r>
              <a:rPr lang="en-US" sz="1800" b="1" i="1" dirty="0"/>
              <a:t> import </a:t>
            </a:r>
            <a:r>
              <a:rPr lang="en-US" sz="1800" b="1" i="1" dirty="0" err="1"/>
              <a:t>firestore</a:t>
            </a:r>
            <a:endParaRPr lang="en-US" sz="1800" b="1" i="1" dirty="0"/>
          </a:p>
          <a:p>
            <a:pPr marL="0" indent="0">
              <a:buNone/>
            </a:pPr>
            <a:endParaRPr lang="en-US" sz="1800" b="1" i="1" dirty="0"/>
          </a:p>
          <a:p>
            <a:pPr marL="0" indent="0">
              <a:buNone/>
            </a:pPr>
            <a:r>
              <a:rPr lang="en-US" sz="1800" b="1" i="1" dirty="0"/>
              <a:t># Application Default credentials are automatically created.</a:t>
            </a:r>
          </a:p>
          <a:p>
            <a:pPr marL="0" indent="0">
              <a:buNone/>
            </a:pPr>
            <a:r>
              <a:rPr lang="en-US" sz="1800" b="1" i="1" dirty="0"/>
              <a:t>app = </a:t>
            </a:r>
            <a:r>
              <a:rPr lang="en-US" sz="1800" b="1" i="1" dirty="0" err="1"/>
              <a:t>firebase_admin.initialize_app</a:t>
            </a:r>
            <a:r>
              <a:rPr lang="en-US" sz="1800" b="1" i="1" dirty="0"/>
              <a:t>()</a:t>
            </a:r>
          </a:p>
          <a:p>
            <a:pPr marL="0" indent="0">
              <a:buNone/>
            </a:pPr>
            <a:r>
              <a:rPr lang="en-US" sz="1800" b="1" i="1" dirty="0" err="1"/>
              <a:t>db</a:t>
            </a:r>
            <a:r>
              <a:rPr lang="en-US" sz="1800" b="1" i="1" dirty="0"/>
              <a:t> = </a:t>
            </a:r>
            <a:r>
              <a:rPr lang="en-US" sz="1800" b="1" i="1" dirty="0" err="1"/>
              <a:t>firestore.client</a:t>
            </a:r>
            <a:r>
              <a:rPr lang="en-US" sz="1800" b="1" i="1" dirty="0"/>
              <a:t>()</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923330"/>
          </a:xfrm>
          <a:prstGeom prst="rect">
            <a:avLst/>
          </a:prstGeom>
          <a:noFill/>
        </p:spPr>
        <p:txBody>
          <a:bodyPr wrap="square">
            <a:spAutoFit/>
          </a:bodyPr>
          <a:lstStyle/>
          <a:p>
            <a:r>
              <a:rPr lang="en-US" b="1" i="0" dirty="0">
                <a:solidFill>
                  <a:srgbClr val="202124"/>
                </a:solidFill>
                <a:effectLst/>
                <a:latin typeface="Roboto" panose="02000000000000000000" pitchFamily="2" charset="0"/>
              </a:rPr>
              <a:t>Initialize on Google Cloud - </a:t>
            </a:r>
            <a:r>
              <a:rPr lang="en-US" b="0" dirty="0">
                <a:solidFill>
                  <a:srgbClr val="202124"/>
                </a:solidFill>
                <a:latin typeface="Roboto" panose="02000000000000000000" pitchFamily="2" charset="0"/>
              </a:rPr>
              <a:t>Below are the command we have to use to initialize </a:t>
            </a:r>
            <a:r>
              <a:rPr lang="en-US" b="0" dirty="0" err="1">
                <a:solidFill>
                  <a:srgbClr val="202124"/>
                </a:solidFill>
                <a:latin typeface="Roboto" panose="02000000000000000000" pitchFamily="2" charset="0"/>
              </a:rPr>
              <a:t>firestore</a:t>
            </a:r>
            <a:r>
              <a:rPr lang="en-US" b="0" dirty="0">
                <a:solidFill>
                  <a:srgbClr val="202124"/>
                </a:solidFill>
                <a:latin typeface="Roboto" panose="02000000000000000000" pitchFamily="2" charset="0"/>
              </a:rPr>
              <a:t> on Google Cloud. No need to use any service account. It will use the credential assign to the  resource. </a:t>
            </a:r>
            <a:endParaRPr lang="en-IN" b="0" dirty="0"/>
          </a:p>
        </p:txBody>
      </p:sp>
    </p:spTree>
    <p:extLst>
      <p:ext uri="{BB962C8B-B14F-4D97-AF65-F5344CB8AC3E}">
        <p14:creationId xmlns:p14="http://schemas.microsoft.com/office/powerpoint/2010/main" val="15718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Read data</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7</a:t>
            </a:fld>
            <a:endParaRPr lang="en-US" dirty="0"/>
          </a:p>
        </p:txBody>
      </p:sp>
      <p:sp>
        <p:nvSpPr>
          <p:cNvPr id="6" name="Content Placeholder 5"/>
          <p:cNvSpPr>
            <a:spLocks noGrp="1"/>
          </p:cNvSpPr>
          <p:nvPr>
            <p:ph sz="half" idx="1"/>
          </p:nvPr>
        </p:nvSpPr>
        <p:spPr>
          <a:xfrm>
            <a:off x="381000" y="3710207"/>
            <a:ext cx="7620000" cy="1803180"/>
          </a:xfrm>
        </p:spPr>
        <p:txBody>
          <a:bodyPr/>
          <a:lstStyle/>
          <a:p>
            <a:pPr marL="0" indent="0">
              <a:buNone/>
            </a:pPr>
            <a:r>
              <a:rPr lang="en-US" sz="1800" b="1" i="1" dirty="0" err="1"/>
              <a:t>users_ref</a:t>
            </a:r>
            <a:r>
              <a:rPr lang="en-US" sz="1800" b="1" i="1" dirty="0"/>
              <a:t> = </a:t>
            </a:r>
            <a:r>
              <a:rPr lang="en-US" sz="1800" b="1" i="1" dirty="0" err="1"/>
              <a:t>db.collection</a:t>
            </a:r>
            <a:r>
              <a:rPr lang="en-US" sz="1800" b="1" i="1" dirty="0"/>
              <a:t>("users")</a:t>
            </a:r>
          </a:p>
          <a:p>
            <a:pPr marL="0" indent="0">
              <a:buNone/>
            </a:pPr>
            <a:r>
              <a:rPr lang="en-US" sz="1800" b="1" i="1" dirty="0"/>
              <a:t>docs = </a:t>
            </a:r>
            <a:r>
              <a:rPr lang="en-US" sz="1800" b="1" i="1" dirty="0" err="1"/>
              <a:t>users_ref.stream</a:t>
            </a:r>
            <a:r>
              <a:rPr lang="en-US" sz="1800" b="1" i="1" dirty="0"/>
              <a:t>()</a:t>
            </a:r>
          </a:p>
          <a:p>
            <a:pPr marL="0" indent="0">
              <a:buNone/>
            </a:pPr>
            <a:endParaRPr lang="en-US" sz="1800" b="1" i="1" dirty="0"/>
          </a:p>
          <a:p>
            <a:pPr marL="0" indent="0">
              <a:buNone/>
            </a:pPr>
            <a:r>
              <a:rPr lang="en-US" sz="1800" b="1" i="1" dirty="0"/>
              <a:t>for doc in docs:</a:t>
            </a:r>
          </a:p>
          <a:p>
            <a:pPr marL="0" indent="0">
              <a:buNone/>
            </a:pPr>
            <a:r>
              <a:rPr lang="en-US" sz="1800" b="1" i="1" dirty="0"/>
              <a:t>    print(f"{doc.id} =&gt; {</a:t>
            </a:r>
            <a:r>
              <a:rPr lang="en-US" sz="1800" b="1" i="1" dirty="0" err="1"/>
              <a:t>doc.to_dict</a:t>
            </a:r>
            <a:r>
              <a:rPr lang="en-US" sz="1800" b="1" i="1" dirty="0"/>
              <a:t>()}")</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1200329"/>
          </a:xfrm>
          <a:prstGeom prst="rect">
            <a:avLst/>
          </a:prstGeom>
          <a:noFill/>
        </p:spPr>
        <p:txBody>
          <a:bodyPr wrap="square">
            <a:spAutoFit/>
          </a:bodyPr>
          <a:lstStyle/>
          <a:p>
            <a:r>
              <a:rPr lang="en-IN" dirty="0"/>
              <a:t>Read data -</a:t>
            </a:r>
            <a:r>
              <a:rPr lang="en-IN" b="0" dirty="0"/>
              <a:t> </a:t>
            </a:r>
            <a:r>
              <a:rPr lang="en-US" b="0" i="0" dirty="0">
                <a:solidFill>
                  <a:srgbClr val="202124"/>
                </a:solidFill>
                <a:effectLst/>
                <a:latin typeface="Roboto" panose="02000000000000000000" pitchFamily="2" charset="0"/>
              </a:rPr>
              <a:t>Use the data viewer in the Firebase console to quickly verify that you've added data to Cloud </a:t>
            </a:r>
            <a:r>
              <a:rPr lang="en-US" b="0" i="0" dirty="0" err="1">
                <a:solidFill>
                  <a:srgbClr val="202124"/>
                </a:solidFill>
                <a:effectLst/>
                <a:latin typeface="Roboto" panose="02000000000000000000" pitchFamily="2" charset="0"/>
              </a:rPr>
              <a:t>Firestore</a:t>
            </a:r>
            <a:r>
              <a:rPr lang="en-US" b="0" i="0" dirty="0">
                <a:solidFill>
                  <a:srgbClr val="202124"/>
                </a:solidFill>
                <a:effectLst/>
                <a:latin typeface="Roboto" panose="02000000000000000000" pitchFamily="2" charset="0"/>
              </a:rPr>
              <a:t>.</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You can also use the "get" method to retrieve the entire collection.</a:t>
            </a:r>
            <a:endParaRPr lang="en-IN" b="0" dirty="0"/>
          </a:p>
        </p:txBody>
      </p:sp>
    </p:spTree>
    <p:extLst>
      <p:ext uri="{BB962C8B-B14F-4D97-AF65-F5344CB8AC3E}">
        <p14:creationId xmlns:p14="http://schemas.microsoft.com/office/powerpoint/2010/main" val="38289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Add data</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8</a:t>
            </a:fld>
            <a:endParaRPr lang="en-US" dirty="0"/>
          </a:p>
        </p:txBody>
      </p:sp>
      <p:sp>
        <p:nvSpPr>
          <p:cNvPr id="6" name="Content Placeholder 5"/>
          <p:cNvSpPr>
            <a:spLocks noGrp="1"/>
          </p:cNvSpPr>
          <p:nvPr>
            <p:ph sz="half" idx="1"/>
          </p:nvPr>
        </p:nvSpPr>
        <p:spPr>
          <a:xfrm>
            <a:off x="304800" y="3988020"/>
            <a:ext cx="7620000" cy="886826"/>
          </a:xfrm>
        </p:spPr>
        <p:txBody>
          <a:bodyPr/>
          <a:lstStyle/>
          <a:p>
            <a:pPr marL="0" indent="0">
              <a:buNone/>
            </a:pPr>
            <a:r>
              <a:rPr lang="en-US" sz="1800" b="1" i="1" dirty="0" err="1"/>
              <a:t>doc_ref</a:t>
            </a:r>
            <a:r>
              <a:rPr lang="en-US" sz="1800" b="1" i="1" dirty="0"/>
              <a:t> = </a:t>
            </a:r>
            <a:r>
              <a:rPr lang="en-US" sz="1800" b="1" i="1" dirty="0" err="1"/>
              <a:t>db.collection</a:t>
            </a:r>
            <a:r>
              <a:rPr lang="en-US" sz="1800" b="1" i="1" dirty="0"/>
              <a:t>("users").document("emp001")</a:t>
            </a:r>
          </a:p>
          <a:p>
            <a:pPr marL="0" indent="0">
              <a:buNone/>
            </a:pPr>
            <a:r>
              <a:rPr lang="en-US" sz="1800" b="1" i="1" dirty="0" err="1"/>
              <a:t>doc_ref.set</a:t>
            </a:r>
            <a:r>
              <a:rPr lang="en-US" sz="1800" b="1" i="1" dirty="0"/>
              <a:t>({"first": "Rohan", "last": "Sharma", "born": "26/01/1990"})</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1477328"/>
          </a:xfrm>
          <a:prstGeom prst="rect">
            <a:avLst/>
          </a:prstGeom>
          <a:noFill/>
        </p:spPr>
        <p:txBody>
          <a:bodyPr wrap="square">
            <a:spAutoFit/>
          </a:bodyPr>
          <a:lstStyle/>
          <a:p>
            <a:r>
              <a:rPr lang="en-IN" dirty="0"/>
              <a:t>Add data -</a:t>
            </a:r>
            <a:r>
              <a:rPr lang="en-IN" b="0" dirty="0"/>
              <a:t> </a:t>
            </a:r>
            <a:r>
              <a:rPr lang="en-US" b="0" i="0" dirty="0">
                <a:solidFill>
                  <a:srgbClr val="202124"/>
                </a:solidFill>
                <a:effectLst/>
                <a:latin typeface="Roboto" panose="02000000000000000000" pitchFamily="2" charset="0"/>
              </a:rPr>
              <a:t>Cloud </a:t>
            </a:r>
            <a:r>
              <a:rPr lang="en-US" b="0" i="0" dirty="0" err="1">
                <a:solidFill>
                  <a:srgbClr val="202124"/>
                </a:solidFill>
                <a:effectLst/>
                <a:latin typeface="Roboto" panose="02000000000000000000" pitchFamily="2" charset="0"/>
              </a:rPr>
              <a:t>Firestore</a:t>
            </a:r>
            <a:r>
              <a:rPr lang="en-US" b="0" i="0" dirty="0">
                <a:solidFill>
                  <a:srgbClr val="202124"/>
                </a:solidFill>
                <a:effectLst/>
                <a:latin typeface="Roboto" panose="02000000000000000000" pitchFamily="2" charset="0"/>
              </a:rPr>
              <a:t> stores data in Documents, which are stored in Collections. Cloud </a:t>
            </a:r>
            <a:r>
              <a:rPr lang="en-US" b="0" i="0" dirty="0" err="1">
                <a:solidFill>
                  <a:srgbClr val="202124"/>
                </a:solidFill>
                <a:effectLst/>
                <a:latin typeface="Roboto" panose="02000000000000000000" pitchFamily="2" charset="0"/>
              </a:rPr>
              <a:t>Firestore</a:t>
            </a:r>
            <a:r>
              <a:rPr lang="en-US" b="0" i="0" dirty="0">
                <a:solidFill>
                  <a:srgbClr val="202124"/>
                </a:solidFill>
                <a:effectLst/>
                <a:latin typeface="Roboto" panose="02000000000000000000" pitchFamily="2" charset="0"/>
              </a:rPr>
              <a:t> creates collections and documents implicitly the first time you add data to the document. You do not need to explicitly create collections or documents.</a:t>
            </a:r>
          </a:p>
          <a:p>
            <a:r>
              <a:rPr lang="en-US" b="0" i="0" dirty="0">
                <a:solidFill>
                  <a:srgbClr val="202124"/>
                </a:solidFill>
                <a:effectLst/>
                <a:latin typeface="Roboto" panose="02000000000000000000" pitchFamily="2" charset="0"/>
              </a:rPr>
              <a:t>Create a new collection and a document using the following example code.</a:t>
            </a:r>
            <a:endParaRPr lang="en-IN" b="0" dirty="0"/>
          </a:p>
        </p:txBody>
      </p:sp>
    </p:spTree>
    <p:extLst>
      <p:ext uri="{BB962C8B-B14F-4D97-AF65-F5344CB8AC3E}">
        <p14:creationId xmlns:p14="http://schemas.microsoft.com/office/powerpoint/2010/main" val="245519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Firestore</a:t>
            </a:r>
            <a:r>
              <a:rPr lang="en-US" dirty="0"/>
              <a:t> - Update data</a:t>
            </a:r>
          </a:p>
        </p:txBody>
      </p:sp>
      <p:sp>
        <p:nvSpPr>
          <p:cNvPr id="5" name="Slide Number Placeholder 4"/>
          <p:cNvSpPr>
            <a:spLocks noGrp="1"/>
          </p:cNvSpPr>
          <p:nvPr>
            <p:ph type="sldNum" sz="quarter" idx="10"/>
          </p:nvPr>
        </p:nvSpPr>
        <p:spPr/>
        <p:txBody>
          <a:bodyPr/>
          <a:lstStyle/>
          <a:p>
            <a:pPr>
              <a:defRPr/>
            </a:pPr>
            <a:fld id="{DE48D0DE-62E3-4F52-80CA-71CE3987A84D}" type="slidenum">
              <a:rPr lang="en-US" smtClean="0"/>
              <a:pPr>
                <a:defRPr/>
              </a:pPr>
              <a:t>9</a:t>
            </a:fld>
            <a:endParaRPr lang="en-US" dirty="0"/>
          </a:p>
        </p:txBody>
      </p:sp>
      <p:sp>
        <p:nvSpPr>
          <p:cNvPr id="6" name="Content Placeholder 5"/>
          <p:cNvSpPr>
            <a:spLocks noGrp="1"/>
          </p:cNvSpPr>
          <p:nvPr>
            <p:ph sz="half" idx="1"/>
          </p:nvPr>
        </p:nvSpPr>
        <p:spPr>
          <a:xfrm>
            <a:off x="304800" y="3352800"/>
            <a:ext cx="7620000" cy="886826"/>
          </a:xfrm>
        </p:spPr>
        <p:txBody>
          <a:bodyPr/>
          <a:lstStyle/>
          <a:p>
            <a:pPr marL="0" indent="0">
              <a:buNone/>
            </a:pPr>
            <a:r>
              <a:rPr lang="en-US" sz="1800" b="1" i="1" dirty="0" err="1"/>
              <a:t>doc_ref</a:t>
            </a:r>
            <a:r>
              <a:rPr lang="en-US" sz="1800" b="1" i="1" dirty="0"/>
              <a:t> = </a:t>
            </a:r>
            <a:r>
              <a:rPr lang="en-US" sz="1800" b="1" i="1" dirty="0" err="1"/>
              <a:t>db.collection</a:t>
            </a:r>
            <a:r>
              <a:rPr lang="en-US" sz="1800" b="1" i="1" dirty="0"/>
              <a:t>("users").document("emp001")</a:t>
            </a:r>
          </a:p>
          <a:p>
            <a:pPr marL="0" indent="0">
              <a:buNone/>
            </a:pPr>
            <a:r>
              <a:rPr lang="en-US" sz="1800" b="1" i="1" dirty="0" err="1"/>
              <a:t>doc_ref.</a:t>
            </a:r>
            <a:r>
              <a:rPr lang="en-US" sz="1800" b="1" i="1" dirty="0" err="1">
                <a:highlight>
                  <a:srgbClr val="FFFF00"/>
                </a:highlight>
              </a:rPr>
              <a:t>update</a:t>
            </a:r>
            <a:r>
              <a:rPr lang="en-US" sz="1800" b="1" i="1" dirty="0"/>
              <a:t>({"first": "Rohan", "last": "Sharma", "born": "26/01/1992"})</a:t>
            </a:r>
          </a:p>
        </p:txBody>
      </p:sp>
      <p:sp>
        <p:nvSpPr>
          <p:cNvPr id="7" name="TextBox 6">
            <a:extLst>
              <a:ext uri="{FF2B5EF4-FFF2-40B4-BE49-F238E27FC236}">
                <a16:creationId xmlns:a16="http://schemas.microsoft.com/office/drawing/2014/main" id="{55196A6C-EFAA-7C86-FFDD-7B182AF718DD}"/>
              </a:ext>
            </a:extLst>
          </p:cNvPr>
          <p:cNvSpPr txBox="1"/>
          <p:nvPr/>
        </p:nvSpPr>
        <p:spPr>
          <a:xfrm>
            <a:off x="248920" y="1826846"/>
            <a:ext cx="8382000" cy="1200329"/>
          </a:xfrm>
          <a:prstGeom prst="rect">
            <a:avLst/>
          </a:prstGeom>
          <a:noFill/>
        </p:spPr>
        <p:txBody>
          <a:bodyPr wrap="square">
            <a:spAutoFit/>
          </a:bodyPr>
          <a:lstStyle/>
          <a:p>
            <a:r>
              <a:rPr lang="en-IN" dirty="0"/>
              <a:t>Update data –</a:t>
            </a:r>
            <a:r>
              <a:rPr lang="en-IN" b="0" dirty="0"/>
              <a:t> </a:t>
            </a:r>
            <a:r>
              <a:rPr lang="en-US" b="0" i="0" dirty="0">
                <a:solidFill>
                  <a:srgbClr val="202124"/>
                </a:solidFill>
                <a:effectLst/>
                <a:latin typeface="Roboto" panose="02000000000000000000" pitchFamily="2" charset="0"/>
              </a:rPr>
              <a:t>We can update the existing data. We have to add all the fields </a:t>
            </a:r>
            <a:r>
              <a:rPr lang="en-US" b="0" dirty="0">
                <a:solidFill>
                  <a:srgbClr val="202124"/>
                </a:solidFill>
                <a:latin typeface="Roboto" panose="02000000000000000000" pitchFamily="2" charset="0"/>
              </a:rPr>
              <a:t>both</a:t>
            </a:r>
            <a:r>
              <a:rPr lang="en-US" b="0" i="0" dirty="0">
                <a:solidFill>
                  <a:srgbClr val="202124"/>
                </a:solidFill>
                <a:effectLst/>
                <a:latin typeface="Roboto" panose="02000000000000000000" pitchFamily="2" charset="0"/>
              </a:rPr>
              <a:t> changed and unchanged fields to update any existing document. </a:t>
            </a:r>
          </a:p>
          <a:p>
            <a:endParaRPr lang="en-US" b="0" dirty="0">
              <a:solidFill>
                <a:srgbClr val="202124"/>
              </a:solidFill>
              <a:latin typeface="Roboto" panose="02000000000000000000" pitchFamily="2" charset="0"/>
            </a:endParaRPr>
          </a:p>
          <a:p>
            <a:r>
              <a:rPr lang="en-US" b="0" i="0" dirty="0">
                <a:solidFill>
                  <a:srgbClr val="202124"/>
                </a:solidFill>
                <a:effectLst/>
                <a:latin typeface="Roboto" panose="02000000000000000000" pitchFamily="2" charset="0"/>
              </a:rPr>
              <a:t>Update existing document using the following example code.</a:t>
            </a:r>
            <a:endParaRPr lang="en-IN" b="0" dirty="0"/>
          </a:p>
        </p:txBody>
      </p:sp>
      <p:sp>
        <p:nvSpPr>
          <p:cNvPr id="4" name="TextBox 3">
            <a:extLst>
              <a:ext uri="{FF2B5EF4-FFF2-40B4-BE49-F238E27FC236}">
                <a16:creationId xmlns:a16="http://schemas.microsoft.com/office/drawing/2014/main" id="{51C719F3-B565-0FDE-A487-C1685092C54A}"/>
              </a:ext>
            </a:extLst>
          </p:cNvPr>
          <p:cNvSpPr txBox="1"/>
          <p:nvPr/>
        </p:nvSpPr>
        <p:spPr>
          <a:xfrm>
            <a:off x="304800" y="4874846"/>
            <a:ext cx="8229600" cy="1200329"/>
          </a:xfrm>
          <a:prstGeom prst="rect">
            <a:avLst/>
          </a:prstGeom>
          <a:noFill/>
        </p:spPr>
        <p:txBody>
          <a:bodyPr wrap="square">
            <a:spAutoFit/>
          </a:bodyPr>
          <a:lstStyle/>
          <a:p>
            <a:r>
              <a:rPr lang="en-IN" dirty="0"/>
              <a:t>Nate - </a:t>
            </a:r>
            <a:r>
              <a:rPr lang="en-IN" b="0" dirty="0"/>
              <a:t>The different between </a:t>
            </a:r>
            <a:r>
              <a:rPr lang="en-IN" dirty="0"/>
              <a:t>set</a:t>
            </a:r>
            <a:r>
              <a:rPr lang="en-IN" b="0" dirty="0"/>
              <a:t> and </a:t>
            </a:r>
            <a:r>
              <a:rPr lang="en-IN" dirty="0"/>
              <a:t>update</a:t>
            </a:r>
            <a:r>
              <a:rPr lang="en-IN" b="0" dirty="0"/>
              <a:t> is </a:t>
            </a:r>
            <a:r>
              <a:rPr lang="en-IN" dirty="0"/>
              <a:t>set</a:t>
            </a:r>
            <a:r>
              <a:rPr lang="en-IN" b="0" dirty="0"/>
              <a:t> overwrite all the fields with new key-value pairs whereas </a:t>
            </a:r>
            <a:r>
              <a:rPr lang="en-IN" dirty="0"/>
              <a:t>update</a:t>
            </a:r>
            <a:r>
              <a:rPr lang="en-IN" b="0" dirty="0"/>
              <a:t> can change the values only for the requested fields or add new for the new fields</a:t>
            </a:r>
            <a:r>
              <a:rPr lang="en-US" b="0" i="0" dirty="0">
                <a:solidFill>
                  <a:srgbClr val="202124"/>
                </a:solidFill>
                <a:effectLst/>
                <a:latin typeface="Roboto" panose="02000000000000000000" pitchFamily="2" charset="0"/>
              </a:rPr>
              <a:t>. Update only works on existing documents. </a:t>
            </a:r>
            <a:endParaRPr lang="en-IN" b="0" dirty="0"/>
          </a:p>
        </p:txBody>
      </p:sp>
    </p:spTree>
    <p:extLst>
      <p:ext uri="{BB962C8B-B14F-4D97-AF65-F5344CB8AC3E}">
        <p14:creationId xmlns:p14="http://schemas.microsoft.com/office/powerpoint/2010/main" val="2617917361"/>
      </p:ext>
    </p:extLst>
  </p:cSld>
  <p:clrMapOvr>
    <a:masterClrMapping/>
  </p:clrMapOvr>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Work_x0020_request xmlns="05686ec9-621b-4d4e-b044-e44970800757" xsi:nil="true"/>
    <_x0043_M4 xmlns="05686ec9-621b-4d4e-b044-e44970800757" xsi:nil="true"/>
    <ViewCount xmlns="05686ec9-621b-4d4e-b044-e44970800757" xsi:nil="true"/>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DS_74495708-a111-4c15-92a6-78fd4af43631</MBID>
    <AssociateID xmlns="05686ec9-621b-4d4e-b044-e44970800757">CTS\332822</AssociateID>
    <ProjectID xmlns="05686ec9-621b-4d4e-b044-e44970800757" xsi:nil="true"/>
    <Releases xmlns="05686ec9-621b-4d4e-b044-e44970800757" xsi:nil="true"/>
    <UnmappedDocuments xmlns="05686ec9-621b-4d4e-b044-e44970800757">false</UnmappedDocuments>
    <Comments xmlns="05686ec9-621b-4d4e-b044-e44970800757">CTS\332822</Comments>
    <Phase xmlns="05686ec9-621b-4d4e-b044-e44970800757" xsi:nil="true"/>
    <_x0043_M8 xmlns="05686ec9-621b-4d4e-b044-e44970800757" xsi:nil="true"/>
    <_x0043_M9 xmlns="05686ec9-621b-4d4e-b044-e44970800757" xsi:nil="true"/>
    <CreatedTime xmlns="05686ec9-621b-4d4e-b044-e44970800757">2016-06-27T09:44:33+00:00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Solutions/EIM_Track/Oracle PLSQL Course Content</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CE3420-51B5-45D0-AA94-470C87CA3DB9}">
  <ds:schemaRefs>
    <ds:schemaRef ds:uri="http://schemas.microsoft.com/office/2006/metadata/properties"/>
    <ds:schemaRef ds:uri="05686ec9-621b-4d4e-b044-e44970800757"/>
  </ds:schemaRefs>
</ds:datastoreItem>
</file>

<file path=customXml/itemProps2.xml><?xml version="1.0" encoding="utf-8"?>
<ds:datastoreItem xmlns:ds="http://schemas.openxmlformats.org/officeDocument/2006/customXml" ds:itemID="{E6C7EA3A-E788-4FD9-A5B1-2191AEED7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686ec9-621b-4d4e-b044-e449708007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2042C2-A9C3-41C8-A778-0CB8ECA6E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CATP</Template>
  <TotalTime>58961</TotalTime>
  <Words>1104</Words>
  <Application>Microsoft Office PowerPoint</Application>
  <PresentationFormat>On-screen Show (4:3)</PresentationFormat>
  <Paragraphs>108</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Narrow</vt:lpstr>
      <vt:lpstr>Calibri</vt:lpstr>
      <vt:lpstr>Cambria</vt:lpstr>
      <vt:lpstr>Monotype Corsiva</vt:lpstr>
      <vt:lpstr>Myriad Pro</vt:lpstr>
      <vt:lpstr>Roboto</vt:lpstr>
      <vt:lpstr>Verdana</vt:lpstr>
      <vt:lpstr>Wingdings</vt:lpstr>
      <vt:lpstr>CATP</vt:lpstr>
      <vt:lpstr>PowerPoint Presentation</vt:lpstr>
      <vt:lpstr>Cloud Firestore</vt:lpstr>
      <vt:lpstr>Cloud Firestore key capabilities</vt:lpstr>
      <vt:lpstr>Cloud Firestore key capabilities</vt:lpstr>
      <vt:lpstr>Initialize Cloud Firestore</vt:lpstr>
      <vt:lpstr>Initialize Cloud Firestore</vt:lpstr>
      <vt:lpstr>Cloud Firestore - Read data</vt:lpstr>
      <vt:lpstr>Cloud Firestore - Add data</vt:lpstr>
      <vt:lpstr>Cloud Firestore - Update data</vt:lpstr>
      <vt:lpstr>Cloud Firestore - Delete data</vt:lpstr>
      <vt:lpstr>Cloud Firestore – Secure your data</vt:lpstr>
      <vt:lpstr>Cloud Firestore – Roles &amp; privileges </vt:lpstr>
      <vt:lpstr>Cloud Firestore – Pricing</vt:lpstr>
      <vt:lpstr>Cloud Firestore – Reference</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121246</dc:creator>
  <cp:lastModifiedBy>Shaw, Prem Kumar (Cognizant)</cp:lastModifiedBy>
  <cp:revision>4298</cp:revision>
  <dcterms:created xsi:type="dcterms:W3CDTF">2006-08-07T10:58:16Z</dcterms:created>
  <dcterms:modified xsi:type="dcterms:W3CDTF">2024-04-16T09:46:05Z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0x0101007B39C2D19CB1EB4EB957C296FF889379</vt:lpwstr>
  </property>
</Properties>
</file>