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59" r:id="rId6"/>
    <p:sldId id="262" r:id="rId7"/>
    <p:sldId id="266" r:id="rId8"/>
    <p:sldId id="268" r:id="rId9"/>
    <p:sldId id="282" r:id="rId10"/>
    <p:sldId id="283" r:id="rId11"/>
    <p:sldId id="284"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2" d="100"/>
          <a:sy n="82" d="100"/>
        </p:scale>
        <p:origin x="72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12/5/2023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err="1"/>
              <a:t>BeauteCart</a:t>
            </a:r>
            <a:br>
              <a:rPr lang="en-US" dirty="0"/>
            </a:br>
            <a:r>
              <a:rPr lang="en-US" sz="1400" dirty="0"/>
              <a:t>Online Cosmetics Shop</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8176042" cy="4070729"/>
          </a:xfrm>
        </p:spPr>
        <p:txBody>
          <a:bodyPr>
            <a:normAutofit/>
          </a:bodyPr>
          <a:lstStyle/>
          <a:p>
            <a:pPr algn="just"/>
            <a:endParaRPr lang="en-US" dirty="0">
              <a:solidFill>
                <a:srgbClr val="374151"/>
              </a:solidFill>
              <a:latin typeface="Söhne"/>
            </a:endParaRPr>
          </a:p>
          <a:p>
            <a:pPr algn="just"/>
            <a:r>
              <a:rPr lang="en-US" dirty="0">
                <a:solidFill>
                  <a:srgbClr val="374151"/>
                </a:solidFill>
                <a:latin typeface="Söhne"/>
              </a:rPr>
              <a:t>The "Online Cosmetics Shopping" project is a comprehensive web-based platform designed to provide users with an immersive and convenient online shopping experience for cosmetics and beauty products. This project aims to provide a sophisticated yet user-friendly interface for cosmetics enthusiasts to discover, explore, and purchase beauty products online. By presenting a curated collection of products and incorporating user-centric features, the platform seeks to redefine the cosmetics shopping experience in the digital age. The project is divided into two phases: a mini project and a main project, each designed to showcase different stages of development and functionality.</a:t>
            </a:r>
          </a:p>
          <a:p>
            <a:endParaRPr lang="en-US" dirty="0">
              <a:solidFill>
                <a:srgbClr val="374151"/>
              </a:solidFill>
              <a:latin typeface="Söhne"/>
            </a:endParaRP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Content Placeholder 4">
            <a:extLst>
              <a:ext uri="{FF2B5EF4-FFF2-40B4-BE49-F238E27FC236}">
                <a16:creationId xmlns:a16="http://schemas.microsoft.com/office/drawing/2014/main" id="{8E042D73-E123-C652-13C8-2DA1EA8ACF72}"/>
              </a:ext>
            </a:extLst>
          </p:cNvPr>
          <p:cNvSpPr>
            <a:spLocks noGrp="1"/>
          </p:cNvSpPr>
          <p:nvPr>
            <p:ph idx="1"/>
          </p:nvPr>
        </p:nvSpPr>
        <p:spPr>
          <a:xfrm>
            <a:off x="576072" y="1287624"/>
            <a:ext cx="11439144" cy="4866287"/>
          </a:xfrm>
        </p:spPr>
        <p:txBody>
          <a:bodyPr>
            <a:normAutofit/>
          </a:bodyPr>
          <a:lstStyle/>
          <a:p>
            <a:pPr marL="0" indent="0">
              <a:buNone/>
            </a:pPr>
            <a:r>
              <a:rPr lang="en-US" b="0" i="0" dirty="0">
                <a:solidFill>
                  <a:srgbClr val="374151"/>
                </a:solidFill>
                <a:effectLst/>
                <a:latin typeface="Söhne"/>
              </a:rPr>
              <a:t>• Admin</a:t>
            </a:r>
          </a:p>
          <a:p>
            <a:pPr marL="0" indent="0">
              <a:buNone/>
            </a:pPr>
            <a:r>
              <a:rPr lang="en-US" b="0" i="0" dirty="0">
                <a:solidFill>
                  <a:srgbClr val="374151"/>
                </a:solidFill>
                <a:effectLst/>
                <a:latin typeface="Söhne"/>
              </a:rPr>
              <a:t>	➢ Admin Login: Provide a secure login for administrators to</a:t>
            </a:r>
          </a:p>
          <a:p>
            <a:pPr marL="0" indent="0">
              <a:buNone/>
            </a:pPr>
            <a:r>
              <a:rPr lang="en-US" b="0" i="0" dirty="0">
                <a:solidFill>
                  <a:srgbClr val="374151"/>
                </a:solidFill>
                <a:effectLst/>
                <a:latin typeface="Söhne"/>
              </a:rPr>
              <a:t>	access the admin dashboard.</a:t>
            </a:r>
          </a:p>
          <a:p>
            <a:pPr marL="0" indent="0">
              <a:buNone/>
            </a:pPr>
            <a:r>
              <a:rPr lang="en-US" b="0" i="0" dirty="0">
                <a:solidFill>
                  <a:srgbClr val="374151"/>
                </a:solidFill>
                <a:effectLst/>
                <a:latin typeface="Söhne"/>
              </a:rPr>
              <a:t>	➢ Dashboard : Display an overview of key statistics such as total</a:t>
            </a:r>
          </a:p>
          <a:p>
            <a:pPr marL="0" indent="0">
              <a:buNone/>
            </a:pPr>
            <a:r>
              <a:rPr lang="en-US" b="0" i="0" dirty="0">
                <a:solidFill>
                  <a:srgbClr val="374151"/>
                </a:solidFill>
                <a:effectLst/>
                <a:latin typeface="Söhne"/>
              </a:rPr>
              <a:t>	sales, active orders, and new users.</a:t>
            </a:r>
          </a:p>
          <a:p>
            <a:pPr marL="0" indent="0">
              <a:buNone/>
            </a:pPr>
            <a:r>
              <a:rPr lang="en-US" b="0" i="0" dirty="0">
                <a:solidFill>
                  <a:srgbClr val="374151"/>
                </a:solidFill>
                <a:effectLst/>
                <a:latin typeface="Söhne"/>
              </a:rPr>
              <a:t>	➢ Product Management</a:t>
            </a:r>
          </a:p>
          <a:p>
            <a:pPr marL="0" indent="0">
              <a:buNone/>
            </a:pPr>
            <a:r>
              <a:rPr lang="en-US" b="0" i="0" dirty="0">
                <a:solidFill>
                  <a:srgbClr val="374151"/>
                </a:solidFill>
                <a:effectLst/>
                <a:latin typeface="Söhne"/>
              </a:rPr>
              <a:t>	➢ User Management</a:t>
            </a:r>
          </a:p>
          <a:p>
            <a:pPr marL="0" indent="0">
              <a:buNone/>
            </a:pPr>
            <a:r>
              <a:rPr lang="en-US" b="0" i="0" dirty="0">
                <a:solidFill>
                  <a:srgbClr val="374151"/>
                </a:solidFill>
                <a:effectLst/>
                <a:latin typeface="Söhne"/>
              </a:rPr>
              <a:t>	➢ Order Management</a:t>
            </a:r>
          </a:p>
          <a:p>
            <a:pPr marL="0" indent="0">
              <a:buNone/>
            </a:pPr>
            <a:r>
              <a:rPr lang="en-US" b="0" i="0" dirty="0">
                <a:solidFill>
                  <a:srgbClr val="374151"/>
                </a:solidFill>
                <a:effectLst/>
                <a:latin typeface="Söhne"/>
              </a:rPr>
              <a:t>	➢ Packing Management</a:t>
            </a:r>
          </a:p>
        </p:txBody>
      </p:sp>
      <p:sp>
        <p:nvSpPr>
          <p:cNvPr id="4" name="Title 3">
            <a:extLst>
              <a:ext uri="{FF2B5EF4-FFF2-40B4-BE49-F238E27FC236}">
                <a16:creationId xmlns:a16="http://schemas.microsoft.com/office/drawing/2014/main" id="{D227DB4C-F45D-800E-2181-54AF56C3BFC9}"/>
              </a:ext>
            </a:extLst>
          </p:cNvPr>
          <p:cNvSpPr>
            <a:spLocks noGrp="1"/>
          </p:cNvSpPr>
          <p:nvPr>
            <p:ph type="title"/>
          </p:nvPr>
        </p:nvSpPr>
        <p:spPr/>
        <p:txBody>
          <a:bodyPr/>
          <a:lstStyle/>
          <a:p>
            <a:r>
              <a:rPr lang="en-IN" dirty="0"/>
              <a:t>Users</a:t>
            </a:r>
          </a:p>
        </p:txBody>
      </p:sp>
    </p:spTree>
    <p:extLst>
      <p:ext uri="{BB962C8B-B14F-4D97-AF65-F5344CB8AC3E}">
        <p14:creationId xmlns:p14="http://schemas.microsoft.com/office/powerpoint/2010/main" val="275285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5" name="Content Placeholder 4">
            <a:extLst>
              <a:ext uri="{FF2B5EF4-FFF2-40B4-BE49-F238E27FC236}">
                <a16:creationId xmlns:a16="http://schemas.microsoft.com/office/drawing/2014/main" id="{471D2770-2515-E919-F463-4E91745B3E4A}"/>
              </a:ext>
            </a:extLst>
          </p:cNvPr>
          <p:cNvSpPr>
            <a:spLocks noGrp="1"/>
          </p:cNvSpPr>
          <p:nvPr>
            <p:ph idx="1"/>
          </p:nvPr>
        </p:nvSpPr>
        <p:spPr>
          <a:xfrm>
            <a:off x="251927" y="158621"/>
            <a:ext cx="11763289" cy="5620388"/>
          </a:xfrm>
        </p:spPr>
        <p:txBody>
          <a:bodyPr>
            <a:normAutofit fontScale="62500" lnSpcReduction="20000"/>
          </a:bodyPr>
          <a:lstStyle/>
          <a:p>
            <a:r>
              <a:rPr lang="en-US" sz="6400" b="1" dirty="0"/>
              <a:t>Users</a:t>
            </a:r>
          </a:p>
          <a:p>
            <a:pPr marL="0" indent="0" algn="just">
              <a:buNone/>
            </a:pPr>
            <a:r>
              <a:rPr lang="en-US" sz="3000" b="1" dirty="0"/>
              <a:t>	➢ </a:t>
            </a:r>
            <a:r>
              <a:rPr lang="en-US" sz="3000" b="1" dirty="0">
                <a:solidFill>
                  <a:srgbClr val="00B050"/>
                </a:solidFill>
              </a:rPr>
              <a:t>User Registration: </a:t>
            </a:r>
            <a:r>
              <a:rPr lang="en-US" sz="3000" b="1" dirty="0"/>
              <a:t>Allow new users to create accounts with</a:t>
            </a:r>
          </a:p>
          <a:p>
            <a:pPr marL="0" indent="0" algn="just">
              <a:buNone/>
            </a:pPr>
            <a:r>
              <a:rPr lang="en-US" sz="3000" b="1" dirty="0"/>
              <a:t>	their email and password.</a:t>
            </a:r>
          </a:p>
          <a:p>
            <a:pPr marL="0" indent="0" algn="just">
              <a:buNone/>
            </a:pPr>
            <a:r>
              <a:rPr lang="en-US" sz="2600" b="1" dirty="0"/>
              <a:t>	➢ </a:t>
            </a:r>
            <a:r>
              <a:rPr lang="en-US" sz="2600" b="1" dirty="0">
                <a:solidFill>
                  <a:srgbClr val="00B050"/>
                </a:solidFill>
              </a:rPr>
              <a:t>User Login: </a:t>
            </a:r>
            <a:r>
              <a:rPr lang="en-US" sz="2600" b="1" dirty="0"/>
              <a:t>Provide a secure login for users to access their</a:t>
            </a:r>
          </a:p>
          <a:p>
            <a:pPr marL="0" indent="0" algn="just">
              <a:buNone/>
            </a:pPr>
            <a:r>
              <a:rPr lang="en-US" sz="3000" b="1" dirty="0"/>
              <a:t>	accounts.</a:t>
            </a:r>
          </a:p>
          <a:p>
            <a:pPr marL="0" indent="0" algn="just">
              <a:buNone/>
            </a:pPr>
            <a:r>
              <a:rPr lang="en-US" sz="3000" b="1" dirty="0"/>
              <a:t>	➢ </a:t>
            </a:r>
            <a:r>
              <a:rPr lang="en-US" sz="3000" b="1" dirty="0">
                <a:solidFill>
                  <a:srgbClr val="00B050"/>
                </a:solidFill>
              </a:rPr>
              <a:t>Password Reset</a:t>
            </a:r>
            <a:r>
              <a:rPr lang="en-US" sz="3000" b="1" dirty="0"/>
              <a:t>: Include a "Forgot Password" feature for users</a:t>
            </a:r>
          </a:p>
          <a:p>
            <a:pPr marL="0" indent="0" algn="just">
              <a:buNone/>
            </a:pPr>
            <a:r>
              <a:rPr lang="en-US" sz="3000" b="1" dirty="0"/>
              <a:t>	to reset their passwords.</a:t>
            </a:r>
          </a:p>
          <a:p>
            <a:pPr marL="0" indent="0" algn="just">
              <a:buNone/>
            </a:pPr>
            <a:r>
              <a:rPr lang="en-US" sz="3000" b="1" dirty="0"/>
              <a:t>	➢ </a:t>
            </a:r>
            <a:r>
              <a:rPr lang="en-US" sz="3000" b="1" dirty="0">
                <a:solidFill>
                  <a:srgbClr val="00B050"/>
                </a:solidFill>
              </a:rPr>
              <a:t>Shopping Cart: </a:t>
            </a:r>
            <a:r>
              <a:rPr lang="en-US" sz="3000" b="1" dirty="0"/>
              <a:t>Enable users to add products to their cart, see</a:t>
            </a:r>
          </a:p>
          <a:p>
            <a:pPr marL="0" indent="0" algn="just">
              <a:buNone/>
            </a:pPr>
            <a:r>
              <a:rPr lang="en-US" sz="3000" b="1" dirty="0"/>
              <a:t>	the cart summary, and update quantities.</a:t>
            </a:r>
          </a:p>
          <a:p>
            <a:pPr marL="0" indent="0" algn="just">
              <a:buNone/>
            </a:pPr>
            <a:r>
              <a:rPr lang="en-US" sz="3000" b="1" dirty="0"/>
              <a:t>	</a:t>
            </a:r>
            <a:r>
              <a:rPr lang="en-US" sz="3000" b="1" dirty="0">
                <a:solidFill>
                  <a:srgbClr val="00B050"/>
                </a:solidFill>
              </a:rPr>
              <a:t>➢ Order Tracking</a:t>
            </a:r>
            <a:r>
              <a:rPr lang="en-US" sz="3000" b="1" dirty="0"/>
              <a:t>: Allow users to track the status of their current</a:t>
            </a:r>
          </a:p>
          <a:p>
            <a:pPr marL="0" indent="0" algn="just">
              <a:buNone/>
            </a:pPr>
            <a:r>
              <a:rPr lang="en-US" sz="3000" b="1" dirty="0"/>
              <a:t>	orders.</a:t>
            </a:r>
          </a:p>
          <a:p>
            <a:pPr marL="0" indent="0" algn="just">
              <a:buNone/>
            </a:pPr>
            <a:r>
              <a:rPr lang="en-US" sz="3000" b="1" dirty="0"/>
              <a:t>	➢ </a:t>
            </a:r>
            <a:r>
              <a:rPr lang="en-US" sz="3000" b="1" dirty="0">
                <a:solidFill>
                  <a:srgbClr val="00B050"/>
                </a:solidFill>
              </a:rPr>
              <a:t>Profile Information: </a:t>
            </a:r>
            <a:r>
              <a:rPr lang="en-US" sz="3000" b="1" dirty="0"/>
              <a:t>Allow users to view and update their</a:t>
            </a:r>
          </a:p>
          <a:p>
            <a:pPr marL="0" indent="0" algn="just">
              <a:buNone/>
            </a:pPr>
            <a:r>
              <a:rPr lang="en-US" sz="3000" b="1" dirty="0"/>
              <a:t>	profile information, including name, email, and contact details.</a:t>
            </a:r>
          </a:p>
          <a:p>
            <a:pPr marL="0" indent="0" algn="just">
              <a:buNone/>
            </a:pPr>
            <a:r>
              <a:rPr lang="en-US" sz="3000" b="1" dirty="0"/>
              <a:t>	➢ </a:t>
            </a:r>
            <a:r>
              <a:rPr lang="en-US" sz="3000" b="1" dirty="0">
                <a:solidFill>
                  <a:srgbClr val="00B050"/>
                </a:solidFill>
              </a:rPr>
              <a:t>Change Password: </a:t>
            </a:r>
            <a:r>
              <a:rPr lang="en-US" sz="3000" b="1" dirty="0"/>
              <a:t>Enable users to change their account</a:t>
            </a:r>
          </a:p>
          <a:p>
            <a:pPr marL="0" indent="0" algn="just">
              <a:buNone/>
            </a:pPr>
            <a:r>
              <a:rPr lang="en-US" sz="3000" b="1" dirty="0"/>
              <a:t>	password.</a:t>
            </a:r>
          </a:p>
          <a:p>
            <a:pPr marL="0" indent="0" algn="just">
              <a:buNone/>
            </a:pPr>
            <a:r>
              <a:rPr lang="en-US" sz="3000" b="1" dirty="0"/>
              <a:t>	➢ Payment</a:t>
            </a:r>
            <a:endParaRPr lang="en-IN" sz="3000" b="1" dirty="0"/>
          </a:p>
        </p:txBody>
      </p:sp>
    </p:spTree>
    <p:extLst>
      <p:ext uri="{BB962C8B-B14F-4D97-AF65-F5344CB8AC3E}">
        <p14:creationId xmlns:p14="http://schemas.microsoft.com/office/powerpoint/2010/main" val="123413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475861" y="279918"/>
            <a:ext cx="10615811" cy="671804"/>
          </a:xfrm>
        </p:spPr>
        <p:txBody>
          <a:bodyPr/>
          <a:lstStyle/>
          <a:p>
            <a:r>
              <a:rPr lang="en-US" dirty="0">
                <a:solidFill>
                  <a:schemeClr val="tx1"/>
                </a:solidFill>
              </a:rPr>
              <a:t>SELLERS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286636" y="1103532"/>
            <a:ext cx="11728580" cy="4898571"/>
          </a:xfrm>
        </p:spPr>
        <p:txBody>
          <a:bodyPr>
            <a:normAutofit fontScale="77500" lnSpcReduction="20000"/>
          </a:bodyPr>
          <a:lstStyle/>
          <a:p>
            <a:pPr algn="l">
              <a:buFont typeface="+mj-lt"/>
              <a:buAutoNum type="arabicPeriod"/>
            </a:pPr>
            <a:r>
              <a:rPr lang="en-US" sz="2100" b="1" i="0" dirty="0">
                <a:solidFill>
                  <a:schemeClr val="accent6">
                    <a:lumMod val="25000"/>
                  </a:schemeClr>
                </a:solidFill>
                <a:effectLst/>
                <a:latin typeface="Söhne"/>
              </a:rPr>
              <a:t>Product Management:</a:t>
            </a:r>
          </a:p>
          <a:p>
            <a:pPr lvl="1" algn="l"/>
            <a:r>
              <a:rPr lang="en-US" sz="2100" i="0" dirty="0">
                <a:effectLst/>
                <a:latin typeface="Söhne"/>
              </a:rPr>
              <a:t>Sellers can easily add new products to their inventory using a user-friendly interface.</a:t>
            </a:r>
          </a:p>
          <a:p>
            <a:pPr lvl="1" algn="l"/>
            <a:r>
              <a:rPr lang="en-US" sz="2100" i="0" dirty="0">
                <a:effectLst/>
                <a:latin typeface="Söhne"/>
              </a:rPr>
              <a:t>CRUD operations enable efficient creation, reading, updating, and deleting of product details.</a:t>
            </a:r>
          </a:p>
          <a:p>
            <a:pPr algn="l">
              <a:buFont typeface="+mj-lt"/>
              <a:buAutoNum type="arabicPeriod"/>
            </a:pPr>
            <a:r>
              <a:rPr lang="en-US" sz="2100" b="1" i="0" dirty="0">
                <a:solidFill>
                  <a:schemeClr val="accent6">
                    <a:lumMod val="25000"/>
                  </a:schemeClr>
                </a:solidFill>
                <a:effectLst/>
                <a:latin typeface="Söhne"/>
              </a:rPr>
              <a:t>Editing and Deactivation:</a:t>
            </a:r>
          </a:p>
          <a:p>
            <a:pPr lvl="1" algn="l"/>
            <a:r>
              <a:rPr lang="en-US" sz="2100" i="0" dirty="0">
                <a:effectLst/>
                <a:latin typeface="Söhne"/>
              </a:rPr>
              <a:t>Sellers have the ability to edit product details, ensuring that their listings remain accurate and up-to-date.</a:t>
            </a:r>
          </a:p>
          <a:p>
            <a:pPr lvl="1" algn="l"/>
            <a:r>
              <a:rPr lang="en-US" sz="2100" i="0" dirty="0">
                <a:effectLst/>
                <a:latin typeface="Söhne"/>
              </a:rPr>
              <a:t>Deactivation options provide control over product availability, allowing sellers to temporarily or permanently remove items as needed.</a:t>
            </a:r>
          </a:p>
          <a:p>
            <a:pPr algn="l">
              <a:buFont typeface="+mj-lt"/>
              <a:buAutoNum type="arabicPeriod"/>
            </a:pPr>
            <a:r>
              <a:rPr lang="en-US" sz="2100" b="1" i="0" dirty="0">
                <a:solidFill>
                  <a:schemeClr val="accent6">
                    <a:lumMod val="25000"/>
                  </a:schemeClr>
                </a:solidFill>
                <a:effectLst/>
                <a:latin typeface="Söhne"/>
              </a:rPr>
              <a:t>Comprehensive CRUD Operations:</a:t>
            </a:r>
          </a:p>
          <a:p>
            <a:pPr lvl="1" algn="l"/>
            <a:r>
              <a:rPr lang="en-US" sz="2100" i="0" dirty="0">
                <a:effectLst/>
                <a:latin typeface="Söhne"/>
              </a:rPr>
              <a:t>CRUD operations empower sellers to perform essential actions on their product data, maintaining flexibility and control.</a:t>
            </a:r>
          </a:p>
          <a:p>
            <a:pPr lvl="1" algn="l"/>
            <a:r>
              <a:rPr lang="en-US" sz="2100" i="0" dirty="0">
                <a:effectLst/>
                <a:latin typeface="Söhne"/>
              </a:rPr>
              <a:t>Create: Add new products to the platform.</a:t>
            </a:r>
          </a:p>
          <a:p>
            <a:pPr lvl="1" algn="l"/>
            <a:r>
              <a:rPr lang="en-US" sz="2100" i="0" dirty="0">
                <a:effectLst/>
                <a:latin typeface="Söhne"/>
              </a:rPr>
              <a:t>Read: Access detailed information about existing products.</a:t>
            </a:r>
          </a:p>
          <a:p>
            <a:pPr lvl="1" algn="l"/>
            <a:r>
              <a:rPr lang="en-US" sz="2100" i="0" dirty="0">
                <a:effectLst/>
                <a:latin typeface="Söhne"/>
              </a:rPr>
              <a:t>Update: Modify product details to reflect changes or improvements.</a:t>
            </a:r>
          </a:p>
          <a:p>
            <a:pPr lvl="1" algn="l"/>
            <a:r>
              <a:rPr lang="en-US" sz="2100" i="0" dirty="0">
                <a:effectLst/>
                <a:latin typeface="Söhne"/>
              </a:rPr>
              <a:t>Delete: Remove products from the inventory when necessary.</a:t>
            </a:r>
          </a:p>
          <a:p>
            <a:pPr algn="l">
              <a:buFont typeface="+mj-lt"/>
              <a:buAutoNum type="arabicPeriod"/>
            </a:pPr>
            <a:r>
              <a:rPr lang="en-US" sz="2100" b="1" i="0" dirty="0">
                <a:solidFill>
                  <a:schemeClr val="accent6">
                    <a:lumMod val="25000"/>
                  </a:schemeClr>
                </a:solidFill>
                <a:effectLst/>
                <a:latin typeface="Söhne"/>
              </a:rPr>
              <a:t>User Order Tracking</a:t>
            </a:r>
            <a:r>
              <a:rPr lang="en-US" sz="2100" b="1" i="0" dirty="0">
                <a:solidFill>
                  <a:schemeClr val="tx1"/>
                </a:solidFill>
                <a:effectLst/>
                <a:latin typeface="Söhne"/>
              </a:rPr>
              <a:t>:</a:t>
            </a:r>
          </a:p>
          <a:p>
            <a:pPr lvl="1" algn="l"/>
            <a:r>
              <a:rPr lang="en-US" sz="2100" i="0" dirty="0">
                <a:effectLst/>
                <a:latin typeface="Söhne"/>
              </a:rPr>
              <a:t>Sellers can easily monitor and track user orders for the products they added to the platform.</a:t>
            </a:r>
          </a:p>
          <a:p>
            <a:pPr lvl="1" algn="l"/>
            <a:r>
              <a:rPr lang="en-US" sz="2100" i="0" dirty="0">
                <a:effectLst/>
                <a:latin typeface="Söhne"/>
              </a:rPr>
              <a:t>This feature enhances sellers' understanding of product popularity and facilitates efficient order fulfillment.</a:t>
            </a:r>
          </a:p>
          <a:p>
            <a:pPr algn="l">
              <a:buFont typeface="+mj-lt"/>
              <a:buAutoNum type="arabicPeriod"/>
            </a:pPr>
            <a:r>
              <a:rPr lang="en-US" sz="2100" b="1" i="0" dirty="0">
                <a:solidFill>
                  <a:schemeClr val="accent6">
                    <a:lumMod val="25000"/>
                  </a:schemeClr>
                </a:solidFill>
                <a:effectLst/>
                <a:latin typeface="Söhne"/>
              </a:rPr>
              <a:t>Intuitive User Interface:</a:t>
            </a:r>
          </a:p>
          <a:p>
            <a:pPr lvl="1" algn="l"/>
            <a:r>
              <a:rPr lang="en-US" sz="2100" i="0" dirty="0">
                <a:effectLst/>
                <a:latin typeface="Söhne"/>
              </a:rPr>
              <a:t>The module is designed with a user-friendly interface to ensure sellers can navigate and utilize these functionalities effortlessly.</a:t>
            </a:r>
          </a:p>
          <a:p>
            <a:pPr lvl="1" algn="l"/>
            <a:r>
              <a:rPr lang="en-US" sz="2100" i="0" dirty="0">
                <a:effectLst/>
                <a:latin typeface="Söhne"/>
              </a:rPr>
              <a:t>Streamlined processes contribute to an efficient and pleasant user experience for sellers interacting with the platform.</a:t>
            </a:r>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flipH="1" flipV="1">
            <a:off x="7040879" y="3959352"/>
            <a:ext cx="45719" cy="71472"/>
          </a:xfrm>
        </p:spPr>
        <p:txBody>
          <a:bodyPr>
            <a:normAutofit fontScale="25000" lnSpcReduction="20000"/>
          </a:bodyPr>
          <a:lstStyle/>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flipV="1">
            <a:off x="4379976" y="6775703"/>
            <a:ext cx="3438144" cy="436859"/>
          </a:xfrm>
        </p:spPr>
        <p:txBody>
          <a:bodyPr/>
          <a:lstStyle/>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13" name="Content Placeholder 12">
            <a:extLst>
              <a:ext uri="{FF2B5EF4-FFF2-40B4-BE49-F238E27FC236}">
                <a16:creationId xmlns:a16="http://schemas.microsoft.com/office/drawing/2014/main" id="{1F6B5CA1-7623-D7D7-CA91-302E1D68F1A5}"/>
              </a:ext>
            </a:extLst>
          </p:cNvPr>
          <p:cNvSpPr>
            <a:spLocks noGrp="1"/>
          </p:cNvSpPr>
          <p:nvPr>
            <p:ph sz="quarter" idx="4"/>
          </p:nvPr>
        </p:nvSpPr>
        <p:spPr>
          <a:xfrm flipH="1">
            <a:off x="13771984" y="4690872"/>
            <a:ext cx="223934" cy="402336"/>
          </a:xfrm>
        </p:spPr>
        <p:txBody>
          <a:bodyPr/>
          <a:lstStyle/>
          <a:p>
            <a:pPr marL="0" indent="0">
              <a:buNone/>
            </a:pPr>
            <a:endParaRPr lang="en-IN" dirty="0"/>
          </a:p>
        </p:txBody>
      </p:sp>
    </p:spTree>
    <p:extLst>
      <p:ext uri="{BB962C8B-B14F-4D97-AF65-F5344CB8AC3E}">
        <p14:creationId xmlns:p14="http://schemas.microsoft.com/office/powerpoint/2010/main" val="27596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ADF-A856-F8A5-5549-D39E75E3BB81}"/>
              </a:ext>
            </a:extLst>
          </p:cNvPr>
          <p:cNvSpPr>
            <a:spLocks noGrp="1"/>
          </p:cNvSpPr>
          <p:nvPr>
            <p:ph type="title"/>
          </p:nvPr>
        </p:nvSpPr>
        <p:spPr>
          <a:xfrm>
            <a:off x="512064" y="82296"/>
            <a:ext cx="10515600" cy="676656"/>
          </a:xfrm>
        </p:spPr>
        <p:txBody>
          <a:bodyPr/>
          <a:lstStyle/>
          <a:p>
            <a:r>
              <a:rPr lang="en-IN" dirty="0"/>
              <a:t>TECHNOLOGIES</a:t>
            </a:r>
          </a:p>
        </p:txBody>
      </p:sp>
      <p:sp>
        <p:nvSpPr>
          <p:cNvPr id="3" name="Content Placeholder 2">
            <a:extLst>
              <a:ext uri="{FF2B5EF4-FFF2-40B4-BE49-F238E27FC236}">
                <a16:creationId xmlns:a16="http://schemas.microsoft.com/office/drawing/2014/main" id="{7ECE4CB5-6BFD-C6D9-C840-CE1EFB796912}"/>
              </a:ext>
            </a:extLst>
          </p:cNvPr>
          <p:cNvSpPr>
            <a:spLocks noGrp="1"/>
          </p:cNvSpPr>
          <p:nvPr>
            <p:ph idx="1"/>
          </p:nvPr>
        </p:nvSpPr>
        <p:spPr>
          <a:xfrm>
            <a:off x="576072" y="858416"/>
            <a:ext cx="10975226" cy="5113176"/>
          </a:xfrm>
        </p:spPr>
        <p:txBody>
          <a:bodyPr/>
          <a:lstStyle/>
          <a:p>
            <a:endParaRPr lang="en-IN" sz="1600" dirty="0"/>
          </a:p>
          <a:p>
            <a:endParaRPr lang="en-IN" sz="1600" dirty="0"/>
          </a:p>
          <a:p>
            <a:r>
              <a:rPr lang="en-IN" sz="1600" b="1" dirty="0"/>
              <a:t>FRONTEND</a:t>
            </a:r>
            <a:r>
              <a:rPr lang="en-IN" sz="1600" dirty="0"/>
              <a:t> – HTML ,CSS, JavaScript</a:t>
            </a:r>
          </a:p>
          <a:p>
            <a:endParaRPr lang="en-IN" sz="1600" dirty="0"/>
          </a:p>
          <a:p>
            <a:endParaRPr lang="en-IN" sz="1600" dirty="0"/>
          </a:p>
          <a:p>
            <a:r>
              <a:rPr lang="en-IN" sz="1600" b="1" dirty="0"/>
              <a:t>BACKEND</a:t>
            </a:r>
            <a:r>
              <a:rPr lang="en-IN" sz="1600" dirty="0"/>
              <a:t> – Python Django  , SQLite</a:t>
            </a:r>
          </a:p>
        </p:txBody>
      </p:sp>
      <p:sp>
        <p:nvSpPr>
          <p:cNvPr id="4" name="Date Placeholder 3">
            <a:extLst>
              <a:ext uri="{FF2B5EF4-FFF2-40B4-BE49-F238E27FC236}">
                <a16:creationId xmlns:a16="http://schemas.microsoft.com/office/drawing/2014/main" id="{6CEA07AF-B2BC-A406-DCCD-A5E4382E34E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785FEBE-F0B8-2E4B-38B6-7DCF2F8D11D1}"/>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A7B3BA99-0B53-F6FD-532F-332743D9F2B8}"/>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222902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ADF-A856-F8A5-5549-D39E75E3BB81}"/>
              </a:ext>
            </a:extLst>
          </p:cNvPr>
          <p:cNvSpPr>
            <a:spLocks noGrp="1"/>
          </p:cNvSpPr>
          <p:nvPr>
            <p:ph type="title"/>
          </p:nvPr>
        </p:nvSpPr>
        <p:spPr>
          <a:xfrm>
            <a:off x="512064" y="82296"/>
            <a:ext cx="10515600" cy="676656"/>
          </a:xfrm>
        </p:spPr>
        <p:txBody>
          <a:bodyPr/>
          <a:lstStyle/>
          <a:p>
            <a:r>
              <a:rPr lang="en-IN" dirty="0"/>
              <a:t>FUTURE SCOPE</a:t>
            </a:r>
          </a:p>
        </p:txBody>
      </p:sp>
      <p:sp>
        <p:nvSpPr>
          <p:cNvPr id="3" name="Content Placeholder 2">
            <a:extLst>
              <a:ext uri="{FF2B5EF4-FFF2-40B4-BE49-F238E27FC236}">
                <a16:creationId xmlns:a16="http://schemas.microsoft.com/office/drawing/2014/main" id="{7ECE4CB5-6BFD-C6D9-C840-CE1EFB796912}"/>
              </a:ext>
            </a:extLst>
          </p:cNvPr>
          <p:cNvSpPr>
            <a:spLocks noGrp="1"/>
          </p:cNvSpPr>
          <p:nvPr>
            <p:ph idx="1"/>
          </p:nvPr>
        </p:nvSpPr>
        <p:spPr>
          <a:xfrm>
            <a:off x="576072" y="858416"/>
            <a:ext cx="10975226" cy="5113176"/>
          </a:xfrm>
        </p:spPr>
        <p:txBody>
          <a:bodyPr>
            <a:normAutofit/>
          </a:bodyPr>
          <a:lstStyle/>
          <a:p>
            <a:pPr marL="0" indent="0">
              <a:buNone/>
            </a:pPr>
            <a:r>
              <a:rPr lang="en-US" dirty="0"/>
              <a:t>There is a scope for further development in this project to a great extend where this project can be extended to add tracking system . A number of features can be added to this system in future like providing classification over products that each customer frequently buys and make them more available . System may keep track of history of purchases of each customer and provide suggestions based on their history. These features could have implemented unless the time did not limited us. It can be extended for added benefits of ease for vendors to easily sell their products. Customers can be rewarded with coupons or promo code for promoting the business.</a:t>
            </a:r>
            <a:endParaRPr lang="en-IN" dirty="0"/>
          </a:p>
        </p:txBody>
      </p:sp>
      <p:sp>
        <p:nvSpPr>
          <p:cNvPr id="4" name="Date Placeholder 3">
            <a:extLst>
              <a:ext uri="{FF2B5EF4-FFF2-40B4-BE49-F238E27FC236}">
                <a16:creationId xmlns:a16="http://schemas.microsoft.com/office/drawing/2014/main" id="{6CEA07AF-B2BC-A406-DCCD-A5E4382E34E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785FEBE-F0B8-2E4B-38B6-7DCF2F8D11D1}"/>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A7B3BA99-0B53-F6FD-532F-332743D9F2B8}"/>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95855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1BC-33C5-DF14-DD07-8CFDF4B6FAFC}"/>
              </a:ext>
            </a:extLst>
          </p:cNvPr>
          <p:cNvSpPr>
            <a:spLocks noGrp="1"/>
          </p:cNvSpPr>
          <p:nvPr>
            <p:ph type="title"/>
          </p:nvPr>
        </p:nvSpPr>
        <p:spPr>
          <a:xfrm>
            <a:off x="84847" y="-475861"/>
            <a:ext cx="11006825" cy="1856605"/>
          </a:xfrm>
        </p:spPr>
        <p:txBody>
          <a:bodyPr/>
          <a:lstStyle/>
          <a:p>
            <a:r>
              <a:rPr lang="en-IN" dirty="0" err="1"/>
              <a:t>ScreenShots</a:t>
            </a:r>
            <a:endParaRPr lang="en-IN" dirty="0"/>
          </a:p>
        </p:txBody>
      </p:sp>
      <p:pic>
        <p:nvPicPr>
          <p:cNvPr id="8" name="Content Placeholder 7">
            <a:extLst>
              <a:ext uri="{FF2B5EF4-FFF2-40B4-BE49-F238E27FC236}">
                <a16:creationId xmlns:a16="http://schemas.microsoft.com/office/drawing/2014/main" id="{84225D8B-DAEB-E590-5DB2-01AD5E7D9708}"/>
              </a:ext>
            </a:extLst>
          </p:cNvPr>
          <p:cNvPicPr>
            <a:picLocks noGrp="1" noChangeAspect="1"/>
          </p:cNvPicPr>
          <p:nvPr>
            <p:ph idx="1"/>
          </p:nvPr>
        </p:nvPicPr>
        <p:blipFill>
          <a:blip r:embed="rId2"/>
          <a:stretch>
            <a:fillRect/>
          </a:stretch>
        </p:blipFill>
        <p:spPr>
          <a:xfrm>
            <a:off x="84847" y="1423100"/>
            <a:ext cx="3617471" cy="2005900"/>
          </a:xfrm>
        </p:spPr>
      </p:pic>
      <p:sp>
        <p:nvSpPr>
          <p:cNvPr id="4" name="Date Placeholder 3">
            <a:extLst>
              <a:ext uri="{FF2B5EF4-FFF2-40B4-BE49-F238E27FC236}">
                <a16:creationId xmlns:a16="http://schemas.microsoft.com/office/drawing/2014/main" id="{F235E392-C1D7-B4C1-9AB4-8FC744A97D5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ED1ABB7-9F28-8997-CF6F-EA697DE36D6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43C3178-8837-666C-C558-97492F4BC9BE}"/>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10" name="Picture 9">
            <a:extLst>
              <a:ext uri="{FF2B5EF4-FFF2-40B4-BE49-F238E27FC236}">
                <a16:creationId xmlns:a16="http://schemas.microsoft.com/office/drawing/2014/main" id="{E506E903-13B1-2144-29B9-4F7ACB138A17}"/>
              </a:ext>
            </a:extLst>
          </p:cNvPr>
          <p:cNvPicPr>
            <a:picLocks noChangeAspect="1"/>
          </p:cNvPicPr>
          <p:nvPr/>
        </p:nvPicPr>
        <p:blipFill>
          <a:blip r:embed="rId3"/>
          <a:stretch>
            <a:fillRect/>
          </a:stretch>
        </p:blipFill>
        <p:spPr>
          <a:xfrm>
            <a:off x="3788629" y="1454641"/>
            <a:ext cx="4175332" cy="2068225"/>
          </a:xfrm>
          <a:prstGeom prst="rect">
            <a:avLst/>
          </a:prstGeom>
        </p:spPr>
      </p:pic>
      <p:pic>
        <p:nvPicPr>
          <p:cNvPr id="12" name="Picture 11">
            <a:extLst>
              <a:ext uri="{FF2B5EF4-FFF2-40B4-BE49-F238E27FC236}">
                <a16:creationId xmlns:a16="http://schemas.microsoft.com/office/drawing/2014/main" id="{F46F489C-C4C0-3BA6-3C02-03AC52F0D70C}"/>
              </a:ext>
            </a:extLst>
          </p:cNvPr>
          <p:cNvPicPr>
            <a:picLocks noChangeAspect="1"/>
          </p:cNvPicPr>
          <p:nvPr/>
        </p:nvPicPr>
        <p:blipFill>
          <a:blip r:embed="rId4"/>
          <a:stretch>
            <a:fillRect/>
          </a:stretch>
        </p:blipFill>
        <p:spPr>
          <a:xfrm>
            <a:off x="8050273" y="1380744"/>
            <a:ext cx="3939591" cy="2216020"/>
          </a:xfrm>
          <a:prstGeom prst="rect">
            <a:avLst/>
          </a:prstGeom>
        </p:spPr>
      </p:pic>
      <p:pic>
        <p:nvPicPr>
          <p:cNvPr id="14" name="Picture 13">
            <a:extLst>
              <a:ext uri="{FF2B5EF4-FFF2-40B4-BE49-F238E27FC236}">
                <a16:creationId xmlns:a16="http://schemas.microsoft.com/office/drawing/2014/main" id="{DB108E2A-02FC-89D3-880A-2B506D1E5A82}"/>
              </a:ext>
            </a:extLst>
          </p:cNvPr>
          <p:cNvPicPr>
            <a:picLocks noChangeAspect="1"/>
          </p:cNvPicPr>
          <p:nvPr/>
        </p:nvPicPr>
        <p:blipFill>
          <a:blip r:embed="rId5"/>
          <a:stretch>
            <a:fillRect/>
          </a:stretch>
        </p:blipFill>
        <p:spPr>
          <a:xfrm>
            <a:off x="116407" y="3663780"/>
            <a:ext cx="3585911" cy="2186514"/>
          </a:xfrm>
          <a:prstGeom prst="rect">
            <a:avLst/>
          </a:prstGeom>
        </p:spPr>
      </p:pic>
      <p:pic>
        <p:nvPicPr>
          <p:cNvPr id="16" name="Picture 15">
            <a:extLst>
              <a:ext uri="{FF2B5EF4-FFF2-40B4-BE49-F238E27FC236}">
                <a16:creationId xmlns:a16="http://schemas.microsoft.com/office/drawing/2014/main" id="{92F0ECE4-C4DF-2446-F085-7652AC646F66}"/>
              </a:ext>
            </a:extLst>
          </p:cNvPr>
          <p:cNvPicPr>
            <a:picLocks noChangeAspect="1"/>
          </p:cNvPicPr>
          <p:nvPr/>
        </p:nvPicPr>
        <p:blipFill>
          <a:blip r:embed="rId6"/>
          <a:stretch>
            <a:fillRect/>
          </a:stretch>
        </p:blipFill>
        <p:spPr>
          <a:xfrm>
            <a:off x="8050273" y="3746271"/>
            <a:ext cx="3550343" cy="2104023"/>
          </a:xfrm>
          <a:prstGeom prst="rect">
            <a:avLst/>
          </a:prstGeom>
        </p:spPr>
      </p:pic>
      <p:pic>
        <p:nvPicPr>
          <p:cNvPr id="18" name="Picture 17">
            <a:extLst>
              <a:ext uri="{FF2B5EF4-FFF2-40B4-BE49-F238E27FC236}">
                <a16:creationId xmlns:a16="http://schemas.microsoft.com/office/drawing/2014/main" id="{D422E0BF-E9B4-86E5-34BE-5E448EE27529}"/>
              </a:ext>
            </a:extLst>
          </p:cNvPr>
          <p:cNvPicPr>
            <a:picLocks noChangeAspect="1"/>
          </p:cNvPicPr>
          <p:nvPr/>
        </p:nvPicPr>
        <p:blipFill>
          <a:blip r:embed="rId7"/>
          <a:stretch>
            <a:fillRect/>
          </a:stretch>
        </p:blipFill>
        <p:spPr>
          <a:xfrm>
            <a:off x="3808243" y="3858238"/>
            <a:ext cx="4009877" cy="1992056"/>
          </a:xfrm>
          <a:prstGeom prst="rect">
            <a:avLst/>
          </a:prstGeom>
        </p:spPr>
      </p:pic>
    </p:spTree>
    <p:extLst>
      <p:ext uri="{BB962C8B-B14F-4D97-AF65-F5344CB8AC3E}">
        <p14:creationId xmlns:p14="http://schemas.microsoft.com/office/powerpoint/2010/main" val="274710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{4E28AF44-8BF7-45BE-A37B-8ABEAB22EAE6}tf11964407_win32</Template>
  <TotalTime>70</TotalTime>
  <Words>674</Words>
  <Application>Microsoft Office PowerPoint</Application>
  <PresentationFormat>Widescreen</PresentationFormat>
  <Paragraphs>74</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Gill Sans Nova</vt:lpstr>
      <vt:lpstr>Gill Sans Nova Light</vt:lpstr>
      <vt:lpstr>Sagona Book</vt:lpstr>
      <vt:lpstr>Söhne</vt:lpstr>
      <vt:lpstr>Office Theme</vt:lpstr>
      <vt:lpstr>BeauteCart Online Cosmetics Shop</vt:lpstr>
      <vt:lpstr>Introduction</vt:lpstr>
      <vt:lpstr>Users</vt:lpstr>
      <vt:lpstr>PowerPoint Presentation</vt:lpstr>
      <vt:lpstr>SELLERS</vt:lpstr>
      <vt:lpstr>TECHNOLOGIES</vt:lpstr>
      <vt:lpstr>FUTURE SCOPE</vt:lpstr>
      <vt:lpstr>ScreenShots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dc:title>
  <dc:creator>NANDANA R S</dc:creator>
  <cp:lastModifiedBy>NANDANA R S</cp:lastModifiedBy>
  <cp:revision>3</cp:revision>
  <dcterms:created xsi:type="dcterms:W3CDTF">2023-12-03T19:16:25Z</dcterms:created>
  <dcterms:modified xsi:type="dcterms:W3CDTF">2023-12-05T14:52:12Z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