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1" r:id="rId5"/>
    <p:sldId id="269" r:id="rId6"/>
    <p:sldId id="270" r:id="rId7"/>
    <p:sldId id="259" r:id="rId8"/>
    <p:sldId id="262" r:id="rId9"/>
    <p:sldId id="263" r:id="rId10"/>
    <p:sldId id="264" r:id="rId11"/>
    <p:sldId id="265" r:id="rId12"/>
    <p:sldId id="266"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90351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198848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199146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620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30578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C683A8-35C0-4634-BBEB-F8B5634453FB}"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567257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C683A8-35C0-4634-BBEB-F8B5634453FB}"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71364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22955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42837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49261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97646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1209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C683A8-35C0-4634-BBEB-F8B5634453FB}"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4653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C683A8-35C0-4634-BBEB-F8B5634453FB}"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2168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683A8-35C0-4634-BBEB-F8B5634453FB}"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0958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61535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63012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C683A8-35C0-4634-BBEB-F8B5634453FB}" type="datetimeFigureOut">
              <a:rPr lang="en-IN" smtClean="0"/>
              <a:t>23-07-2021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93B155-D6D0-4A7E-B316-03BDC3311901}" type="slidenum">
              <a:rPr lang="en-IN" smtClean="0"/>
              <a:t>‹#›</a:t>
            </a:fld>
            <a:endParaRPr lang="en-IN"/>
          </a:p>
        </p:txBody>
      </p:sp>
    </p:spTree>
    <p:extLst>
      <p:ext uri="{BB962C8B-B14F-4D97-AF65-F5344CB8AC3E}">
        <p14:creationId xmlns:p14="http://schemas.microsoft.com/office/powerpoint/2010/main" val="7770384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09FF-576A-4FF5-BA70-93CA57E9F460}"/>
              </a:ext>
            </a:extLst>
          </p:cNvPr>
          <p:cNvSpPr>
            <a:spLocks noGrp="1"/>
          </p:cNvSpPr>
          <p:nvPr>
            <p:ph type="ctrTitle"/>
          </p:nvPr>
        </p:nvSpPr>
        <p:spPr>
          <a:xfrm>
            <a:off x="1371600" y="1803405"/>
            <a:ext cx="9448800" cy="1625595"/>
          </a:xfrm>
          <a:scene3d>
            <a:camera prst="perspectiveFront"/>
            <a:lightRig rig="threePt" dir="t"/>
          </a:scene3d>
        </p:spPr>
        <p:txBody>
          <a:bodyPr/>
          <a:lstStyle/>
          <a:p>
            <a:r>
              <a:rPr lang="en-IN" b="1" dirty="0">
                <a:effectLst>
                  <a:outerShdw blurRad="38100" dist="38100" dir="2700000" algn="tl">
                    <a:srgbClr val="000000">
                      <a:alpha val="43137"/>
                    </a:srgbClr>
                  </a:outerShdw>
                </a:effectLst>
                <a:latin typeface="Tempus Sans ITC" panose="04020404030D07020202" pitchFamily="82" charset="0"/>
              </a:rPr>
              <a:t>BEWAKOOF</a:t>
            </a:r>
          </a:p>
        </p:txBody>
      </p:sp>
      <p:pic>
        <p:nvPicPr>
          <p:cNvPr id="10" name="Picture 9">
            <a:extLst>
              <a:ext uri="{FF2B5EF4-FFF2-40B4-BE49-F238E27FC236}">
                <a16:creationId xmlns:a16="http://schemas.microsoft.com/office/drawing/2014/main" id="{AA403ACF-F3AA-4865-8B63-61060E31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57912">
            <a:off x="6135703" y="3056370"/>
            <a:ext cx="4927600" cy="1993900"/>
          </a:xfrm>
          <a:prstGeom prst="rect">
            <a:avLst/>
          </a:prstGeom>
        </p:spPr>
      </p:pic>
    </p:spTree>
    <p:extLst>
      <p:ext uri="{BB962C8B-B14F-4D97-AF65-F5344CB8AC3E}">
        <p14:creationId xmlns:p14="http://schemas.microsoft.com/office/powerpoint/2010/main" val="251216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58F-38B6-4BB8-821B-DF74E3E4F11B}"/>
              </a:ext>
            </a:extLst>
          </p:cNvPr>
          <p:cNvSpPr>
            <a:spLocks noGrp="1"/>
          </p:cNvSpPr>
          <p:nvPr>
            <p:ph type="title"/>
          </p:nvPr>
        </p:nvSpPr>
        <p:spPr>
          <a:xfrm>
            <a:off x="1526959" y="1491449"/>
            <a:ext cx="3959441" cy="701335"/>
          </a:xfrm>
        </p:spPr>
        <p:txBody>
          <a:bodyPr>
            <a:normAutofit/>
          </a:bodyPr>
          <a:lstStyle/>
          <a:p>
            <a:pPr marL="457200" indent="-457200">
              <a:buFont typeface="Wingdings" panose="05000000000000000000" pitchFamily="2" charset="2"/>
              <a:buChar char="Ø"/>
            </a:pPr>
            <a:r>
              <a:rPr lang="en-IN" sz="2800" cap="none" dirty="0">
                <a:latin typeface="Baskerville Old Face" panose="02020602080505020303" pitchFamily="18" charset="0"/>
              </a:rPr>
              <a:t>Add To Cart Page	</a:t>
            </a:r>
          </a:p>
        </p:txBody>
      </p:sp>
      <p:sp>
        <p:nvSpPr>
          <p:cNvPr id="4" name="Text Placeholder 3">
            <a:extLst>
              <a:ext uri="{FF2B5EF4-FFF2-40B4-BE49-F238E27FC236}">
                <a16:creationId xmlns:a16="http://schemas.microsoft.com/office/drawing/2014/main" id="{5A77EC2A-A4EC-413A-BFC1-05B4ED8FB8F4}"/>
              </a:ext>
            </a:extLst>
          </p:cNvPr>
          <p:cNvSpPr>
            <a:spLocks noGrp="1"/>
          </p:cNvSpPr>
          <p:nvPr>
            <p:ph type="body" sz="half" idx="2"/>
          </p:nvPr>
        </p:nvSpPr>
        <p:spPr>
          <a:xfrm>
            <a:off x="1651246" y="2370338"/>
            <a:ext cx="8247356" cy="3848346"/>
          </a:xfrm>
        </p:spPr>
        <p:txBody>
          <a:bodyPr/>
          <a:lstStyle/>
          <a:p>
            <a:pPr marL="285750" indent="-285750">
              <a:lnSpc>
                <a:spcPct val="250000"/>
              </a:lnSpc>
              <a:buFont typeface="Arial" panose="020B0604020202020204" pitchFamily="34" charset="0"/>
              <a:buChar char="•"/>
            </a:pPr>
            <a:r>
              <a:rPr lang="en-US" b="0" i="0" dirty="0">
                <a:effectLst/>
                <a:latin typeface="Baskerville Old Face" panose="02020602080505020303" pitchFamily="18" charset="0"/>
              </a:rPr>
              <a:t>Shopping Cart functionality – Add more product, Update cart, Remove product, checkout</a:t>
            </a:r>
          </a:p>
          <a:p>
            <a:pPr marL="285750" indent="-285750">
              <a:lnSpc>
                <a:spcPct val="250000"/>
              </a:lnSpc>
              <a:buFont typeface="Arial" panose="020B0604020202020204" pitchFamily="34" charset="0"/>
              <a:buChar char="•"/>
            </a:pPr>
            <a:r>
              <a:rPr lang="en-US" b="0" dirty="0">
                <a:effectLst/>
                <a:latin typeface="Baskerville Old Face" panose="02020602080505020303" pitchFamily="18" charset="0"/>
              </a:rPr>
              <a:t>Billing Address &gt; Shipping Address (same or separate)</a:t>
            </a:r>
          </a:p>
          <a:p>
            <a:pPr marL="285750" indent="-285750">
              <a:lnSpc>
                <a:spcPct val="250000"/>
              </a:lnSpc>
              <a:buFont typeface="Arial" panose="020B0604020202020204" pitchFamily="34" charset="0"/>
              <a:buChar char="•"/>
            </a:pPr>
            <a:r>
              <a:rPr lang="en-US" dirty="0">
                <a:latin typeface="Baskerville Old Face" panose="02020602080505020303" pitchFamily="18" charset="0"/>
              </a:rPr>
              <a:t>Number of items</a:t>
            </a:r>
            <a:endParaRPr lang="en-US" b="0" dirty="0">
              <a:effectLst/>
              <a:latin typeface="Baskerville Old Face" panose="02020602080505020303" pitchFamily="18" charset="0"/>
            </a:endParaRPr>
          </a:p>
          <a:p>
            <a:pPr marL="285750" indent="-285750">
              <a:lnSpc>
                <a:spcPct val="250000"/>
              </a:lnSpc>
              <a:buFont typeface="Arial" panose="020B0604020202020204" pitchFamily="34" charset="0"/>
              <a:buChar char="•"/>
            </a:pPr>
            <a:r>
              <a:rPr lang="en-IN" dirty="0">
                <a:latin typeface="Baskerville Old Face" panose="02020602080505020303" pitchFamily="18" charset="0"/>
              </a:rPr>
              <a:t>Price for Total number of products</a:t>
            </a:r>
          </a:p>
          <a:p>
            <a:pPr marL="285750" indent="-285750">
              <a:lnSpc>
                <a:spcPct val="250000"/>
              </a:lnSpc>
              <a:buFont typeface="Arial" panose="020B0604020202020204" pitchFamily="34" charset="0"/>
              <a:buChar char="•"/>
            </a:pPr>
            <a:endParaRPr lang="en-IN" dirty="0">
              <a:latin typeface="Baskerville Old Face" panose="02020602080505020303" pitchFamily="18" charset="0"/>
            </a:endParaRPr>
          </a:p>
        </p:txBody>
      </p:sp>
    </p:spTree>
    <p:extLst>
      <p:ext uri="{BB962C8B-B14F-4D97-AF65-F5344CB8AC3E}">
        <p14:creationId xmlns:p14="http://schemas.microsoft.com/office/powerpoint/2010/main" val="283955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8510-DDB7-4206-8B72-121A729890F5}"/>
              </a:ext>
            </a:extLst>
          </p:cNvPr>
          <p:cNvSpPr>
            <a:spLocks noGrp="1"/>
          </p:cNvSpPr>
          <p:nvPr>
            <p:ph type="title"/>
          </p:nvPr>
        </p:nvSpPr>
        <p:spPr>
          <a:xfrm>
            <a:off x="1402672" y="1269507"/>
            <a:ext cx="3397927" cy="727969"/>
          </a:xfrm>
        </p:spPr>
        <p:txBody>
          <a:bodyPr/>
          <a:lstStyle/>
          <a:p>
            <a:pPr marL="457200" indent="-457200">
              <a:buFont typeface="Wingdings" panose="05000000000000000000" pitchFamily="2" charset="2"/>
              <a:buChar char="Ø"/>
            </a:pPr>
            <a:r>
              <a:rPr lang="en-IN" cap="none" dirty="0">
                <a:latin typeface="Baskerville Old Face" panose="02020602080505020303" pitchFamily="18" charset="0"/>
              </a:rPr>
              <a:t>Payment Page</a:t>
            </a:r>
          </a:p>
        </p:txBody>
      </p:sp>
      <p:sp>
        <p:nvSpPr>
          <p:cNvPr id="4" name="Text Placeholder 3">
            <a:extLst>
              <a:ext uri="{FF2B5EF4-FFF2-40B4-BE49-F238E27FC236}">
                <a16:creationId xmlns:a16="http://schemas.microsoft.com/office/drawing/2014/main" id="{41A4BC59-92B7-4782-9BD2-534215CCF51C}"/>
              </a:ext>
            </a:extLst>
          </p:cNvPr>
          <p:cNvSpPr>
            <a:spLocks noGrp="1"/>
          </p:cNvSpPr>
          <p:nvPr>
            <p:ph type="body" sz="half" idx="2"/>
          </p:nvPr>
        </p:nvSpPr>
        <p:spPr>
          <a:xfrm>
            <a:off x="1686756" y="2334827"/>
            <a:ext cx="7546020" cy="3883857"/>
          </a:xfrm>
        </p:spPr>
        <p:txBody>
          <a:bodyPr>
            <a:normAutofit/>
          </a:bodyPr>
          <a:lstStyle/>
          <a:p>
            <a:r>
              <a:rPr lang="en-US" sz="1800" b="0" dirty="0">
                <a:effectLst/>
                <a:latin typeface="Baskerville Old Face" panose="02020602080505020303" pitchFamily="18" charset="0"/>
              </a:rPr>
              <a:t>Payment method – Instant pay/ Pay Later</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Card details for card payment</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Net banking- username and password</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UPI ID</a:t>
            </a:r>
          </a:p>
          <a:p>
            <a:endParaRPr lang="en-US" sz="1800" dirty="0">
              <a:latin typeface="Baskerville Old Face" panose="02020602080505020303" pitchFamily="18" charset="0"/>
            </a:endParaRPr>
          </a:p>
          <a:p>
            <a:endParaRPr lang="en-US" sz="1800" dirty="0">
              <a:latin typeface="Baskerville Old Face" panose="02020602080505020303" pitchFamily="18" charset="0"/>
            </a:endParaRPr>
          </a:p>
          <a:p>
            <a:endParaRPr lang="en-US" sz="1800" b="0" dirty="0">
              <a:effectLst/>
              <a:latin typeface="Baskerville Old Face" panose="02020602080505020303" pitchFamily="18" charset="0"/>
            </a:endParaRPr>
          </a:p>
        </p:txBody>
      </p:sp>
    </p:spTree>
    <p:extLst>
      <p:ext uri="{BB962C8B-B14F-4D97-AF65-F5344CB8AC3E}">
        <p14:creationId xmlns:p14="http://schemas.microsoft.com/office/powerpoint/2010/main" val="303354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B8F3-CCE1-4629-9687-C0417D9F9118}"/>
              </a:ext>
            </a:extLst>
          </p:cNvPr>
          <p:cNvSpPr>
            <a:spLocks noGrp="1"/>
          </p:cNvSpPr>
          <p:nvPr>
            <p:ph type="title"/>
          </p:nvPr>
        </p:nvSpPr>
        <p:spPr>
          <a:xfrm>
            <a:off x="2831977" y="1192911"/>
            <a:ext cx="8674223" cy="864490"/>
          </a:xfrm>
        </p:spPr>
        <p:txBody>
          <a:bodyPr>
            <a:normAutofit/>
          </a:bodyPr>
          <a:lstStyle/>
          <a:p>
            <a:pPr algn="just"/>
            <a:r>
              <a:rPr lang="en-IN" sz="2800" b="1" cap="none" dirty="0">
                <a:latin typeface="Baskerville Old Face" panose="02020602080505020303" pitchFamily="18" charset="0"/>
              </a:rPr>
              <a:t>TASKS &amp; RESPONSIBILITIES</a:t>
            </a:r>
          </a:p>
        </p:txBody>
      </p:sp>
      <p:graphicFrame>
        <p:nvGraphicFramePr>
          <p:cNvPr id="8" name="Table 8">
            <a:extLst>
              <a:ext uri="{FF2B5EF4-FFF2-40B4-BE49-F238E27FC236}">
                <a16:creationId xmlns:a16="http://schemas.microsoft.com/office/drawing/2014/main" id="{86B890AC-31D4-42DA-A73C-12D5253BF715}"/>
              </a:ext>
            </a:extLst>
          </p:cNvPr>
          <p:cNvGraphicFramePr>
            <a:graphicFrameLocks noGrp="1"/>
          </p:cNvGraphicFramePr>
          <p:nvPr>
            <p:ph idx="1"/>
            <p:extLst>
              <p:ext uri="{D42A27DB-BD31-4B8C-83A1-F6EECF244321}">
                <p14:modId xmlns:p14="http://schemas.microsoft.com/office/powerpoint/2010/main" val="2589796916"/>
              </p:ext>
            </p:extLst>
          </p:nvPr>
        </p:nvGraphicFramePr>
        <p:xfrm>
          <a:off x="1580224" y="2503503"/>
          <a:ext cx="9046348" cy="1882065"/>
        </p:xfrm>
        <a:graphic>
          <a:graphicData uri="http://schemas.openxmlformats.org/drawingml/2006/table">
            <a:tbl>
              <a:tblPr firstRow="1" bandRow="1">
                <a:tableStyleId>{616DA210-FB5B-4158-B5E0-FEB733F419BA}</a:tableStyleId>
              </a:tblPr>
              <a:tblGrid>
                <a:gridCol w="2261587">
                  <a:extLst>
                    <a:ext uri="{9D8B030D-6E8A-4147-A177-3AD203B41FA5}">
                      <a16:colId xmlns:a16="http://schemas.microsoft.com/office/drawing/2014/main" val="3855033969"/>
                    </a:ext>
                  </a:extLst>
                </a:gridCol>
                <a:gridCol w="2261587">
                  <a:extLst>
                    <a:ext uri="{9D8B030D-6E8A-4147-A177-3AD203B41FA5}">
                      <a16:colId xmlns:a16="http://schemas.microsoft.com/office/drawing/2014/main" val="3988296327"/>
                    </a:ext>
                  </a:extLst>
                </a:gridCol>
                <a:gridCol w="2261587">
                  <a:extLst>
                    <a:ext uri="{9D8B030D-6E8A-4147-A177-3AD203B41FA5}">
                      <a16:colId xmlns:a16="http://schemas.microsoft.com/office/drawing/2014/main" val="903975457"/>
                    </a:ext>
                  </a:extLst>
                </a:gridCol>
                <a:gridCol w="2261587">
                  <a:extLst>
                    <a:ext uri="{9D8B030D-6E8A-4147-A177-3AD203B41FA5}">
                      <a16:colId xmlns:a16="http://schemas.microsoft.com/office/drawing/2014/main" val="909078364"/>
                    </a:ext>
                  </a:extLst>
                </a:gridCol>
              </a:tblGrid>
              <a:tr h="376413">
                <a:tc>
                  <a:txBody>
                    <a:bodyPr/>
                    <a:lstStyle/>
                    <a:p>
                      <a:pPr algn="ctr"/>
                      <a:r>
                        <a:rPr lang="en-IN" b="1" dirty="0">
                          <a:latin typeface="Baskerville Old Face" panose="02020602080505020303" pitchFamily="18" charset="0"/>
                        </a:rPr>
                        <a:t>Sl. No</a:t>
                      </a:r>
                    </a:p>
                  </a:txBody>
                  <a:tcPr/>
                </a:tc>
                <a:tc>
                  <a:txBody>
                    <a:bodyPr/>
                    <a:lstStyle/>
                    <a:p>
                      <a:pPr algn="ctr"/>
                      <a:r>
                        <a:rPr lang="en-IN" b="1" dirty="0">
                          <a:latin typeface="Baskerville Old Face" panose="02020602080505020303" pitchFamily="18" charset="0"/>
                        </a:rPr>
                        <a:t>Team Member</a:t>
                      </a:r>
                    </a:p>
                  </a:txBody>
                  <a:tcPr/>
                </a:tc>
                <a:tc>
                  <a:txBody>
                    <a:bodyPr/>
                    <a:lstStyle/>
                    <a:p>
                      <a:pPr algn="ctr"/>
                      <a:r>
                        <a:rPr lang="en-IN" b="1" dirty="0">
                          <a:latin typeface="Baskerville Old Face" panose="02020602080505020303" pitchFamily="18" charset="0"/>
                        </a:rPr>
                        <a:t>Task assigned</a:t>
                      </a:r>
                    </a:p>
                  </a:txBody>
                  <a:tcPr/>
                </a:tc>
                <a:tc>
                  <a:txBody>
                    <a:bodyPr/>
                    <a:lstStyle/>
                    <a:p>
                      <a:pPr algn="ctr"/>
                      <a:r>
                        <a:rPr lang="en-IN" b="1" dirty="0">
                          <a:latin typeface="Baskerville Old Face" panose="02020602080505020303" pitchFamily="18" charset="0"/>
                        </a:rPr>
                        <a:t>Responsibility</a:t>
                      </a:r>
                    </a:p>
                  </a:txBody>
                  <a:tcPr/>
                </a:tc>
                <a:extLst>
                  <a:ext uri="{0D108BD9-81ED-4DB2-BD59-A6C34878D82A}">
                    <a16:rowId xmlns:a16="http://schemas.microsoft.com/office/drawing/2014/main" val="1806783571"/>
                  </a:ext>
                </a:extLst>
              </a:tr>
              <a:tr h="376413">
                <a:tc>
                  <a:txBody>
                    <a:bodyPr/>
                    <a:lstStyle/>
                    <a:p>
                      <a:pPr algn="ctr"/>
                      <a:r>
                        <a:rPr lang="en-IN" dirty="0">
                          <a:latin typeface="Baskerville Old Face" panose="02020602080505020303" pitchFamily="18" charset="0"/>
                        </a:rPr>
                        <a:t>1</a:t>
                      </a:r>
                    </a:p>
                  </a:txBody>
                  <a:tcPr/>
                </a:tc>
                <a:tc>
                  <a:txBody>
                    <a:bodyPr/>
                    <a:lstStyle/>
                    <a:p>
                      <a:pPr algn="ctr"/>
                      <a:r>
                        <a:rPr lang="en-IN" dirty="0" err="1">
                          <a:latin typeface="Baskerville Old Face" panose="02020602080505020303" pitchFamily="18" charset="0"/>
                        </a:rPr>
                        <a:t>Nandhana</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Login Phase</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1675625152"/>
                  </a:ext>
                </a:extLst>
              </a:tr>
              <a:tr h="376413">
                <a:tc>
                  <a:txBody>
                    <a:bodyPr/>
                    <a:lstStyle/>
                    <a:p>
                      <a:pPr algn="ctr"/>
                      <a:r>
                        <a:rPr lang="en-IN" dirty="0">
                          <a:latin typeface="Baskerville Old Face" panose="02020602080505020303" pitchFamily="18" charset="0"/>
                        </a:rPr>
                        <a:t>2</a:t>
                      </a:r>
                    </a:p>
                  </a:txBody>
                  <a:tcPr/>
                </a:tc>
                <a:tc>
                  <a:txBody>
                    <a:bodyPr/>
                    <a:lstStyle/>
                    <a:p>
                      <a:pPr algn="ctr"/>
                      <a:r>
                        <a:rPr lang="en-IN" dirty="0" err="1">
                          <a:latin typeface="Baskerville Old Face" panose="02020602080505020303" pitchFamily="18" charset="0"/>
                        </a:rPr>
                        <a:t>Yogiramu</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Application overview</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3598663566"/>
                  </a:ext>
                </a:extLst>
              </a:tr>
              <a:tr h="376413">
                <a:tc>
                  <a:txBody>
                    <a:bodyPr/>
                    <a:lstStyle/>
                    <a:p>
                      <a:pPr algn="ctr"/>
                      <a:r>
                        <a:rPr lang="en-IN" dirty="0">
                          <a:latin typeface="Baskerville Old Face" panose="02020602080505020303" pitchFamily="18" charset="0"/>
                        </a:rPr>
                        <a:t>3</a:t>
                      </a:r>
                    </a:p>
                  </a:txBody>
                  <a:tcPr/>
                </a:tc>
                <a:tc>
                  <a:txBody>
                    <a:bodyPr/>
                    <a:lstStyle/>
                    <a:p>
                      <a:pPr algn="ctr"/>
                      <a:r>
                        <a:rPr lang="en-IN" dirty="0" err="1">
                          <a:latin typeface="Baskerville Old Face" panose="02020602080505020303" pitchFamily="18" charset="0"/>
                        </a:rPr>
                        <a:t>Konani</a:t>
                      </a:r>
                      <a:r>
                        <a:rPr lang="en-IN" dirty="0">
                          <a:latin typeface="Baskerville Old Face" panose="02020602080505020303" pitchFamily="18" charset="0"/>
                        </a:rPr>
                        <a:t> </a:t>
                      </a:r>
                      <a:r>
                        <a:rPr lang="en-IN" dirty="0" err="1">
                          <a:latin typeface="Baskerville Old Face" panose="02020602080505020303" pitchFamily="18" charset="0"/>
                        </a:rPr>
                        <a:t>joshna</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Add to cart</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2081053362"/>
                  </a:ext>
                </a:extLst>
              </a:tr>
              <a:tr h="376413">
                <a:tc>
                  <a:txBody>
                    <a:bodyPr/>
                    <a:lstStyle/>
                    <a:p>
                      <a:pPr algn="ctr"/>
                      <a:r>
                        <a:rPr lang="en-IN" dirty="0">
                          <a:latin typeface="Baskerville Old Face" panose="02020602080505020303" pitchFamily="18" charset="0"/>
                        </a:rPr>
                        <a:t>4</a:t>
                      </a:r>
                    </a:p>
                  </a:txBody>
                  <a:tcPr/>
                </a:tc>
                <a:tc>
                  <a:txBody>
                    <a:bodyPr/>
                    <a:lstStyle/>
                    <a:p>
                      <a:pPr algn="ctr"/>
                      <a:r>
                        <a:rPr lang="en-IN" dirty="0">
                          <a:latin typeface="Baskerville Old Face" panose="02020602080505020303" pitchFamily="18" charset="0"/>
                        </a:rPr>
                        <a:t>Jagadeesh</a:t>
                      </a:r>
                    </a:p>
                  </a:txBody>
                  <a:tcPr/>
                </a:tc>
                <a:tc>
                  <a:txBody>
                    <a:bodyPr/>
                    <a:lstStyle/>
                    <a:p>
                      <a:pPr algn="ctr"/>
                      <a:r>
                        <a:rPr lang="en-IN" dirty="0">
                          <a:latin typeface="Baskerville Old Face" panose="02020602080505020303" pitchFamily="18" charset="0"/>
                        </a:rPr>
                        <a:t>Payment method</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2805035624"/>
                  </a:ext>
                </a:extLst>
              </a:tr>
            </a:tbl>
          </a:graphicData>
        </a:graphic>
      </p:graphicFrame>
    </p:spTree>
    <p:extLst>
      <p:ext uri="{BB962C8B-B14F-4D97-AF65-F5344CB8AC3E}">
        <p14:creationId xmlns:p14="http://schemas.microsoft.com/office/powerpoint/2010/main" val="132082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D810-FBC9-410C-A9B1-D02DD11B4483}"/>
              </a:ext>
            </a:extLst>
          </p:cNvPr>
          <p:cNvSpPr>
            <a:spLocks noGrp="1"/>
          </p:cNvSpPr>
          <p:nvPr>
            <p:ph type="ctrTitle"/>
          </p:nvPr>
        </p:nvSpPr>
        <p:spPr>
          <a:xfrm>
            <a:off x="1371600" y="727969"/>
            <a:ext cx="9448800" cy="1012054"/>
          </a:xfrm>
        </p:spPr>
        <p:txBody>
          <a:bodyPr>
            <a:normAutofit/>
          </a:bodyPr>
          <a:lstStyle/>
          <a:p>
            <a:pPr algn="ctr"/>
            <a:r>
              <a:rPr lang="en-IN" sz="4800" cap="none" dirty="0">
                <a:latin typeface="Baskerville Old Face" panose="02020602080505020303" pitchFamily="18" charset="0"/>
              </a:rPr>
              <a:t>Types Of Testing</a:t>
            </a:r>
          </a:p>
        </p:txBody>
      </p:sp>
      <p:sp>
        <p:nvSpPr>
          <p:cNvPr id="3" name="Subtitle 2">
            <a:extLst>
              <a:ext uri="{FF2B5EF4-FFF2-40B4-BE49-F238E27FC236}">
                <a16:creationId xmlns:a16="http://schemas.microsoft.com/office/drawing/2014/main" id="{E21D471B-3BD4-4DB7-AF26-1F83C9B712B2}"/>
              </a:ext>
            </a:extLst>
          </p:cNvPr>
          <p:cNvSpPr>
            <a:spLocks noGrp="1"/>
          </p:cNvSpPr>
          <p:nvPr>
            <p:ph type="subTitle" idx="1"/>
          </p:nvPr>
        </p:nvSpPr>
        <p:spPr>
          <a:xfrm>
            <a:off x="1482571" y="1988599"/>
            <a:ext cx="9337829" cy="3639844"/>
          </a:xfrm>
        </p:spPr>
        <p:txBody>
          <a:bodyPr>
            <a:normAutofit fontScale="92500" lnSpcReduction="10000"/>
          </a:bodyPr>
          <a:lstStyle/>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Smoke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Sanity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Unit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Integration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Performance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System Testing</a:t>
            </a:r>
          </a:p>
        </p:txBody>
      </p:sp>
      <p:pic>
        <p:nvPicPr>
          <p:cNvPr id="7" name="Picture 6">
            <a:extLst>
              <a:ext uri="{FF2B5EF4-FFF2-40B4-BE49-F238E27FC236}">
                <a16:creationId xmlns:a16="http://schemas.microsoft.com/office/drawing/2014/main" id="{D7FDC34E-959D-4AD9-9B7A-B905696B5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712" y="2350203"/>
            <a:ext cx="6915705" cy="2157594"/>
          </a:xfrm>
          <a:prstGeom prst="rect">
            <a:avLst/>
          </a:prstGeom>
        </p:spPr>
      </p:pic>
    </p:spTree>
    <p:extLst>
      <p:ext uri="{BB962C8B-B14F-4D97-AF65-F5344CB8AC3E}">
        <p14:creationId xmlns:p14="http://schemas.microsoft.com/office/powerpoint/2010/main" val="253999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58F-4906-4E15-AEB0-D061BC961E63}"/>
              </a:ext>
            </a:extLst>
          </p:cNvPr>
          <p:cNvSpPr>
            <a:spLocks noGrp="1"/>
          </p:cNvSpPr>
          <p:nvPr>
            <p:ph type="ctrTitle"/>
          </p:nvPr>
        </p:nvSpPr>
        <p:spPr>
          <a:xfrm>
            <a:off x="1371600" y="1207363"/>
            <a:ext cx="9448800" cy="781235"/>
          </a:xfrm>
        </p:spPr>
        <p:txBody>
          <a:bodyPr>
            <a:normAutofit/>
          </a:bodyPr>
          <a:lstStyle/>
          <a:p>
            <a:r>
              <a:rPr lang="en-IN" sz="4400" b="1" cap="none" dirty="0">
                <a:latin typeface="Baskerville Old Face" panose="02020602080505020303" pitchFamily="18" charset="0"/>
              </a:rPr>
              <a:t>Documents </a:t>
            </a:r>
          </a:p>
        </p:txBody>
      </p:sp>
      <p:sp>
        <p:nvSpPr>
          <p:cNvPr id="3" name="Subtitle 2">
            <a:extLst>
              <a:ext uri="{FF2B5EF4-FFF2-40B4-BE49-F238E27FC236}">
                <a16:creationId xmlns:a16="http://schemas.microsoft.com/office/drawing/2014/main" id="{E6F568C4-DD7D-413C-A7A9-91BCD49DBCD5}"/>
              </a:ext>
            </a:extLst>
          </p:cNvPr>
          <p:cNvSpPr>
            <a:spLocks noGrp="1"/>
          </p:cNvSpPr>
          <p:nvPr>
            <p:ph type="subTitle" idx="1"/>
          </p:nvPr>
        </p:nvSpPr>
        <p:spPr>
          <a:xfrm>
            <a:off x="1371600" y="2219418"/>
            <a:ext cx="9448800" cy="4021584"/>
          </a:xfrm>
        </p:spPr>
        <p:txBody>
          <a:bodyPr>
            <a:normAutofit/>
          </a:bodyPr>
          <a:lstStyle/>
          <a:p>
            <a:pPr marL="342900" indent="-342900">
              <a:lnSpc>
                <a:spcPct val="150000"/>
              </a:lnSpc>
              <a:buFont typeface="Wingdings" panose="05000000000000000000" pitchFamily="2" charset="2"/>
              <a:buChar char="ü"/>
            </a:pPr>
            <a:r>
              <a:rPr lang="en-IN" dirty="0">
                <a:latin typeface="Baskerville Old Face" panose="02020602080505020303" pitchFamily="18" charset="0"/>
              </a:rPr>
              <a:t>Business Requirement Document </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Functional Specification Document</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Cases Execution</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Scenarios</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Requirement Traceability Matrix</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Strategy</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Exit Closure Report</a:t>
            </a:r>
          </a:p>
        </p:txBody>
      </p:sp>
    </p:spTree>
    <p:extLst>
      <p:ext uri="{BB962C8B-B14F-4D97-AF65-F5344CB8AC3E}">
        <p14:creationId xmlns:p14="http://schemas.microsoft.com/office/powerpoint/2010/main" val="136047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6834-EE63-484F-9685-27E185F08E48}"/>
              </a:ext>
            </a:extLst>
          </p:cNvPr>
          <p:cNvSpPr>
            <a:spLocks noGrp="1"/>
          </p:cNvSpPr>
          <p:nvPr>
            <p:ph type="ctrTitle"/>
          </p:nvPr>
        </p:nvSpPr>
        <p:spPr>
          <a:xfrm>
            <a:off x="1371600" y="923278"/>
            <a:ext cx="9448800" cy="1074197"/>
          </a:xfrm>
        </p:spPr>
        <p:txBody>
          <a:bodyPr>
            <a:normAutofit/>
          </a:bodyPr>
          <a:lstStyle/>
          <a:p>
            <a:r>
              <a:rPr lang="en-IN" sz="4400" b="1" cap="none" dirty="0">
                <a:latin typeface="Baskerville Old Face" panose="02020602080505020303" pitchFamily="18" charset="0"/>
              </a:rPr>
              <a:t>Conclusion</a:t>
            </a:r>
          </a:p>
        </p:txBody>
      </p:sp>
      <p:sp>
        <p:nvSpPr>
          <p:cNvPr id="3" name="Subtitle 2">
            <a:extLst>
              <a:ext uri="{FF2B5EF4-FFF2-40B4-BE49-F238E27FC236}">
                <a16:creationId xmlns:a16="http://schemas.microsoft.com/office/drawing/2014/main" id="{F688DFD0-9B1B-402E-9933-FFC3B4034279}"/>
              </a:ext>
            </a:extLst>
          </p:cNvPr>
          <p:cNvSpPr>
            <a:spLocks noGrp="1"/>
          </p:cNvSpPr>
          <p:nvPr>
            <p:ph type="subTitle" idx="1"/>
          </p:nvPr>
        </p:nvSpPr>
        <p:spPr>
          <a:xfrm>
            <a:off x="1371600" y="2192784"/>
            <a:ext cx="9448800" cy="2125217"/>
          </a:xfrm>
        </p:spPr>
        <p:txBody>
          <a:bodyPr>
            <a:noAutofit/>
          </a:bodyPr>
          <a:lstStyle/>
          <a:p>
            <a:pPr algn="just">
              <a:lnSpc>
                <a:spcPct val="170000"/>
              </a:lnSpc>
            </a:pPr>
            <a:r>
              <a:rPr lang="en-US" sz="1600" b="0" i="0" dirty="0">
                <a:effectLst/>
                <a:latin typeface="Baskerville Old Face" panose="02020602080505020303"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While this has been the case in some areas, there is still demand for clothing in market areas where the consumer feels more comfortable seeing and touching the product being bought.  However, the availability of online shopping has produced a more educated consumer that can shop around with relative ease without having to spend a large amount of time. </a:t>
            </a: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37040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F6698-FCC5-4BE6-A6C3-B8CB1F517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 y="0"/>
            <a:ext cx="12254144" cy="6858000"/>
          </a:xfrm>
          <a:prstGeom prst="rect">
            <a:avLst/>
          </a:prstGeom>
        </p:spPr>
      </p:pic>
    </p:spTree>
    <p:extLst>
      <p:ext uri="{BB962C8B-B14F-4D97-AF65-F5344CB8AC3E}">
        <p14:creationId xmlns:p14="http://schemas.microsoft.com/office/powerpoint/2010/main" val="39197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39E9-9122-47CB-8C7B-4084954A9054}"/>
              </a:ext>
            </a:extLst>
          </p:cNvPr>
          <p:cNvSpPr>
            <a:spLocks noGrp="1"/>
          </p:cNvSpPr>
          <p:nvPr>
            <p:ph type="title"/>
          </p:nvPr>
        </p:nvSpPr>
        <p:spPr/>
        <p:txBody>
          <a:bodyPr>
            <a:normAutofit/>
          </a:bodyPr>
          <a:lstStyle/>
          <a:p>
            <a:r>
              <a:rPr lang="en-IN" sz="3200" i="1" dirty="0">
                <a:latin typeface="+mn-lt"/>
              </a:rPr>
              <a:t>Functionality</a:t>
            </a:r>
          </a:p>
        </p:txBody>
      </p:sp>
      <p:pic>
        <p:nvPicPr>
          <p:cNvPr id="9" name="Graphic 8" descr="Man">
            <a:extLst>
              <a:ext uri="{FF2B5EF4-FFF2-40B4-BE49-F238E27FC236}">
                <a16:creationId xmlns:a16="http://schemas.microsoft.com/office/drawing/2014/main" id="{3BF8B8D1-7B50-42F5-BF7C-435FFCE65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648" y="3888925"/>
            <a:ext cx="785674" cy="785674"/>
          </a:xfrm>
          <a:prstGeom prst="rect">
            <a:avLst/>
          </a:prstGeom>
        </p:spPr>
      </p:pic>
      <p:pic>
        <p:nvPicPr>
          <p:cNvPr id="11" name="Graphic 10" descr="Man">
            <a:extLst>
              <a:ext uri="{FF2B5EF4-FFF2-40B4-BE49-F238E27FC236}">
                <a16:creationId xmlns:a16="http://schemas.microsoft.com/office/drawing/2014/main" id="{8E901958-D4AE-44CA-9DFC-4D1437808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3011" y="2423684"/>
            <a:ext cx="656947" cy="656947"/>
          </a:xfrm>
          <a:prstGeom prst="rect">
            <a:avLst/>
          </a:prstGeom>
        </p:spPr>
      </p:pic>
      <p:pic>
        <p:nvPicPr>
          <p:cNvPr id="19" name="Graphic 18" descr="Browser window">
            <a:extLst>
              <a:ext uri="{FF2B5EF4-FFF2-40B4-BE49-F238E27FC236}">
                <a16:creationId xmlns:a16="http://schemas.microsoft.com/office/drawing/2014/main" id="{E2FD8354-3364-478C-A7F8-43E4C9D43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828" y="2971800"/>
            <a:ext cx="914400" cy="914400"/>
          </a:xfrm>
          <a:prstGeom prst="rect">
            <a:avLst/>
          </a:prstGeom>
        </p:spPr>
      </p:pic>
      <p:pic>
        <p:nvPicPr>
          <p:cNvPr id="21" name="Graphic 20" descr="Magnifying glass">
            <a:extLst>
              <a:ext uri="{FF2B5EF4-FFF2-40B4-BE49-F238E27FC236}">
                <a16:creationId xmlns:a16="http://schemas.microsoft.com/office/drawing/2014/main" id="{9ED1AA96-B21C-4CD5-820A-243BC363B4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4840" y="2363256"/>
            <a:ext cx="471997" cy="388902"/>
          </a:xfrm>
          <a:prstGeom prst="rect">
            <a:avLst/>
          </a:prstGeom>
        </p:spPr>
      </p:pic>
      <p:pic>
        <p:nvPicPr>
          <p:cNvPr id="23" name="Graphic 22" descr="Shirt">
            <a:extLst>
              <a:ext uri="{FF2B5EF4-FFF2-40B4-BE49-F238E27FC236}">
                <a16:creationId xmlns:a16="http://schemas.microsoft.com/office/drawing/2014/main" id="{1AE81B6C-E812-44B2-9F47-29396BD92A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0437" y="4556885"/>
            <a:ext cx="730929" cy="730929"/>
          </a:xfrm>
          <a:prstGeom prst="rect">
            <a:avLst/>
          </a:prstGeom>
        </p:spPr>
      </p:pic>
      <p:pic>
        <p:nvPicPr>
          <p:cNvPr id="25" name="Graphic 24" descr="Filter">
            <a:extLst>
              <a:ext uri="{FF2B5EF4-FFF2-40B4-BE49-F238E27FC236}">
                <a16:creationId xmlns:a16="http://schemas.microsoft.com/office/drawing/2014/main" id="{3AA83905-885A-4F64-9690-4ACC486BEB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88889" y="3577467"/>
            <a:ext cx="457200" cy="365464"/>
          </a:xfrm>
          <a:prstGeom prst="rect">
            <a:avLst/>
          </a:prstGeom>
        </p:spPr>
      </p:pic>
      <p:cxnSp>
        <p:nvCxnSpPr>
          <p:cNvPr id="33" name="Straight Arrow Connector 32">
            <a:extLst>
              <a:ext uri="{FF2B5EF4-FFF2-40B4-BE49-F238E27FC236}">
                <a16:creationId xmlns:a16="http://schemas.microsoft.com/office/drawing/2014/main" id="{B91A3D32-803F-4F3F-96BF-3B351B1D0353}"/>
              </a:ext>
            </a:extLst>
          </p:cNvPr>
          <p:cNvCxnSpPr>
            <a:cxnSpLocks/>
          </p:cNvCxnSpPr>
          <p:nvPr/>
        </p:nvCxnSpPr>
        <p:spPr>
          <a:xfrm flipH="1">
            <a:off x="3800837" y="3004424"/>
            <a:ext cx="1" cy="3207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F0A7948-1FD5-480B-983D-C56CEC669FEA}"/>
              </a:ext>
            </a:extLst>
          </p:cNvPr>
          <p:cNvCxnSpPr>
            <a:cxnSpLocks/>
          </p:cNvCxnSpPr>
          <p:nvPr/>
        </p:nvCxnSpPr>
        <p:spPr>
          <a:xfrm>
            <a:off x="3802592" y="4074849"/>
            <a:ext cx="0" cy="246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8" name="Graphic 37" descr="Shopping cart">
            <a:extLst>
              <a:ext uri="{FF2B5EF4-FFF2-40B4-BE49-F238E27FC236}">
                <a16:creationId xmlns:a16="http://schemas.microsoft.com/office/drawing/2014/main" id="{CE52FC21-632D-4E73-8E74-2F895FE0E6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42503" y="3160450"/>
            <a:ext cx="654731" cy="654731"/>
          </a:xfrm>
          <a:prstGeom prst="rect">
            <a:avLst/>
          </a:prstGeom>
        </p:spPr>
      </p:pic>
      <p:pic>
        <p:nvPicPr>
          <p:cNvPr id="63" name="Graphic 62" descr="Credit card">
            <a:extLst>
              <a:ext uri="{FF2B5EF4-FFF2-40B4-BE49-F238E27FC236}">
                <a16:creationId xmlns:a16="http://schemas.microsoft.com/office/drawing/2014/main" id="{E5D2E065-6B41-4118-B265-0DE729B3CF3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21840" y="2247630"/>
            <a:ext cx="724170" cy="724170"/>
          </a:xfrm>
          <a:prstGeom prst="rect">
            <a:avLst/>
          </a:prstGeom>
        </p:spPr>
      </p:pic>
      <p:pic>
        <p:nvPicPr>
          <p:cNvPr id="76" name="Graphic 75" descr="Wallet">
            <a:extLst>
              <a:ext uri="{FF2B5EF4-FFF2-40B4-BE49-F238E27FC236}">
                <a16:creationId xmlns:a16="http://schemas.microsoft.com/office/drawing/2014/main" id="{0DB2532F-1B98-4B4F-A1BE-5D43FD14B3C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21840" y="3350680"/>
            <a:ext cx="724169" cy="724169"/>
          </a:xfrm>
          <a:prstGeom prst="rect">
            <a:avLst/>
          </a:prstGeom>
        </p:spPr>
      </p:pic>
      <p:pic>
        <p:nvPicPr>
          <p:cNvPr id="78" name="Graphic 77" descr="Money">
            <a:extLst>
              <a:ext uri="{FF2B5EF4-FFF2-40B4-BE49-F238E27FC236}">
                <a16:creationId xmlns:a16="http://schemas.microsoft.com/office/drawing/2014/main" id="{5C7916D2-7E03-456C-B635-22711B3143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21840" y="4281762"/>
            <a:ext cx="724168" cy="724168"/>
          </a:xfrm>
          <a:prstGeom prst="rect">
            <a:avLst/>
          </a:prstGeom>
        </p:spPr>
      </p:pic>
      <p:pic>
        <p:nvPicPr>
          <p:cNvPr id="92" name="Graphic 91" descr="Shopping bag">
            <a:extLst>
              <a:ext uri="{FF2B5EF4-FFF2-40B4-BE49-F238E27FC236}">
                <a16:creationId xmlns:a16="http://schemas.microsoft.com/office/drawing/2014/main" id="{4DE20702-15D6-42E5-8A81-E909A3A7E2F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390834" y="2981923"/>
            <a:ext cx="914400" cy="914400"/>
          </a:xfrm>
          <a:prstGeom prst="rect">
            <a:avLst/>
          </a:prstGeom>
        </p:spPr>
      </p:pic>
      <p:sp>
        <p:nvSpPr>
          <p:cNvPr id="104" name="Arrow: Right 103">
            <a:extLst>
              <a:ext uri="{FF2B5EF4-FFF2-40B4-BE49-F238E27FC236}">
                <a16:creationId xmlns:a16="http://schemas.microsoft.com/office/drawing/2014/main" id="{44AA8292-B15D-4D48-8584-B9332F3D5D82}"/>
              </a:ext>
            </a:extLst>
          </p:cNvPr>
          <p:cNvSpPr/>
          <p:nvPr/>
        </p:nvSpPr>
        <p:spPr>
          <a:xfrm>
            <a:off x="4332303" y="3350680"/>
            <a:ext cx="765972" cy="3654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5" name="Arrow: Right 104">
            <a:extLst>
              <a:ext uri="{FF2B5EF4-FFF2-40B4-BE49-F238E27FC236}">
                <a16:creationId xmlns:a16="http://schemas.microsoft.com/office/drawing/2014/main" id="{99CF5718-A564-46B3-BB02-097A57CA815D}"/>
              </a:ext>
            </a:extLst>
          </p:cNvPr>
          <p:cNvSpPr/>
          <p:nvPr/>
        </p:nvSpPr>
        <p:spPr>
          <a:xfrm>
            <a:off x="6241462" y="3325201"/>
            <a:ext cx="724169" cy="3909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6" name="Arrow: Right 105">
            <a:extLst>
              <a:ext uri="{FF2B5EF4-FFF2-40B4-BE49-F238E27FC236}">
                <a16:creationId xmlns:a16="http://schemas.microsoft.com/office/drawing/2014/main" id="{104E22B4-13A1-46C8-A3D7-0226ECCA7E09}"/>
              </a:ext>
            </a:extLst>
          </p:cNvPr>
          <p:cNvSpPr/>
          <p:nvPr/>
        </p:nvSpPr>
        <p:spPr>
          <a:xfrm>
            <a:off x="8267592" y="3350680"/>
            <a:ext cx="839977" cy="3654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0" name="Arrow: Right 109">
            <a:extLst>
              <a:ext uri="{FF2B5EF4-FFF2-40B4-BE49-F238E27FC236}">
                <a16:creationId xmlns:a16="http://schemas.microsoft.com/office/drawing/2014/main" id="{8065564D-801C-4943-923C-B096E1685431}"/>
              </a:ext>
            </a:extLst>
          </p:cNvPr>
          <p:cNvSpPr/>
          <p:nvPr/>
        </p:nvSpPr>
        <p:spPr>
          <a:xfrm>
            <a:off x="1216103" y="3325201"/>
            <a:ext cx="765962" cy="3207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1" name="Arrow: Right 110">
            <a:extLst>
              <a:ext uri="{FF2B5EF4-FFF2-40B4-BE49-F238E27FC236}">
                <a16:creationId xmlns:a16="http://schemas.microsoft.com/office/drawing/2014/main" id="{FAE86D6B-E5E0-4FE7-AF94-A09E900E7A1B}"/>
              </a:ext>
            </a:extLst>
          </p:cNvPr>
          <p:cNvSpPr/>
          <p:nvPr/>
        </p:nvSpPr>
        <p:spPr>
          <a:xfrm>
            <a:off x="2734322" y="3392622"/>
            <a:ext cx="690788" cy="320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4F859B0-5082-4F23-A57B-E4BF7AA7C91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16492"/>
            <a:ext cx="12192000" cy="6825015"/>
          </a:xfrm>
          <a:prstGeom prst="rect">
            <a:avLst/>
          </a:prstGeom>
        </p:spPr>
      </p:pic>
    </p:spTree>
    <p:extLst>
      <p:ext uri="{BB962C8B-B14F-4D97-AF65-F5344CB8AC3E}">
        <p14:creationId xmlns:p14="http://schemas.microsoft.com/office/powerpoint/2010/main" val="249930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3E96-63B1-4A21-B99A-389BA8ACF182}"/>
              </a:ext>
            </a:extLst>
          </p:cNvPr>
          <p:cNvSpPr>
            <a:spLocks noGrp="1"/>
          </p:cNvSpPr>
          <p:nvPr>
            <p:ph type="title"/>
          </p:nvPr>
        </p:nvSpPr>
        <p:spPr/>
        <p:txBody>
          <a:bodyPr/>
          <a:lstStyle/>
          <a:p>
            <a:pPr algn="l"/>
            <a:r>
              <a:rPr lang="en-IN" b="1" cap="none" dirty="0">
                <a:latin typeface="Baskerville Old Face" panose="02020602080505020303" pitchFamily="18" charset="0"/>
              </a:rPr>
              <a:t>Operating Users</a:t>
            </a:r>
          </a:p>
        </p:txBody>
      </p:sp>
      <p:sp>
        <p:nvSpPr>
          <p:cNvPr id="3" name="Content Placeholder 2">
            <a:extLst>
              <a:ext uri="{FF2B5EF4-FFF2-40B4-BE49-F238E27FC236}">
                <a16:creationId xmlns:a16="http://schemas.microsoft.com/office/drawing/2014/main" id="{E9FF1CFA-CAE4-4256-954E-92087FE20FCC}"/>
              </a:ext>
            </a:extLst>
          </p:cNvPr>
          <p:cNvSpPr>
            <a:spLocks noGrp="1"/>
          </p:cNvSpPr>
          <p:nvPr>
            <p:ph sz="half" idx="1"/>
          </p:nvPr>
        </p:nvSpPr>
        <p:spPr/>
        <p:txBody>
          <a:bodyPr/>
          <a:lstStyle/>
          <a:p>
            <a:pPr marL="0" indent="0">
              <a:buNone/>
            </a:pPr>
            <a:r>
              <a:rPr lang="en-IN" b="1" u="sng" dirty="0">
                <a:latin typeface="Baskerville Old Face" panose="02020602080505020303" pitchFamily="18" charset="0"/>
              </a:rPr>
              <a:t>Admin User</a:t>
            </a:r>
          </a:p>
          <a:p>
            <a:r>
              <a:rPr lang="en-IN" b="0" dirty="0">
                <a:effectLst/>
                <a:latin typeface="Baskerville Old Face" panose="02020602080505020303" pitchFamily="18" charset="0"/>
              </a:rPr>
              <a:t>Login Control Panel</a:t>
            </a:r>
          </a:p>
          <a:p>
            <a:pPr algn="l">
              <a:buFont typeface="Arial" panose="020B0604020202020204" pitchFamily="34" charset="0"/>
              <a:buChar char="•"/>
            </a:pPr>
            <a:r>
              <a:rPr lang="en-US" b="0" dirty="0">
                <a:effectLst/>
                <a:latin typeface="Baskerville Old Face" panose="02020602080505020303" pitchFamily="18" charset="0"/>
              </a:rPr>
              <a:t>Orders List</a:t>
            </a:r>
          </a:p>
          <a:p>
            <a:pPr algn="l">
              <a:buFont typeface="Arial" panose="020B0604020202020204" pitchFamily="34" charset="0"/>
              <a:buChar char="•"/>
            </a:pPr>
            <a:r>
              <a:rPr lang="en-US" b="0" dirty="0">
                <a:effectLst/>
                <a:latin typeface="Baskerville Old Face" panose="02020602080505020303" pitchFamily="18" charset="0"/>
              </a:rPr>
              <a:t>Home Page Product Display – featured product</a:t>
            </a:r>
          </a:p>
          <a:p>
            <a:pPr algn="l">
              <a:buFont typeface="Arial" panose="020B0604020202020204" pitchFamily="34" charset="0"/>
              <a:buChar char="•"/>
            </a:pPr>
            <a:r>
              <a:rPr lang="en-US" b="0" dirty="0">
                <a:effectLst/>
                <a:latin typeface="Baskerville Old Face" panose="02020602080505020303" pitchFamily="18" charset="0"/>
              </a:rPr>
              <a:t>Product Category Details</a:t>
            </a:r>
          </a:p>
          <a:p>
            <a:pPr algn="l">
              <a:buFont typeface="Arial" panose="020B0604020202020204" pitchFamily="34" charset="0"/>
              <a:buChar char="•"/>
            </a:pPr>
            <a:r>
              <a:rPr lang="en-US" b="0" dirty="0">
                <a:effectLst/>
                <a:latin typeface="Baskerville Old Face" panose="02020602080505020303" pitchFamily="18" charset="0"/>
              </a:rPr>
              <a:t>Items Details, Image &amp; Price under a Category.</a:t>
            </a:r>
            <a:r>
              <a:rPr lang="en-IN" dirty="0"/>
              <a:t>	</a:t>
            </a:r>
          </a:p>
        </p:txBody>
      </p:sp>
      <p:sp>
        <p:nvSpPr>
          <p:cNvPr id="4" name="Content Placeholder 3">
            <a:extLst>
              <a:ext uri="{FF2B5EF4-FFF2-40B4-BE49-F238E27FC236}">
                <a16:creationId xmlns:a16="http://schemas.microsoft.com/office/drawing/2014/main" id="{FE687DCF-5742-4898-841D-BDE77A5F6951}"/>
              </a:ext>
            </a:extLst>
          </p:cNvPr>
          <p:cNvSpPr>
            <a:spLocks noGrp="1"/>
          </p:cNvSpPr>
          <p:nvPr>
            <p:ph sz="half" idx="2"/>
          </p:nvPr>
        </p:nvSpPr>
        <p:spPr/>
        <p:txBody>
          <a:bodyPr/>
          <a:lstStyle/>
          <a:p>
            <a:pPr marL="0" indent="0">
              <a:buNone/>
            </a:pPr>
            <a:r>
              <a:rPr lang="en-IN" b="1" u="sng" dirty="0">
                <a:latin typeface="Baskerville Old Face" panose="02020602080505020303" pitchFamily="18" charset="0"/>
              </a:rPr>
              <a:t>Buying User</a:t>
            </a:r>
          </a:p>
          <a:p>
            <a:pPr>
              <a:buFont typeface="Arial" panose="020B0604020202020204" pitchFamily="34" charset="0"/>
              <a:buChar char="•"/>
            </a:pPr>
            <a:r>
              <a:rPr lang="en-US" b="0" dirty="0">
                <a:effectLst/>
                <a:latin typeface="Baskerville Old Face" panose="02020602080505020303" pitchFamily="18" charset="0"/>
              </a:rPr>
              <a:t>Display Of Items with Details under Categories</a:t>
            </a:r>
          </a:p>
          <a:p>
            <a:pPr>
              <a:buFont typeface="Arial" panose="020B0604020202020204" pitchFamily="34" charset="0"/>
              <a:buChar char="•"/>
            </a:pPr>
            <a:r>
              <a:rPr lang="en-US" b="0" dirty="0">
                <a:effectLst/>
                <a:latin typeface="Baskerville Old Face" panose="02020602080505020303" pitchFamily="18" charset="0"/>
              </a:rPr>
              <a:t>Search Products by  input &amp; Category</a:t>
            </a:r>
          </a:p>
          <a:p>
            <a:pPr>
              <a:buFont typeface="Arial" panose="020B0604020202020204" pitchFamily="34" charset="0"/>
              <a:buChar char="•"/>
            </a:pPr>
            <a:r>
              <a:rPr lang="en-US" b="0" dirty="0">
                <a:effectLst/>
                <a:latin typeface="Baskerville Old Face" panose="02020602080505020303" pitchFamily="18" charset="0"/>
              </a:rPr>
              <a:t>Add To Cart</a:t>
            </a:r>
          </a:p>
          <a:p>
            <a:pPr>
              <a:buFont typeface="Arial" panose="020B0604020202020204" pitchFamily="34" charset="0"/>
              <a:buChar char="•"/>
            </a:pPr>
            <a:r>
              <a:rPr lang="en-US" b="0" dirty="0">
                <a:effectLst/>
                <a:latin typeface="Baskerville Old Face" panose="02020602080505020303" pitchFamily="18" charset="0"/>
              </a:rPr>
              <a:t>Select Quantity</a:t>
            </a:r>
          </a:p>
          <a:p>
            <a:r>
              <a:rPr lang="en-IN" b="0" dirty="0">
                <a:effectLst/>
                <a:latin typeface="Baskerville Old Face" panose="02020602080505020303" pitchFamily="18" charset="0"/>
              </a:rPr>
              <a:t>Price Calculated</a:t>
            </a:r>
          </a:p>
          <a:p>
            <a:r>
              <a:rPr lang="en-US" b="0" dirty="0">
                <a:effectLst/>
                <a:latin typeface="Baskerville Old Face" panose="02020602080505020303" pitchFamily="18" charset="0"/>
              </a:rPr>
              <a:t>Proceed To Checkout at Payment Gateway</a:t>
            </a:r>
          </a:p>
          <a:p>
            <a:pPr>
              <a:buFont typeface="Arial" panose="020B0604020202020204" pitchFamily="34" charset="0"/>
              <a:buChar char="•"/>
            </a:pPr>
            <a:endParaRPr lang="en-US" b="0" dirty="0">
              <a:effectLst/>
              <a:latin typeface="Baskerville Old Face" panose="02020602080505020303" pitchFamily="18" charset="0"/>
            </a:endParaRPr>
          </a:p>
          <a:p>
            <a:pPr marL="0" indent="0">
              <a:buNone/>
            </a:pPr>
            <a:endParaRPr lang="en-IN" b="1" dirty="0">
              <a:latin typeface="Baskerville Old Face" panose="02020602080505020303" pitchFamily="18" charset="0"/>
            </a:endParaRPr>
          </a:p>
        </p:txBody>
      </p:sp>
    </p:spTree>
    <p:extLst>
      <p:ext uri="{BB962C8B-B14F-4D97-AF65-F5344CB8AC3E}">
        <p14:creationId xmlns:p14="http://schemas.microsoft.com/office/powerpoint/2010/main" val="273530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ED77-FE2E-481E-B125-BDC94BCDDEF1}"/>
              </a:ext>
            </a:extLst>
          </p:cNvPr>
          <p:cNvSpPr>
            <a:spLocks noGrp="1"/>
          </p:cNvSpPr>
          <p:nvPr>
            <p:ph type="ctrTitle"/>
          </p:nvPr>
        </p:nvSpPr>
        <p:spPr>
          <a:xfrm>
            <a:off x="1500326" y="745725"/>
            <a:ext cx="9320074" cy="1012054"/>
          </a:xfrm>
        </p:spPr>
        <p:txBody>
          <a:bodyPr>
            <a:normAutofit/>
          </a:bodyPr>
          <a:lstStyle/>
          <a:p>
            <a:r>
              <a:rPr lang="en-IN" sz="4000" b="1" cap="none" dirty="0">
                <a:latin typeface="Baskerville Old Face" panose="02020602080505020303" pitchFamily="18" charset="0"/>
              </a:rPr>
              <a:t>Functional Requirements</a:t>
            </a:r>
          </a:p>
        </p:txBody>
      </p:sp>
      <p:sp>
        <p:nvSpPr>
          <p:cNvPr id="3" name="Subtitle 2">
            <a:extLst>
              <a:ext uri="{FF2B5EF4-FFF2-40B4-BE49-F238E27FC236}">
                <a16:creationId xmlns:a16="http://schemas.microsoft.com/office/drawing/2014/main" id="{43169EF4-4860-476F-9ABC-E106AA7C3DDC}"/>
              </a:ext>
            </a:extLst>
          </p:cNvPr>
          <p:cNvSpPr>
            <a:spLocks noGrp="1"/>
          </p:cNvSpPr>
          <p:nvPr>
            <p:ph type="subTitle" idx="1"/>
          </p:nvPr>
        </p:nvSpPr>
        <p:spPr>
          <a:xfrm>
            <a:off x="1500324" y="1953088"/>
            <a:ext cx="9320075" cy="4270160"/>
          </a:xfrm>
        </p:spPr>
        <p:txBody>
          <a:bodyPr>
            <a:normAutofit fontScale="92500" lnSpcReduction="10000"/>
          </a:bodyPr>
          <a:lstStyle/>
          <a:p>
            <a:pPr marL="342900" indent="-342900" algn="just">
              <a:lnSpc>
                <a:spcPct val="150000"/>
              </a:lnSpc>
              <a:buFont typeface="Arial" panose="020B0604020202020204" pitchFamily="34" charset="0"/>
              <a:buChar char="•"/>
            </a:pPr>
            <a:r>
              <a:rPr lang="en-US" b="0" i="0" dirty="0">
                <a:effectLst/>
                <a:latin typeface="Baskerville Old Face" panose="02020602080505020303" pitchFamily="18" charset="0"/>
              </a:rPr>
              <a:t>The main </a:t>
            </a:r>
            <a:r>
              <a:rPr lang="en-US" dirty="0">
                <a:latin typeface="Baskerville Old Face" panose="02020602080505020303" pitchFamily="18" charset="0"/>
              </a:rPr>
              <a:t>page consists of Logo of Application, Login/signup page, offers page, product page, profile page and helpline details under the bottom of Home page.</a:t>
            </a:r>
          </a:p>
          <a:p>
            <a:pPr marL="342900" indent="-342900" algn="just">
              <a:lnSpc>
                <a:spcPct val="150000"/>
              </a:lnSpc>
              <a:buFont typeface="Arial" panose="020B0604020202020204" pitchFamily="34" charset="0"/>
              <a:buChar char="•"/>
            </a:pPr>
            <a:r>
              <a:rPr lang="en-US" b="0" i="0" dirty="0">
                <a:effectLst/>
                <a:latin typeface="Baskerville Old Face" panose="02020602080505020303" pitchFamily="18" charset="0"/>
              </a:rPr>
              <a:t>The page consists of options such as product size, color, and type. There is a sorting feature to filter out products based on price, model, size, etc. There is also the “Add to Cart” or “Add to Wishlist” feature present in the category pages</a:t>
            </a:r>
            <a:r>
              <a:rPr lang="en-US" b="1" i="0" dirty="0">
                <a:effectLst/>
                <a:latin typeface="Baskerville Old Face" panose="02020602080505020303" pitchFamily="18" charset="0"/>
              </a:rPr>
              <a:t>.</a:t>
            </a:r>
          </a:p>
          <a:p>
            <a:pPr marL="342900" indent="-342900" algn="just">
              <a:lnSpc>
                <a:spcPct val="150000"/>
              </a:lnSpc>
              <a:buFont typeface="Arial" panose="020B0604020202020204" pitchFamily="34" charset="0"/>
              <a:buChar char="•"/>
            </a:pPr>
            <a:r>
              <a:rPr lang="en-US" dirty="0">
                <a:latin typeface="Baskerville Old Face" panose="02020602080505020303" pitchFamily="18" charset="0"/>
              </a:rPr>
              <a:t>The page </a:t>
            </a:r>
            <a:r>
              <a:rPr lang="en-US" b="0" i="0" dirty="0">
                <a:effectLst/>
                <a:latin typeface="Baskerville Old Face" panose="02020602080505020303" pitchFamily="18" charset="0"/>
              </a:rPr>
              <a:t>Consists of the product title, description, product images, related products, Add to Cart feature, Product comparison, additional product information.</a:t>
            </a:r>
          </a:p>
          <a:p>
            <a:pPr marL="342900" indent="-342900" algn="just">
              <a:lnSpc>
                <a:spcPct val="150000"/>
              </a:lnSpc>
              <a:buFont typeface="Arial" panose="020B0604020202020204" pitchFamily="34" charset="0"/>
              <a:buChar char="•"/>
            </a:pPr>
            <a:r>
              <a:rPr lang="en-US" dirty="0">
                <a:latin typeface="Baskerville Old Face" panose="02020602080505020303" pitchFamily="18" charset="0"/>
              </a:rPr>
              <a:t>The Page consist of</a:t>
            </a:r>
            <a:r>
              <a:rPr lang="en-US" b="0" i="0" dirty="0">
                <a:effectLst/>
                <a:latin typeface="Baskerville Old Face" panose="02020602080505020303" pitchFamily="18" charset="0"/>
              </a:rPr>
              <a:t> list view, removing the product from the list, cash on delivery option, Select delivery option, card payment, pay now option.</a:t>
            </a:r>
            <a:endParaRPr lang="en-IN" dirty="0">
              <a:latin typeface="Baskerville Old Face" panose="02020602080505020303" pitchFamily="18" charset="0"/>
            </a:endParaRPr>
          </a:p>
        </p:txBody>
      </p:sp>
    </p:spTree>
    <p:extLst>
      <p:ext uri="{BB962C8B-B14F-4D97-AF65-F5344CB8AC3E}">
        <p14:creationId xmlns:p14="http://schemas.microsoft.com/office/powerpoint/2010/main" val="31836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C1E1-1862-4B4A-8004-7EE2ABE200F5}"/>
              </a:ext>
            </a:extLst>
          </p:cNvPr>
          <p:cNvSpPr>
            <a:spLocks noGrp="1"/>
          </p:cNvSpPr>
          <p:nvPr>
            <p:ph type="ctrTitle"/>
          </p:nvPr>
        </p:nvSpPr>
        <p:spPr>
          <a:xfrm>
            <a:off x="1371600" y="1251752"/>
            <a:ext cx="9448800" cy="685800"/>
          </a:xfrm>
        </p:spPr>
        <p:txBody>
          <a:bodyPr>
            <a:normAutofit/>
          </a:bodyPr>
          <a:lstStyle/>
          <a:p>
            <a:r>
              <a:rPr lang="en-IN" sz="3600" b="1" cap="none" dirty="0">
                <a:latin typeface="Baskerville Old Face" panose="02020602080505020303" pitchFamily="18" charset="0"/>
              </a:rPr>
              <a:t>Non Functional Requirements</a:t>
            </a:r>
          </a:p>
        </p:txBody>
      </p:sp>
      <p:sp>
        <p:nvSpPr>
          <p:cNvPr id="3" name="Subtitle 2">
            <a:extLst>
              <a:ext uri="{FF2B5EF4-FFF2-40B4-BE49-F238E27FC236}">
                <a16:creationId xmlns:a16="http://schemas.microsoft.com/office/drawing/2014/main" id="{031146C8-C9E5-4A73-81FA-72E187F67181}"/>
              </a:ext>
            </a:extLst>
          </p:cNvPr>
          <p:cNvSpPr>
            <a:spLocks noGrp="1"/>
          </p:cNvSpPr>
          <p:nvPr>
            <p:ph type="subTitle" idx="1"/>
          </p:nvPr>
        </p:nvSpPr>
        <p:spPr>
          <a:xfrm>
            <a:off x="1371600" y="2121762"/>
            <a:ext cx="9448800" cy="3684233"/>
          </a:xfrm>
        </p:spPr>
        <p:txBody>
          <a:bodyPr/>
          <a:lstStyle/>
          <a:p>
            <a:pPr algn="just">
              <a:lnSpc>
                <a:spcPct val="150000"/>
              </a:lnSpc>
            </a:pPr>
            <a:r>
              <a:rPr lang="en-US" dirty="0">
                <a:latin typeface="Baskerville Old Face" panose="02020602080505020303" pitchFamily="18" charset="0"/>
              </a:rPr>
              <a:t>C</a:t>
            </a:r>
            <a:r>
              <a:rPr lang="en-US" b="0" i="0" dirty="0">
                <a:effectLst/>
                <a:latin typeface="Baskerville Old Face" panose="02020602080505020303" pitchFamily="18" charset="0"/>
              </a:rPr>
              <a:t>apturing the behavior when a large number of people are using the software at the same time. Most of the time it is experienced that the servers are busy or unavailable due to heavy load.</a:t>
            </a:r>
          </a:p>
          <a:p>
            <a:pPr algn="just">
              <a:lnSpc>
                <a:spcPct val="150000"/>
              </a:lnSpc>
              <a:buFont typeface="Arial" panose="020B0604020202020204" pitchFamily="34" charset="0"/>
              <a:buChar char="•"/>
            </a:pPr>
            <a:r>
              <a:rPr lang="en-US" b="0" i="0" dirty="0">
                <a:effectLst/>
                <a:latin typeface="Baskerville Old Face" panose="02020602080505020303" pitchFamily="18" charset="0"/>
              </a:rPr>
              <a:t>Validates that the system meets the expected response time. Evaluates that the significant elements of the application meet the desired response time. </a:t>
            </a:r>
          </a:p>
          <a:p>
            <a:pPr algn="just">
              <a:lnSpc>
                <a:spcPct val="150000"/>
              </a:lnSpc>
              <a:buFont typeface="Arial" panose="020B0604020202020204" pitchFamily="34" charset="0"/>
              <a:buChar char="•"/>
            </a:pPr>
            <a:r>
              <a:rPr lang="en-US" dirty="0">
                <a:latin typeface="Baskerville Old Face" panose="02020602080505020303" pitchFamily="18" charset="0"/>
              </a:rPr>
              <a:t>Whether the Application easy to use.</a:t>
            </a:r>
          </a:p>
          <a:p>
            <a:pPr algn="just">
              <a:buFont typeface="Arial" panose="020B0604020202020204" pitchFamily="34" charset="0"/>
              <a:buChar char="•"/>
            </a:pPr>
            <a:endParaRPr lang="en-US" b="0" i="0" dirty="0">
              <a:effectLst/>
              <a:latin typeface="Baskerville Old Face" panose="02020602080505020303" pitchFamily="18" charset="0"/>
            </a:endParaRPr>
          </a:p>
          <a:p>
            <a:pPr algn="just">
              <a:lnSpc>
                <a:spcPct val="15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263340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333F71-FCE4-43F8-8DEE-54E2E1139734}"/>
              </a:ext>
            </a:extLst>
          </p:cNvPr>
          <p:cNvSpPr>
            <a:spLocks noGrp="1"/>
          </p:cNvSpPr>
          <p:nvPr>
            <p:ph type="body" sz="half" idx="2"/>
          </p:nvPr>
        </p:nvSpPr>
        <p:spPr>
          <a:xfrm>
            <a:off x="1500326" y="1589103"/>
            <a:ext cx="6498455" cy="4306518"/>
          </a:xfrm>
        </p:spPr>
        <p:txBody>
          <a:bodyPr>
            <a:normAutofit/>
          </a:bodyPr>
          <a:lstStyle/>
          <a:p>
            <a:pPr>
              <a:lnSpc>
                <a:spcPct val="300000"/>
              </a:lnSpc>
            </a:pPr>
            <a:r>
              <a:rPr lang="en-IN" sz="2000" b="1" dirty="0">
                <a:latin typeface="Baskerville Old Face" panose="02020602080505020303" pitchFamily="18" charset="0"/>
              </a:rPr>
              <a:t>1. User Phase</a:t>
            </a:r>
          </a:p>
          <a:p>
            <a:pPr>
              <a:lnSpc>
                <a:spcPct val="300000"/>
              </a:lnSpc>
            </a:pPr>
            <a:r>
              <a:rPr lang="en-IN" sz="2000" dirty="0">
                <a:latin typeface="Baskerville Old Face" panose="02020602080505020303" pitchFamily="18" charset="0"/>
              </a:rPr>
              <a:t>2. </a:t>
            </a:r>
            <a:r>
              <a:rPr lang="en-IN" sz="2000" b="1" dirty="0">
                <a:latin typeface="Baskerville Old Face" panose="02020602080505020303" pitchFamily="18" charset="0"/>
              </a:rPr>
              <a:t>Application overview</a:t>
            </a:r>
            <a:r>
              <a:rPr lang="en-IN" sz="2000" dirty="0">
                <a:latin typeface="Baskerville Old Face" panose="02020602080505020303" pitchFamily="18" charset="0"/>
              </a:rPr>
              <a:t> </a:t>
            </a:r>
          </a:p>
          <a:p>
            <a:pPr>
              <a:lnSpc>
                <a:spcPct val="300000"/>
              </a:lnSpc>
            </a:pPr>
            <a:r>
              <a:rPr lang="en-IN" sz="2000" dirty="0">
                <a:latin typeface="Baskerville Old Face" panose="02020602080505020303" pitchFamily="18" charset="0"/>
              </a:rPr>
              <a:t>3. </a:t>
            </a:r>
            <a:r>
              <a:rPr lang="en-IN" sz="2000" b="1" dirty="0">
                <a:latin typeface="Baskerville Old Face" panose="02020602080505020303" pitchFamily="18" charset="0"/>
              </a:rPr>
              <a:t>Add to cart</a:t>
            </a:r>
          </a:p>
          <a:p>
            <a:pPr>
              <a:lnSpc>
                <a:spcPct val="300000"/>
              </a:lnSpc>
            </a:pPr>
            <a:r>
              <a:rPr lang="en-IN" sz="2000" dirty="0">
                <a:latin typeface="Baskerville Old Face" panose="02020602080505020303" pitchFamily="18" charset="0"/>
              </a:rPr>
              <a:t>4. </a:t>
            </a:r>
            <a:r>
              <a:rPr lang="en-IN" sz="2000" b="1" dirty="0">
                <a:latin typeface="Baskerville Old Face" panose="02020602080505020303" pitchFamily="18" charset="0"/>
              </a:rPr>
              <a:t>Payment method</a:t>
            </a:r>
          </a:p>
          <a:p>
            <a:pPr>
              <a:lnSpc>
                <a:spcPct val="300000"/>
              </a:lnSpc>
            </a:pPr>
            <a:endParaRPr lang="en-IN" sz="2000" dirty="0">
              <a:latin typeface="Baskerville Old Face" panose="02020602080505020303" pitchFamily="18" charset="0"/>
            </a:endParaRPr>
          </a:p>
        </p:txBody>
      </p:sp>
      <p:sp>
        <p:nvSpPr>
          <p:cNvPr id="6" name="Title 5">
            <a:extLst>
              <a:ext uri="{FF2B5EF4-FFF2-40B4-BE49-F238E27FC236}">
                <a16:creationId xmlns:a16="http://schemas.microsoft.com/office/drawing/2014/main" id="{73CCDB3B-6D6D-464A-8127-AEBF05AA6179}"/>
              </a:ext>
            </a:extLst>
          </p:cNvPr>
          <p:cNvSpPr>
            <a:spLocks noGrp="1"/>
          </p:cNvSpPr>
          <p:nvPr>
            <p:ph type="title"/>
          </p:nvPr>
        </p:nvSpPr>
        <p:spPr>
          <a:xfrm>
            <a:off x="541537" y="62144"/>
            <a:ext cx="10573305" cy="1615736"/>
          </a:xfrm>
        </p:spPr>
        <p:txBody>
          <a:bodyPr/>
          <a:lstStyle/>
          <a:p>
            <a:r>
              <a:rPr lang="en-IN" b="1" dirty="0">
                <a:latin typeface="Baskerville Old Face" panose="02020602080505020303" pitchFamily="18" charset="0"/>
              </a:rPr>
              <a:t>					Modules</a:t>
            </a:r>
          </a:p>
        </p:txBody>
      </p:sp>
    </p:spTree>
    <p:extLst>
      <p:ext uri="{BB962C8B-B14F-4D97-AF65-F5344CB8AC3E}">
        <p14:creationId xmlns:p14="http://schemas.microsoft.com/office/powerpoint/2010/main" val="315140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0587-908F-42BF-A21B-4DA8C1728D7B}"/>
              </a:ext>
            </a:extLst>
          </p:cNvPr>
          <p:cNvSpPr>
            <a:spLocks noGrp="1"/>
          </p:cNvSpPr>
          <p:nvPr>
            <p:ph type="title"/>
          </p:nvPr>
        </p:nvSpPr>
        <p:spPr>
          <a:xfrm>
            <a:off x="685800" y="746759"/>
            <a:ext cx="4114800" cy="1392759"/>
          </a:xfrm>
        </p:spPr>
        <p:txBody>
          <a:bodyPr/>
          <a:lstStyle/>
          <a:p>
            <a:pPr marL="457200" indent="-457200">
              <a:buFont typeface="Wingdings" panose="05000000000000000000" pitchFamily="2" charset="2"/>
              <a:buChar char="Ø"/>
            </a:pPr>
            <a:r>
              <a:rPr lang="en-IN" cap="none" dirty="0">
                <a:latin typeface="Baskerville Old Face" panose="02020602080505020303" pitchFamily="18" charset="0"/>
              </a:rPr>
              <a:t>User Module</a:t>
            </a:r>
          </a:p>
        </p:txBody>
      </p:sp>
      <p:sp>
        <p:nvSpPr>
          <p:cNvPr id="4" name="Text Placeholder 3">
            <a:extLst>
              <a:ext uri="{FF2B5EF4-FFF2-40B4-BE49-F238E27FC236}">
                <a16:creationId xmlns:a16="http://schemas.microsoft.com/office/drawing/2014/main" id="{22765E13-6A79-44E5-8ABC-C40068E667DE}"/>
              </a:ext>
            </a:extLst>
          </p:cNvPr>
          <p:cNvSpPr>
            <a:spLocks noGrp="1"/>
          </p:cNvSpPr>
          <p:nvPr>
            <p:ph type="body" sz="half" idx="2"/>
          </p:nvPr>
        </p:nvSpPr>
        <p:spPr>
          <a:xfrm>
            <a:off x="685799" y="2610035"/>
            <a:ext cx="5016623" cy="3608649"/>
          </a:xfrm>
        </p:spPr>
        <p:txBody>
          <a:bodyPr>
            <a:normAutofit/>
          </a:bodyPr>
          <a:lstStyle/>
          <a:p>
            <a:pPr algn="l">
              <a:lnSpc>
                <a:spcPct val="250000"/>
              </a:lnSpc>
              <a:buFont typeface="Arial" panose="020B0604020202020204" pitchFamily="34" charset="0"/>
              <a:buChar char="•"/>
            </a:pPr>
            <a:r>
              <a:rPr lang="en-US" sz="1800" b="0" dirty="0">
                <a:effectLst/>
                <a:latin typeface="Baskerville Old Face" panose="02020602080505020303" pitchFamily="18" charset="0"/>
              </a:rPr>
              <a:t>User registration</a:t>
            </a:r>
          </a:p>
          <a:p>
            <a:pPr algn="l">
              <a:lnSpc>
                <a:spcPct val="250000"/>
              </a:lnSpc>
              <a:buFont typeface="Arial" panose="020B0604020202020204" pitchFamily="34" charset="0"/>
              <a:buChar char="•"/>
            </a:pPr>
            <a:r>
              <a:rPr lang="en-US" sz="1800" dirty="0">
                <a:latin typeface="Baskerville Old Face" panose="02020602080505020303" pitchFamily="18" charset="0"/>
              </a:rPr>
              <a:t>Existing user login</a:t>
            </a:r>
            <a:endParaRPr lang="en-US" sz="1800" b="0" dirty="0">
              <a:effectLst/>
              <a:latin typeface="Baskerville Old Face" panose="02020602080505020303" pitchFamily="18" charset="0"/>
            </a:endParaRPr>
          </a:p>
          <a:p>
            <a:pPr algn="l">
              <a:lnSpc>
                <a:spcPct val="250000"/>
              </a:lnSpc>
              <a:buFont typeface="Arial" panose="020B0604020202020204" pitchFamily="34" charset="0"/>
              <a:buChar char="•"/>
            </a:pPr>
            <a:r>
              <a:rPr lang="en-US" sz="1800" b="0" dirty="0">
                <a:effectLst/>
                <a:latin typeface="Baskerville Old Face" panose="02020602080505020303" pitchFamily="18" charset="0"/>
              </a:rPr>
              <a:t>Profile Creation– Name, billing, shipping address</a:t>
            </a:r>
          </a:p>
          <a:p>
            <a:pPr algn="l">
              <a:lnSpc>
                <a:spcPct val="250000"/>
              </a:lnSpc>
              <a:buFont typeface="Arial" panose="020B0604020202020204" pitchFamily="34" charset="0"/>
              <a:buChar char="•"/>
            </a:pPr>
            <a:r>
              <a:rPr lang="en-US" sz="1800" b="0" dirty="0">
                <a:effectLst/>
                <a:latin typeface="Baskerville Old Face" panose="02020602080505020303" pitchFamily="18" charset="0"/>
              </a:rPr>
              <a:t>Forget Password Retrieval</a:t>
            </a:r>
          </a:p>
          <a:p>
            <a:pPr>
              <a:lnSpc>
                <a:spcPct val="250000"/>
              </a:lnSpc>
            </a:pP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119233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C303-A3CA-4C21-A5A3-22FD26F33108}"/>
              </a:ext>
            </a:extLst>
          </p:cNvPr>
          <p:cNvSpPr>
            <a:spLocks noGrp="1"/>
          </p:cNvSpPr>
          <p:nvPr>
            <p:ph type="ctrTitle"/>
          </p:nvPr>
        </p:nvSpPr>
        <p:spPr>
          <a:xfrm>
            <a:off x="1371600" y="1438183"/>
            <a:ext cx="6050132" cy="612559"/>
          </a:xfrm>
        </p:spPr>
        <p:txBody>
          <a:bodyPr>
            <a:normAutofit/>
          </a:bodyPr>
          <a:lstStyle/>
          <a:p>
            <a:pPr marL="457200" indent="-457200">
              <a:buFont typeface="Wingdings" panose="05000000000000000000" pitchFamily="2" charset="2"/>
              <a:buChar char="Ø"/>
            </a:pPr>
            <a:r>
              <a:rPr lang="en-IN" sz="2800" cap="none" dirty="0">
                <a:latin typeface="Baskerville Old Face" panose="02020602080505020303" pitchFamily="18" charset="0"/>
              </a:rPr>
              <a:t>Application Overview</a:t>
            </a:r>
          </a:p>
        </p:txBody>
      </p:sp>
      <p:sp>
        <p:nvSpPr>
          <p:cNvPr id="3" name="Subtitle 2">
            <a:extLst>
              <a:ext uri="{FF2B5EF4-FFF2-40B4-BE49-F238E27FC236}">
                <a16:creationId xmlns:a16="http://schemas.microsoft.com/office/drawing/2014/main" id="{9EA2669D-6946-42BE-9846-7AEDC6ABCFF6}"/>
              </a:ext>
            </a:extLst>
          </p:cNvPr>
          <p:cNvSpPr>
            <a:spLocks noGrp="1"/>
          </p:cNvSpPr>
          <p:nvPr>
            <p:ph type="subTitle" idx="1"/>
          </p:nvPr>
        </p:nvSpPr>
        <p:spPr>
          <a:xfrm>
            <a:off x="1455938" y="2299317"/>
            <a:ext cx="9364462" cy="4012706"/>
          </a:xfrm>
        </p:spPr>
        <p:txBody>
          <a:bodyPr/>
          <a:lstStyle/>
          <a:p>
            <a:pPr algn="l">
              <a:lnSpc>
                <a:spcPct val="200000"/>
              </a:lnSpc>
              <a:buFont typeface="Arial" panose="020B0604020202020204" pitchFamily="34" charset="0"/>
              <a:buChar char="•"/>
            </a:pPr>
            <a:r>
              <a:rPr lang="en-US" b="0" dirty="0">
                <a:effectLst/>
                <a:latin typeface="Baskerville Old Face" panose="02020602080505020303" pitchFamily="18" charset="0"/>
              </a:rPr>
              <a:t>Product photos </a:t>
            </a:r>
          </a:p>
          <a:p>
            <a:pPr algn="l">
              <a:lnSpc>
                <a:spcPct val="200000"/>
              </a:lnSpc>
              <a:buFont typeface="Arial" panose="020B0604020202020204" pitchFamily="34" charset="0"/>
              <a:buChar char="•"/>
            </a:pPr>
            <a:r>
              <a:rPr lang="en-US" b="0" dirty="0">
                <a:effectLst/>
                <a:latin typeface="Baskerville Old Face" panose="02020602080505020303" pitchFamily="18" charset="0"/>
              </a:rPr>
              <a:t>Inter linking with Product Category</a:t>
            </a:r>
          </a:p>
          <a:p>
            <a:pPr algn="l">
              <a:lnSpc>
                <a:spcPct val="200000"/>
              </a:lnSpc>
              <a:buFont typeface="Arial" panose="020B0604020202020204" pitchFamily="34" charset="0"/>
              <a:buChar char="•"/>
            </a:pPr>
            <a:r>
              <a:rPr lang="en-US" b="0" dirty="0">
                <a:effectLst/>
                <a:latin typeface="Baskerville Old Face" panose="02020602080505020303" pitchFamily="18" charset="0"/>
              </a:rPr>
              <a:t>Related Product list &amp; links</a:t>
            </a:r>
          </a:p>
          <a:p>
            <a:pPr algn="l">
              <a:lnSpc>
                <a:spcPct val="200000"/>
              </a:lnSpc>
              <a:buFont typeface="Arial" panose="020B0604020202020204" pitchFamily="34" charset="0"/>
              <a:buChar char="•"/>
            </a:pPr>
            <a:r>
              <a:rPr lang="en-US" b="0" i="0" dirty="0">
                <a:effectLst/>
                <a:latin typeface="Baskerville Old Face" panose="02020602080505020303" pitchFamily="18" charset="0"/>
              </a:rPr>
              <a:t>Product Name &amp; Pricing.</a:t>
            </a:r>
          </a:p>
          <a:p>
            <a:pPr algn="l">
              <a:lnSpc>
                <a:spcPct val="200000"/>
              </a:lnSpc>
              <a:buFont typeface="Arial" panose="020B0604020202020204" pitchFamily="34" charset="0"/>
              <a:buChar char="•"/>
            </a:pPr>
            <a:r>
              <a:rPr lang="en-IN" b="0" i="0" dirty="0">
                <a:effectLst/>
                <a:latin typeface="Baskerville Old Face" panose="02020602080505020303" pitchFamily="18" charset="0"/>
              </a:rPr>
              <a:t>Home Page Product Display </a:t>
            </a:r>
            <a:endParaRPr lang="en-US" b="0" dirty="0">
              <a:effectLst/>
              <a:latin typeface="Baskerville Old Face" panose="02020602080505020303" pitchFamily="18" charset="0"/>
            </a:endParaRPr>
          </a:p>
          <a:p>
            <a:pPr>
              <a:lnSpc>
                <a:spcPct val="20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25912713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Retrospect</Template>
  <TotalTime>399</TotalTime>
  <Words>585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Century Gothic</vt:lpstr>
      <vt:lpstr>Tempus Sans ITC</vt:lpstr>
      <vt:lpstr>Wingdings</vt:lpstr>
      <vt:lpstr>Vapor Trail</vt:lpstr>
      <vt:lpstr>BEWAKOOF</vt:lpstr>
      <vt:lpstr>PowerPoint Presentation</vt:lpstr>
      <vt:lpstr>Functionality</vt:lpstr>
      <vt:lpstr>Operating Users</vt:lpstr>
      <vt:lpstr>Functional Requirements</vt:lpstr>
      <vt:lpstr>Non Functional Requirements</vt:lpstr>
      <vt:lpstr>     Modules</vt:lpstr>
      <vt:lpstr>User Module</vt:lpstr>
      <vt:lpstr>Application Overview</vt:lpstr>
      <vt:lpstr>Add To Cart Page </vt:lpstr>
      <vt:lpstr>Payment Page</vt:lpstr>
      <vt:lpstr>TASKS &amp; RESPONSIBILITIES</vt:lpstr>
      <vt:lpstr>Types Of Testing</vt:lpstr>
      <vt:lpstr>Documents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BEWAKOOF</dc:title>
  <dc:creator>Bandaru Yogi</dc:creator>
  <cp:lastModifiedBy>Bandaru Yogi</cp:lastModifiedBy>
  <cp:revision>8</cp:revision>
  <dcterms:created xsi:type="dcterms:W3CDTF">2021-07-20T16:03:47Z</dcterms:created>
  <dcterms:modified xsi:type="dcterms:W3CDTF">2021-07-23T11:44:47Z</dcterms:modified>
</cp:coreProperties>
</file>