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74" autoAdjust="0"/>
  </p:normalViewPr>
  <p:slideViewPr>
    <p:cSldViewPr snapToGrid="0">
      <p:cViewPr>
        <p:scale>
          <a:sx n="75" d="100"/>
          <a:sy n="75" d="100"/>
        </p:scale>
        <p:origin x="-540"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6A71-DCA3-4FD2-858D-7ACCAF6879F8}" type="datetimeFigureOut">
              <a:rPr lang="en-IN" smtClean="0"/>
              <a:t>03-08-2023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7CAE6DF-CF9B-47FB-B4AC-C7FCAB8BA693}" type="slidenum">
              <a:rPr lang="en-IN" smtClean="0"/>
              <a:t>‹#›</a:t>
            </a:fld>
            <a:endParaRPr lang="en-IN"/>
          </a:p>
        </p:txBody>
      </p:sp>
    </p:spTree>
    <p:extLst>
      <p:ext uri="{BB962C8B-B14F-4D97-AF65-F5344CB8AC3E}">
        <p14:creationId xmlns:p14="http://schemas.microsoft.com/office/powerpoint/2010/main" val="50801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E8C6A71-DCA3-4FD2-858D-7ACCAF6879F8}"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CAE6DF-CF9B-47FB-B4AC-C7FCAB8BA693}" type="slidenum">
              <a:rPr lang="en-IN" smtClean="0"/>
              <a:t>‹#›</a:t>
            </a:fld>
            <a:endParaRPr lang="en-IN"/>
          </a:p>
        </p:txBody>
      </p:sp>
    </p:spTree>
    <p:extLst>
      <p:ext uri="{BB962C8B-B14F-4D97-AF65-F5344CB8AC3E}">
        <p14:creationId xmlns:p14="http://schemas.microsoft.com/office/powerpoint/2010/main" val="397819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8C6A71-DCA3-4FD2-858D-7ACCAF6879F8}"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AE6DF-CF9B-47FB-B4AC-C7FCAB8BA693}" type="slidenum">
              <a:rPr lang="en-IN" smtClean="0"/>
              <a:t>‹#›</a:t>
            </a:fld>
            <a:endParaRPr lang="en-IN"/>
          </a:p>
        </p:txBody>
      </p:sp>
    </p:spTree>
    <p:extLst>
      <p:ext uri="{BB962C8B-B14F-4D97-AF65-F5344CB8AC3E}">
        <p14:creationId xmlns:p14="http://schemas.microsoft.com/office/powerpoint/2010/main" val="527455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8C6A71-DCA3-4FD2-858D-7ACCAF6879F8}"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AE6DF-CF9B-47FB-B4AC-C7FCAB8BA693}" type="slidenum">
              <a:rPr lang="en-IN" smtClean="0"/>
              <a:t>‹#›</a:t>
            </a:fld>
            <a:endParaRPr lang="en-IN"/>
          </a:p>
        </p:txBody>
      </p:sp>
    </p:spTree>
    <p:extLst>
      <p:ext uri="{BB962C8B-B14F-4D97-AF65-F5344CB8AC3E}">
        <p14:creationId xmlns:p14="http://schemas.microsoft.com/office/powerpoint/2010/main" val="2099445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8C6A71-DCA3-4FD2-858D-7ACCAF6879F8}"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AE6DF-CF9B-47FB-B4AC-C7FCAB8BA693}" type="slidenum">
              <a:rPr lang="en-IN" smtClean="0"/>
              <a:t>‹#›</a:t>
            </a:fld>
            <a:endParaRPr lang="en-IN"/>
          </a:p>
        </p:txBody>
      </p:sp>
    </p:spTree>
    <p:extLst>
      <p:ext uri="{BB962C8B-B14F-4D97-AF65-F5344CB8AC3E}">
        <p14:creationId xmlns:p14="http://schemas.microsoft.com/office/powerpoint/2010/main" val="1257026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8C6A71-DCA3-4FD2-858D-7ACCAF6879F8}"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AE6DF-CF9B-47FB-B4AC-C7FCAB8BA693}" type="slidenum">
              <a:rPr lang="en-IN" smtClean="0"/>
              <a:t>‹#›</a:t>
            </a:fld>
            <a:endParaRPr lang="en-IN"/>
          </a:p>
        </p:txBody>
      </p:sp>
    </p:spTree>
    <p:extLst>
      <p:ext uri="{BB962C8B-B14F-4D97-AF65-F5344CB8AC3E}">
        <p14:creationId xmlns:p14="http://schemas.microsoft.com/office/powerpoint/2010/main" val="297037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8C6A71-DCA3-4FD2-858D-7ACCAF6879F8}"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AE6DF-CF9B-47FB-B4AC-C7FCAB8BA693}" type="slidenum">
              <a:rPr lang="en-IN" smtClean="0"/>
              <a:t>‹#›</a:t>
            </a:fld>
            <a:endParaRPr lang="en-IN"/>
          </a:p>
        </p:txBody>
      </p:sp>
    </p:spTree>
    <p:extLst>
      <p:ext uri="{BB962C8B-B14F-4D97-AF65-F5344CB8AC3E}">
        <p14:creationId xmlns:p14="http://schemas.microsoft.com/office/powerpoint/2010/main" val="3831036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6A71-DCA3-4FD2-858D-7ACCAF6879F8}"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AE6DF-CF9B-47FB-B4AC-C7FCAB8BA693}" type="slidenum">
              <a:rPr lang="en-IN" smtClean="0"/>
              <a:t>‹#›</a:t>
            </a:fld>
            <a:endParaRPr lang="en-IN"/>
          </a:p>
        </p:txBody>
      </p:sp>
    </p:spTree>
    <p:extLst>
      <p:ext uri="{BB962C8B-B14F-4D97-AF65-F5344CB8AC3E}">
        <p14:creationId xmlns:p14="http://schemas.microsoft.com/office/powerpoint/2010/main" val="1000455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6A71-DCA3-4FD2-858D-7ACCAF6879F8}"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AE6DF-CF9B-47FB-B4AC-C7FCAB8BA693}" type="slidenum">
              <a:rPr lang="en-IN" smtClean="0"/>
              <a:t>‹#›</a:t>
            </a:fld>
            <a:endParaRPr lang="en-IN"/>
          </a:p>
        </p:txBody>
      </p:sp>
    </p:spTree>
    <p:extLst>
      <p:ext uri="{BB962C8B-B14F-4D97-AF65-F5344CB8AC3E}">
        <p14:creationId xmlns:p14="http://schemas.microsoft.com/office/powerpoint/2010/main" val="331651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6A71-DCA3-4FD2-858D-7ACCAF6879F8}"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7CAE6DF-CF9B-47FB-B4AC-C7FCAB8BA693}" type="slidenum">
              <a:rPr lang="en-IN" smtClean="0"/>
              <a:t>‹#›</a:t>
            </a:fld>
            <a:endParaRPr lang="en-IN"/>
          </a:p>
        </p:txBody>
      </p:sp>
    </p:spTree>
    <p:extLst>
      <p:ext uri="{BB962C8B-B14F-4D97-AF65-F5344CB8AC3E}">
        <p14:creationId xmlns:p14="http://schemas.microsoft.com/office/powerpoint/2010/main" val="1084133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8C6A71-DCA3-4FD2-858D-7ACCAF6879F8}" type="datetimeFigureOut">
              <a:rPr lang="en-IN" smtClean="0"/>
              <a:t>03-08-2023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CAE6DF-CF9B-47FB-B4AC-C7FCAB8BA693}" type="slidenum">
              <a:rPr lang="en-IN" smtClean="0"/>
              <a:t>‹#›</a:t>
            </a:fld>
            <a:endParaRPr lang="en-IN"/>
          </a:p>
        </p:txBody>
      </p:sp>
    </p:spTree>
    <p:extLst>
      <p:ext uri="{BB962C8B-B14F-4D97-AF65-F5344CB8AC3E}">
        <p14:creationId xmlns:p14="http://schemas.microsoft.com/office/powerpoint/2010/main" val="409695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C6A71-DCA3-4FD2-858D-7ACCAF6879F8}"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CAE6DF-CF9B-47FB-B4AC-C7FCAB8BA693}" type="slidenum">
              <a:rPr lang="en-IN" smtClean="0"/>
              <a:t>‹#›</a:t>
            </a:fld>
            <a:endParaRPr lang="en-IN"/>
          </a:p>
        </p:txBody>
      </p:sp>
    </p:spTree>
    <p:extLst>
      <p:ext uri="{BB962C8B-B14F-4D97-AF65-F5344CB8AC3E}">
        <p14:creationId xmlns:p14="http://schemas.microsoft.com/office/powerpoint/2010/main" val="133987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C6A71-DCA3-4FD2-858D-7ACCAF6879F8}" type="datetimeFigureOut">
              <a:rPr lang="en-IN" smtClean="0"/>
              <a:t>03-08-2023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CAE6DF-CF9B-47FB-B4AC-C7FCAB8BA693}" type="slidenum">
              <a:rPr lang="en-IN" smtClean="0"/>
              <a:t>‹#›</a:t>
            </a:fld>
            <a:endParaRPr lang="en-IN"/>
          </a:p>
        </p:txBody>
      </p:sp>
    </p:spTree>
    <p:extLst>
      <p:ext uri="{BB962C8B-B14F-4D97-AF65-F5344CB8AC3E}">
        <p14:creationId xmlns:p14="http://schemas.microsoft.com/office/powerpoint/2010/main" val="223451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6A71-DCA3-4FD2-858D-7ACCAF6879F8}" type="datetimeFigureOut">
              <a:rPr lang="en-IN" smtClean="0"/>
              <a:t>03-08-2023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CAE6DF-CF9B-47FB-B4AC-C7FCAB8BA693}" type="slidenum">
              <a:rPr lang="en-IN" smtClean="0"/>
              <a:t>‹#›</a:t>
            </a:fld>
            <a:endParaRPr lang="en-IN"/>
          </a:p>
        </p:txBody>
      </p:sp>
    </p:spTree>
    <p:extLst>
      <p:ext uri="{BB962C8B-B14F-4D97-AF65-F5344CB8AC3E}">
        <p14:creationId xmlns:p14="http://schemas.microsoft.com/office/powerpoint/2010/main" val="3737564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C6A71-DCA3-4FD2-858D-7ACCAF6879F8}" type="datetimeFigureOut">
              <a:rPr lang="en-IN" smtClean="0"/>
              <a:t>03-08-2023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CAE6DF-CF9B-47FB-B4AC-C7FCAB8BA693}" type="slidenum">
              <a:rPr lang="en-IN" smtClean="0"/>
              <a:t>‹#›</a:t>
            </a:fld>
            <a:endParaRPr lang="en-IN"/>
          </a:p>
        </p:txBody>
      </p:sp>
    </p:spTree>
    <p:extLst>
      <p:ext uri="{BB962C8B-B14F-4D97-AF65-F5344CB8AC3E}">
        <p14:creationId xmlns:p14="http://schemas.microsoft.com/office/powerpoint/2010/main" val="3093064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E8C6A71-DCA3-4FD2-858D-7ACCAF6879F8}"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CAE6DF-CF9B-47FB-B4AC-C7FCAB8BA693}" type="slidenum">
              <a:rPr lang="en-IN" smtClean="0"/>
              <a:t>‹#›</a:t>
            </a:fld>
            <a:endParaRPr lang="en-IN"/>
          </a:p>
        </p:txBody>
      </p:sp>
    </p:spTree>
    <p:extLst>
      <p:ext uri="{BB962C8B-B14F-4D97-AF65-F5344CB8AC3E}">
        <p14:creationId xmlns:p14="http://schemas.microsoft.com/office/powerpoint/2010/main" val="2231452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E8C6A71-DCA3-4FD2-858D-7ACCAF6879F8}" type="datetimeFigureOut">
              <a:rPr lang="en-IN" smtClean="0"/>
              <a:t>03-08-2023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CAE6DF-CF9B-47FB-B4AC-C7FCAB8BA693}" type="slidenum">
              <a:rPr lang="en-IN" smtClean="0"/>
              <a:t>‹#›</a:t>
            </a:fld>
            <a:endParaRPr lang="en-IN"/>
          </a:p>
        </p:txBody>
      </p:sp>
    </p:spTree>
    <p:extLst>
      <p:ext uri="{BB962C8B-B14F-4D97-AF65-F5344CB8AC3E}">
        <p14:creationId xmlns:p14="http://schemas.microsoft.com/office/powerpoint/2010/main" val="215713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8C6A71-DCA3-4FD2-858D-7ACCAF6879F8}" type="datetimeFigureOut">
              <a:rPr lang="en-IN" smtClean="0"/>
              <a:t>03-08-2023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CAE6DF-CF9B-47FB-B4AC-C7FCAB8BA693}" type="slidenum">
              <a:rPr lang="en-IN" smtClean="0"/>
              <a:t>‹#›</a:t>
            </a:fld>
            <a:endParaRPr lang="en-IN"/>
          </a:p>
        </p:txBody>
      </p:sp>
    </p:spTree>
    <p:extLst>
      <p:ext uri="{BB962C8B-B14F-4D97-AF65-F5344CB8AC3E}">
        <p14:creationId xmlns:p14="http://schemas.microsoft.com/office/powerpoint/2010/main" val="45435699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60AAC1-BA2E-425C-BC26-D0382473C373}"/>
              </a:ext>
            </a:extLst>
          </p:cNvPr>
          <p:cNvSpPr>
            <a:spLocks noGrp="1"/>
          </p:cNvSpPr>
          <p:nvPr>
            <p:ph type="ctrTitle"/>
          </p:nvPr>
        </p:nvSpPr>
        <p:spPr>
          <a:xfrm>
            <a:off x="2565400" y="558800"/>
            <a:ext cx="9271000" cy="3556000"/>
          </a:xfrm>
        </p:spPr>
        <p:txBody>
          <a:bodyPr>
            <a:normAutofit fontScale="90000"/>
          </a:bodyPr>
          <a:lstStyle/>
          <a:p>
            <a:pPr algn="ctr"/>
            <a:r>
              <a:rPr lang="en-US" sz="6600" dirty="0">
                <a:latin typeface="Algerian" panose="04020705040A02060702" pitchFamily="82" charset="0"/>
              </a:rPr>
              <a:t/>
            </a:r>
            <a:br>
              <a:rPr lang="en-US" sz="6600" dirty="0">
                <a:latin typeface="Algerian" panose="04020705040A02060702" pitchFamily="82" charset="0"/>
              </a:rPr>
            </a:br>
            <a:r>
              <a:rPr lang="en-US" sz="6600" dirty="0">
                <a:latin typeface="Algerian" panose="04020705040A02060702" pitchFamily="82" charset="0"/>
              </a:rPr>
              <a:t/>
            </a:r>
            <a:br>
              <a:rPr lang="en-US" sz="6600" dirty="0">
                <a:latin typeface="Algerian" panose="04020705040A02060702" pitchFamily="82" charset="0"/>
              </a:rPr>
            </a:br>
            <a:r>
              <a:rPr lang="en-US" sz="6600" dirty="0">
                <a:latin typeface="Algerian" panose="04020705040A02060702" pitchFamily="82" charset="0"/>
              </a:rPr>
              <a:t/>
            </a:r>
            <a:br>
              <a:rPr lang="en-US" sz="6600" dirty="0">
                <a:latin typeface="Algerian" panose="04020705040A02060702" pitchFamily="82" charset="0"/>
              </a:rPr>
            </a:br>
            <a:r>
              <a:rPr lang="en-US" sz="6600" dirty="0">
                <a:latin typeface="Algerian" panose="04020705040A02060702" pitchFamily="82" charset="0"/>
              </a:rPr>
              <a:t/>
            </a:r>
            <a:br>
              <a:rPr lang="en-US" sz="6600" dirty="0">
                <a:latin typeface="Algerian" panose="04020705040A02060702" pitchFamily="82" charset="0"/>
              </a:rPr>
            </a:br>
            <a:r>
              <a:rPr lang="en-US" sz="6600" dirty="0">
                <a:latin typeface="Algerian" panose="04020705040A02060702" pitchFamily="82" charset="0"/>
              </a:rPr>
              <a:t/>
            </a:r>
            <a:br>
              <a:rPr lang="en-US" sz="6600" dirty="0">
                <a:latin typeface="Algerian" panose="04020705040A02060702" pitchFamily="82" charset="0"/>
              </a:rPr>
            </a:br>
            <a:r>
              <a:rPr lang="en-US" sz="6600" dirty="0">
                <a:latin typeface="Algerian" panose="04020705040A02060702" pitchFamily="82" charset="0"/>
              </a:rPr>
              <a:t/>
            </a:r>
            <a:br>
              <a:rPr lang="en-US" sz="6600" dirty="0">
                <a:latin typeface="Algerian" panose="04020705040A02060702" pitchFamily="82" charset="0"/>
              </a:rPr>
            </a:br>
            <a:r>
              <a:rPr lang="en-US" sz="6600" dirty="0">
                <a:latin typeface="Algerian" panose="04020705040A02060702" pitchFamily="82" charset="0"/>
              </a:rPr>
              <a:t/>
            </a:r>
            <a:br>
              <a:rPr lang="en-US" sz="6600" dirty="0">
                <a:latin typeface="Algerian" panose="04020705040A02060702" pitchFamily="82" charset="0"/>
              </a:rPr>
            </a:br>
            <a:r>
              <a:rPr lang="en-US" sz="6600" dirty="0">
                <a:latin typeface="Algerian" panose="04020705040A02060702" pitchFamily="82" charset="0"/>
              </a:rPr>
              <a:t/>
            </a:r>
            <a:br>
              <a:rPr lang="en-US" sz="6600" dirty="0">
                <a:latin typeface="Algerian" panose="04020705040A02060702" pitchFamily="82" charset="0"/>
              </a:rPr>
            </a:br>
            <a:r>
              <a:rPr lang="en-US" sz="6600" dirty="0">
                <a:latin typeface="Algerian" panose="04020705040A02060702" pitchFamily="82" charset="0"/>
              </a:rPr>
              <a:t/>
            </a:r>
            <a:br>
              <a:rPr lang="en-US" sz="6600" dirty="0">
                <a:latin typeface="Algerian" panose="04020705040A02060702" pitchFamily="82" charset="0"/>
              </a:rPr>
            </a:br>
            <a:r>
              <a:rPr lang="en-US" sz="6600" dirty="0">
                <a:latin typeface="Algerian" panose="04020705040A02060702" pitchFamily="82" charset="0"/>
              </a:rPr>
              <a:t/>
            </a:r>
            <a:br>
              <a:rPr lang="en-US" sz="6600" dirty="0">
                <a:latin typeface="Algerian" panose="04020705040A02060702" pitchFamily="82" charset="0"/>
              </a:rPr>
            </a:br>
            <a:r>
              <a:rPr lang="en-US" sz="6600" dirty="0">
                <a:latin typeface="Algerian" panose="04020705040A02060702" pitchFamily="82" charset="0"/>
              </a:rPr>
              <a:t/>
            </a:r>
            <a:br>
              <a:rPr lang="en-US" sz="6600" dirty="0">
                <a:latin typeface="Algerian" panose="04020705040A02060702" pitchFamily="82" charset="0"/>
              </a:rPr>
            </a:br>
            <a:r>
              <a:rPr lang="en-US" sz="6600" dirty="0">
                <a:latin typeface="Algerian" panose="04020705040A02060702" pitchFamily="82" charset="0"/>
              </a:rPr>
              <a:t/>
            </a:r>
            <a:br>
              <a:rPr lang="en-US" sz="6600" dirty="0">
                <a:latin typeface="Algerian" panose="04020705040A02060702" pitchFamily="82" charset="0"/>
              </a:rPr>
            </a:br>
            <a:r>
              <a:rPr lang="en-US" sz="6600" dirty="0">
                <a:latin typeface="Algerian" panose="04020705040A02060702" pitchFamily="82" charset="0"/>
              </a:rPr>
              <a:t/>
            </a:r>
            <a:br>
              <a:rPr lang="en-US" sz="6600" dirty="0">
                <a:latin typeface="Algerian" panose="04020705040A02060702" pitchFamily="82" charset="0"/>
              </a:rPr>
            </a:br>
            <a:r>
              <a:rPr lang="en-US" sz="6600" dirty="0">
                <a:latin typeface="Algerian" panose="04020705040A02060702" pitchFamily="82" charset="0"/>
              </a:rPr>
              <a:t/>
            </a:r>
            <a:br>
              <a:rPr lang="en-US" sz="6600" dirty="0">
                <a:latin typeface="Algerian" panose="04020705040A02060702" pitchFamily="82" charset="0"/>
              </a:rPr>
            </a:br>
            <a:r>
              <a:rPr lang="en-US" sz="6600" dirty="0">
                <a:latin typeface="Algerian" panose="04020705040A02060702" pitchFamily="82" charset="0"/>
              </a:rPr>
              <a:t/>
            </a:r>
            <a:br>
              <a:rPr lang="en-US" sz="6600" dirty="0">
                <a:latin typeface="Algerian" panose="04020705040A02060702" pitchFamily="82" charset="0"/>
              </a:rPr>
            </a:br>
            <a:r>
              <a:rPr lang="en-US" sz="6600" dirty="0">
                <a:latin typeface="Algerian" panose="04020705040A02060702" pitchFamily="82" charset="0"/>
              </a:rPr>
              <a:t>Comprehensive digital marketing</a:t>
            </a:r>
            <a:br>
              <a:rPr lang="en-US" sz="6600" dirty="0">
                <a:latin typeface="Algerian" panose="04020705040A02060702" pitchFamily="82" charset="0"/>
              </a:rPr>
            </a:br>
            <a:r>
              <a:rPr lang="en-US" sz="6600" dirty="0">
                <a:latin typeface="Algerian" panose="04020705040A02060702" pitchFamily="82" charset="0"/>
              </a:rPr>
              <a:t>project work</a:t>
            </a:r>
            <a:endParaRPr lang="en-IN" sz="6600" dirty="0">
              <a:latin typeface="Algerian" panose="04020705040A02060702" pitchFamily="82" charset="0"/>
            </a:endParaRPr>
          </a:p>
        </p:txBody>
      </p:sp>
      <p:sp>
        <p:nvSpPr>
          <p:cNvPr id="3" name="Subtitle 2">
            <a:extLst>
              <a:ext uri="{FF2B5EF4-FFF2-40B4-BE49-F238E27FC236}">
                <a16:creationId xmlns:a16="http://schemas.microsoft.com/office/drawing/2014/main" xmlns="" id="{9CBD269A-A238-4631-8F7D-6321F50E9FD4}"/>
              </a:ext>
            </a:extLst>
          </p:cNvPr>
          <p:cNvSpPr>
            <a:spLocks noGrp="1"/>
          </p:cNvSpPr>
          <p:nvPr>
            <p:ph type="subTitle" idx="1"/>
          </p:nvPr>
        </p:nvSpPr>
        <p:spPr>
          <a:xfrm>
            <a:off x="4743977" y="4826001"/>
            <a:ext cx="6987645" cy="1054100"/>
          </a:xfrm>
        </p:spPr>
        <p:txBody>
          <a:bodyPr/>
          <a:lstStyle/>
          <a:p>
            <a:endParaRPr lang="en-US" dirty="0"/>
          </a:p>
          <a:p>
            <a:r>
              <a:rPr lang="en-US" sz="2400" b="1" dirty="0">
                <a:latin typeface="Bell MT" panose="02020503060305020303" pitchFamily="18" charset="0"/>
              </a:rPr>
              <a:t>Company : LOUIS PHILLIPE</a:t>
            </a:r>
            <a:r>
              <a:rPr lang="en-US" sz="2400" dirty="0"/>
              <a:t> </a:t>
            </a:r>
            <a:endParaRPr lang="en-IN" sz="2400" dirty="0"/>
          </a:p>
        </p:txBody>
      </p:sp>
    </p:spTree>
    <p:extLst>
      <p:ext uri="{BB962C8B-B14F-4D97-AF65-F5344CB8AC3E}">
        <p14:creationId xmlns:p14="http://schemas.microsoft.com/office/powerpoint/2010/main" val="310956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ECFE057-2639-4417-B5BE-23B1454AF3BB}"/>
              </a:ext>
            </a:extLst>
          </p:cNvPr>
          <p:cNvSpPr/>
          <p:nvPr/>
        </p:nvSpPr>
        <p:spPr>
          <a:xfrm>
            <a:off x="1902939" y="539212"/>
            <a:ext cx="9939865" cy="5771965"/>
          </a:xfrm>
          <a:prstGeom prst="rect">
            <a:avLst/>
          </a:prstGeom>
        </p:spPr>
        <p:txBody>
          <a:bodyPr wrap="square">
            <a:spAutoFit/>
          </a:bodyPr>
          <a:lstStyle/>
          <a:p>
            <a:pPr lvl="0" algn="ctr">
              <a:lnSpc>
                <a:spcPct val="115000"/>
              </a:lnSpc>
            </a:pPr>
            <a:r>
              <a:rPr lang="en-US" sz="2800" b="1" u="sng" dirty="0">
                <a:latin typeface="Arial Black" panose="020B0A04020102020204" pitchFamily="34" charset="0"/>
              </a:rPr>
              <a:t>Part 2: SEO &amp; Keyword Research</a:t>
            </a:r>
          </a:p>
          <a:p>
            <a:pPr lvl="0" algn="ctr">
              <a:lnSpc>
                <a:spcPct val="115000"/>
              </a:lnSpc>
            </a:pPr>
            <a:endParaRPr lang="en-US" b="1" u="sng" dirty="0">
              <a:latin typeface="Arial Black" panose="020B0A04020102020204" pitchFamily="34" charset="0"/>
            </a:endParaRPr>
          </a:p>
          <a:p>
            <a:pPr>
              <a:lnSpc>
                <a:spcPct val="115000"/>
              </a:lnSpc>
            </a:pPr>
            <a:r>
              <a:rPr lang="en-US" sz="2000" b="1" u="sng" dirty="0">
                <a:solidFill>
                  <a:schemeClr val="accent5">
                    <a:lumMod val="50000"/>
                  </a:schemeClr>
                </a:solidFill>
                <a:latin typeface="Arial" panose="020B0604020202020204" pitchFamily="34" charset="0"/>
                <a:cs typeface="Arial" panose="020B0604020202020204" pitchFamily="34" charset="0"/>
              </a:rPr>
              <a:t>Keyword Research</a:t>
            </a:r>
            <a:r>
              <a:rPr lang="en-US" sz="2000" b="1" dirty="0">
                <a:solidFill>
                  <a:schemeClr val="accent5">
                    <a:lumMod val="50000"/>
                  </a:schemeClr>
                </a:solidFill>
                <a:latin typeface="Arial" panose="020B0604020202020204" pitchFamily="34" charset="0"/>
                <a:cs typeface="Arial" panose="020B0604020202020204" pitchFamily="34" charset="0"/>
              </a:rPr>
              <a:t> : </a:t>
            </a:r>
            <a:r>
              <a:rPr lang="en-US" sz="2000" b="1" dirty="0">
                <a:cs typeface="Arial" panose="020B0604020202020204" pitchFamily="34" charset="0"/>
              </a:rPr>
              <a:t>Identify relevant keywords related to Louis Philippe's products, such as men's clothing, formal wear, accessories, etc. Use tools to find high-volume and low-competition keywords.</a:t>
            </a:r>
          </a:p>
          <a:p>
            <a:pPr>
              <a:lnSpc>
                <a:spcPct val="115000"/>
              </a:lnSpc>
            </a:pPr>
            <a:endParaRPr lang="en-US" sz="2000" b="1" u="sng" dirty="0">
              <a:cs typeface="Arial" panose="020B0604020202020204" pitchFamily="34" charset="0"/>
            </a:endParaRPr>
          </a:p>
          <a:p>
            <a:pPr>
              <a:lnSpc>
                <a:spcPct val="115000"/>
              </a:lnSpc>
            </a:pPr>
            <a:r>
              <a:rPr lang="en-US" sz="2000" b="1" u="sng" dirty="0">
                <a:solidFill>
                  <a:schemeClr val="accent5">
                    <a:lumMod val="50000"/>
                  </a:schemeClr>
                </a:solidFill>
                <a:latin typeface="Arial" panose="020B0604020202020204" pitchFamily="34" charset="0"/>
                <a:cs typeface="Arial" panose="020B0604020202020204" pitchFamily="34" charset="0"/>
              </a:rPr>
              <a:t>Meta tags</a:t>
            </a:r>
            <a:r>
              <a:rPr lang="en-US" sz="2000" b="1" dirty="0">
                <a:solidFill>
                  <a:schemeClr val="accent5">
                    <a:lumMod val="50000"/>
                  </a:schemeClr>
                </a:solidFill>
                <a:latin typeface="Arial" panose="020B0604020202020204" pitchFamily="34" charset="0"/>
                <a:cs typeface="Arial" panose="020B0604020202020204" pitchFamily="34" charset="0"/>
              </a:rPr>
              <a:t> : </a:t>
            </a:r>
            <a:r>
              <a:rPr lang="en-US" sz="2000" b="1" dirty="0">
                <a:cs typeface="Arial" panose="020B0604020202020204" pitchFamily="34" charset="0"/>
              </a:rPr>
              <a:t>Optimize meta titles and descriptions for each page, incorporating the targeted keywords naturally and appealingly to encourage users to click through from search results.</a:t>
            </a:r>
          </a:p>
          <a:p>
            <a:pPr>
              <a:lnSpc>
                <a:spcPct val="115000"/>
              </a:lnSpc>
            </a:pPr>
            <a:endParaRPr lang="en-US" sz="2000" b="1" dirty="0">
              <a:cs typeface="Arial" panose="020B0604020202020204" pitchFamily="34" charset="0"/>
            </a:endParaRPr>
          </a:p>
          <a:p>
            <a:pPr>
              <a:lnSpc>
                <a:spcPct val="115000"/>
              </a:lnSpc>
            </a:pPr>
            <a:r>
              <a:rPr lang="en-US" sz="2000" b="1" u="sng" dirty="0">
                <a:solidFill>
                  <a:schemeClr val="accent5">
                    <a:lumMod val="50000"/>
                  </a:schemeClr>
                </a:solidFill>
                <a:latin typeface="Arial" panose="020B0604020202020204" pitchFamily="34" charset="0"/>
                <a:cs typeface="Arial" panose="020B0604020202020204" pitchFamily="34" charset="0"/>
              </a:rPr>
              <a:t>Page Speed</a:t>
            </a:r>
            <a:r>
              <a:rPr lang="en-US" sz="2000" b="1" dirty="0">
                <a:solidFill>
                  <a:schemeClr val="accent5">
                    <a:lumMod val="50000"/>
                  </a:schemeClr>
                </a:solidFill>
                <a:latin typeface="Arial" panose="020B0604020202020204" pitchFamily="34" charset="0"/>
                <a:cs typeface="Arial" panose="020B0604020202020204" pitchFamily="34" charset="0"/>
              </a:rPr>
              <a:t> : </a:t>
            </a:r>
            <a:r>
              <a:rPr lang="en-US" sz="2000" b="1" dirty="0">
                <a:cs typeface="Arial" panose="020B0604020202020204" pitchFamily="34" charset="0"/>
              </a:rPr>
              <a:t>Optimize page loading times by compressing images, leveraging browser caching, and minimizing unnecessary scripts.</a:t>
            </a:r>
          </a:p>
          <a:p>
            <a:pPr lvl="0" algn="ctr">
              <a:lnSpc>
                <a:spcPct val="115000"/>
              </a:lnSpc>
            </a:pPr>
            <a:endParaRPr lang="en-US" b="1" u="sng" dirty="0">
              <a:latin typeface="Arial Black" panose="020B0A04020102020204" pitchFamily="34" charset="0"/>
            </a:endParaRPr>
          </a:p>
          <a:p>
            <a:pPr lvl="0">
              <a:lnSpc>
                <a:spcPct val="115000"/>
              </a:lnSpc>
            </a:pPr>
            <a:r>
              <a:rPr lang="en-US" sz="2000" b="1" u="sng" dirty="0">
                <a:solidFill>
                  <a:schemeClr val="accent5">
                    <a:lumMod val="50000"/>
                  </a:schemeClr>
                </a:solidFill>
                <a:latin typeface="Arial" panose="020B0604020202020204" pitchFamily="34" charset="0"/>
                <a:cs typeface="Arial" panose="020B0604020202020204" pitchFamily="34" charset="0"/>
              </a:rPr>
              <a:t>URL Structures</a:t>
            </a:r>
            <a:r>
              <a:rPr lang="en-US" sz="2000" b="1" dirty="0">
                <a:solidFill>
                  <a:schemeClr val="accent5">
                    <a:lumMod val="50000"/>
                  </a:schemeClr>
                </a:solidFill>
                <a:latin typeface="Arial" panose="020B0604020202020204" pitchFamily="34" charset="0"/>
                <a:cs typeface="Arial" panose="020B0604020202020204" pitchFamily="34" charset="0"/>
              </a:rPr>
              <a:t> : </a:t>
            </a:r>
            <a:r>
              <a:rPr lang="en-US" sz="2000" b="1" dirty="0">
                <a:cs typeface="Arial" panose="020B0604020202020204" pitchFamily="34" charset="0"/>
              </a:rPr>
              <a:t>Use descriptive and keyword-rich URLs for each page, making it easier for search engines to understand the content.</a:t>
            </a:r>
          </a:p>
          <a:p>
            <a:pPr lvl="0" algn="ctr">
              <a:lnSpc>
                <a:spcPct val="115000"/>
              </a:lnSpc>
            </a:pPr>
            <a:endParaRPr lang="en-US" b="1" u="sng" dirty="0">
              <a:latin typeface="Arial Black" panose="020B0A04020102020204" pitchFamily="34" charset="0"/>
            </a:endParaRPr>
          </a:p>
        </p:txBody>
      </p:sp>
    </p:spTree>
    <p:extLst>
      <p:ext uri="{BB962C8B-B14F-4D97-AF65-F5344CB8AC3E}">
        <p14:creationId xmlns:p14="http://schemas.microsoft.com/office/powerpoint/2010/main" val="211143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079572B-C816-49C1-B989-FFBABCC4B3B3}"/>
              </a:ext>
            </a:extLst>
          </p:cNvPr>
          <p:cNvSpPr/>
          <p:nvPr/>
        </p:nvSpPr>
        <p:spPr>
          <a:xfrm>
            <a:off x="1580444" y="203200"/>
            <a:ext cx="10182578" cy="6989606"/>
          </a:xfrm>
          <a:prstGeom prst="rect">
            <a:avLst/>
          </a:prstGeom>
        </p:spPr>
        <p:txBody>
          <a:bodyPr wrap="square">
            <a:spAutoFit/>
          </a:bodyPr>
          <a:lstStyle/>
          <a:p>
            <a:pPr lvl="0" algn="ctr">
              <a:lnSpc>
                <a:spcPct val="115000"/>
              </a:lnSpc>
            </a:pPr>
            <a:r>
              <a:rPr lang="en-US" sz="2800" b="1" u="sng" dirty="0">
                <a:solidFill>
                  <a:srgbClr val="434343"/>
                </a:solidFill>
                <a:latin typeface="Arial Black" panose="020B0A04020102020204" pitchFamily="34" charset="0"/>
              </a:rPr>
              <a:t>Part 3: Content Ideas and Marketing </a:t>
            </a:r>
            <a:r>
              <a:rPr lang="en-US" sz="2800" b="1" u="sng" dirty="0" smtClean="0">
                <a:solidFill>
                  <a:srgbClr val="434343"/>
                </a:solidFill>
                <a:latin typeface="Arial Black" panose="020B0A04020102020204" pitchFamily="34" charset="0"/>
              </a:rPr>
              <a:t>Strategies</a:t>
            </a:r>
            <a:endParaRPr lang="en-US" sz="2800" b="1" u="sng" dirty="0" smtClean="0">
              <a:solidFill>
                <a:schemeClr val="accent5">
                  <a:lumMod val="50000"/>
                </a:schemeClr>
              </a:solidFill>
              <a:latin typeface="Arial Black" panose="020B0A04020102020204" pitchFamily="34" charset="0"/>
            </a:endParaRPr>
          </a:p>
          <a:p>
            <a:pPr lvl="0" algn="ctr">
              <a:lnSpc>
                <a:spcPct val="115000"/>
              </a:lnSpc>
            </a:pPr>
            <a:endParaRPr lang="en-US" sz="2800" b="1" u="sng" dirty="0">
              <a:solidFill>
                <a:schemeClr val="accent5">
                  <a:lumMod val="50000"/>
                </a:schemeClr>
              </a:solidFill>
              <a:latin typeface="Arial Black" panose="020B0A04020102020204" pitchFamily="34" charset="0"/>
            </a:endParaRPr>
          </a:p>
          <a:p>
            <a:pPr lvl="0">
              <a:lnSpc>
                <a:spcPct val="115000"/>
              </a:lnSpc>
            </a:pPr>
            <a:r>
              <a:rPr lang="en-US" sz="2400" b="1" u="sng" dirty="0" smtClean="0">
                <a:solidFill>
                  <a:schemeClr val="accent5">
                    <a:lumMod val="50000"/>
                  </a:schemeClr>
                </a:solidFill>
                <a:latin typeface="Arial" pitchFamily="34" charset="0"/>
                <a:cs typeface="Arial" pitchFamily="34" charset="0"/>
              </a:rPr>
              <a:t>Marketing Strategies</a:t>
            </a:r>
            <a:r>
              <a:rPr lang="en-US" sz="2400" b="1" dirty="0" smtClean="0">
                <a:solidFill>
                  <a:schemeClr val="accent5">
                    <a:lumMod val="50000"/>
                  </a:schemeClr>
                </a:solidFill>
                <a:latin typeface="Arial" pitchFamily="34" charset="0"/>
                <a:cs typeface="Arial" pitchFamily="34" charset="0"/>
              </a:rPr>
              <a:t> : </a:t>
            </a:r>
            <a:r>
              <a:rPr lang="en-US" sz="2000" b="1" dirty="0"/>
              <a:t>Marketing Strategy of Louis Philippe analyzes the brand with the marketing mix framework which covers the 4Ps (Product, Price, Place, Promotion). These business strategies, based on Louis Philippe marketing mix, help the brand succeed in the market</a:t>
            </a:r>
            <a:r>
              <a:rPr lang="en-US" sz="2000" b="1" dirty="0" smtClean="0"/>
              <a:t>.</a:t>
            </a:r>
          </a:p>
          <a:p>
            <a:pPr lvl="0">
              <a:lnSpc>
                <a:spcPct val="115000"/>
              </a:lnSpc>
            </a:pPr>
            <a:endParaRPr lang="en-US" sz="2000" b="1" dirty="0" smtClean="0"/>
          </a:p>
          <a:p>
            <a:pPr marL="342900" lvl="0" indent="-342900">
              <a:lnSpc>
                <a:spcPct val="115000"/>
              </a:lnSpc>
              <a:buFont typeface="Arial" pitchFamily="34" charset="0"/>
              <a:buChar char="•"/>
            </a:pPr>
            <a:r>
              <a:rPr lang="en-US" sz="2400" b="1" u="sng" dirty="0" smtClean="0">
                <a:solidFill>
                  <a:schemeClr val="accent5">
                    <a:lumMod val="50000"/>
                  </a:schemeClr>
                </a:solidFill>
                <a:latin typeface="Arial" pitchFamily="34" charset="0"/>
                <a:cs typeface="Arial" pitchFamily="34" charset="0"/>
              </a:rPr>
              <a:t>Product Strategy</a:t>
            </a:r>
            <a:r>
              <a:rPr lang="en-US" sz="2400" b="1" dirty="0" smtClean="0">
                <a:solidFill>
                  <a:schemeClr val="accent5">
                    <a:lumMod val="50000"/>
                  </a:schemeClr>
                </a:solidFill>
                <a:latin typeface="Arial" pitchFamily="34" charset="0"/>
                <a:cs typeface="Arial" pitchFamily="34" charset="0"/>
              </a:rPr>
              <a:t> : </a:t>
            </a:r>
            <a:r>
              <a:rPr lang="en-US" sz="2000" b="1" dirty="0"/>
              <a:t>Louis Philippe is one of the most popular apparel brand based out of India, specializing in formal clothing. The brand has a wide portfolio in its marketing mix product offering, ranging from shirts, trousers, accessories etc. Louis Philippe covers a range of formals, semi-formals, custom-made clothing, accessories and </a:t>
            </a:r>
            <a:r>
              <a:rPr lang="en-US" sz="2000" b="1" dirty="0" smtClean="0"/>
              <a:t>footwear.</a:t>
            </a:r>
          </a:p>
          <a:p>
            <a:pPr marL="342900" lvl="0" indent="-342900">
              <a:lnSpc>
                <a:spcPct val="115000"/>
              </a:lnSpc>
              <a:buFont typeface="Arial" pitchFamily="34" charset="0"/>
              <a:buChar char="•"/>
            </a:pPr>
            <a:r>
              <a:rPr lang="en-US" sz="2400" b="1" u="sng" dirty="0" smtClean="0">
                <a:solidFill>
                  <a:schemeClr val="accent5">
                    <a:lumMod val="50000"/>
                  </a:schemeClr>
                </a:solidFill>
                <a:latin typeface="Arial" pitchFamily="34" charset="0"/>
                <a:cs typeface="Arial" pitchFamily="34" charset="0"/>
              </a:rPr>
              <a:t>Pricing Strategy</a:t>
            </a:r>
            <a:r>
              <a:rPr lang="en-US" sz="2400" b="1" dirty="0" smtClean="0">
                <a:solidFill>
                  <a:schemeClr val="accent5">
                    <a:lumMod val="50000"/>
                  </a:schemeClr>
                </a:solidFill>
                <a:latin typeface="Arial" pitchFamily="34" charset="0"/>
                <a:cs typeface="Arial" pitchFamily="34" charset="0"/>
              </a:rPr>
              <a:t> : </a:t>
            </a:r>
            <a:r>
              <a:rPr lang="en-US" sz="2000" b="1" dirty="0"/>
              <a:t>Louis Philippe used high quality Cotton from the best of sources. Not only this, but the perfection and comfort of the clothing are evident from the exquisite range of their innerwear which is made from the softest cotton and their shoes which are made from the best quality leather. </a:t>
            </a:r>
          </a:p>
          <a:p>
            <a:r>
              <a:rPr lang="en-US" sz="2400" dirty="0"/>
              <a:t/>
            </a:r>
            <a:br>
              <a:rPr lang="en-US" sz="2400" dirty="0"/>
            </a:br>
            <a:endParaRPr lang="en-US" sz="2400" b="1" dirty="0">
              <a:solidFill>
                <a:schemeClr val="accent5">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489681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2709" y="457781"/>
            <a:ext cx="10385777" cy="6038576"/>
          </a:xfrm>
          <a:prstGeom prst="rect">
            <a:avLst/>
          </a:prstGeom>
        </p:spPr>
        <p:txBody>
          <a:bodyPr wrap="square">
            <a:spAutoFit/>
          </a:bodyPr>
          <a:lstStyle/>
          <a:p>
            <a:pPr lvl="0" algn="ctr">
              <a:lnSpc>
                <a:spcPct val="115000"/>
              </a:lnSpc>
            </a:pPr>
            <a:r>
              <a:rPr lang="en-US" sz="2800" b="1" u="sng" dirty="0">
                <a:solidFill>
                  <a:srgbClr val="434343"/>
                </a:solidFill>
                <a:latin typeface="Arial Black" pitchFamily="34" charset="0"/>
              </a:rPr>
              <a:t>Part 3: Content Ideas and Marketing </a:t>
            </a:r>
            <a:r>
              <a:rPr lang="en-US" sz="2800" b="1" u="sng" dirty="0" smtClean="0">
                <a:solidFill>
                  <a:srgbClr val="434343"/>
                </a:solidFill>
                <a:latin typeface="Arial Black" panose="020B0A04020102020204" pitchFamily="34" charset="0"/>
              </a:rPr>
              <a:t>Strategies</a:t>
            </a:r>
          </a:p>
          <a:p>
            <a:pPr lvl="0" algn="ctr">
              <a:lnSpc>
                <a:spcPct val="115000"/>
              </a:lnSpc>
            </a:pPr>
            <a:endParaRPr lang="en-US" b="1" u="sng" dirty="0">
              <a:solidFill>
                <a:srgbClr val="434343"/>
              </a:solidFill>
              <a:latin typeface="Arial Black" panose="020B0A04020102020204" pitchFamily="34" charset="0"/>
            </a:endParaRPr>
          </a:p>
          <a:p>
            <a:pPr marL="285750" indent="-285750">
              <a:lnSpc>
                <a:spcPct val="115000"/>
              </a:lnSpc>
              <a:buFont typeface="Arial" pitchFamily="34" charset="0"/>
              <a:buChar char="•"/>
            </a:pPr>
            <a:r>
              <a:rPr lang="en-IN" sz="2400" b="1" u="sng" dirty="0">
                <a:solidFill>
                  <a:schemeClr val="accent5">
                    <a:lumMod val="50000"/>
                  </a:schemeClr>
                </a:solidFill>
                <a:latin typeface="Arial" pitchFamily="34" charset="0"/>
                <a:cs typeface="Arial" pitchFamily="34" charset="0"/>
              </a:rPr>
              <a:t>Place &amp; Distribution </a:t>
            </a:r>
            <a:r>
              <a:rPr lang="en-IN" sz="2400" b="1" u="sng" dirty="0" smtClean="0">
                <a:solidFill>
                  <a:schemeClr val="accent5">
                    <a:lumMod val="50000"/>
                  </a:schemeClr>
                </a:solidFill>
                <a:latin typeface="Arial" pitchFamily="34" charset="0"/>
                <a:cs typeface="Arial" pitchFamily="34" charset="0"/>
              </a:rPr>
              <a:t>Strategy</a:t>
            </a:r>
            <a:r>
              <a:rPr lang="en-IN" sz="2400" b="1" dirty="0" smtClean="0">
                <a:solidFill>
                  <a:schemeClr val="accent5">
                    <a:lumMod val="50000"/>
                  </a:schemeClr>
                </a:solidFill>
                <a:latin typeface="Arial" pitchFamily="34" charset="0"/>
                <a:cs typeface="Arial" pitchFamily="34" charset="0"/>
              </a:rPr>
              <a:t> : </a:t>
            </a:r>
            <a:r>
              <a:rPr lang="en-US" sz="2000" b="1" dirty="0"/>
              <a:t>Louis Philippe reaches its customers through a large network comprising of many exclusive and franchise stores, and premium multi-brand trade outlets, both outside and inside India. It wants to open 15 large format stores, each store size will be 5000 sq. ft. Apart from the large format stores, the brand currently has over 120 stores across India, and plans to add about 40 new stores every year</a:t>
            </a:r>
            <a:r>
              <a:rPr lang="en-US" sz="2000" b="1" dirty="0" smtClean="0"/>
              <a:t>.</a:t>
            </a:r>
          </a:p>
          <a:p>
            <a:pPr>
              <a:lnSpc>
                <a:spcPct val="115000"/>
              </a:lnSpc>
            </a:pPr>
            <a:endParaRPr lang="en-US" sz="2400" b="1" dirty="0" smtClean="0">
              <a:solidFill>
                <a:schemeClr val="accent5">
                  <a:lumMod val="50000"/>
                </a:schemeClr>
              </a:solidFill>
              <a:latin typeface="Arial" pitchFamily="34" charset="0"/>
              <a:cs typeface="Arial" pitchFamily="34" charset="0"/>
            </a:endParaRPr>
          </a:p>
          <a:p>
            <a:pPr marL="285750" indent="-285750">
              <a:lnSpc>
                <a:spcPct val="115000"/>
              </a:lnSpc>
              <a:buFont typeface="Arial" pitchFamily="34" charset="0"/>
              <a:buChar char="•"/>
            </a:pPr>
            <a:r>
              <a:rPr lang="en-IN" sz="2400" b="1" u="sng" dirty="0">
                <a:solidFill>
                  <a:schemeClr val="accent5">
                    <a:lumMod val="50000"/>
                  </a:schemeClr>
                </a:solidFill>
                <a:latin typeface="Arial" pitchFamily="34" charset="0"/>
                <a:cs typeface="Arial" pitchFamily="34" charset="0"/>
              </a:rPr>
              <a:t>Promotion &amp; Advertising </a:t>
            </a:r>
            <a:r>
              <a:rPr lang="en-IN" sz="2400" b="1" u="sng" dirty="0" smtClean="0">
                <a:solidFill>
                  <a:schemeClr val="accent5">
                    <a:lumMod val="50000"/>
                  </a:schemeClr>
                </a:solidFill>
                <a:latin typeface="Arial" pitchFamily="34" charset="0"/>
                <a:cs typeface="Arial" pitchFamily="34" charset="0"/>
              </a:rPr>
              <a:t>Strategy</a:t>
            </a:r>
            <a:r>
              <a:rPr lang="en-IN" sz="2400" b="1" dirty="0" smtClean="0">
                <a:solidFill>
                  <a:schemeClr val="accent5">
                    <a:lumMod val="50000"/>
                  </a:schemeClr>
                </a:solidFill>
                <a:latin typeface="Arial" pitchFamily="34" charset="0"/>
                <a:cs typeface="Arial" pitchFamily="34" charset="0"/>
              </a:rPr>
              <a:t> : </a:t>
            </a:r>
            <a:r>
              <a:rPr lang="en-US" sz="2000" b="1" dirty="0"/>
              <a:t>Louis Philippe was originally positioned as a brand for the youth. However, with the introduction of its sub-brand “Crest”, it no longer remains a brand for the youth but a well-accepted brand by all the segments of customers and it wants itself to be perceived as a “winner”. The brand </a:t>
            </a:r>
            <a:r>
              <a:rPr lang="en-US" sz="2000" b="1" dirty="0" smtClean="0"/>
              <a:t>symbolizes </a:t>
            </a:r>
            <a:r>
              <a:rPr lang="en-US" sz="2000" b="1" dirty="0"/>
              <a:t>of being "Achieved". Very rarely brands attain this kind of status</a:t>
            </a:r>
            <a:r>
              <a:rPr lang="en-US" sz="2000" b="1" dirty="0" smtClean="0"/>
              <a:t>.</a:t>
            </a:r>
            <a:r>
              <a:rPr lang="en-US" sz="2000" b="1" dirty="0"/>
              <a:t> The brand recently has associated itself with games such as golf and thereby tries to establish connection and an emotional relationship with the segment of target audience which values perfection and quality.</a:t>
            </a:r>
            <a:endParaRPr lang="en-IN" sz="2000" b="1" dirty="0">
              <a:solidFill>
                <a:schemeClr val="accent5">
                  <a:lumMod val="50000"/>
                </a:schemeClr>
              </a:solidFill>
              <a:latin typeface="Arial" pitchFamily="34" charset="0"/>
              <a:cs typeface="Arial" pitchFamily="34" charset="0"/>
            </a:endParaRPr>
          </a:p>
          <a:p>
            <a:pPr marL="285750" indent="-285750">
              <a:lnSpc>
                <a:spcPct val="115000"/>
              </a:lnSpc>
              <a:buFont typeface="Arial" pitchFamily="34" charset="0"/>
              <a:buChar char="•"/>
            </a:pPr>
            <a:endParaRPr lang="en-IN" b="1" dirty="0"/>
          </a:p>
        </p:txBody>
      </p:sp>
    </p:spTree>
    <p:extLst>
      <p:ext uri="{BB962C8B-B14F-4D97-AF65-F5344CB8AC3E}">
        <p14:creationId xmlns:p14="http://schemas.microsoft.com/office/powerpoint/2010/main" val="1646447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D97F27-A2D4-4D20-B100-C72B0B88F073}"/>
              </a:ext>
            </a:extLst>
          </p:cNvPr>
          <p:cNvSpPr>
            <a:spLocks noGrp="1"/>
          </p:cNvSpPr>
          <p:nvPr>
            <p:ph type="title"/>
          </p:nvPr>
        </p:nvSpPr>
        <p:spPr/>
        <p:txBody>
          <a:bodyPr>
            <a:normAutofit/>
          </a:bodyPr>
          <a:lstStyle/>
          <a:p>
            <a:r>
              <a:rPr lang="en-US" sz="2800" b="1" u="sng" dirty="0">
                <a:solidFill>
                  <a:srgbClr val="434343"/>
                </a:solidFill>
                <a:latin typeface="Arial Black" panose="020B0A04020102020204" pitchFamily="34" charset="0"/>
              </a:rPr>
              <a:t>Part 4: Content Creation and Curation (Post creations, Designs/Video Editing, Ad Campaigns over Social M</a:t>
            </a:r>
            <a:endParaRPr lang="en-IN" sz="2800" b="1" u="sng" dirty="0">
              <a:latin typeface="Arial Black" panose="020B0A04020102020204" pitchFamily="34" charset="0"/>
            </a:endParaRPr>
          </a:p>
        </p:txBody>
      </p:sp>
      <p:sp>
        <p:nvSpPr>
          <p:cNvPr id="3" name="Content Placeholder 2">
            <a:extLst>
              <a:ext uri="{FF2B5EF4-FFF2-40B4-BE49-F238E27FC236}">
                <a16:creationId xmlns:a16="http://schemas.microsoft.com/office/drawing/2014/main" xmlns="" id="{EB7EE205-BD96-4609-AF56-16FED6ACFAA3}"/>
              </a:ext>
            </a:extLst>
          </p:cNvPr>
          <p:cNvSpPr>
            <a:spLocks noGrp="1"/>
          </p:cNvSpPr>
          <p:nvPr>
            <p:ph idx="1"/>
          </p:nvPr>
        </p:nvSpPr>
        <p:spPr>
          <a:xfrm>
            <a:off x="1573210" y="2666999"/>
            <a:ext cx="10018713" cy="3124201"/>
          </a:xfrm>
        </p:spPr>
        <p:txBody>
          <a:bodyPr>
            <a:normAutofit fontScale="70000" lnSpcReduction="20000"/>
          </a:bodyPr>
          <a:lstStyle/>
          <a:p>
            <a:pPr marL="0" lvl="0" indent="0">
              <a:spcBef>
                <a:spcPts val="0"/>
              </a:spcBef>
              <a:spcAft>
                <a:spcPts val="0"/>
              </a:spcAft>
              <a:buNone/>
            </a:pPr>
            <a:endParaRPr lang="en-US" b="1" dirty="0">
              <a:latin typeface="Arial" panose="020B0604020202020204" pitchFamily="34" charset="0"/>
              <a:cs typeface="Arial" panose="020B0604020202020204" pitchFamily="34" charset="0"/>
            </a:endParaRPr>
          </a:p>
          <a:p>
            <a:pPr marL="0" lvl="0" indent="0">
              <a:spcBef>
                <a:spcPts val="0"/>
              </a:spcBef>
              <a:spcAft>
                <a:spcPts val="0"/>
              </a:spcAft>
              <a:buNone/>
            </a:pPr>
            <a:r>
              <a:rPr lang="en-US" sz="2900" b="1" u="sng" dirty="0">
                <a:solidFill>
                  <a:schemeClr val="accent5">
                    <a:lumMod val="50000"/>
                  </a:schemeClr>
                </a:solidFill>
                <a:latin typeface="Arial" panose="020B0604020202020204" pitchFamily="34" charset="0"/>
                <a:cs typeface="Arial" panose="020B0604020202020204" pitchFamily="34" charset="0"/>
              </a:rPr>
              <a:t>Post Creation</a:t>
            </a:r>
            <a:r>
              <a:rPr lang="en-US" sz="2900" b="1" dirty="0">
                <a:latin typeface="Arial" panose="020B0604020202020204" pitchFamily="34" charset="0"/>
                <a:cs typeface="Arial" panose="020B0604020202020204" pitchFamily="34" charset="0"/>
              </a:rPr>
              <a:t> : </a:t>
            </a:r>
          </a:p>
          <a:p>
            <a:pPr marL="0" lvl="0" indent="0">
              <a:spcBef>
                <a:spcPts val="0"/>
              </a:spcBef>
              <a:spcAft>
                <a:spcPts val="0"/>
              </a:spcAft>
              <a:buNone/>
            </a:pPr>
            <a:endParaRPr lang="en-US" b="1" dirty="0">
              <a:latin typeface="Arial" panose="020B0604020202020204" pitchFamily="34" charset="0"/>
              <a:cs typeface="Arial" panose="020B0604020202020204" pitchFamily="34" charset="0"/>
            </a:endParaRPr>
          </a:p>
          <a:p>
            <a:pPr marL="457200" lvl="0" indent="-317500">
              <a:spcBef>
                <a:spcPts val="0"/>
              </a:spcBef>
              <a:spcAft>
                <a:spcPts val="0"/>
              </a:spcAft>
              <a:buSzPts val="1400"/>
              <a:buChar char="●"/>
            </a:pPr>
            <a:r>
              <a:rPr lang="en-US" sz="2900" b="1" u="sng" dirty="0">
                <a:solidFill>
                  <a:schemeClr val="accent5">
                    <a:lumMod val="50000"/>
                  </a:schemeClr>
                </a:solidFill>
                <a:latin typeface="Arial" panose="020B0604020202020204" pitchFamily="34" charset="0"/>
                <a:cs typeface="Arial" panose="020B0604020202020204" pitchFamily="34" charset="0"/>
              </a:rPr>
              <a:t>Select Content Categories</a:t>
            </a:r>
            <a:r>
              <a:rPr lang="en-US" sz="2900" b="1" dirty="0">
                <a:solidFill>
                  <a:schemeClr val="accent5">
                    <a:lumMod val="50000"/>
                  </a:schemeClr>
                </a:solidFill>
                <a:latin typeface="Arial" panose="020B0604020202020204" pitchFamily="34" charset="0"/>
                <a:cs typeface="Arial" panose="020B0604020202020204" pitchFamily="34" charset="0"/>
              </a:rPr>
              <a:t> :</a:t>
            </a:r>
            <a:r>
              <a:rPr lang="en-US" sz="2900" b="1" dirty="0">
                <a:solidFill>
                  <a:schemeClr val="accent5">
                    <a:lumMod val="50000"/>
                  </a:schemeClr>
                </a:solidFill>
                <a:latin typeface="Arial Black" panose="020B0A04020102020204" pitchFamily="34" charset="0"/>
              </a:rPr>
              <a:t> </a:t>
            </a:r>
            <a:r>
              <a:rPr lang="en-US" b="1" dirty="0">
                <a:latin typeface="Arial" panose="020B0604020202020204" pitchFamily="34" charset="0"/>
                <a:cs typeface="Arial" panose="020B0604020202020204" pitchFamily="34" charset="0"/>
              </a:rPr>
              <a:t>Identify three different content formats relevant to the chosen topic or industry. Research and Brainstorm: Research trending topics, industry news, or audience interests within each category. Brainstorm ideas for social media posts that align with each category. Do note that 1 content format has to be video and additionally 3 stories/status are to be created. </a:t>
            </a:r>
          </a:p>
          <a:p>
            <a:pPr marL="0" lvl="0" indent="0">
              <a:spcBef>
                <a:spcPts val="0"/>
              </a:spcBef>
              <a:spcAft>
                <a:spcPts val="0"/>
              </a:spcAft>
              <a:buNone/>
            </a:pPr>
            <a:endParaRPr lang="en-US" b="1" dirty="0">
              <a:latin typeface="Arial" panose="020B0604020202020204" pitchFamily="34" charset="0"/>
              <a:cs typeface="Arial" panose="020B0604020202020204" pitchFamily="34" charset="0"/>
            </a:endParaRPr>
          </a:p>
          <a:p>
            <a:pPr marL="0" lvl="0" indent="0">
              <a:spcBef>
                <a:spcPts val="0"/>
              </a:spcBef>
              <a:spcAft>
                <a:spcPts val="0"/>
              </a:spcAft>
              <a:buNone/>
            </a:pPr>
            <a:r>
              <a:rPr lang="en-US" b="1" dirty="0">
                <a:latin typeface="Arial" panose="020B0604020202020204" pitchFamily="34" charset="0"/>
                <a:cs typeface="Arial" panose="020B0604020202020204" pitchFamily="34" charset="0"/>
              </a:rPr>
              <a:t>Format 1</a:t>
            </a:r>
          </a:p>
          <a:p>
            <a:pPr marL="0" lvl="0" indent="0">
              <a:spcBef>
                <a:spcPts val="0"/>
              </a:spcBef>
              <a:spcAft>
                <a:spcPts val="0"/>
              </a:spcAft>
              <a:buNone/>
            </a:pPr>
            <a:endParaRPr lang="en-US" b="1" dirty="0">
              <a:latin typeface="Arial" panose="020B0604020202020204" pitchFamily="34" charset="0"/>
              <a:cs typeface="Arial" panose="020B0604020202020204" pitchFamily="34" charset="0"/>
            </a:endParaRPr>
          </a:p>
          <a:p>
            <a:pPr marL="0" lvl="0" indent="0">
              <a:spcBef>
                <a:spcPts val="0"/>
              </a:spcBef>
              <a:spcAft>
                <a:spcPts val="0"/>
              </a:spcAft>
              <a:buNone/>
            </a:pPr>
            <a:r>
              <a:rPr lang="en-US" b="1" dirty="0">
                <a:latin typeface="Arial" panose="020B0604020202020204" pitchFamily="34" charset="0"/>
                <a:cs typeface="Arial" panose="020B0604020202020204" pitchFamily="34" charset="0"/>
              </a:rPr>
              <a:t>Format 2</a:t>
            </a:r>
          </a:p>
          <a:p>
            <a:pPr marL="0" lvl="0" indent="0">
              <a:spcBef>
                <a:spcPts val="0"/>
              </a:spcBef>
              <a:spcAft>
                <a:spcPts val="0"/>
              </a:spcAft>
              <a:buNone/>
            </a:pPr>
            <a:endParaRPr lang="en-US" b="1" dirty="0">
              <a:latin typeface="Arial" panose="020B0604020202020204" pitchFamily="34" charset="0"/>
              <a:cs typeface="Arial" panose="020B0604020202020204" pitchFamily="34" charset="0"/>
            </a:endParaRPr>
          </a:p>
          <a:p>
            <a:pPr marL="0" lvl="0" indent="0">
              <a:spcBef>
                <a:spcPts val="0"/>
              </a:spcBef>
              <a:spcAft>
                <a:spcPts val="0"/>
              </a:spcAft>
              <a:buNone/>
            </a:pPr>
            <a:r>
              <a:rPr lang="en-US" b="1" dirty="0">
                <a:latin typeface="Arial" panose="020B0604020202020204" pitchFamily="34" charset="0"/>
                <a:cs typeface="Arial" panose="020B0604020202020204" pitchFamily="34" charset="0"/>
              </a:rPr>
              <a:t>Format 3</a:t>
            </a:r>
          </a:p>
          <a:p>
            <a:pPr marL="457200" lvl="0" indent="-317500">
              <a:spcBef>
                <a:spcPts val="0"/>
              </a:spcBef>
              <a:spcAft>
                <a:spcPts val="0"/>
              </a:spcAft>
              <a:buSzPts val="1400"/>
              <a:buChar char="●"/>
            </a:pPr>
            <a:endParaRPr lang="en-US" dirty="0"/>
          </a:p>
          <a:p>
            <a:endParaRPr lang="en-IN" dirty="0"/>
          </a:p>
        </p:txBody>
      </p:sp>
    </p:spTree>
    <p:extLst>
      <p:ext uri="{BB962C8B-B14F-4D97-AF65-F5344CB8AC3E}">
        <p14:creationId xmlns:p14="http://schemas.microsoft.com/office/powerpoint/2010/main" val="1000254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51288" y="666044"/>
            <a:ext cx="8985955" cy="3600986"/>
          </a:xfrm>
          <a:prstGeom prst="rect">
            <a:avLst/>
          </a:prstGeom>
          <a:noFill/>
        </p:spPr>
        <p:txBody>
          <a:bodyPr wrap="square" rtlCol="0">
            <a:spAutoFit/>
          </a:bodyPr>
          <a:lstStyle/>
          <a:p>
            <a:r>
              <a:rPr lang="en-US" sz="2400" b="1" u="sng" dirty="0" smtClean="0">
                <a:solidFill>
                  <a:schemeClr val="accent5">
                    <a:lumMod val="50000"/>
                  </a:schemeClr>
                </a:solidFill>
                <a:latin typeface="Arial" pitchFamily="34" charset="0"/>
                <a:cs typeface="Arial" pitchFamily="34" charset="0"/>
              </a:rPr>
              <a:t>Format 1</a:t>
            </a:r>
            <a:r>
              <a:rPr lang="en-US" sz="2400" b="1" dirty="0" smtClean="0">
                <a:solidFill>
                  <a:schemeClr val="accent5">
                    <a:lumMod val="50000"/>
                  </a:schemeClr>
                </a:solidFill>
                <a:latin typeface="Arial" pitchFamily="34" charset="0"/>
                <a:cs typeface="Arial" pitchFamily="34" charset="0"/>
              </a:rPr>
              <a:t> : </a:t>
            </a:r>
          </a:p>
          <a:p>
            <a:r>
              <a:rPr lang="en-US" sz="2400" b="1" dirty="0">
                <a:solidFill>
                  <a:schemeClr val="accent5">
                    <a:lumMod val="50000"/>
                  </a:schemeClr>
                </a:solidFill>
                <a:latin typeface="Arial" pitchFamily="34" charset="0"/>
                <a:cs typeface="Arial" pitchFamily="34" charset="0"/>
              </a:rPr>
              <a:t> </a:t>
            </a:r>
            <a:r>
              <a:rPr lang="en-US" sz="2400" b="1" dirty="0" smtClean="0">
                <a:solidFill>
                  <a:schemeClr val="accent5">
                    <a:lumMod val="50000"/>
                  </a:schemeClr>
                </a:solidFill>
                <a:latin typeface="Arial" pitchFamily="34" charset="0"/>
                <a:cs typeface="Arial" pitchFamily="34" charset="0"/>
              </a:rPr>
              <a:t>                  </a:t>
            </a:r>
            <a:r>
              <a:rPr lang="en-US" sz="2000" b="1" dirty="0"/>
              <a:t>Louis Philippe is a premium brand of men's apparel originating from </a:t>
            </a:r>
            <a:r>
              <a:rPr lang="en-US" sz="2000" b="1" dirty="0" smtClean="0"/>
              <a:t>India.</a:t>
            </a:r>
            <a:r>
              <a:rPr lang="en-US" sz="2000" b="1" dirty="0"/>
              <a:t> It is a subsidiary of Madura Fashion &amp; Lifestyle. It is division of the Indian </a:t>
            </a:r>
            <a:r>
              <a:rPr lang="en-US" sz="2000" b="1" dirty="0" smtClean="0"/>
              <a:t>Conglomerate</a:t>
            </a:r>
            <a:r>
              <a:rPr lang="en-US" sz="2000" b="1" dirty="0"/>
              <a:t> </a:t>
            </a:r>
            <a:r>
              <a:rPr lang="en-US" sz="2000" b="1" dirty="0" err="1"/>
              <a:t>Aditya</a:t>
            </a:r>
            <a:r>
              <a:rPr lang="en-US" sz="2000" b="1" dirty="0"/>
              <a:t> Birla Group, and was founded in </a:t>
            </a:r>
            <a:r>
              <a:rPr lang="en-US" sz="2000" b="1" dirty="0" smtClean="0"/>
              <a:t>1989.</a:t>
            </a:r>
          </a:p>
          <a:p>
            <a:r>
              <a:rPr lang="en-US" sz="2000" b="1" dirty="0">
                <a:solidFill>
                  <a:schemeClr val="accent5">
                    <a:lumMod val="50000"/>
                  </a:schemeClr>
                </a:solidFill>
                <a:cs typeface="Arial" pitchFamily="34" charset="0"/>
              </a:rPr>
              <a:t> </a:t>
            </a:r>
            <a:r>
              <a:rPr lang="en-US" sz="2000" b="1" dirty="0" smtClean="0">
                <a:solidFill>
                  <a:schemeClr val="accent5">
                    <a:lumMod val="50000"/>
                  </a:schemeClr>
                </a:solidFill>
                <a:cs typeface="Arial" pitchFamily="34" charset="0"/>
              </a:rPr>
              <a:t>                      </a:t>
            </a:r>
          </a:p>
          <a:p>
            <a:r>
              <a:rPr lang="en-US" sz="2000" b="1" dirty="0">
                <a:solidFill>
                  <a:schemeClr val="accent5">
                    <a:lumMod val="50000"/>
                  </a:schemeClr>
                </a:solidFill>
                <a:cs typeface="Arial" pitchFamily="34" charset="0"/>
              </a:rPr>
              <a:t> </a:t>
            </a:r>
            <a:r>
              <a:rPr lang="en-US" sz="2000" b="1" dirty="0" smtClean="0">
                <a:solidFill>
                  <a:schemeClr val="accent5">
                    <a:lumMod val="50000"/>
                  </a:schemeClr>
                </a:solidFill>
                <a:cs typeface="Arial" pitchFamily="34" charset="0"/>
              </a:rPr>
              <a:t>                      </a:t>
            </a:r>
            <a:r>
              <a:rPr lang="en-US" sz="2000" b="1" dirty="0"/>
              <a:t>Louis Philippe follows Prestige Pricing Strategy-also called image pricing or premium pricing- to retain their market leadership. It's a strategy that can be used efficiently when there is uniqueness about the product or when the product has a distinct offering</a:t>
            </a:r>
            <a:r>
              <a:rPr lang="en-US" sz="2000" b="1" dirty="0" smtClean="0"/>
              <a:t>.</a:t>
            </a:r>
          </a:p>
          <a:p>
            <a:r>
              <a:rPr lang="en-US" sz="2000" b="1" dirty="0">
                <a:solidFill>
                  <a:schemeClr val="accent5">
                    <a:lumMod val="50000"/>
                  </a:schemeClr>
                </a:solidFill>
                <a:cs typeface="Arial" pitchFamily="34" charset="0"/>
              </a:rPr>
              <a:t> </a:t>
            </a:r>
            <a:r>
              <a:rPr lang="en-US" sz="2000" b="1" dirty="0" smtClean="0">
                <a:solidFill>
                  <a:schemeClr val="accent5">
                    <a:lumMod val="50000"/>
                  </a:schemeClr>
                </a:solidFill>
                <a:cs typeface="Arial" pitchFamily="34" charset="0"/>
              </a:rPr>
              <a:t>                      </a:t>
            </a:r>
            <a:r>
              <a:rPr lang="en-US" sz="2000" dirty="0" smtClean="0">
                <a:solidFill>
                  <a:schemeClr val="accent5">
                    <a:lumMod val="50000"/>
                  </a:schemeClr>
                </a:solidFill>
                <a:latin typeface="Arial" pitchFamily="34" charset="0"/>
                <a:cs typeface="Arial" pitchFamily="34" charset="0"/>
              </a:rPr>
              <a:t>          </a:t>
            </a:r>
          </a:p>
          <a:p>
            <a:r>
              <a:rPr lang="en-US" sz="2000" dirty="0">
                <a:solidFill>
                  <a:schemeClr val="accent5">
                    <a:lumMod val="50000"/>
                  </a:schemeClr>
                </a:solidFill>
                <a:latin typeface="Arial" pitchFamily="34" charset="0"/>
                <a:cs typeface="Arial" pitchFamily="34" charset="0"/>
              </a:rPr>
              <a:t> </a:t>
            </a:r>
            <a:r>
              <a:rPr lang="en-US" sz="2000" dirty="0" smtClean="0">
                <a:solidFill>
                  <a:schemeClr val="accent5">
                    <a:lumMod val="50000"/>
                  </a:schemeClr>
                </a:solidFill>
                <a:latin typeface="Arial" pitchFamily="34" charset="0"/>
                <a:cs typeface="Arial" pitchFamily="34" charset="0"/>
              </a:rPr>
              <a:t>                        </a:t>
            </a:r>
          </a:p>
        </p:txBody>
      </p:sp>
    </p:spTree>
    <p:extLst>
      <p:ext uri="{BB962C8B-B14F-4D97-AF65-F5344CB8AC3E}">
        <p14:creationId xmlns:p14="http://schemas.microsoft.com/office/powerpoint/2010/main" val="2642832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2280355"/>
            <a:ext cx="9321800" cy="461665"/>
          </a:xfrm>
          <a:prstGeom prst="rect">
            <a:avLst/>
          </a:prstGeom>
          <a:noFill/>
        </p:spPr>
        <p:txBody>
          <a:bodyPr wrap="square" rtlCol="0">
            <a:spAutoFit/>
          </a:bodyPr>
          <a:lstStyle/>
          <a:p>
            <a:r>
              <a:rPr lang="en-US" sz="2400" b="1" u="sng" dirty="0" smtClean="0">
                <a:solidFill>
                  <a:schemeClr val="accent5">
                    <a:lumMod val="50000"/>
                  </a:schemeClr>
                </a:solidFill>
                <a:latin typeface="Arial" pitchFamily="34" charset="0"/>
                <a:cs typeface="Arial" pitchFamily="34" charset="0"/>
              </a:rPr>
              <a:t>Format 2</a:t>
            </a:r>
            <a:r>
              <a:rPr lang="en-US" sz="2400" b="1" dirty="0" smtClean="0">
                <a:solidFill>
                  <a:schemeClr val="accent5">
                    <a:lumMod val="50000"/>
                  </a:schemeClr>
                </a:solidFill>
                <a:latin typeface="Arial" pitchFamily="34" charset="0"/>
                <a:cs typeface="Arial" pitchFamily="34" charset="0"/>
              </a:rPr>
              <a:t> :</a:t>
            </a:r>
            <a:endParaRPr lang="en-IN" sz="2400" b="1" dirty="0">
              <a:solidFill>
                <a:schemeClr val="accent5">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582233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8178" y="459555"/>
            <a:ext cx="10080978" cy="5047536"/>
          </a:xfrm>
          <a:prstGeom prst="rect">
            <a:avLst/>
          </a:prstGeom>
        </p:spPr>
        <p:txBody>
          <a:bodyPr wrap="square">
            <a:spAutoFit/>
          </a:bodyPr>
          <a:lstStyle/>
          <a:p>
            <a:pPr lvl="0" algn="ctr">
              <a:lnSpc>
                <a:spcPct val="115000"/>
              </a:lnSpc>
            </a:pPr>
            <a:r>
              <a:rPr lang="en-US" sz="2800" b="1" u="sng" dirty="0">
                <a:solidFill>
                  <a:srgbClr val="434343"/>
                </a:solidFill>
                <a:latin typeface="Arial Black" pitchFamily="34" charset="0"/>
                <a:cs typeface="Arial" pitchFamily="34" charset="0"/>
              </a:rPr>
              <a:t>Part 4: Content Creation and </a:t>
            </a:r>
            <a:r>
              <a:rPr lang="en-US" sz="2800" b="1" u="sng" dirty="0" err="1">
                <a:solidFill>
                  <a:srgbClr val="434343"/>
                </a:solidFill>
                <a:latin typeface="Arial Black" pitchFamily="34" charset="0"/>
                <a:cs typeface="Arial" pitchFamily="34" charset="0"/>
              </a:rPr>
              <a:t>Curation</a:t>
            </a:r>
            <a:r>
              <a:rPr lang="en-US" sz="2800" b="1" u="sng" dirty="0">
                <a:solidFill>
                  <a:srgbClr val="434343"/>
                </a:solidFill>
                <a:latin typeface="Arial Black" pitchFamily="34" charset="0"/>
                <a:cs typeface="Arial" pitchFamily="34" charset="0"/>
              </a:rPr>
              <a:t> (Post creations, Designs/Video Editing, Ad Campaigns over Social Media and Email Ideation and Creation) </a:t>
            </a:r>
            <a:endParaRPr lang="en-US" sz="2800" b="1" u="sng" dirty="0" smtClean="0">
              <a:solidFill>
                <a:srgbClr val="434343"/>
              </a:solidFill>
              <a:latin typeface="Arial Black" pitchFamily="34" charset="0"/>
              <a:cs typeface="Arial" pitchFamily="34" charset="0"/>
            </a:endParaRPr>
          </a:p>
          <a:p>
            <a:pPr lvl="0" algn="ctr">
              <a:lnSpc>
                <a:spcPct val="115000"/>
              </a:lnSpc>
            </a:pPr>
            <a:endParaRPr lang="en-US" sz="2800" b="1" dirty="0">
              <a:solidFill>
                <a:srgbClr val="434343"/>
              </a:solidFill>
              <a:latin typeface="Arial Black" pitchFamily="34" charset="0"/>
              <a:cs typeface="Arial" pitchFamily="34" charset="0"/>
            </a:endParaRPr>
          </a:p>
          <a:p>
            <a:pPr lvl="0">
              <a:lnSpc>
                <a:spcPct val="115000"/>
              </a:lnSpc>
            </a:pPr>
            <a:r>
              <a:rPr lang="en-US" sz="2800" b="1" u="sng" dirty="0" smtClean="0">
                <a:solidFill>
                  <a:schemeClr val="accent5">
                    <a:lumMod val="50000"/>
                  </a:schemeClr>
                </a:solidFill>
                <a:latin typeface="Arial" pitchFamily="34" charset="0"/>
                <a:cs typeface="Arial" pitchFamily="34" charset="0"/>
              </a:rPr>
              <a:t>INSTAGRAM STORY</a:t>
            </a:r>
            <a:r>
              <a:rPr lang="en-US" sz="2800" b="1" dirty="0" smtClean="0">
                <a:solidFill>
                  <a:schemeClr val="accent5">
                    <a:lumMod val="50000"/>
                  </a:schemeClr>
                </a:solidFill>
                <a:latin typeface="Arial" pitchFamily="34" charset="0"/>
                <a:cs typeface="Arial" pitchFamily="34" charset="0"/>
              </a:rPr>
              <a:t> :</a:t>
            </a:r>
          </a:p>
          <a:p>
            <a:pPr lvl="0" algn="ctr">
              <a:lnSpc>
                <a:spcPct val="115000"/>
              </a:lnSpc>
            </a:pPr>
            <a:endParaRPr lang="en-US" sz="2800" b="1" dirty="0">
              <a:solidFill>
                <a:schemeClr val="accent5">
                  <a:lumMod val="50000"/>
                </a:schemeClr>
              </a:solidFill>
              <a:latin typeface="Arial" pitchFamily="34" charset="0"/>
              <a:cs typeface="Arial" pitchFamily="34" charset="0"/>
            </a:endParaRPr>
          </a:p>
          <a:p>
            <a:pPr lvl="0" algn="ctr">
              <a:lnSpc>
                <a:spcPct val="115000"/>
              </a:lnSpc>
            </a:pPr>
            <a:endParaRPr lang="en-US" sz="2800" b="1" dirty="0" smtClean="0">
              <a:solidFill>
                <a:schemeClr val="accent5">
                  <a:lumMod val="50000"/>
                </a:schemeClr>
              </a:solidFill>
              <a:latin typeface="Arial" pitchFamily="34" charset="0"/>
              <a:cs typeface="Arial" pitchFamily="34" charset="0"/>
            </a:endParaRPr>
          </a:p>
          <a:p>
            <a:pPr lvl="0" algn="ctr">
              <a:lnSpc>
                <a:spcPct val="115000"/>
              </a:lnSpc>
            </a:pPr>
            <a:endParaRPr lang="en-US" sz="2800" b="1" dirty="0">
              <a:solidFill>
                <a:schemeClr val="accent5">
                  <a:lumMod val="50000"/>
                </a:schemeClr>
              </a:solidFill>
              <a:latin typeface="Arial" pitchFamily="34" charset="0"/>
              <a:cs typeface="Arial" pitchFamily="34" charset="0"/>
            </a:endParaRPr>
          </a:p>
          <a:p>
            <a:pPr lvl="0" algn="ctr">
              <a:lnSpc>
                <a:spcPct val="115000"/>
              </a:lnSpc>
            </a:pPr>
            <a:endParaRPr lang="en-US" sz="2800" b="1" dirty="0">
              <a:solidFill>
                <a:schemeClr val="accent5">
                  <a:lumMod val="50000"/>
                </a:schemeClr>
              </a:solidFill>
              <a:latin typeface="Arial" pitchFamily="34" charset="0"/>
              <a:cs typeface="Arial"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666" y="2677263"/>
            <a:ext cx="4855634" cy="3774337"/>
          </a:xfrm>
          <a:prstGeom prst="rect">
            <a:avLst/>
          </a:prstGeom>
        </p:spPr>
      </p:pic>
    </p:spTree>
    <p:extLst>
      <p:ext uri="{BB962C8B-B14F-4D97-AF65-F5344CB8AC3E}">
        <p14:creationId xmlns:p14="http://schemas.microsoft.com/office/powerpoint/2010/main" val="3444991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1022" y="737544"/>
            <a:ext cx="9290756" cy="5095241"/>
          </a:xfrm>
          <a:prstGeom prst="rect">
            <a:avLst/>
          </a:prstGeom>
        </p:spPr>
        <p:txBody>
          <a:bodyPr wrap="square">
            <a:spAutoFit/>
          </a:bodyPr>
          <a:lstStyle/>
          <a:p>
            <a:pPr lvl="0" algn="ctr">
              <a:lnSpc>
                <a:spcPct val="115000"/>
              </a:lnSpc>
            </a:pPr>
            <a:r>
              <a:rPr lang="en-US" sz="2800" b="1" u="sng" dirty="0">
                <a:solidFill>
                  <a:srgbClr val="434343"/>
                </a:solidFill>
                <a:latin typeface="Arial Black" pitchFamily="34" charset="0"/>
              </a:rPr>
              <a:t>Part 4: Content Creation and </a:t>
            </a:r>
            <a:r>
              <a:rPr lang="en-US" sz="2800" b="1" u="sng" dirty="0" err="1">
                <a:solidFill>
                  <a:srgbClr val="434343"/>
                </a:solidFill>
                <a:latin typeface="Arial Black" pitchFamily="34" charset="0"/>
              </a:rPr>
              <a:t>Curation</a:t>
            </a:r>
            <a:r>
              <a:rPr lang="en-US" sz="2800" b="1" u="sng" dirty="0">
                <a:solidFill>
                  <a:srgbClr val="434343"/>
                </a:solidFill>
                <a:latin typeface="Arial Black" pitchFamily="34" charset="0"/>
              </a:rPr>
              <a:t> (Post creations, Designs/Video Editing, Ad Campaigns over Social Media and Email Ideation and Creation) </a:t>
            </a:r>
            <a:endParaRPr lang="en-US" sz="2800" b="1" u="sng" dirty="0" smtClean="0">
              <a:solidFill>
                <a:srgbClr val="434343"/>
              </a:solidFill>
              <a:latin typeface="Arial Black" pitchFamily="34" charset="0"/>
            </a:endParaRPr>
          </a:p>
          <a:p>
            <a:pPr lvl="0" algn="ctr">
              <a:lnSpc>
                <a:spcPct val="115000"/>
              </a:lnSpc>
            </a:pPr>
            <a:endParaRPr lang="en-US" b="1" dirty="0">
              <a:solidFill>
                <a:srgbClr val="434343"/>
              </a:solidFill>
            </a:endParaRPr>
          </a:p>
          <a:p>
            <a:pPr algn="ctr">
              <a:lnSpc>
                <a:spcPct val="115000"/>
              </a:lnSpc>
            </a:pPr>
            <a:r>
              <a:rPr lang="en-GB" sz="2400" b="1" u="sng" dirty="0">
                <a:solidFill>
                  <a:schemeClr val="accent5">
                    <a:lumMod val="50000"/>
                  </a:schemeClr>
                </a:solidFill>
                <a:latin typeface="Arial" pitchFamily="34" charset="0"/>
                <a:cs typeface="Arial" pitchFamily="34" charset="0"/>
              </a:rPr>
              <a:t>Designs/Video </a:t>
            </a:r>
            <a:r>
              <a:rPr lang="en-GB" sz="2400" b="1" u="sng" dirty="0" smtClean="0">
                <a:solidFill>
                  <a:schemeClr val="accent5">
                    <a:lumMod val="50000"/>
                  </a:schemeClr>
                </a:solidFill>
                <a:latin typeface="Arial" pitchFamily="34" charset="0"/>
                <a:cs typeface="Arial" pitchFamily="34" charset="0"/>
              </a:rPr>
              <a:t>Editing</a:t>
            </a:r>
          </a:p>
          <a:p>
            <a:pPr marL="139700" lvl="0">
              <a:buSzPts val="1400"/>
            </a:pPr>
            <a:endParaRPr lang="en-GB" sz="2400" b="1" u="sng" dirty="0" smtClean="0">
              <a:solidFill>
                <a:schemeClr val="accent5">
                  <a:lumMod val="50000"/>
                </a:schemeClr>
              </a:solidFill>
              <a:latin typeface="Arial" pitchFamily="34" charset="0"/>
              <a:cs typeface="Arial" pitchFamily="34" charset="0"/>
            </a:endParaRPr>
          </a:p>
          <a:p>
            <a:pPr marL="482600" lvl="0" indent="-342900">
              <a:buSzPts val="1400"/>
              <a:buFont typeface="Arial" pitchFamily="34" charset="0"/>
              <a:buChar char="•"/>
            </a:pPr>
            <a:r>
              <a:rPr lang="en-US" sz="2000" b="1" dirty="0" smtClean="0"/>
              <a:t>Design </a:t>
            </a:r>
            <a:r>
              <a:rPr lang="en-US" sz="2000" b="1" dirty="0"/>
              <a:t>Tools Familiarization (use </a:t>
            </a:r>
            <a:r>
              <a:rPr lang="en-US" sz="2000" b="1" dirty="0" err="1"/>
              <a:t>Canva</a:t>
            </a:r>
            <a:r>
              <a:rPr lang="en-US" sz="2000" b="1" dirty="0"/>
              <a:t> for creating visually appealing </a:t>
            </a:r>
            <a:r>
              <a:rPr lang="en-US" sz="2000" b="1" dirty="0" smtClean="0"/>
              <a:t>graphics)</a:t>
            </a:r>
          </a:p>
          <a:p>
            <a:pPr marL="482600" lvl="0" indent="-342900">
              <a:buSzPts val="1400"/>
              <a:buFont typeface="Arial" pitchFamily="34" charset="0"/>
              <a:buChar char="•"/>
            </a:pPr>
            <a:r>
              <a:rPr lang="en-US" sz="2400" b="1" dirty="0" smtClean="0">
                <a:solidFill>
                  <a:schemeClr val="accent5">
                    <a:lumMod val="50000"/>
                  </a:schemeClr>
                </a:solidFill>
              </a:rPr>
              <a:t>Video Creation</a:t>
            </a:r>
            <a:r>
              <a:rPr lang="en-US" sz="2400" b="1" dirty="0" smtClean="0"/>
              <a:t> :</a:t>
            </a:r>
            <a:r>
              <a:rPr lang="en-US" sz="2000" b="1" dirty="0" smtClean="0"/>
              <a:t> </a:t>
            </a:r>
            <a:r>
              <a:rPr lang="en-US" sz="2000" b="1" dirty="0"/>
              <a:t>Utilize VN or any video editor of your choice to create videos related to the chosen topic.</a:t>
            </a:r>
          </a:p>
          <a:p>
            <a:pPr marL="457200" lvl="0" indent="-317500">
              <a:buSzPts val="1400"/>
            </a:pPr>
            <a:endParaRPr lang="en-US" sz="2000" b="1" dirty="0"/>
          </a:p>
          <a:p>
            <a:pPr marL="457200" lvl="0" indent="-317500">
              <a:buSzPts val="1400"/>
            </a:pPr>
            <a:r>
              <a:rPr lang="en-US" sz="2000" b="1" dirty="0" smtClean="0"/>
              <a:t>VIDEO LINK :</a:t>
            </a:r>
            <a:endParaRPr lang="en-US" sz="2000" b="1" dirty="0"/>
          </a:p>
        </p:txBody>
      </p:sp>
    </p:spTree>
    <p:extLst>
      <p:ext uri="{BB962C8B-B14F-4D97-AF65-F5344CB8AC3E}">
        <p14:creationId xmlns:p14="http://schemas.microsoft.com/office/powerpoint/2010/main" val="1668993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5556" y="545633"/>
            <a:ext cx="9618133" cy="4822859"/>
          </a:xfrm>
          <a:prstGeom prst="rect">
            <a:avLst/>
          </a:prstGeom>
        </p:spPr>
        <p:txBody>
          <a:bodyPr wrap="square">
            <a:spAutoFit/>
          </a:bodyPr>
          <a:lstStyle/>
          <a:p>
            <a:pPr lvl="0" algn="ctr">
              <a:lnSpc>
                <a:spcPct val="115000"/>
              </a:lnSpc>
            </a:pPr>
            <a:r>
              <a:rPr lang="en-US" sz="2800" b="1" u="sng" dirty="0">
                <a:solidFill>
                  <a:srgbClr val="434343"/>
                </a:solidFill>
                <a:latin typeface="Arial Black" pitchFamily="34" charset="0"/>
              </a:rPr>
              <a:t>Part 4: Content Creation and </a:t>
            </a:r>
            <a:r>
              <a:rPr lang="en-US" sz="2800" b="1" u="sng" dirty="0" err="1">
                <a:solidFill>
                  <a:srgbClr val="434343"/>
                </a:solidFill>
                <a:latin typeface="Arial Black" pitchFamily="34" charset="0"/>
              </a:rPr>
              <a:t>Curation</a:t>
            </a:r>
            <a:r>
              <a:rPr lang="en-US" sz="2800" b="1" u="sng" dirty="0">
                <a:solidFill>
                  <a:srgbClr val="434343"/>
                </a:solidFill>
                <a:latin typeface="Arial Black" pitchFamily="34" charset="0"/>
              </a:rPr>
              <a:t> (Post creations, Designs/Video Editing, Ad Campaigns over Social Media and Email Ideation and Creation) </a:t>
            </a:r>
            <a:endParaRPr lang="en-US" sz="2800" b="1" u="sng" dirty="0" smtClean="0">
              <a:solidFill>
                <a:srgbClr val="434343"/>
              </a:solidFill>
              <a:latin typeface="Arial Black" pitchFamily="34" charset="0"/>
            </a:endParaRPr>
          </a:p>
          <a:p>
            <a:pPr lvl="0" algn="ctr">
              <a:lnSpc>
                <a:spcPct val="115000"/>
              </a:lnSpc>
            </a:pPr>
            <a:endParaRPr lang="en-US" b="1" dirty="0">
              <a:solidFill>
                <a:srgbClr val="434343"/>
              </a:solidFill>
            </a:endParaRPr>
          </a:p>
          <a:p>
            <a:pPr algn="ctr">
              <a:lnSpc>
                <a:spcPct val="115000"/>
              </a:lnSpc>
            </a:pPr>
            <a:r>
              <a:rPr lang="en-GB" sz="2400" b="1" u="sng" dirty="0">
                <a:solidFill>
                  <a:schemeClr val="accent5">
                    <a:lumMod val="50000"/>
                  </a:schemeClr>
                </a:solidFill>
                <a:latin typeface="Arial" pitchFamily="34" charset="0"/>
                <a:cs typeface="Arial" pitchFamily="34" charset="0"/>
              </a:rPr>
              <a:t>Social Media Ad </a:t>
            </a:r>
            <a:r>
              <a:rPr lang="en-GB" sz="2400" b="1" u="sng" dirty="0" smtClean="0">
                <a:solidFill>
                  <a:schemeClr val="accent5">
                    <a:lumMod val="50000"/>
                  </a:schemeClr>
                </a:solidFill>
                <a:latin typeface="Arial" pitchFamily="34" charset="0"/>
                <a:cs typeface="Arial" pitchFamily="34" charset="0"/>
              </a:rPr>
              <a:t>Campaigns</a:t>
            </a:r>
          </a:p>
          <a:p>
            <a:pPr algn="ctr">
              <a:lnSpc>
                <a:spcPct val="115000"/>
              </a:lnSpc>
            </a:pPr>
            <a:endParaRPr lang="en-GB" sz="2400" b="1" dirty="0">
              <a:solidFill>
                <a:schemeClr val="accent5">
                  <a:lumMod val="50000"/>
                </a:schemeClr>
              </a:solidFill>
              <a:latin typeface="Arial" pitchFamily="34" charset="0"/>
              <a:cs typeface="Arial" pitchFamily="34" charset="0"/>
            </a:endParaRPr>
          </a:p>
          <a:p>
            <a:pPr marL="457200" lvl="0"/>
            <a:r>
              <a:rPr lang="en-US" sz="2400" b="1" u="sng" dirty="0">
                <a:solidFill>
                  <a:schemeClr val="accent5">
                    <a:lumMod val="50000"/>
                  </a:schemeClr>
                </a:solidFill>
                <a:latin typeface="Arial" pitchFamily="34" charset="0"/>
                <a:cs typeface="Arial" pitchFamily="34" charset="0"/>
              </a:rPr>
              <a:t>Ad Campaigns over Social Media:</a:t>
            </a:r>
          </a:p>
          <a:p>
            <a:pPr marL="457200" lvl="0"/>
            <a:endParaRPr lang="en-US" b="1" dirty="0"/>
          </a:p>
          <a:p>
            <a:pPr marL="457200" lvl="0"/>
            <a:r>
              <a:rPr lang="en-US" sz="2000" b="1" dirty="0"/>
              <a:t>Come up with 3 ad campaigns each covering one of the mentioned goals: </a:t>
            </a:r>
            <a:r>
              <a:rPr lang="en-US" sz="2000" b="1" dirty="0">
                <a:solidFill>
                  <a:schemeClr val="dk1"/>
                </a:solidFill>
              </a:rPr>
              <a:t>brand awareness, driving website traffic, or generating </a:t>
            </a:r>
            <a:r>
              <a:rPr lang="en-US" sz="2000" b="1" dirty="0" smtClean="0">
                <a:solidFill>
                  <a:schemeClr val="dk1"/>
                </a:solidFill>
              </a:rPr>
              <a:t>leads.</a:t>
            </a:r>
            <a:endParaRPr lang="en-US" sz="2000" b="1" dirty="0"/>
          </a:p>
          <a:p>
            <a:pPr lvl="0" algn="ctr">
              <a:lnSpc>
                <a:spcPct val="115000"/>
              </a:lnSpc>
            </a:pPr>
            <a:endParaRPr lang="en-US" dirty="0"/>
          </a:p>
        </p:txBody>
      </p:sp>
    </p:spTree>
    <p:extLst>
      <p:ext uri="{BB962C8B-B14F-4D97-AF65-F5344CB8AC3E}">
        <p14:creationId xmlns:p14="http://schemas.microsoft.com/office/powerpoint/2010/main" val="2500277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8756" y="760123"/>
            <a:ext cx="9302044" cy="5450723"/>
          </a:xfrm>
          <a:prstGeom prst="rect">
            <a:avLst/>
          </a:prstGeom>
        </p:spPr>
        <p:txBody>
          <a:bodyPr wrap="square">
            <a:spAutoFit/>
          </a:bodyPr>
          <a:lstStyle/>
          <a:p>
            <a:pPr lvl="0" algn="ctr">
              <a:lnSpc>
                <a:spcPct val="115000"/>
              </a:lnSpc>
            </a:pPr>
            <a:r>
              <a:rPr lang="en-US" sz="2800" b="1" u="sng" dirty="0" smtClean="0">
                <a:solidFill>
                  <a:srgbClr val="434343"/>
                </a:solidFill>
                <a:latin typeface="Arial Black" pitchFamily="34" charset="0"/>
              </a:rPr>
              <a:t>Part </a:t>
            </a:r>
            <a:r>
              <a:rPr lang="en-US" sz="2800" b="1" u="sng" dirty="0">
                <a:solidFill>
                  <a:srgbClr val="434343"/>
                </a:solidFill>
                <a:latin typeface="Arial Black" pitchFamily="34" charset="0"/>
              </a:rPr>
              <a:t>4: Content Creation and </a:t>
            </a:r>
            <a:r>
              <a:rPr lang="en-US" sz="2800" b="1" u="sng" dirty="0" err="1">
                <a:solidFill>
                  <a:srgbClr val="434343"/>
                </a:solidFill>
                <a:latin typeface="Arial Black" pitchFamily="34" charset="0"/>
              </a:rPr>
              <a:t>Curation</a:t>
            </a:r>
            <a:r>
              <a:rPr lang="en-US" sz="2800" b="1" u="sng" dirty="0">
                <a:solidFill>
                  <a:srgbClr val="434343"/>
                </a:solidFill>
                <a:latin typeface="Arial Black" pitchFamily="34" charset="0"/>
              </a:rPr>
              <a:t> (Post creations, Designs/Video Editing, Ad Campaigns over Social Media and Email Ideation and Creation) </a:t>
            </a:r>
            <a:endParaRPr lang="en-US" sz="2800" b="1" u="sng" dirty="0" smtClean="0">
              <a:solidFill>
                <a:srgbClr val="434343"/>
              </a:solidFill>
              <a:latin typeface="Arial Black" pitchFamily="34" charset="0"/>
            </a:endParaRPr>
          </a:p>
          <a:p>
            <a:pPr lvl="0" algn="ctr">
              <a:lnSpc>
                <a:spcPct val="115000"/>
              </a:lnSpc>
            </a:pPr>
            <a:endParaRPr lang="en-US" b="1" dirty="0">
              <a:solidFill>
                <a:srgbClr val="434343"/>
              </a:solidFill>
            </a:endParaRPr>
          </a:p>
          <a:p>
            <a:pPr marL="457200" lvl="0"/>
            <a:r>
              <a:rPr lang="en-US" sz="2400" b="1" u="sng" dirty="0">
                <a:solidFill>
                  <a:schemeClr val="accent5">
                    <a:lumMod val="50000"/>
                  </a:schemeClr>
                </a:solidFill>
                <a:latin typeface="Arial" pitchFamily="34" charset="0"/>
                <a:cs typeface="Arial" pitchFamily="34" charset="0"/>
              </a:rPr>
              <a:t>For every campaign clearly define</a:t>
            </a:r>
            <a:r>
              <a:rPr lang="en-US" sz="2400" b="1" u="sng" dirty="0" smtClean="0">
                <a:solidFill>
                  <a:schemeClr val="accent5">
                    <a:lumMod val="50000"/>
                  </a:schemeClr>
                </a:solidFill>
                <a:latin typeface="Arial" pitchFamily="34" charset="0"/>
                <a:cs typeface="Arial" pitchFamily="34" charset="0"/>
              </a:rPr>
              <a:t>:</a:t>
            </a:r>
          </a:p>
          <a:p>
            <a:pPr marL="457200" lvl="0"/>
            <a:endParaRPr lang="en-US" sz="2400" b="1" u="sng" dirty="0">
              <a:solidFill>
                <a:schemeClr val="accent5">
                  <a:lumMod val="50000"/>
                </a:schemeClr>
              </a:solidFill>
              <a:latin typeface="Arial" pitchFamily="34" charset="0"/>
              <a:cs typeface="Arial" pitchFamily="34" charset="0"/>
            </a:endParaRPr>
          </a:p>
          <a:p>
            <a:pPr marL="482600" lvl="0" indent="-342900">
              <a:buSzPts val="1400"/>
              <a:buFont typeface="Arial" pitchFamily="34" charset="0"/>
              <a:buChar char="•"/>
            </a:pPr>
            <a:r>
              <a:rPr lang="en-US" sz="2400" b="1" dirty="0" smtClean="0">
                <a:solidFill>
                  <a:schemeClr val="accent5">
                    <a:lumMod val="50000"/>
                  </a:schemeClr>
                </a:solidFill>
              </a:rPr>
              <a:t>Advertising </a:t>
            </a:r>
            <a:r>
              <a:rPr lang="en-US" sz="2400" b="1" dirty="0">
                <a:solidFill>
                  <a:schemeClr val="accent5">
                    <a:lumMod val="50000"/>
                  </a:schemeClr>
                </a:solidFill>
              </a:rPr>
              <a:t>Goals:</a:t>
            </a:r>
            <a:r>
              <a:rPr lang="en-US" dirty="0"/>
              <a:t> </a:t>
            </a:r>
            <a:r>
              <a:rPr lang="en-US" sz="2000" b="1" dirty="0" smtClean="0"/>
              <a:t>Increasing </a:t>
            </a:r>
            <a:r>
              <a:rPr lang="en-US" sz="2000" b="1" dirty="0"/>
              <a:t>brand awareness, driving website traffic, or generating </a:t>
            </a:r>
            <a:r>
              <a:rPr lang="en-US" sz="2000" b="1" dirty="0" smtClean="0"/>
              <a:t>leads.</a:t>
            </a:r>
          </a:p>
          <a:p>
            <a:pPr marL="482600" lvl="0" indent="-342900">
              <a:buSzPts val="1400"/>
              <a:buFont typeface="Arial" pitchFamily="34" charset="0"/>
              <a:buChar char="•"/>
            </a:pPr>
            <a:r>
              <a:rPr lang="en-US" sz="2400" b="1" dirty="0" smtClean="0">
                <a:solidFill>
                  <a:schemeClr val="accent5">
                    <a:lumMod val="50000"/>
                  </a:schemeClr>
                </a:solidFill>
              </a:rPr>
              <a:t>Audience Targeting :</a:t>
            </a:r>
            <a:r>
              <a:rPr lang="en-US" dirty="0" smtClean="0"/>
              <a:t> </a:t>
            </a:r>
            <a:r>
              <a:rPr lang="en-US" sz="2000" b="1" dirty="0"/>
              <a:t>Define the target audience for the ad campaigns based on demographics, interests, and </a:t>
            </a:r>
            <a:r>
              <a:rPr lang="en-US" sz="2000" b="1" dirty="0" smtClean="0"/>
              <a:t>behavior.</a:t>
            </a:r>
          </a:p>
          <a:p>
            <a:pPr marL="482600" lvl="0" indent="-342900">
              <a:buSzPts val="1400"/>
              <a:buFont typeface="Arial" pitchFamily="34" charset="0"/>
              <a:buChar char="•"/>
            </a:pPr>
            <a:r>
              <a:rPr lang="en-US" sz="2400" b="1" dirty="0" smtClean="0">
                <a:solidFill>
                  <a:schemeClr val="accent5">
                    <a:lumMod val="50000"/>
                  </a:schemeClr>
                </a:solidFill>
              </a:rPr>
              <a:t>Ad Creation :</a:t>
            </a:r>
            <a:r>
              <a:rPr lang="en-US" sz="2000" b="1" dirty="0" smtClean="0"/>
              <a:t> </a:t>
            </a:r>
            <a:r>
              <a:rPr lang="en-US" sz="2000" b="1" dirty="0"/>
              <a:t>Create visually appealing ad </a:t>
            </a:r>
            <a:r>
              <a:rPr lang="en-US" sz="2000" b="1" dirty="0" err="1" smtClean="0"/>
              <a:t>Creatives</a:t>
            </a:r>
            <a:r>
              <a:rPr lang="en-US" sz="2000" b="1" dirty="0"/>
              <a:t>, compelling ad copy and relevant call-to-action.</a:t>
            </a:r>
          </a:p>
          <a:p>
            <a:pPr lvl="0" algn="ctr">
              <a:lnSpc>
                <a:spcPct val="115000"/>
              </a:lnSpc>
            </a:pPr>
            <a:endParaRPr lang="en-US" dirty="0"/>
          </a:p>
        </p:txBody>
      </p:sp>
    </p:spTree>
    <p:extLst>
      <p:ext uri="{BB962C8B-B14F-4D97-AF65-F5344CB8AC3E}">
        <p14:creationId xmlns:p14="http://schemas.microsoft.com/office/powerpoint/2010/main" val="951017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86B7CB-34C8-406A-8D1F-C5957221D61A}"/>
              </a:ext>
            </a:extLst>
          </p:cNvPr>
          <p:cNvSpPr>
            <a:spLocks noGrp="1"/>
          </p:cNvSpPr>
          <p:nvPr>
            <p:ph type="title"/>
          </p:nvPr>
        </p:nvSpPr>
        <p:spPr/>
        <p:txBody>
          <a:bodyPr/>
          <a:lstStyle/>
          <a:p>
            <a:pPr algn="ctr"/>
            <a:r>
              <a:rPr lang="en-US" dirty="0">
                <a:latin typeface="Algerian" panose="04020705040A02060702" pitchFamily="82" charset="0"/>
              </a:rPr>
              <a:t>BRAND LOGO :</a:t>
            </a:r>
            <a:endParaRPr lang="en-IN" dirty="0">
              <a:latin typeface="Algerian" panose="04020705040A02060702" pitchFamily="82" charset="0"/>
            </a:endParaRPr>
          </a:p>
        </p:txBody>
      </p:sp>
      <p:pic>
        <p:nvPicPr>
          <p:cNvPr id="1026" name="Picture 2" descr="https://www.passionateinmarketing.com/wp-content/uploads/2021/06/Louis-Philippe-1.jpg">
            <a:extLst>
              <a:ext uri="{FF2B5EF4-FFF2-40B4-BE49-F238E27FC236}">
                <a16:creationId xmlns:a16="http://schemas.microsoft.com/office/drawing/2014/main" xmlns="" id="{F5125612-7C4D-4937-B1DC-2F78E75647E0}"/>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030434" y="2333368"/>
            <a:ext cx="4926465"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009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2311" y="684626"/>
            <a:ext cx="9381067" cy="4721292"/>
          </a:xfrm>
          <a:prstGeom prst="rect">
            <a:avLst/>
          </a:prstGeom>
        </p:spPr>
        <p:txBody>
          <a:bodyPr wrap="square">
            <a:spAutoFit/>
          </a:bodyPr>
          <a:lstStyle/>
          <a:p>
            <a:pPr algn="ctr">
              <a:lnSpc>
                <a:spcPct val="115000"/>
              </a:lnSpc>
            </a:pPr>
            <a:r>
              <a:rPr lang="en-US" sz="2800" b="1" u="sng" dirty="0">
                <a:solidFill>
                  <a:srgbClr val="434343"/>
                </a:solidFill>
                <a:latin typeface="Arial Black" pitchFamily="34" charset="0"/>
              </a:rPr>
              <a:t>Part 4: Content Creation and </a:t>
            </a:r>
            <a:r>
              <a:rPr lang="en-US" sz="2800" b="1" u="sng" dirty="0" err="1">
                <a:solidFill>
                  <a:srgbClr val="434343"/>
                </a:solidFill>
                <a:latin typeface="Arial Black" pitchFamily="34" charset="0"/>
              </a:rPr>
              <a:t>Curation</a:t>
            </a:r>
            <a:r>
              <a:rPr lang="en-US" sz="2800" b="1" u="sng" dirty="0">
                <a:solidFill>
                  <a:srgbClr val="434343"/>
                </a:solidFill>
                <a:latin typeface="Arial Black" pitchFamily="34" charset="0"/>
              </a:rPr>
              <a:t> (Post creations, Designs/Video Editing, Ad Campaigns over Social Media and Email Ideation and Creation) </a:t>
            </a:r>
            <a:endParaRPr lang="en-US" sz="2800" b="1" u="sng" dirty="0" smtClean="0">
              <a:solidFill>
                <a:srgbClr val="434343"/>
              </a:solidFill>
              <a:latin typeface="Arial Black" pitchFamily="34" charset="0"/>
            </a:endParaRPr>
          </a:p>
          <a:p>
            <a:pPr>
              <a:lnSpc>
                <a:spcPct val="115000"/>
              </a:lnSpc>
            </a:pPr>
            <a:endParaRPr lang="en-US" sz="1600" dirty="0"/>
          </a:p>
          <a:p>
            <a:pPr>
              <a:lnSpc>
                <a:spcPct val="115000"/>
              </a:lnSpc>
            </a:pPr>
            <a:r>
              <a:rPr lang="en-GB" sz="2400" b="1" dirty="0">
                <a:solidFill>
                  <a:schemeClr val="accent5">
                    <a:lumMod val="50000"/>
                  </a:schemeClr>
                </a:solidFill>
                <a:latin typeface="Arial" pitchFamily="34" charset="0"/>
                <a:cs typeface="Arial" pitchFamily="34" charset="0"/>
              </a:rPr>
              <a:t>Email Ad </a:t>
            </a:r>
            <a:r>
              <a:rPr lang="en-GB" sz="2400" b="1" dirty="0" smtClean="0">
                <a:solidFill>
                  <a:schemeClr val="accent5">
                    <a:lumMod val="50000"/>
                  </a:schemeClr>
                </a:solidFill>
                <a:latin typeface="Arial" pitchFamily="34" charset="0"/>
                <a:cs typeface="Arial" pitchFamily="34" charset="0"/>
              </a:rPr>
              <a:t>Campaigns</a:t>
            </a:r>
          </a:p>
          <a:p>
            <a:pPr>
              <a:lnSpc>
                <a:spcPct val="115000"/>
              </a:lnSpc>
            </a:pPr>
            <a:endParaRPr lang="en-GB" sz="2400" b="1" dirty="0">
              <a:solidFill>
                <a:schemeClr val="accent5">
                  <a:lumMod val="50000"/>
                </a:schemeClr>
              </a:solidFill>
            </a:endParaRPr>
          </a:p>
          <a:p>
            <a:pPr marL="457200" lvl="0"/>
            <a:r>
              <a:rPr lang="en-US" sz="2400" b="1" u="sng" dirty="0">
                <a:solidFill>
                  <a:schemeClr val="accent5">
                    <a:lumMod val="50000"/>
                  </a:schemeClr>
                </a:solidFill>
              </a:rPr>
              <a:t>Ad Campaigns for email </a:t>
            </a:r>
            <a:r>
              <a:rPr lang="en-US" sz="2400" b="1" u="sng" dirty="0" smtClean="0">
                <a:solidFill>
                  <a:schemeClr val="accent5">
                    <a:lumMod val="50000"/>
                  </a:schemeClr>
                </a:solidFill>
              </a:rPr>
              <a:t>marketing </a:t>
            </a:r>
            <a:r>
              <a:rPr lang="en-US" sz="2400" b="1" dirty="0" smtClean="0">
                <a:solidFill>
                  <a:schemeClr val="accent5">
                    <a:lumMod val="50000"/>
                  </a:schemeClr>
                </a:solidFill>
              </a:rPr>
              <a:t>:</a:t>
            </a:r>
            <a:endParaRPr lang="en-US" sz="2400" b="1" dirty="0">
              <a:solidFill>
                <a:schemeClr val="accent5">
                  <a:lumMod val="50000"/>
                </a:schemeClr>
              </a:solidFill>
            </a:endParaRPr>
          </a:p>
          <a:p>
            <a:pPr marL="457200" lvl="0"/>
            <a:endParaRPr lang="en-US" sz="1600" b="1" dirty="0"/>
          </a:p>
          <a:p>
            <a:pPr marL="457200" lvl="0"/>
            <a:r>
              <a:rPr lang="en-US" sz="2000" b="1" dirty="0"/>
              <a:t>Come up with 2 email ad campaigns with the mentioned goals: </a:t>
            </a:r>
            <a:r>
              <a:rPr lang="en-US" sz="2000" b="1" dirty="0">
                <a:solidFill>
                  <a:schemeClr val="dk1"/>
                </a:solidFill>
              </a:rPr>
              <a:t>brand awareness &amp; generating leads</a:t>
            </a:r>
            <a:endParaRPr lang="en-GB" sz="2000" b="1" dirty="0">
              <a:solidFill>
                <a:srgbClr val="434343"/>
              </a:solidFill>
            </a:endParaRPr>
          </a:p>
          <a:p>
            <a:pPr lvl="0">
              <a:lnSpc>
                <a:spcPct val="115000"/>
              </a:lnSpc>
            </a:pPr>
            <a:endParaRPr lang="en-US" sz="1600" dirty="0"/>
          </a:p>
        </p:txBody>
      </p:sp>
    </p:spTree>
    <p:extLst>
      <p:ext uri="{BB962C8B-B14F-4D97-AF65-F5344CB8AC3E}">
        <p14:creationId xmlns:p14="http://schemas.microsoft.com/office/powerpoint/2010/main" val="865096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1599" y="932982"/>
            <a:ext cx="8342489" cy="1249573"/>
          </a:xfrm>
          <a:prstGeom prst="rect">
            <a:avLst/>
          </a:prstGeom>
        </p:spPr>
        <p:txBody>
          <a:bodyPr wrap="square">
            <a:spAutoFit/>
          </a:bodyPr>
          <a:lstStyle/>
          <a:p>
            <a:pPr lvl="0" algn="ctr">
              <a:lnSpc>
                <a:spcPct val="115000"/>
              </a:lnSpc>
            </a:pPr>
            <a:r>
              <a:rPr lang="en-US" sz="2400" b="1" dirty="0">
                <a:solidFill>
                  <a:srgbClr val="434343"/>
                </a:solidFill>
                <a:latin typeface="Arial" pitchFamily="34" charset="0"/>
                <a:cs typeface="Arial" pitchFamily="34" charset="0"/>
              </a:rPr>
              <a:t>Email Ad Campaign 1 - Brand </a:t>
            </a:r>
            <a:r>
              <a:rPr lang="en-US" sz="2400" b="1" dirty="0" smtClean="0">
                <a:solidFill>
                  <a:srgbClr val="434343"/>
                </a:solidFill>
                <a:latin typeface="Arial" pitchFamily="34" charset="0"/>
                <a:cs typeface="Arial" pitchFamily="34" charset="0"/>
              </a:rPr>
              <a:t>Awareness</a:t>
            </a:r>
          </a:p>
          <a:p>
            <a:pPr lvl="0" algn="ctr">
              <a:lnSpc>
                <a:spcPct val="115000"/>
              </a:lnSpc>
            </a:pPr>
            <a:endParaRPr lang="en-US" sz="2400" b="1" dirty="0">
              <a:solidFill>
                <a:srgbClr val="434343"/>
              </a:solidFill>
              <a:latin typeface="Arial" pitchFamily="34" charset="0"/>
              <a:cs typeface="Arial" pitchFamily="34" charset="0"/>
            </a:endParaRPr>
          </a:p>
          <a:p>
            <a:pPr lvl="0"/>
            <a:r>
              <a:rPr lang="en-US" sz="2000" b="1" dirty="0"/>
              <a:t>(insert </a:t>
            </a:r>
            <a:r>
              <a:rPr lang="en-US" sz="2000" b="1" dirty="0" err="1"/>
              <a:t>emailer</a:t>
            </a:r>
            <a:r>
              <a:rPr lang="en-US" sz="2000" b="1" dirty="0"/>
              <a:t> image)</a:t>
            </a:r>
            <a:endParaRPr lang="en-US" sz="2000" b="1" dirty="0"/>
          </a:p>
        </p:txBody>
      </p:sp>
    </p:spTree>
    <p:extLst>
      <p:ext uri="{BB962C8B-B14F-4D97-AF65-F5344CB8AC3E}">
        <p14:creationId xmlns:p14="http://schemas.microsoft.com/office/powerpoint/2010/main" val="1534794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8710" y="1124894"/>
            <a:ext cx="8895645" cy="1071062"/>
          </a:xfrm>
          <a:prstGeom prst="rect">
            <a:avLst/>
          </a:prstGeom>
        </p:spPr>
        <p:txBody>
          <a:bodyPr wrap="square">
            <a:spAutoFit/>
          </a:bodyPr>
          <a:lstStyle/>
          <a:p>
            <a:pPr lvl="0" algn="ctr">
              <a:lnSpc>
                <a:spcPct val="115000"/>
              </a:lnSpc>
            </a:pPr>
            <a:r>
              <a:rPr lang="en-US" sz="2400" b="1" dirty="0">
                <a:solidFill>
                  <a:srgbClr val="434343"/>
                </a:solidFill>
                <a:latin typeface="Arial" pitchFamily="34" charset="0"/>
                <a:cs typeface="Arial" pitchFamily="34" charset="0"/>
              </a:rPr>
              <a:t>Email Ad Campaign 2 - Lead Generation</a:t>
            </a:r>
          </a:p>
          <a:p>
            <a:pPr lvl="0">
              <a:buClr>
                <a:schemeClr val="dk1"/>
              </a:buClr>
              <a:buSzPts val="1100"/>
            </a:pPr>
            <a:endParaRPr lang="en-US" sz="1600" dirty="0" smtClean="0">
              <a:solidFill>
                <a:schemeClr val="dk1"/>
              </a:solidFill>
            </a:endParaRPr>
          </a:p>
          <a:p>
            <a:pPr lvl="0">
              <a:buClr>
                <a:schemeClr val="dk1"/>
              </a:buClr>
              <a:buSzPts val="1100"/>
            </a:pPr>
            <a:r>
              <a:rPr lang="en-US" sz="2000" b="1" dirty="0" smtClean="0">
                <a:solidFill>
                  <a:schemeClr val="dk1"/>
                </a:solidFill>
              </a:rPr>
              <a:t>(Insert E-mailer </a:t>
            </a:r>
            <a:r>
              <a:rPr lang="en-US" sz="2000" b="1" dirty="0">
                <a:solidFill>
                  <a:schemeClr val="dk1"/>
                </a:solidFill>
              </a:rPr>
              <a:t>image)</a:t>
            </a:r>
            <a:endParaRPr lang="en-US" sz="2000" b="1" dirty="0">
              <a:solidFill>
                <a:schemeClr val="dk1"/>
              </a:solidFill>
            </a:endParaRPr>
          </a:p>
        </p:txBody>
      </p:sp>
    </p:spTree>
    <p:extLst>
      <p:ext uri="{BB962C8B-B14F-4D97-AF65-F5344CB8AC3E}">
        <p14:creationId xmlns:p14="http://schemas.microsoft.com/office/powerpoint/2010/main" val="2709188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1064" y="849202"/>
            <a:ext cx="9787467" cy="3419398"/>
          </a:xfrm>
          <a:prstGeom prst="rect">
            <a:avLst/>
          </a:prstGeom>
        </p:spPr>
        <p:txBody>
          <a:bodyPr wrap="square">
            <a:spAutoFit/>
          </a:bodyPr>
          <a:lstStyle/>
          <a:p>
            <a:pPr lvl="0" algn="ctr">
              <a:lnSpc>
                <a:spcPct val="115000"/>
              </a:lnSpc>
            </a:pPr>
            <a:r>
              <a:rPr lang="en-US" sz="2800" b="1" u="sng" dirty="0">
                <a:solidFill>
                  <a:srgbClr val="434343"/>
                </a:solidFill>
                <a:latin typeface="Arial Black" pitchFamily="34" charset="0"/>
              </a:rPr>
              <a:t>Part 4: Content Creation and </a:t>
            </a:r>
            <a:r>
              <a:rPr lang="en-US" sz="2800" b="1" u="sng" dirty="0" err="1">
                <a:solidFill>
                  <a:srgbClr val="434343"/>
                </a:solidFill>
                <a:latin typeface="Arial Black" pitchFamily="34" charset="0"/>
              </a:rPr>
              <a:t>Curation</a:t>
            </a:r>
            <a:r>
              <a:rPr lang="en-US" sz="2800" b="1" u="sng" dirty="0">
                <a:solidFill>
                  <a:srgbClr val="434343"/>
                </a:solidFill>
                <a:latin typeface="Arial Black" pitchFamily="34" charset="0"/>
              </a:rPr>
              <a:t> (Post creations, Designs/Video </a:t>
            </a:r>
          </a:p>
          <a:p>
            <a:pPr lvl="0" algn="ctr">
              <a:lnSpc>
                <a:spcPct val="115000"/>
              </a:lnSpc>
            </a:pPr>
            <a:r>
              <a:rPr lang="en-US" sz="2800" b="1" u="sng" dirty="0">
                <a:solidFill>
                  <a:srgbClr val="434343"/>
                </a:solidFill>
                <a:latin typeface="Arial Black" pitchFamily="34" charset="0"/>
              </a:rPr>
              <a:t>Editing, Ad Campaigns over Social Media and Email Ideation and Creation) </a:t>
            </a:r>
            <a:endParaRPr lang="en-US" sz="2800" b="1" u="sng" dirty="0" smtClean="0">
              <a:solidFill>
                <a:srgbClr val="434343"/>
              </a:solidFill>
              <a:latin typeface="Arial Black" pitchFamily="34" charset="0"/>
            </a:endParaRPr>
          </a:p>
          <a:p>
            <a:pPr lvl="0" algn="ctr">
              <a:lnSpc>
                <a:spcPct val="115000"/>
              </a:lnSpc>
            </a:pPr>
            <a:endParaRPr lang="en-US" b="1" dirty="0">
              <a:solidFill>
                <a:srgbClr val="434343"/>
              </a:solidFill>
            </a:endParaRPr>
          </a:p>
          <a:p>
            <a:pPr marL="342900" indent="-342900">
              <a:lnSpc>
                <a:spcPct val="115000"/>
              </a:lnSpc>
              <a:buFont typeface="Arial" pitchFamily="34" charset="0"/>
              <a:buChar char="•"/>
            </a:pPr>
            <a:r>
              <a:rPr lang="en-US" sz="2000" b="1" dirty="0"/>
              <a:t>Reflect on the content creation and </a:t>
            </a:r>
            <a:r>
              <a:rPr lang="en-US" sz="2000" b="1" dirty="0" err="1"/>
              <a:t>curation</a:t>
            </a:r>
            <a:r>
              <a:rPr lang="en-US" sz="2000" b="1" dirty="0"/>
              <a:t> process, discussing the challenges faced and lessons learned.</a:t>
            </a:r>
          </a:p>
          <a:p>
            <a:pPr lvl="0">
              <a:lnSpc>
                <a:spcPct val="115000"/>
              </a:lnSpc>
            </a:pPr>
            <a:endParaRPr lang="en-US" dirty="0"/>
          </a:p>
        </p:txBody>
      </p:sp>
    </p:spTree>
    <p:extLst>
      <p:ext uri="{BB962C8B-B14F-4D97-AF65-F5344CB8AC3E}">
        <p14:creationId xmlns:p14="http://schemas.microsoft.com/office/powerpoint/2010/main" val="334365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BC896CF-1215-4CC4-9023-6CF6E8CCBD3A}"/>
              </a:ext>
            </a:extLst>
          </p:cNvPr>
          <p:cNvSpPr/>
          <p:nvPr/>
        </p:nvSpPr>
        <p:spPr>
          <a:xfrm>
            <a:off x="2088292" y="537439"/>
            <a:ext cx="9366421" cy="5783122"/>
          </a:xfrm>
          <a:prstGeom prst="rect">
            <a:avLst/>
          </a:prstGeom>
        </p:spPr>
        <p:txBody>
          <a:bodyPr wrap="square">
            <a:spAutoFit/>
          </a:bodyPr>
          <a:lstStyle/>
          <a:p>
            <a:pPr algn="ctr"/>
            <a:r>
              <a:rPr lang="en-US" sz="2800" b="1" u="sng" dirty="0">
                <a:latin typeface="Arial Black" panose="020B0A04020102020204" pitchFamily="34" charset="0"/>
              </a:rPr>
              <a:t>Part 1: Brand study, Competitor Analysis &amp; Buyer’s/Audience’s Persona</a:t>
            </a:r>
          </a:p>
          <a:p>
            <a:pPr algn="ctr"/>
            <a:endParaRPr lang="en-US" b="1" u="sng" dirty="0">
              <a:effectLst>
                <a:outerShdw blurRad="38100" dist="38100" dir="2700000" algn="tl">
                  <a:srgbClr val="000000">
                    <a:alpha val="43137"/>
                  </a:srgbClr>
                </a:outerShdw>
              </a:effectLst>
            </a:endParaRPr>
          </a:p>
          <a:p>
            <a:pPr marL="342900" indent="-342900">
              <a:lnSpc>
                <a:spcPct val="115000"/>
              </a:lnSpc>
              <a:buFont typeface="Arial" panose="020B0604020202020204" pitchFamily="34" charset="0"/>
              <a:buChar char="•"/>
            </a:pPr>
            <a:r>
              <a:rPr lang="en-US" sz="2400" b="1" dirty="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Research Brand Identity:</a:t>
            </a:r>
            <a:r>
              <a:rPr lang="en-US" b="1" dirty="0">
                <a:solidFill>
                  <a:schemeClr val="tx2"/>
                </a:solidFill>
              </a:rPr>
              <a:t> </a:t>
            </a:r>
            <a:r>
              <a:rPr lang="en-US" sz="2000" b="1" dirty="0">
                <a:solidFill>
                  <a:schemeClr val="tx2"/>
                </a:solidFill>
                <a:cs typeface="Arial" panose="020B0604020202020204" pitchFamily="34" charset="0"/>
              </a:rPr>
              <a:t>Study the brand's mission, values, vision, and unique selling propositions (USPs).</a:t>
            </a:r>
          </a:p>
          <a:p>
            <a:pPr marL="342900" indent="-342900">
              <a:lnSpc>
                <a:spcPct val="115000"/>
              </a:lnSpc>
              <a:buFont typeface="Arial" panose="020B0604020202020204" pitchFamily="34" charset="0"/>
              <a:buChar char="•"/>
            </a:pPr>
            <a:endParaRPr lang="en-US" sz="2000" b="1" dirty="0">
              <a:solidFill>
                <a:schemeClr val="tx2"/>
              </a:solidFill>
              <a:cs typeface="Arial" panose="020B0604020202020204" pitchFamily="34" charset="0"/>
            </a:endParaRPr>
          </a:p>
          <a:p>
            <a:pPr lvl="0">
              <a:lnSpc>
                <a:spcPct val="115000"/>
              </a:lnSpc>
            </a:pPr>
            <a:r>
              <a:rPr lang="en-GB" sz="2400" b="1" u="sng" dirty="0">
                <a:solidFill>
                  <a:schemeClr val="accent5">
                    <a:lumMod val="50000"/>
                  </a:schemeClr>
                </a:solidFill>
                <a:latin typeface="Arial" panose="020B0604020202020204" pitchFamily="34" charset="0"/>
                <a:cs typeface="Arial" panose="020B0604020202020204" pitchFamily="34" charset="0"/>
              </a:rPr>
              <a:t>MISSION</a:t>
            </a:r>
            <a:r>
              <a:rPr lang="en-GB" sz="2400" b="1" dirty="0">
                <a:solidFill>
                  <a:schemeClr val="accent5">
                    <a:lumMod val="50000"/>
                  </a:schemeClr>
                </a:solidFill>
                <a:latin typeface="Arial" panose="020B0604020202020204" pitchFamily="34" charset="0"/>
                <a:cs typeface="Arial" panose="020B0604020202020204" pitchFamily="34" charset="0"/>
              </a:rPr>
              <a:t> : </a:t>
            </a:r>
            <a:r>
              <a:rPr lang="en-US" sz="2000" b="1" dirty="0">
                <a:cs typeface="Arial" panose="020B0604020202020204" pitchFamily="34" charset="0"/>
              </a:rPr>
              <a:t>To deliver superior value to our customers, shareholders, employees and society at large.</a:t>
            </a:r>
          </a:p>
          <a:p>
            <a:pPr lvl="0">
              <a:lnSpc>
                <a:spcPct val="115000"/>
              </a:lnSpc>
            </a:pPr>
            <a:endParaRPr lang="en-US" sz="2000" b="1" dirty="0">
              <a:cs typeface="Arial" panose="020B0604020202020204" pitchFamily="34" charset="0"/>
            </a:endParaRPr>
          </a:p>
          <a:p>
            <a:r>
              <a:rPr lang="en-US" sz="2400" b="1" u="sng" dirty="0">
                <a:solidFill>
                  <a:schemeClr val="accent5">
                    <a:lumMod val="50000"/>
                  </a:schemeClr>
                </a:solidFill>
                <a:latin typeface="Arial" panose="020B0604020202020204" pitchFamily="34" charset="0"/>
                <a:cs typeface="Arial" panose="020B0604020202020204" pitchFamily="34" charset="0"/>
              </a:rPr>
              <a:t>VISSION</a:t>
            </a:r>
            <a:r>
              <a:rPr lang="en-US" sz="2400" b="1" dirty="0">
                <a:solidFill>
                  <a:schemeClr val="accent5">
                    <a:lumMod val="50000"/>
                  </a:schemeClr>
                </a:solidFill>
                <a:latin typeface="Arial" panose="020B0604020202020204" pitchFamily="34" charset="0"/>
                <a:cs typeface="Arial" panose="020B0604020202020204" pitchFamily="34" charset="0"/>
              </a:rPr>
              <a:t> : </a:t>
            </a:r>
            <a:r>
              <a:rPr lang="en-US" sz="2000" b="1" dirty="0">
                <a:cs typeface="Arial" panose="020B0604020202020204" pitchFamily="34" charset="0"/>
              </a:rPr>
              <a:t>To passionately satisfy Indian consumer needs in fashion, style and value, across wearing occasions in Apparel and Accessories through strong brands and high-quality consumer experience with the ultimate purpose of delivering superior value to all our stakeholders.</a:t>
            </a:r>
          </a:p>
          <a:p>
            <a:endParaRPr lang="en-US" sz="2400" b="1" u="sng" dirty="0">
              <a:solidFill>
                <a:schemeClr val="accent5">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sz="2400" b="1" u="sng" dirty="0">
              <a:solidFill>
                <a:schemeClr val="accent5">
                  <a:lumMod val="50000"/>
                </a:schemeClr>
              </a:solidFill>
              <a:latin typeface="Arial" panose="020B0604020202020204" pitchFamily="34" charset="0"/>
              <a:cs typeface="Arial" panose="020B0604020202020204" pitchFamily="34" charset="0"/>
            </a:endParaRPr>
          </a:p>
          <a:p>
            <a:pPr lvl="6"/>
            <a:endParaRPr lang="en-US" sz="2000" b="1" dirty="0">
              <a:solidFill>
                <a:schemeClr val="tx2"/>
              </a:solidFill>
            </a:endParaRPr>
          </a:p>
        </p:txBody>
      </p:sp>
    </p:spTree>
    <p:extLst>
      <p:ext uri="{BB962C8B-B14F-4D97-AF65-F5344CB8AC3E}">
        <p14:creationId xmlns:p14="http://schemas.microsoft.com/office/powerpoint/2010/main" val="1617543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80ED825-C612-4350-B341-B38A8469DC3A}"/>
              </a:ext>
            </a:extLst>
          </p:cNvPr>
          <p:cNvSpPr txBox="1"/>
          <p:nvPr/>
        </p:nvSpPr>
        <p:spPr>
          <a:xfrm>
            <a:off x="2026509" y="448657"/>
            <a:ext cx="9489990" cy="6617196"/>
          </a:xfrm>
          <a:prstGeom prst="rect">
            <a:avLst/>
          </a:prstGeom>
          <a:noFill/>
        </p:spPr>
        <p:txBody>
          <a:bodyPr wrap="square" rtlCol="0">
            <a:spAutoFit/>
          </a:bodyPr>
          <a:lstStyle/>
          <a:p>
            <a:pPr algn="ctr"/>
            <a:r>
              <a:rPr lang="en-US" sz="2800" b="1" u="sng" dirty="0">
                <a:latin typeface="Arial Black" panose="020B0A04020102020204" pitchFamily="34" charset="0"/>
              </a:rPr>
              <a:t>Part 1: Brand study, Competitor Analysis &amp; Buyer’s/Audience’s Persona</a:t>
            </a:r>
          </a:p>
          <a:p>
            <a:pPr algn="ctr"/>
            <a:endParaRPr lang="en-US" sz="2400" b="1" u="sng" dirty="0">
              <a:latin typeface="Arial Black" panose="020B0A04020102020204" pitchFamily="34" charset="0"/>
            </a:endParaRPr>
          </a:p>
          <a:p>
            <a:r>
              <a:rPr lang="en-US" sz="2400" b="1" u="sng" dirty="0">
                <a:solidFill>
                  <a:schemeClr val="accent5">
                    <a:lumMod val="50000"/>
                  </a:schemeClr>
                </a:solidFill>
                <a:latin typeface="Arial" panose="020B0604020202020204" pitchFamily="34" charset="0"/>
                <a:cs typeface="Arial" panose="020B0604020202020204" pitchFamily="34" charset="0"/>
              </a:rPr>
              <a:t>VALUES</a:t>
            </a:r>
            <a:r>
              <a:rPr lang="en-US" sz="2400" b="1" dirty="0">
                <a:solidFill>
                  <a:schemeClr val="accent5">
                    <a:lumMod val="50000"/>
                  </a:schemeClr>
                </a:solidFill>
                <a:latin typeface="Arial" panose="020B0604020202020204" pitchFamily="34" charset="0"/>
                <a:cs typeface="Arial" panose="020B0604020202020204" pitchFamily="34" charset="0"/>
              </a:rPr>
              <a:t> :</a:t>
            </a:r>
            <a:r>
              <a:rPr lang="en-US" sz="2400" b="1" u="sng" dirty="0">
                <a:solidFill>
                  <a:schemeClr val="accent5">
                    <a:lumMod val="50000"/>
                  </a:schemeClr>
                </a:solidFill>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r>
              <a:rPr lang="en-US" sz="2000" b="1" dirty="0">
                <a:solidFill>
                  <a:schemeClr val="tx2"/>
                </a:solidFill>
              </a:rPr>
              <a:t>Seamless</a:t>
            </a:r>
            <a:r>
              <a:rPr lang="en-IN" sz="2000" b="1" dirty="0">
                <a:solidFill>
                  <a:schemeClr val="tx2"/>
                </a:solidFill>
              </a:rPr>
              <a:t>ness.</a:t>
            </a:r>
          </a:p>
          <a:p>
            <a:pPr marL="285750" indent="-285750">
              <a:buFont typeface="Wingdings" panose="05000000000000000000" pitchFamily="2" charset="2"/>
              <a:buChar char="Ø"/>
            </a:pPr>
            <a:r>
              <a:rPr lang="en-US" sz="2000" b="1" dirty="0">
                <a:solidFill>
                  <a:schemeClr val="tx2"/>
                </a:solidFill>
              </a:rPr>
              <a:t>Passion.</a:t>
            </a:r>
          </a:p>
          <a:p>
            <a:pPr marL="285750" indent="-285750">
              <a:buFont typeface="Wingdings" panose="05000000000000000000" pitchFamily="2" charset="2"/>
              <a:buChar char="Ø"/>
            </a:pPr>
            <a:r>
              <a:rPr lang="en-US" sz="2000" b="1" dirty="0">
                <a:solidFill>
                  <a:schemeClr val="tx2"/>
                </a:solidFill>
              </a:rPr>
              <a:t>Speed.</a:t>
            </a:r>
          </a:p>
          <a:p>
            <a:pPr marL="285750" indent="-285750">
              <a:buFont typeface="Wingdings" panose="05000000000000000000" pitchFamily="2" charset="2"/>
              <a:buChar char="Ø"/>
            </a:pPr>
            <a:r>
              <a:rPr lang="en-US" sz="2000" b="1" dirty="0">
                <a:solidFill>
                  <a:schemeClr val="tx2"/>
                </a:solidFill>
              </a:rPr>
              <a:t>Commitment.</a:t>
            </a:r>
          </a:p>
          <a:p>
            <a:pPr marL="285750" indent="-285750">
              <a:buFont typeface="Wingdings" panose="05000000000000000000" pitchFamily="2" charset="2"/>
              <a:buChar char="Ø"/>
            </a:pPr>
            <a:r>
              <a:rPr lang="en-US" sz="2000" b="1" dirty="0">
                <a:solidFill>
                  <a:schemeClr val="tx2"/>
                </a:solidFill>
              </a:rPr>
              <a:t>Integrity.</a:t>
            </a:r>
          </a:p>
          <a:p>
            <a:endParaRPr lang="en-US" sz="2400" b="1" u="sng" dirty="0">
              <a:latin typeface="Arial Black" panose="020B0A04020102020204" pitchFamily="34" charset="0"/>
            </a:endParaRPr>
          </a:p>
          <a:p>
            <a:r>
              <a:rPr lang="en-US" sz="2400" b="1" u="sng" dirty="0">
                <a:solidFill>
                  <a:schemeClr val="accent5">
                    <a:lumMod val="50000"/>
                  </a:schemeClr>
                </a:solidFill>
                <a:latin typeface="Arial" panose="020B0604020202020204" pitchFamily="34" charset="0"/>
                <a:cs typeface="Arial" panose="020B0604020202020204" pitchFamily="34" charset="0"/>
              </a:rPr>
              <a:t>UNIQUE SELLING PROPOSTIONS</a:t>
            </a:r>
            <a:r>
              <a:rPr lang="en-US" sz="2400" b="1" dirty="0">
                <a:solidFill>
                  <a:schemeClr val="accent5">
                    <a:lumMod val="50000"/>
                  </a:schemeClr>
                </a:solidFill>
                <a:latin typeface="Arial" panose="020B0604020202020204" pitchFamily="34" charset="0"/>
                <a:cs typeface="Arial" panose="020B0604020202020204" pitchFamily="34" charset="0"/>
              </a:rPr>
              <a:t> : </a:t>
            </a:r>
            <a:r>
              <a:rPr lang="en-US" sz="2000" b="1" dirty="0">
                <a:cs typeface="Arial" panose="020B0604020202020204" pitchFamily="34" charset="0"/>
              </a:rPr>
              <a:t>Symbolizes elegance, Class, Status, and a life style that is distinctly majestic and opulent.</a:t>
            </a:r>
          </a:p>
          <a:p>
            <a:endParaRPr lang="en-US" sz="2000" b="1" dirty="0">
              <a:cs typeface="Arial" panose="020B0604020202020204" pitchFamily="34" charset="0"/>
            </a:endParaRPr>
          </a:p>
          <a:p>
            <a:pPr marL="342900" indent="-342900">
              <a:buFont typeface="Arial" panose="020B0604020202020204" pitchFamily="34" charset="0"/>
              <a:buChar char="•"/>
            </a:pPr>
            <a:r>
              <a:rPr lang="en-US" sz="2400" b="1" u="sng" dirty="0">
                <a:solidFill>
                  <a:schemeClr val="accent5">
                    <a:lumMod val="50000"/>
                  </a:schemeClr>
                </a:solidFill>
                <a:latin typeface="Arial" panose="020B0604020202020204" pitchFamily="34" charset="0"/>
                <a:cs typeface="Arial" panose="020B0604020202020204" pitchFamily="34" charset="0"/>
              </a:rPr>
              <a:t>Analyze brand messaging</a:t>
            </a:r>
            <a:r>
              <a:rPr lang="en-US" sz="2400" b="1" dirty="0">
                <a:solidFill>
                  <a:schemeClr val="accent5">
                    <a:lumMod val="50000"/>
                  </a:schemeClr>
                </a:solidFill>
                <a:latin typeface="Arial" panose="020B0604020202020204" pitchFamily="34" charset="0"/>
                <a:cs typeface="Arial" panose="020B0604020202020204" pitchFamily="34" charset="0"/>
              </a:rPr>
              <a:t> : </a:t>
            </a:r>
            <a:r>
              <a:rPr lang="en-US" sz="2000" b="1" dirty="0"/>
              <a:t>The brand symbolizes of being "Achieved".</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400" b="1" u="sng" dirty="0">
                <a:solidFill>
                  <a:schemeClr val="accent5">
                    <a:lumMod val="50000"/>
                  </a:schemeClr>
                </a:solidFill>
                <a:latin typeface="Arial" panose="020B0604020202020204" pitchFamily="34" charset="0"/>
                <a:cs typeface="Arial" panose="020B0604020202020204" pitchFamily="34" charset="0"/>
              </a:rPr>
              <a:t>Examine the brand tagline</a:t>
            </a:r>
            <a:r>
              <a:rPr lang="en-US" sz="2400" b="1" dirty="0">
                <a:solidFill>
                  <a:schemeClr val="accent5">
                    <a:lumMod val="50000"/>
                  </a:schemeClr>
                </a:solidFill>
                <a:latin typeface="Arial" panose="020B0604020202020204" pitchFamily="34" charset="0"/>
                <a:cs typeface="Arial" panose="020B0604020202020204" pitchFamily="34" charset="0"/>
              </a:rPr>
              <a:t> : </a:t>
            </a:r>
            <a:r>
              <a:rPr lang="en-US" sz="2000" b="1" dirty="0">
                <a:cs typeface="Arial" panose="020B0604020202020204" pitchFamily="34" charset="0"/>
              </a:rPr>
              <a:t>The Upper Crest. </a:t>
            </a:r>
            <a:endParaRPr lang="en-US" sz="2400" b="1" dirty="0"/>
          </a:p>
          <a:p>
            <a:endParaRPr lang="en-US" sz="2000" b="1" u="sng" dirty="0">
              <a:solidFill>
                <a:schemeClr val="accent5">
                  <a:lumMod val="50000"/>
                </a:schemeClr>
              </a:solidFill>
              <a:latin typeface="Arial" panose="020B0604020202020204" pitchFamily="34" charset="0"/>
              <a:cs typeface="Arial" panose="020B0604020202020204" pitchFamily="34" charset="0"/>
            </a:endParaRPr>
          </a:p>
          <a:p>
            <a:endParaRPr lang="en-US" sz="2000" b="1" u="sng" dirty="0">
              <a:solidFill>
                <a:schemeClr val="accent5">
                  <a:lumMod val="50000"/>
                </a:schemeClr>
              </a:solidFill>
              <a:latin typeface="Arial" panose="020B0604020202020204" pitchFamily="34" charset="0"/>
              <a:cs typeface="Arial" panose="020B0604020202020204" pitchFamily="34" charset="0"/>
            </a:endParaRPr>
          </a:p>
          <a:p>
            <a:endParaRPr lang="en-IN" sz="2400" b="1"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645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84193A0-4451-4F43-92FE-720A268FB6D5}"/>
              </a:ext>
            </a:extLst>
          </p:cNvPr>
          <p:cNvSpPr/>
          <p:nvPr/>
        </p:nvSpPr>
        <p:spPr>
          <a:xfrm>
            <a:off x="2075934" y="311138"/>
            <a:ext cx="9502345" cy="6617196"/>
          </a:xfrm>
          <a:prstGeom prst="rect">
            <a:avLst/>
          </a:prstGeom>
        </p:spPr>
        <p:txBody>
          <a:bodyPr wrap="square">
            <a:spAutoFit/>
          </a:bodyPr>
          <a:lstStyle/>
          <a:p>
            <a:pPr algn="ctr"/>
            <a:r>
              <a:rPr lang="en-US" sz="2800" b="1" u="sng" dirty="0">
                <a:latin typeface="Arial Black" panose="020B0A04020102020204" pitchFamily="34" charset="0"/>
              </a:rPr>
              <a:t>Part 1: Brand study, Competitor Analysis &amp; Buyer’s/Audience’s Persona</a:t>
            </a:r>
          </a:p>
          <a:p>
            <a:pPr algn="ctr"/>
            <a:endParaRPr lang="en-US" sz="2400" b="1" u="sng" dirty="0">
              <a:latin typeface="Arial Black" panose="020B0A04020102020204" pitchFamily="34" charset="0"/>
            </a:endParaRPr>
          </a:p>
          <a:p>
            <a:r>
              <a:rPr lang="en-US" sz="2400" b="1" u="sng" dirty="0">
                <a:solidFill>
                  <a:schemeClr val="accent5">
                    <a:lumMod val="50000"/>
                  </a:schemeClr>
                </a:solidFill>
                <a:latin typeface="Arial" panose="020B0604020202020204" pitchFamily="34" charset="0"/>
                <a:cs typeface="Arial" panose="020B0604020202020204" pitchFamily="34" charset="0"/>
              </a:rPr>
              <a:t>Competitor Analysis</a:t>
            </a:r>
            <a:r>
              <a:rPr lang="en-US" sz="2400" b="1" dirty="0">
                <a:solidFill>
                  <a:schemeClr val="accent5">
                    <a:lumMod val="50000"/>
                  </a:schemeClr>
                </a:solidFill>
                <a:latin typeface="Arial" panose="020B0604020202020204" pitchFamily="34" charset="0"/>
                <a:cs typeface="Arial" panose="020B0604020202020204" pitchFamily="34" charset="0"/>
              </a:rPr>
              <a:t> : </a:t>
            </a:r>
            <a:r>
              <a:rPr lang="en-US" sz="2000" b="1" dirty="0">
                <a:cs typeface="Arial" panose="020B0604020202020204" pitchFamily="34" charset="0"/>
              </a:rPr>
              <a:t>Select three competitors operating in the same industry or niche as the chosen brand, examine their USPs and online communication.</a:t>
            </a:r>
          </a:p>
          <a:p>
            <a:r>
              <a:rPr lang="en-US" sz="2400" b="1" u="sng" dirty="0">
                <a:solidFill>
                  <a:schemeClr val="accent5">
                    <a:lumMod val="50000"/>
                  </a:schemeClr>
                </a:solidFill>
                <a:latin typeface="Arial" panose="020B0604020202020204" pitchFamily="34" charset="0"/>
                <a:cs typeface="Arial" panose="020B0604020202020204" pitchFamily="34" charset="0"/>
              </a:rPr>
              <a:t> </a:t>
            </a:r>
          </a:p>
          <a:p>
            <a:r>
              <a:rPr lang="en-US" sz="2400" b="1" u="sng" dirty="0">
                <a:solidFill>
                  <a:schemeClr val="accent5">
                    <a:lumMod val="50000"/>
                  </a:schemeClr>
                </a:solidFill>
                <a:latin typeface="Arial" panose="020B0604020202020204" pitchFamily="34" charset="0"/>
                <a:cs typeface="Arial" panose="020B0604020202020204" pitchFamily="34" charset="0"/>
              </a:rPr>
              <a:t>Competitor 1</a:t>
            </a:r>
            <a:r>
              <a:rPr lang="en-US" sz="2400" b="1" dirty="0">
                <a:solidFill>
                  <a:schemeClr val="accent5">
                    <a:lumMod val="50000"/>
                  </a:schemeClr>
                </a:solidFill>
                <a:latin typeface="Arial" panose="020B0604020202020204" pitchFamily="34" charset="0"/>
                <a:cs typeface="Arial" panose="020B0604020202020204" pitchFamily="34" charset="0"/>
              </a:rPr>
              <a:t> : </a:t>
            </a:r>
            <a:r>
              <a:rPr lang="en-US" sz="2000" b="1" dirty="0">
                <a:latin typeface="Arial" panose="020B0604020202020204" pitchFamily="34" charset="0"/>
                <a:cs typeface="Arial" panose="020B0604020202020204" pitchFamily="34" charset="0"/>
              </a:rPr>
              <a:t>Myntra is a </a:t>
            </a:r>
            <a:r>
              <a:rPr lang="en-US" sz="2000" b="1" dirty="0"/>
              <a:t>online shopping site for fashion &amp; lifestyle in india. India's fashion expert brings you a variety of footwear, clothing, accessories and lifestyle products for women &amp; men. </a:t>
            </a:r>
            <a:endParaRPr lang="en-US" dirty="0"/>
          </a:p>
          <a:p>
            <a:endParaRPr lang="en-US" sz="2400" b="1" dirty="0">
              <a:solidFill>
                <a:schemeClr val="accent5">
                  <a:lumMod val="50000"/>
                </a:schemeClr>
              </a:solidFill>
              <a:latin typeface="Arial" panose="020B0604020202020204" pitchFamily="34" charset="0"/>
              <a:cs typeface="Arial" panose="020B0604020202020204" pitchFamily="34" charset="0"/>
            </a:endParaRPr>
          </a:p>
          <a:p>
            <a:r>
              <a:rPr lang="en-US" sz="2400" b="1" u="sng" dirty="0">
                <a:solidFill>
                  <a:schemeClr val="accent5">
                    <a:lumMod val="50000"/>
                  </a:schemeClr>
                </a:solidFill>
                <a:latin typeface="Arial" panose="020B0604020202020204" pitchFamily="34" charset="0"/>
                <a:cs typeface="Arial" panose="020B0604020202020204" pitchFamily="34" charset="0"/>
              </a:rPr>
              <a:t>Competitor 2</a:t>
            </a:r>
            <a:r>
              <a:rPr lang="en-US" sz="2400" b="1" dirty="0">
                <a:solidFill>
                  <a:schemeClr val="accent5">
                    <a:lumMod val="50000"/>
                  </a:schemeClr>
                </a:solidFill>
                <a:latin typeface="Arial" panose="020B0604020202020204" pitchFamily="34" charset="0"/>
                <a:cs typeface="Arial" panose="020B0604020202020204" pitchFamily="34" charset="0"/>
              </a:rPr>
              <a:t> : </a:t>
            </a:r>
            <a:r>
              <a:rPr lang="en-US" sz="2000" b="1" dirty="0">
                <a:latin typeface="Arial" panose="020B0604020202020204" pitchFamily="34" charset="0"/>
                <a:cs typeface="Arial" panose="020B0604020202020204" pitchFamily="34" charset="0"/>
              </a:rPr>
              <a:t>AJIO is a </a:t>
            </a:r>
            <a:r>
              <a:rPr lang="en-US" sz="2000" b="1" dirty="0"/>
              <a:t>online shopping for women, men, kids – clothing, footwear.</a:t>
            </a:r>
          </a:p>
          <a:p>
            <a:r>
              <a:rPr lang="en-US" dirty="0"/>
              <a:t> </a:t>
            </a:r>
            <a:endParaRPr lang="en-US" sz="2400" b="1" dirty="0">
              <a:solidFill>
                <a:schemeClr val="accent5">
                  <a:lumMod val="50000"/>
                </a:schemeClr>
              </a:solidFill>
              <a:latin typeface="Arial" panose="020B0604020202020204" pitchFamily="34" charset="0"/>
              <a:cs typeface="Arial" panose="020B0604020202020204" pitchFamily="34" charset="0"/>
            </a:endParaRPr>
          </a:p>
          <a:p>
            <a:r>
              <a:rPr lang="en-US" sz="2400" b="1" u="sng" dirty="0">
                <a:solidFill>
                  <a:schemeClr val="accent5">
                    <a:lumMod val="50000"/>
                  </a:schemeClr>
                </a:solidFill>
                <a:latin typeface="Arial" panose="020B0604020202020204" pitchFamily="34" charset="0"/>
                <a:cs typeface="Arial" panose="020B0604020202020204" pitchFamily="34" charset="0"/>
              </a:rPr>
              <a:t>Competitor 3</a:t>
            </a:r>
            <a:r>
              <a:rPr lang="en-US" sz="2400" b="1" dirty="0">
                <a:solidFill>
                  <a:schemeClr val="accent5">
                    <a:lumMod val="50000"/>
                  </a:schemeClr>
                </a:solidFill>
                <a:latin typeface="Arial" panose="020B0604020202020204" pitchFamily="34" charset="0"/>
                <a:cs typeface="Arial" panose="020B0604020202020204" pitchFamily="34" charset="0"/>
              </a:rPr>
              <a:t> : </a:t>
            </a:r>
            <a:r>
              <a:rPr lang="en-US" sz="2000" b="1" dirty="0">
                <a:cs typeface="Arial" panose="020B0604020202020204" pitchFamily="34" charset="0"/>
              </a:rPr>
              <a:t>Adidas AG is a German athletic apparel and footwear corporation headquartered in Herzogenaurach, Bavaria, Germany. It is the largest sportswear manufacturer in Europe, and the second largest in the world, after Nike.</a:t>
            </a:r>
            <a:endParaRPr lang="en-US" sz="2000" b="1" dirty="0">
              <a:solidFill>
                <a:schemeClr val="accent5">
                  <a:lumMod val="50000"/>
                </a:schemeClr>
              </a:solidFill>
              <a:cs typeface="Arial" panose="020B0604020202020204" pitchFamily="34" charset="0"/>
            </a:endParaRPr>
          </a:p>
          <a:p>
            <a:pPr algn="ctr"/>
            <a:endParaRPr lang="en-US" sz="2400" b="1" u="sng" dirty="0">
              <a:latin typeface="Arial Black" panose="020B0A04020102020204" pitchFamily="34" charset="0"/>
            </a:endParaRPr>
          </a:p>
          <a:p>
            <a:pPr algn="ctr"/>
            <a:endParaRPr lang="en-US" b="1" u="sng" dirty="0">
              <a:latin typeface="Arial Black" panose="020B0A04020102020204" pitchFamily="34" charset="0"/>
            </a:endParaRPr>
          </a:p>
        </p:txBody>
      </p:sp>
    </p:spTree>
    <p:extLst>
      <p:ext uri="{BB962C8B-B14F-4D97-AF65-F5344CB8AC3E}">
        <p14:creationId xmlns:p14="http://schemas.microsoft.com/office/powerpoint/2010/main" val="3771033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BB09AF1-F6EA-4886-9109-D276C011686B}"/>
              </a:ext>
            </a:extLst>
          </p:cNvPr>
          <p:cNvSpPr txBox="1"/>
          <p:nvPr/>
        </p:nvSpPr>
        <p:spPr>
          <a:xfrm flipH="1">
            <a:off x="1964722" y="422513"/>
            <a:ext cx="9786552" cy="6771084"/>
          </a:xfrm>
          <a:prstGeom prst="rect">
            <a:avLst/>
          </a:prstGeom>
          <a:noFill/>
        </p:spPr>
        <p:txBody>
          <a:bodyPr wrap="square" rtlCol="0">
            <a:spAutoFit/>
          </a:bodyPr>
          <a:lstStyle/>
          <a:p>
            <a:pPr algn="ctr"/>
            <a:r>
              <a:rPr lang="en-US" sz="2800" b="1" u="sng" dirty="0">
                <a:latin typeface="Arial Black" panose="020B0A04020102020204" pitchFamily="34" charset="0"/>
              </a:rPr>
              <a:t>Part 1: Brand study, Competitor Analysis &amp; Buyer’s/Audience’s Persona</a:t>
            </a:r>
          </a:p>
          <a:p>
            <a:endParaRPr lang="en-US" sz="2400" b="1" u="sng" dirty="0">
              <a:latin typeface="Arial Black" panose="020B0A04020102020204" pitchFamily="34" charset="0"/>
            </a:endParaRPr>
          </a:p>
          <a:p>
            <a:r>
              <a:rPr lang="en-US" sz="2400" b="1" u="sng" dirty="0">
                <a:solidFill>
                  <a:schemeClr val="accent5">
                    <a:lumMod val="50000"/>
                  </a:schemeClr>
                </a:solidFill>
                <a:latin typeface="Arial" panose="020B0604020202020204" pitchFamily="34" charset="0"/>
                <a:cs typeface="Arial" panose="020B0604020202020204" pitchFamily="34" charset="0"/>
              </a:rPr>
              <a:t>Buyer’s/ Audience’s Personal info</a:t>
            </a:r>
            <a:r>
              <a:rPr lang="en-US" sz="2400" b="1" dirty="0">
                <a:solidFill>
                  <a:schemeClr val="accent5">
                    <a:lumMod val="50000"/>
                  </a:schemeClr>
                </a:solidFill>
                <a:latin typeface="Arial" panose="020B0604020202020204" pitchFamily="34" charset="0"/>
                <a:cs typeface="Arial" panose="020B0604020202020204" pitchFamily="34" charset="0"/>
              </a:rPr>
              <a:t> : </a:t>
            </a:r>
            <a:r>
              <a:rPr lang="en-US" sz="2000" b="1" dirty="0"/>
              <a:t>Louis Philippe is a Luxury Indian brand of men's apparel. It is a brand of Madura Fashion &amp; Lifestyle, a division of the Aditya Birla Group. It is one of the largest apparel brands in India as of 2018. The Label is an online fashion and lifestyle magazine for men by Louis Philippe.</a:t>
            </a:r>
          </a:p>
          <a:p>
            <a:endParaRPr lang="en-US" sz="2400" b="1" dirty="0">
              <a:solidFill>
                <a:schemeClr val="accent5">
                  <a:lumMod val="50000"/>
                </a:schemeClr>
              </a:solidFill>
              <a:latin typeface="Arial" panose="020B0604020202020204" pitchFamily="34" charset="0"/>
              <a:cs typeface="Arial" panose="020B0604020202020204" pitchFamily="34" charset="0"/>
            </a:endParaRPr>
          </a:p>
          <a:p>
            <a:r>
              <a:rPr lang="en-US" sz="2400" b="1" u="sng" dirty="0">
                <a:solidFill>
                  <a:schemeClr val="accent5">
                    <a:lumMod val="50000"/>
                  </a:schemeClr>
                </a:solidFill>
                <a:latin typeface="Arial" panose="020B0604020202020204" pitchFamily="34" charset="0"/>
                <a:cs typeface="Arial" panose="020B0604020202020204" pitchFamily="34" charset="0"/>
              </a:rPr>
              <a:t>Demographics</a:t>
            </a:r>
            <a:r>
              <a:rPr lang="en-US" sz="2400" b="1" dirty="0">
                <a:solidFill>
                  <a:schemeClr val="accent5">
                    <a:lumMod val="50000"/>
                  </a:schemeClr>
                </a:solidFill>
                <a:latin typeface="Arial" panose="020B0604020202020204" pitchFamily="34" charset="0"/>
                <a:cs typeface="Arial" panose="020B0604020202020204" pitchFamily="34" charset="0"/>
              </a:rPr>
              <a:t> : </a:t>
            </a:r>
          </a:p>
          <a:p>
            <a:pPr marL="342900" indent="-342900">
              <a:buFont typeface="Arial" panose="020B0604020202020204" pitchFamily="34" charset="0"/>
              <a:buChar char="•"/>
            </a:pPr>
            <a:r>
              <a:rPr lang="en-US" sz="2000" b="1" dirty="0">
                <a:cs typeface="Arial" panose="020B0604020202020204" pitchFamily="34" charset="0"/>
              </a:rPr>
              <a:t>62% - 20 to 30 years, 28% - 30 to 40 years, 10% - 40 and above.</a:t>
            </a:r>
          </a:p>
          <a:p>
            <a:pPr marL="342900" indent="-342900">
              <a:buFont typeface="Arial" panose="020B0604020202020204" pitchFamily="34" charset="0"/>
              <a:buChar char="•"/>
            </a:pPr>
            <a:r>
              <a:rPr lang="en-US" sz="2000" b="1" dirty="0">
                <a:cs typeface="Arial" panose="020B0604020202020204" pitchFamily="34" charset="0"/>
              </a:rPr>
              <a:t>93% Males &amp; 7% Females.</a:t>
            </a:r>
          </a:p>
          <a:p>
            <a:pPr marL="342900" indent="-342900">
              <a:buFont typeface="Arial" panose="020B0604020202020204" pitchFamily="34" charset="0"/>
              <a:buChar char="•"/>
            </a:pPr>
            <a:r>
              <a:rPr lang="en-US" sz="2000" b="1" dirty="0">
                <a:cs typeface="Arial" panose="020B0604020202020204" pitchFamily="34" charset="0"/>
              </a:rPr>
              <a:t>48% users recollect showroom displays, 17% recollect ads</a:t>
            </a:r>
          </a:p>
          <a:p>
            <a:pPr marL="342900" indent="-342900">
              <a:buFont typeface="Arial" panose="020B0604020202020204" pitchFamily="34" charset="0"/>
              <a:buChar char="•"/>
            </a:pPr>
            <a:r>
              <a:rPr lang="en-US" sz="2000" b="1" dirty="0">
                <a:cs typeface="Arial" panose="020B0604020202020204" pitchFamily="34" charset="0"/>
              </a:rPr>
              <a:t>35% International brand image.</a:t>
            </a:r>
          </a:p>
          <a:p>
            <a:pPr marL="342900" indent="-342900">
              <a:buFont typeface="Arial" panose="020B0604020202020204" pitchFamily="34" charset="0"/>
              <a:buChar char="•"/>
            </a:pPr>
            <a:r>
              <a:rPr lang="en-US" sz="2000" b="1" dirty="0">
                <a:cs typeface="Arial" panose="020B0604020202020204" pitchFamily="34" charset="0"/>
              </a:rPr>
              <a:t>65% consider it sophisticated, luxurious and status symbol.</a:t>
            </a:r>
          </a:p>
          <a:p>
            <a:pPr marL="342900" indent="-342900">
              <a:buFont typeface="Arial" panose="020B0604020202020204" pitchFamily="34" charset="0"/>
              <a:buChar char="•"/>
            </a:pPr>
            <a:r>
              <a:rPr lang="en-US" sz="2000" b="1" dirty="0">
                <a:cs typeface="Arial" panose="020B0604020202020204" pitchFamily="34" charset="0"/>
              </a:rPr>
              <a:t>60% people were either IT professionals or in finance.</a:t>
            </a:r>
          </a:p>
          <a:p>
            <a:pPr marL="342900" indent="-342900">
              <a:buFont typeface="Arial" panose="020B0604020202020204" pitchFamily="34" charset="0"/>
              <a:buChar char="•"/>
            </a:pPr>
            <a:r>
              <a:rPr lang="en-US" sz="2000" b="1" dirty="0">
                <a:cs typeface="Arial" panose="020B0604020202020204" pitchFamily="34" charset="0"/>
              </a:rPr>
              <a:t>20% students from the buyer segment.</a:t>
            </a:r>
          </a:p>
          <a:p>
            <a:r>
              <a:rPr lang="en-US" sz="2000" b="1" dirty="0">
                <a:cs typeface="Arial" panose="020B0604020202020204" pitchFamily="34" charset="0"/>
              </a:rPr>
              <a:t>Around 50% buys formals &amp; 40% buys casuals &amp; shoes.</a:t>
            </a:r>
          </a:p>
          <a:p>
            <a:endParaRPr lang="en-US" sz="2000" b="1" dirty="0">
              <a:cs typeface="Arial" panose="020B0604020202020204" pitchFamily="34" charset="0"/>
            </a:endParaRPr>
          </a:p>
          <a:p>
            <a:endParaRPr lang="en-US" sz="2400" b="1" dirty="0">
              <a:solidFill>
                <a:schemeClr val="accent5">
                  <a:lumMod val="50000"/>
                </a:schemeClr>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146204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8362205-1557-4B6D-976E-F91AA83D6974}"/>
              </a:ext>
            </a:extLst>
          </p:cNvPr>
          <p:cNvSpPr txBox="1"/>
          <p:nvPr/>
        </p:nvSpPr>
        <p:spPr>
          <a:xfrm flipH="1">
            <a:off x="1783489" y="554287"/>
            <a:ext cx="9868932" cy="8156079"/>
          </a:xfrm>
          <a:prstGeom prst="rect">
            <a:avLst/>
          </a:prstGeom>
          <a:noFill/>
        </p:spPr>
        <p:txBody>
          <a:bodyPr wrap="square" rtlCol="0">
            <a:spAutoFit/>
          </a:bodyPr>
          <a:lstStyle/>
          <a:p>
            <a:pPr algn="ctr"/>
            <a:r>
              <a:rPr lang="en-US" sz="2800" b="1" u="sng" dirty="0">
                <a:latin typeface="Arial Black" panose="020B0A04020102020204" pitchFamily="34" charset="0"/>
              </a:rPr>
              <a:t>Part 1: Brand study, Competitor Analysis &amp; Buyer’s/Audience’s Persona</a:t>
            </a:r>
          </a:p>
          <a:p>
            <a:pPr algn="ctr"/>
            <a:endParaRPr lang="en-US" sz="2400" b="1" u="sng" dirty="0">
              <a:latin typeface="Arial Black" panose="020B0A04020102020204" pitchFamily="34" charset="0"/>
            </a:endParaRPr>
          </a:p>
          <a:p>
            <a:r>
              <a:rPr lang="en-US" sz="2400" b="1" u="sng" dirty="0">
                <a:solidFill>
                  <a:schemeClr val="accent5">
                    <a:lumMod val="50000"/>
                  </a:schemeClr>
                </a:solidFill>
                <a:latin typeface="Arial" panose="020B0604020202020204" pitchFamily="34" charset="0"/>
                <a:cs typeface="Arial" panose="020B0604020202020204" pitchFamily="34" charset="0"/>
              </a:rPr>
              <a:t>Psychographics</a:t>
            </a:r>
            <a:r>
              <a:rPr lang="en-US" sz="2400" b="1" dirty="0">
                <a:latin typeface="Arial Black" panose="020B0A04020102020204" pitchFamily="34" charset="0"/>
              </a:rPr>
              <a:t> </a:t>
            </a:r>
            <a:r>
              <a:rPr lang="en-US" sz="2400" b="1" dirty="0">
                <a:solidFill>
                  <a:schemeClr val="accent5">
                    <a:lumMod val="50000"/>
                  </a:schemeClr>
                </a:solidFill>
                <a:latin typeface="Arial" panose="020B0604020202020204" pitchFamily="34" charset="0"/>
                <a:cs typeface="Arial" panose="020B0604020202020204" pitchFamily="34" charset="0"/>
              </a:rPr>
              <a:t>:</a:t>
            </a:r>
            <a:r>
              <a:rPr lang="en-US" sz="2000" b="1" dirty="0">
                <a:cs typeface="Arial" panose="020B0604020202020204" pitchFamily="34" charset="0"/>
              </a:rPr>
              <a:t>Brand can be seen by a customer as a kind of person the user wishes to be. A user may not wish to be the brand but have a liking or admiration towards such a person.</a:t>
            </a:r>
          </a:p>
          <a:p>
            <a:endParaRPr lang="en-US" sz="2000" b="1" dirty="0">
              <a:cs typeface="Arial" panose="020B0604020202020204" pitchFamily="34" charset="0"/>
            </a:endParaRPr>
          </a:p>
          <a:p>
            <a:r>
              <a:rPr lang="en-US" sz="2400" b="1" u="sng" dirty="0">
                <a:solidFill>
                  <a:schemeClr val="accent5">
                    <a:lumMod val="50000"/>
                  </a:schemeClr>
                </a:solidFill>
                <a:latin typeface="Arial" panose="020B0604020202020204" pitchFamily="34" charset="0"/>
                <a:cs typeface="Arial" panose="020B0604020202020204" pitchFamily="34" charset="0"/>
              </a:rPr>
              <a:t>Behaviours</a:t>
            </a:r>
            <a:r>
              <a:rPr lang="en-US" sz="2400" b="1" dirty="0">
                <a:solidFill>
                  <a:schemeClr val="accent5">
                    <a:lumMod val="50000"/>
                  </a:schemeClr>
                </a:solidFill>
                <a:latin typeface="Arial" panose="020B0604020202020204" pitchFamily="34" charset="0"/>
                <a:cs typeface="Arial" panose="020B0604020202020204" pitchFamily="34" charset="0"/>
              </a:rPr>
              <a:t> : </a:t>
            </a:r>
            <a:r>
              <a:rPr lang="en-US" sz="2000" b="1" dirty="0">
                <a:cs typeface="Arial" panose="020B0604020202020204" pitchFamily="34" charset="0"/>
              </a:rPr>
              <a:t>The marketers try to understand the actions of the consumers in the market place and the underlying motives such actions. These motives are the factors that influence the consumer behavior. </a:t>
            </a:r>
          </a:p>
          <a:p>
            <a:r>
              <a:rPr lang="en-US" sz="2000" b="1" dirty="0">
                <a:cs typeface="Arial" panose="020B0604020202020204" pitchFamily="34" charset="0"/>
              </a:rPr>
              <a:t>Some of them are :</a:t>
            </a:r>
          </a:p>
          <a:p>
            <a:pPr marL="342900" indent="-342900">
              <a:buFont typeface="Arial" panose="020B0604020202020204" pitchFamily="34" charset="0"/>
              <a:buChar char="•"/>
            </a:pPr>
            <a:r>
              <a:rPr lang="en-US" sz="2000" b="1" dirty="0">
                <a:cs typeface="Arial" panose="020B0604020202020204" pitchFamily="34" charset="0"/>
              </a:rPr>
              <a:t> Psychological factors.</a:t>
            </a:r>
          </a:p>
          <a:p>
            <a:pPr marL="342900" indent="-342900">
              <a:buFont typeface="Arial" panose="020B0604020202020204" pitchFamily="34" charset="0"/>
              <a:buChar char="•"/>
            </a:pPr>
            <a:r>
              <a:rPr lang="en-US" sz="2000" b="1" dirty="0">
                <a:cs typeface="Arial" panose="020B0604020202020204" pitchFamily="34" charset="0"/>
              </a:rPr>
              <a:t>Motivation.</a:t>
            </a:r>
          </a:p>
          <a:p>
            <a:pPr marL="342900" indent="-342900">
              <a:buFont typeface="Arial" panose="020B0604020202020204" pitchFamily="34" charset="0"/>
              <a:buChar char="•"/>
            </a:pPr>
            <a:r>
              <a:rPr lang="en-US" sz="2000" b="1" dirty="0">
                <a:cs typeface="Arial" panose="020B0604020202020204" pitchFamily="34" charset="0"/>
              </a:rPr>
              <a:t>Perception.</a:t>
            </a:r>
          </a:p>
          <a:p>
            <a:pPr marL="342900" indent="-342900">
              <a:buFont typeface="Arial" panose="020B0604020202020204" pitchFamily="34" charset="0"/>
              <a:buChar char="•"/>
            </a:pPr>
            <a:r>
              <a:rPr lang="en-US" sz="2000" b="1" dirty="0">
                <a:cs typeface="Arial" panose="020B0604020202020204" pitchFamily="34" charset="0"/>
              </a:rPr>
              <a:t>Learning.</a:t>
            </a:r>
          </a:p>
          <a:p>
            <a:pPr marL="342900" indent="-342900">
              <a:buFont typeface="Arial" panose="020B0604020202020204" pitchFamily="34" charset="0"/>
              <a:buChar char="•"/>
            </a:pPr>
            <a:r>
              <a:rPr lang="en-US" sz="2000" b="1" dirty="0">
                <a:cs typeface="Arial" panose="020B0604020202020204" pitchFamily="34" charset="0"/>
              </a:rPr>
              <a:t>Attitudes and beliefs.</a:t>
            </a:r>
          </a:p>
          <a:p>
            <a:endParaRPr lang="en-US" sz="2400" b="1" dirty="0">
              <a:solidFill>
                <a:schemeClr val="accent5">
                  <a:lumMod val="50000"/>
                </a:schemeClr>
              </a:solidFill>
              <a:latin typeface="Arial" panose="020B0604020202020204" pitchFamily="34" charset="0"/>
              <a:cs typeface="Arial" panose="020B0604020202020204" pitchFamily="34" charset="0"/>
            </a:endParaRPr>
          </a:p>
          <a:p>
            <a:endParaRPr lang="en-US" sz="2000" b="1" dirty="0">
              <a:cs typeface="Arial" panose="020B0604020202020204" pitchFamily="34" charset="0"/>
            </a:endParaRPr>
          </a:p>
          <a:p>
            <a:endParaRPr lang="en-US" sz="2000" b="1" dirty="0">
              <a:cs typeface="Arial" panose="020B0604020202020204" pitchFamily="34" charset="0"/>
            </a:endParaRPr>
          </a:p>
          <a:p>
            <a:endParaRPr lang="en-US" sz="2000" b="1" dirty="0">
              <a:cs typeface="Arial" panose="020B0604020202020204" pitchFamily="34" charset="0"/>
            </a:endParaRPr>
          </a:p>
          <a:p>
            <a:endParaRPr lang="en-US" sz="2400" b="1" dirty="0">
              <a:solidFill>
                <a:schemeClr val="accent5">
                  <a:lumMod val="50000"/>
                </a:schemeClr>
              </a:solidFill>
              <a:cs typeface="Arial" panose="020B0604020202020204" pitchFamily="34" charset="0"/>
            </a:endParaRPr>
          </a:p>
          <a:p>
            <a:r>
              <a:rPr lang="en-US" sz="2400" b="1" dirty="0">
                <a:solidFill>
                  <a:schemeClr val="accent5">
                    <a:lumMod val="50000"/>
                  </a:schemeClr>
                </a:solidFill>
                <a:latin typeface="Arial" panose="020B0604020202020204" pitchFamily="34" charset="0"/>
                <a:cs typeface="Arial" panose="020B0604020202020204" pitchFamily="34" charset="0"/>
              </a:rPr>
              <a:t>  </a:t>
            </a:r>
            <a:endParaRPr lang="en-US" sz="2400" b="1" dirty="0">
              <a:latin typeface="Arial Black" panose="020B0A04020102020204" pitchFamily="34" charset="0"/>
            </a:endParaRPr>
          </a:p>
          <a:p>
            <a:pPr algn="ctr"/>
            <a:endParaRPr lang="en-US" sz="2400" b="1" u="sng" dirty="0">
              <a:latin typeface="Arial Black" panose="020B0A04020102020204" pitchFamily="34" charset="0"/>
            </a:endParaRPr>
          </a:p>
          <a:p>
            <a:endParaRPr lang="en-US" sz="2000" b="1" u="sng" dirty="0">
              <a:latin typeface="Arial Black" panose="020B0A04020102020204" pitchFamily="34" charset="0"/>
            </a:endParaRPr>
          </a:p>
        </p:txBody>
      </p:sp>
    </p:spTree>
    <p:extLst>
      <p:ext uri="{BB962C8B-B14F-4D97-AF65-F5344CB8AC3E}">
        <p14:creationId xmlns:p14="http://schemas.microsoft.com/office/powerpoint/2010/main" val="396128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9362076E-0AC9-4B4A-81B0-DF687ED5BD2D}"/>
              </a:ext>
            </a:extLst>
          </p:cNvPr>
          <p:cNvSpPr/>
          <p:nvPr/>
        </p:nvSpPr>
        <p:spPr>
          <a:xfrm>
            <a:off x="1865870" y="646841"/>
            <a:ext cx="9959546" cy="4524315"/>
          </a:xfrm>
          <a:prstGeom prst="rect">
            <a:avLst/>
          </a:prstGeom>
        </p:spPr>
        <p:txBody>
          <a:bodyPr wrap="square">
            <a:spAutoFit/>
          </a:bodyPr>
          <a:lstStyle/>
          <a:p>
            <a:pPr algn="ctr"/>
            <a:r>
              <a:rPr lang="en-US" sz="2800" b="1" u="sng" dirty="0">
                <a:latin typeface="Arial Black" panose="020B0A04020102020204" pitchFamily="34" charset="0"/>
              </a:rPr>
              <a:t>Part 1: Brand study, Competitor Analysis &amp; Buyer’s/Audience’s Persona</a:t>
            </a:r>
          </a:p>
          <a:p>
            <a:pPr algn="ctr"/>
            <a:endParaRPr lang="en-US" sz="2400" b="1" u="sng" dirty="0">
              <a:latin typeface="Arial Black" panose="020B0A04020102020204" pitchFamily="34" charset="0"/>
            </a:endParaRPr>
          </a:p>
          <a:p>
            <a:r>
              <a:rPr lang="en-US" sz="2400" b="1" u="sng" dirty="0">
                <a:solidFill>
                  <a:schemeClr val="accent5">
                    <a:lumMod val="50000"/>
                  </a:schemeClr>
                </a:solidFill>
                <a:latin typeface="Arial" panose="020B0604020202020204" pitchFamily="34" charset="0"/>
                <a:cs typeface="Arial" panose="020B0604020202020204" pitchFamily="34" charset="0"/>
              </a:rPr>
              <a:t>Cultural factors</a:t>
            </a:r>
            <a:r>
              <a:rPr lang="en-US" sz="2400" b="1" dirty="0">
                <a:solidFill>
                  <a:schemeClr val="accent5">
                    <a:lumMod val="50000"/>
                  </a:schemeClr>
                </a:solidFill>
                <a:latin typeface="Arial" panose="020B0604020202020204" pitchFamily="34" charset="0"/>
                <a:cs typeface="Arial" panose="020B0604020202020204" pitchFamily="34" charset="0"/>
              </a:rPr>
              <a:t> :</a:t>
            </a:r>
            <a:r>
              <a:rPr lang="en-US" sz="2000" b="1" dirty="0">
                <a:solidFill>
                  <a:schemeClr val="accent5">
                    <a:lumMod val="50000"/>
                  </a:schemeClr>
                </a:solidFill>
                <a:latin typeface="Arial" panose="020B0604020202020204" pitchFamily="34" charset="0"/>
                <a:cs typeface="Arial" panose="020B0604020202020204" pitchFamily="34" charset="0"/>
              </a:rPr>
              <a:t> </a:t>
            </a:r>
            <a:r>
              <a:rPr lang="en-US" sz="2000" b="1" dirty="0"/>
              <a:t>It is believed that an individual learns the set of values, perceptions, behaviors, and preferences at a very early stage of his childhood from the people especially, the family and the other key institutions which were around during his developmental stage. Thus, the behavioral patterns are developed from the culture where he or she is brought up. Several cultural factors are:</a:t>
            </a:r>
          </a:p>
          <a:p>
            <a:pPr marL="342900" indent="-342900">
              <a:buFont typeface="Wingdings" panose="05000000000000000000" pitchFamily="2" charset="2"/>
              <a:buChar char="Ø"/>
            </a:pPr>
            <a:r>
              <a:rPr lang="en-US" sz="2000" b="1" dirty="0"/>
              <a:t>Culture.</a:t>
            </a:r>
          </a:p>
          <a:p>
            <a:pPr marL="342900" indent="-342900">
              <a:buFont typeface="Wingdings" panose="05000000000000000000" pitchFamily="2" charset="2"/>
              <a:buChar char="Ø"/>
            </a:pPr>
            <a:r>
              <a:rPr lang="en-US" sz="2000" b="1" dirty="0"/>
              <a:t>Subculture.</a:t>
            </a:r>
          </a:p>
          <a:p>
            <a:pPr marL="342900" indent="-342900">
              <a:buFont typeface="Wingdings" panose="05000000000000000000" pitchFamily="2" charset="2"/>
              <a:buChar char="Ø"/>
            </a:pPr>
            <a:r>
              <a:rPr lang="en-US" sz="2000" b="1" dirty="0"/>
              <a:t>Social class.</a:t>
            </a:r>
          </a:p>
          <a:p>
            <a:endParaRPr lang="en-US" sz="2000" b="1" dirty="0"/>
          </a:p>
          <a:p>
            <a:endParaRPr lang="en-US" sz="2400" b="1"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0364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FC7C907-200C-47B4-B7B2-A8B3265776A6}"/>
              </a:ext>
            </a:extLst>
          </p:cNvPr>
          <p:cNvSpPr/>
          <p:nvPr/>
        </p:nvSpPr>
        <p:spPr>
          <a:xfrm>
            <a:off x="1717589" y="120069"/>
            <a:ext cx="10107827" cy="6906506"/>
          </a:xfrm>
          <a:prstGeom prst="rect">
            <a:avLst/>
          </a:prstGeom>
        </p:spPr>
        <p:txBody>
          <a:bodyPr wrap="square">
            <a:spAutoFit/>
          </a:bodyPr>
          <a:lstStyle/>
          <a:p>
            <a:pPr lvl="0" algn="ctr">
              <a:lnSpc>
                <a:spcPct val="115000"/>
              </a:lnSpc>
            </a:pPr>
            <a:r>
              <a:rPr lang="en-US" sz="2800" b="1" u="sng" dirty="0">
                <a:latin typeface="Arial Black" panose="020B0A04020102020204" pitchFamily="34" charset="0"/>
              </a:rPr>
              <a:t>Part 2: SEO &amp; Keyword Research</a:t>
            </a:r>
          </a:p>
          <a:p>
            <a:pPr lvl="0" algn="ctr">
              <a:lnSpc>
                <a:spcPct val="115000"/>
              </a:lnSpc>
            </a:pPr>
            <a:endParaRPr lang="en-US" sz="2400" b="1" u="sng" dirty="0">
              <a:latin typeface="Arial Black" panose="020B0A04020102020204" pitchFamily="34" charset="0"/>
            </a:endParaRPr>
          </a:p>
          <a:p>
            <a:pPr lvl="0">
              <a:lnSpc>
                <a:spcPct val="115000"/>
              </a:lnSpc>
            </a:pPr>
            <a:r>
              <a:rPr lang="en-US" sz="2000" b="1" u="sng" dirty="0">
                <a:solidFill>
                  <a:schemeClr val="accent5">
                    <a:lumMod val="50000"/>
                  </a:schemeClr>
                </a:solidFill>
                <a:latin typeface="Arial" panose="020B0604020202020204" pitchFamily="34" charset="0"/>
                <a:cs typeface="Arial" panose="020B0604020202020204" pitchFamily="34" charset="0"/>
              </a:rPr>
              <a:t>SEO AUDIT</a:t>
            </a:r>
            <a:r>
              <a:rPr lang="en-US" sz="2000" b="1" dirty="0">
                <a:solidFill>
                  <a:schemeClr val="accent5">
                    <a:lumMod val="50000"/>
                  </a:schemeClr>
                </a:solidFill>
                <a:latin typeface="Arial" panose="020B0604020202020204" pitchFamily="34" charset="0"/>
                <a:cs typeface="Arial" panose="020B0604020202020204" pitchFamily="34" charset="0"/>
              </a:rPr>
              <a:t> : </a:t>
            </a:r>
            <a:r>
              <a:rPr lang="en-US" sz="2000" b="1" dirty="0">
                <a:latin typeface="Arial" panose="020B0604020202020204" pitchFamily="34" charset="0"/>
                <a:cs typeface="Arial" panose="020B0604020202020204" pitchFamily="34" charset="0"/>
              </a:rPr>
              <a:t>LouisPhillipe.com Audience Interests</a:t>
            </a:r>
          </a:p>
          <a:p>
            <a:r>
              <a:rPr lang="en-US" sz="2000" b="1" dirty="0"/>
              <a:t>Audience interests reveal key details on the browsing interests of Louisphillipe.com visitors. Louisphillipe.com audience is interested in Computers Electronics and Technology. </a:t>
            </a:r>
          </a:p>
          <a:p>
            <a:r>
              <a:rPr lang="en-US" sz="2000" b="1" dirty="0"/>
              <a:t>Social Media Networks &amp; community.</a:t>
            </a:r>
          </a:p>
          <a:p>
            <a:pPr marL="482600" lvl="0" indent="-342900">
              <a:buSzPts val="1400"/>
              <a:buFont typeface="Arial" panose="020B0604020202020204" pitchFamily="34" charset="0"/>
              <a:buChar char="•"/>
            </a:pPr>
            <a:r>
              <a:rPr lang="en-US" sz="2000" b="1" dirty="0"/>
              <a:t>Audience composition can reveal a site's current market share across various audiences. Louisphillipe.com audience is 93% male and 7% female.</a:t>
            </a:r>
          </a:p>
          <a:p>
            <a:pPr marL="139700" lvl="0">
              <a:buSzPts val="1400"/>
            </a:pPr>
            <a:r>
              <a:rPr lang="en-US" sz="2000" b="1" dirty="0"/>
              <a:t> </a:t>
            </a:r>
            <a:endParaRPr lang="en-US" sz="2000" b="1" dirty="0">
              <a:cs typeface="Arial" panose="020B0604020202020204" pitchFamily="34" charset="0"/>
            </a:endParaRPr>
          </a:p>
          <a:p>
            <a:pPr marL="139700" lvl="0">
              <a:buSzPts val="1400"/>
            </a:pPr>
            <a:r>
              <a:rPr lang="en-US" sz="2000" b="1" u="sng" dirty="0">
                <a:solidFill>
                  <a:schemeClr val="accent5">
                    <a:lumMod val="50000"/>
                  </a:schemeClr>
                </a:solidFill>
                <a:latin typeface="Arial" panose="020B0604020202020204" pitchFamily="34" charset="0"/>
                <a:cs typeface="Arial" panose="020B0604020202020204" pitchFamily="34" charset="0"/>
              </a:rPr>
              <a:t>On-Page Optimization</a:t>
            </a:r>
            <a:r>
              <a:rPr lang="en-US" sz="2000" b="1" dirty="0">
                <a:solidFill>
                  <a:schemeClr val="accent5">
                    <a:lumMod val="50000"/>
                  </a:schemeClr>
                </a:solidFill>
                <a:latin typeface="Arial" panose="020B0604020202020204" pitchFamily="34" charset="0"/>
                <a:cs typeface="Arial" panose="020B0604020202020204" pitchFamily="34" charset="0"/>
              </a:rPr>
              <a:t> : </a:t>
            </a:r>
            <a:r>
              <a:rPr lang="en-US" sz="2000" b="1" dirty="0">
                <a:cs typeface="Arial" panose="020B0604020202020204" pitchFamily="34" charset="0"/>
              </a:rPr>
              <a:t>Optimizing the on-page elements of the louis Philippe website can greatly improve its search engine visibility and user experience. Hence are some on-page optimization tips specific to Louis Philippe: Keyword Research, Meta Tags, Content optimization, Product Descriptions, URL Structures, Image Optimization, Internal Linking, Mobile Optimization, Schema Markup, User Experience.</a:t>
            </a:r>
          </a:p>
          <a:p>
            <a:pPr marL="139700" lvl="0">
              <a:buSzPts val="1400"/>
            </a:pPr>
            <a:endParaRPr lang="en-US" sz="2000" b="1" dirty="0">
              <a:cs typeface="Arial" panose="020B0604020202020204" pitchFamily="34" charset="0"/>
            </a:endParaRPr>
          </a:p>
          <a:p>
            <a:pPr marL="139700">
              <a:buSzPts val="1400"/>
            </a:pPr>
            <a:r>
              <a:rPr lang="en-US" sz="2000" b="1" dirty="0">
                <a:cs typeface="Arial" panose="020B0604020202020204" pitchFamily="34" charset="0"/>
              </a:rPr>
              <a:t> By implementing these on-page optimization techniques, Louis Philippe's website can improve its search engine rankings, attract more organic traffic, and provide a better overall experience for its visitors. Remember to regularly monitor and update the site as SEO best practices evolve.</a:t>
            </a:r>
          </a:p>
          <a:p>
            <a:pPr marL="139700" lvl="0">
              <a:buSzPts val="1400"/>
            </a:pPr>
            <a:r>
              <a:rPr lang="en-US" sz="2000" b="1" dirty="0">
                <a:cs typeface="Arial" panose="020B0604020202020204" pitchFamily="34" charset="0"/>
              </a:rPr>
              <a:t> </a:t>
            </a:r>
            <a:endParaRPr lang="en-US" sz="2000" b="1" dirty="0">
              <a:solidFill>
                <a:schemeClr val="accent5">
                  <a:lumMod val="50000"/>
                </a:schemeClr>
              </a:solidFill>
              <a:latin typeface="Arial" panose="020B0604020202020204" pitchFamily="34" charset="0"/>
              <a:cs typeface="Arial" panose="020B0604020202020204" pitchFamily="34" charset="0"/>
            </a:endParaRPr>
          </a:p>
          <a:p>
            <a:pPr marL="139700" lvl="0">
              <a:buSzPts val="1400"/>
            </a:pPr>
            <a:endParaRPr lang="en-US" sz="2000" b="1"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111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650</TotalTime>
  <Words>1472</Words>
  <Application>Microsoft Office PowerPoint</Application>
  <PresentationFormat>Custom</PresentationFormat>
  <Paragraphs>167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Parallax</vt:lpstr>
      <vt:lpstr>               Comprehensive digital marketing project work</vt:lpstr>
      <vt:lpstr>BRAND LOGO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4: Content Creation and Curation (Post creations, Designs/Video Editing, Ad Campaigns over Social 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digital marketing project work</dc:title>
  <dc:creator>DELL E5490</dc:creator>
  <cp:lastModifiedBy>DELL E5490</cp:lastModifiedBy>
  <cp:revision>49</cp:revision>
  <dcterms:created xsi:type="dcterms:W3CDTF">2023-08-02T06:33:50Z</dcterms:created>
  <dcterms:modified xsi:type="dcterms:W3CDTF">2023-08-03T15:43:10Z</dcterms:modified>
</cp:coreProperties>
</file>