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4" r:id="rId1"/>
  </p:sldMasterIdLst>
  <p:notesMasterIdLst>
    <p:notesMasterId r:id="rId26"/>
  </p:notesMasterIdLst>
  <p:sldIdLst>
    <p:sldId id="266" r:id="rId2"/>
    <p:sldId id="257" r:id="rId3"/>
    <p:sldId id="281" r:id="rId4"/>
    <p:sldId id="330" r:id="rId5"/>
    <p:sldId id="325" r:id="rId6"/>
    <p:sldId id="297" r:id="rId7"/>
    <p:sldId id="331" r:id="rId8"/>
    <p:sldId id="334" r:id="rId9"/>
    <p:sldId id="283" r:id="rId10"/>
    <p:sldId id="321" r:id="rId11"/>
    <p:sldId id="332" r:id="rId12"/>
    <p:sldId id="337" r:id="rId13"/>
    <p:sldId id="328" r:id="rId14"/>
    <p:sldId id="327" r:id="rId15"/>
    <p:sldId id="310" r:id="rId16"/>
    <p:sldId id="316" r:id="rId17"/>
    <p:sldId id="324" r:id="rId18"/>
    <p:sldId id="329" r:id="rId19"/>
    <p:sldId id="288" r:id="rId20"/>
    <p:sldId id="335" r:id="rId21"/>
    <p:sldId id="291" r:id="rId22"/>
    <p:sldId id="336" r:id="rId23"/>
    <p:sldId id="322" r:id="rId24"/>
    <p:sldId id="292"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7EA6"/>
    <a:srgbClr val="5C57A7"/>
    <a:srgbClr val="2D22C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FD2BEA-B81F-479A-AD39-839CE9AB1DF9}" v="50" dt="2025-02-04T18:55:20.0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91" y="101"/>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0144E-B1D6-47E4-9373-77FB5AA0E429}" type="datetimeFigureOut">
              <a:rPr lang="en-IN" smtClean="0"/>
              <a:t>04-02-2025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F7DF86-D295-41BB-AF72-8802905D47D4}" type="slidenum">
              <a:rPr lang="en-IN" smtClean="0"/>
              <a:t>‹#›</a:t>
            </a:fld>
            <a:endParaRPr lang="en-IN"/>
          </a:p>
        </p:txBody>
      </p:sp>
    </p:spTree>
    <p:extLst>
      <p:ext uri="{BB962C8B-B14F-4D97-AF65-F5344CB8AC3E}">
        <p14:creationId xmlns:p14="http://schemas.microsoft.com/office/powerpoint/2010/main" val="542453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8F7DF86-D295-41BB-AF72-8802905D47D4}" type="slidenum">
              <a:rPr lang="en-IN" smtClean="0"/>
              <a:t>13</a:t>
            </a:fld>
            <a:endParaRPr lang="en-IN"/>
          </a:p>
        </p:txBody>
      </p:sp>
    </p:spTree>
    <p:extLst>
      <p:ext uri="{BB962C8B-B14F-4D97-AF65-F5344CB8AC3E}">
        <p14:creationId xmlns:p14="http://schemas.microsoft.com/office/powerpoint/2010/main" val="807772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16644-A74B-0092-F476-393F935712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0D5C95A-BA01-7BD8-6B06-19E82C66431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C6632C-8737-D984-2D62-F9EC78B78555}"/>
              </a:ext>
            </a:extLst>
          </p:cNvPr>
          <p:cNvSpPr>
            <a:spLocks noGrp="1"/>
          </p:cNvSpPr>
          <p:nvPr>
            <p:ph type="dt" sz="half" idx="10"/>
          </p:nvPr>
        </p:nvSpPr>
        <p:spPr/>
        <p:txBody>
          <a:bodyPr/>
          <a:lstStyle/>
          <a:p>
            <a:fld id="{C49606DB-E5B4-4077-B4AC-C8ABC2FEE3D0}" type="datetime1">
              <a:rPr lang="en-IN" smtClean="0"/>
              <a:t>04-02-2025</a:t>
            </a:fld>
            <a:endParaRPr lang="en-IN"/>
          </a:p>
        </p:txBody>
      </p:sp>
      <p:sp>
        <p:nvSpPr>
          <p:cNvPr id="5" name="Footer Placeholder 4">
            <a:extLst>
              <a:ext uri="{FF2B5EF4-FFF2-40B4-BE49-F238E27FC236}">
                <a16:creationId xmlns:a16="http://schemas.microsoft.com/office/drawing/2014/main" id="{33A177E6-5E95-D518-292E-95D83D562B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88E40D-10EC-8020-458E-A7B0F13F65A8}"/>
              </a:ext>
            </a:extLst>
          </p:cNvPr>
          <p:cNvSpPr>
            <a:spLocks noGrp="1"/>
          </p:cNvSpPr>
          <p:nvPr>
            <p:ph type="sldNum" sz="quarter" idx="12"/>
          </p:nvPr>
        </p:nvSpPr>
        <p:spPr/>
        <p:txBody>
          <a:bodyPr/>
          <a:lstStyle/>
          <a:p>
            <a:fld id="{B8E0871B-6F50-4800-9A95-2ABCD52193FF}" type="slidenum">
              <a:rPr lang="en-IN" smtClean="0"/>
              <a:t>‹#›</a:t>
            </a:fld>
            <a:endParaRPr lang="en-IN"/>
          </a:p>
        </p:txBody>
      </p:sp>
    </p:spTree>
    <p:extLst>
      <p:ext uri="{BB962C8B-B14F-4D97-AF65-F5344CB8AC3E}">
        <p14:creationId xmlns:p14="http://schemas.microsoft.com/office/powerpoint/2010/main" val="3011855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EE3F4-36D1-4C93-B8FC-3F466EB2483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F72FD9F-0240-A403-3616-5B7BE47C3B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6D4BCC-5522-ED1D-74B8-820994260AA7}"/>
              </a:ext>
            </a:extLst>
          </p:cNvPr>
          <p:cNvSpPr>
            <a:spLocks noGrp="1"/>
          </p:cNvSpPr>
          <p:nvPr>
            <p:ph type="dt" sz="half" idx="10"/>
          </p:nvPr>
        </p:nvSpPr>
        <p:spPr/>
        <p:txBody>
          <a:bodyPr/>
          <a:lstStyle/>
          <a:p>
            <a:fld id="{97E8FBA4-8536-4DC1-835F-030CFBAA00E1}" type="datetime1">
              <a:rPr lang="en-IN" smtClean="0"/>
              <a:t>04-02-2025</a:t>
            </a:fld>
            <a:endParaRPr lang="en-IN"/>
          </a:p>
        </p:txBody>
      </p:sp>
      <p:sp>
        <p:nvSpPr>
          <p:cNvPr id="5" name="Footer Placeholder 4">
            <a:extLst>
              <a:ext uri="{FF2B5EF4-FFF2-40B4-BE49-F238E27FC236}">
                <a16:creationId xmlns:a16="http://schemas.microsoft.com/office/drawing/2014/main" id="{8DC4DBBA-19A0-5B88-21C4-7FAC87FED9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3F045E-519B-A882-C586-82D877A203CF}"/>
              </a:ext>
            </a:extLst>
          </p:cNvPr>
          <p:cNvSpPr>
            <a:spLocks noGrp="1"/>
          </p:cNvSpPr>
          <p:nvPr>
            <p:ph type="sldNum" sz="quarter" idx="12"/>
          </p:nvPr>
        </p:nvSpPr>
        <p:spPr/>
        <p:txBody>
          <a:bodyPr/>
          <a:lstStyle/>
          <a:p>
            <a:fld id="{B8E0871B-6F50-4800-9A95-2ABCD52193FF}" type="slidenum">
              <a:rPr lang="en-IN" smtClean="0"/>
              <a:t>‹#›</a:t>
            </a:fld>
            <a:endParaRPr lang="en-IN"/>
          </a:p>
        </p:txBody>
      </p:sp>
    </p:spTree>
    <p:extLst>
      <p:ext uri="{BB962C8B-B14F-4D97-AF65-F5344CB8AC3E}">
        <p14:creationId xmlns:p14="http://schemas.microsoft.com/office/powerpoint/2010/main" val="1179295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7960D0-6F15-0595-EC55-AC19C50180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A96B09-5F5E-A072-B374-F84498A211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E40E38-4855-152B-6760-9A2747F4504A}"/>
              </a:ext>
            </a:extLst>
          </p:cNvPr>
          <p:cNvSpPr>
            <a:spLocks noGrp="1"/>
          </p:cNvSpPr>
          <p:nvPr>
            <p:ph type="dt" sz="half" idx="10"/>
          </p:nvPr>
        </p:nvSpPr>
        <p:spPr/>
        <p:txBody>
          <a:bodyPr/>
          <a:lstStyle/>
          <a:p>
            <a:fld id="{A8CF90E7-AEA7-492E-9B3C-EED541CC4F28}" type="datetime1">
              <a:rPr lang="en-IN" smtClean="0"/>
              <a:t>04-02-2025</a:t>
            </a:fld>
            <a:endParaRPr lang="en-IN"/>
          </a:p>
        </p:txBody>
      </p:sp>
      <p:sp>
        <p:nvSpPr>
          <p:cNvPr id="5" name="Footer Placeholder 4">
            <a:extLst>
              <a:ext uri="{FF2B5EF4-FFF2-40B4-BE49-F238E27FC236}">
                <a16:creationId xmlns:a16="http://schemas.microsoft.com/office/drawing/2014/main" id="{E4385E21-3C37-D870-20A9-E04DC9BE8BD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36ACC8-8031-C075-D10A-BB429312B4AF}"/>
              </a:ext>
            </a:extLst>
          </p:cNvPr>
          <p:cNvSpPr>
            <a:spLocks noGrp="1"/>
          </p:cNvSpPr>
          <p:nvPr>
            <p:ph type="sldNum" sz="quarter" idx="12"/>
          </p:nvPr>
        </p:nvSpPr>
        <p:spPr/>
        <p:txBody>
          <a:bodyPr/>
          <a:lstStyle/>
          <a:p>
            <a:fld id="{B8E0871B-6F50-4800-9A95-2ABCD52193FF}" type="slidenum">
              <a:rPr lang="en-IN" smtClean="0"/>
              <a:t>‹#›</a:t>
            </a:fld>
            <a:endParaRPr lang="en-IN"/>
          </a:p>
        </p:txBody>
      </p:sp>
    </p:spTree>
    <p:extLst>
      <p:ext uri="{BB962C8B-B14F-4D97-AF65-F5344CB8AC3E}">
        <p14:creationId xmlns:p14="http://schemas.microsoft.com/office/powerpoint/2010/main" val="751665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BB78E-3960-07B7-373E-2CC07D75B3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8D298F-23F4-BECB-1920-AB634A5D63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982DCD-EE5F-C4E2-9FDA-A5FEBEBA7D89}"/>
              </a:ext>
            </a:extLst>
          </p:cNvPr>
          <p:cNvSpPr>
            <a:spLocks noGrp="1"/>
          </p:cNvSpPr>
          <p:nvPr>
            <p:ph type="dt" sz="half" idx="10"/>
          </p:nvPr>
        </p:nvSpPr>
        <p:spPr/>
        <p:txBody>
          <a:bodyPr/>
          <a:lstStyle/>
          <a:p>
            <a:fld id="{4E9A5EEB-8981-4DAC-9070-F57A5AC3EBE5}" type="datetime1">
              <a:rPr lang="en-IN" smtClean="0"/>
              <a:t>04-02-2025</a:t>
            </a:fld>
            <a:endParaRPr lang="en-IN"/>
          </a:p>
        </p:txBody>
      </p:sp>
      <p:sp>
        <p:nvSpPr>
          <p:cNvPr id="5" name="Footer Placeholder 4">
            <a:extLst>
              <a:ext uri="{FF2B5EF4-FFF2-40B4-BE49-F238E27FC236}">
                <a16:creationId xmlns:a16="http://schemas.microsoft.com/office/drawing/2014/main" id="{FF2709A0-EBB5-50BF-2E5D-46697301F2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7E093D-CE69-8F78-43D6-3634B7FC9C52}"/>
              </a:ext>
            </a:extLst>
          </p:cNvPr>
          <p:cNvSpPr>
            <a:spLocks noGrp="1"/>
          </p:cNvSpPr>
          <p:nvPr>
            <p:ph type="sldNum" sz="quarter" idx="12"/>
          </p:nvPr>
        </p:nvSpPr>
        <p:spPr/>
        <p:txBody>
          <a:bodyPr/>
          <a:lstStyle/>
          <a:p>
            <a:fld id="{B8E0871B-6F50-4800-9A95-2ABCD52193FF}" type="slidenum">
              <a:rPr lang="en-IN" smtClean="0"/>
              <a:t>‹#›</a:t>
            </a:fld>
            <a:endParaRPr lang="en-IN"/>
          </a:p>
        </p:txBody>
      </p:sp>
    </p:spTree>
    <p:extLst>
      <p:ext uri="{BB962C8B-B14F-4D97-AF65-F5344CB8AC3E}">
        <p14:creationId xmlns:p14="http://schemas.microsoft.com/office/powerpoint/2010/main" val="663342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F1E9E-F8AE-F4CC-D949-EC05FF09C1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E5FABC4-9770-D66C-2977-EB4D0780C5D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E44AB9E-BD6B-E2E6-58DE-F440C3F708C8}"/>
              </a:ext>
            </a:extLst>
          </p:cNvPr>
          <p:cNvSpPr>
            <a:spLocks noGrp="1"/>
          </p:cNvSpPr>
          <p:nvPr>
            <p:ph type="dt" sz="half" idx="10"/>
          </p:nvPr>
        </p:nvSpPr>
        <p:spPr/>
        <p:txBody>
          <a:bodyPr/>
          <a:lstStyle/>
          <a:p>
            <a:fld id="{DDDABA39-CDB2-45E3-B7D1-895B7D63B848}" type="datetime1">
              <a:rPr lang="en-IN" smtClean="0"/>
              <a:t>04-02-2025</a:t>
            </a:fld>
            <a:endParaRPr lang="en-IN"/>
          </a:p>
        </p:txBody>
      </p:sp>
      <p:sp>
        <p:nvSpPr>
          <p:cNvPr id="5" name="Footer Placeholder 4">
            <a:extLst>
              <a:ext uri="{FF2B5EF4-FFF2-40B4-BE49-F238E27FC236}">
                <a16:creationId xmlns:a16="http://schemas.microsoft.com/office/drawing/2014/main" id="{D6FA9BF0-A0A1-9890-250A-42BC6216736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7A693E-BB86-5C43-7FDF-BA2E317671F9}"/>
              </a:ext>
            </a:extLst>
          </p:cNvPr>
          <p:cNvSpPr>
            <a:spLocks noGrp="1"/>
          </p:cNvSpPr>
          <p:nvPr>
            <p:ph type="sldNum" sz="quarter" idx="12"/>
          </p:nvPr>
        </p:nvSpPr>
        <p:spPr/>
        <p:txBody>
          <a:bodyPr/>
          <a:lstStyle/>
          <a:p>
            <a:fld id="{B8E0871B-6F50-4800-9A95-2ABCD52193FF}" type="slidenum">
              <a:rPr lang="en-IN" smtClean="0"/>
              <a:t>‹#›</a:t>
            </a:fld>
            <a:endParaRPr lang="en-IN"/>
          </a:p>
        </p:txBody>
      </p:sp>
    </p:spTree>
    <p:extLst>
      <p:ext uri="{BB962C8B-B14F-4D97-AF65-F5344CB8AC3E}">
        <p14:creationId xmlns:p14="http://schemas.microsoft.com/office/powerpoint/2010/main" val="1675866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BFD30-D35A-8193-02B1-2705A01F1B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F7AE9CD-B226-B5BC-15A4-CA42604896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C666759-EAB6-6B74-00C5-74FA0FE498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61E09B6-EF78-EFB9-715A-DF4EF9008F32}"/>
              </a:ext>
            </a:extLst>
          </p:cNvPr>
          <p:cNvSpPr>
            <a:spLocks noGrp="1"/>
          </p:cNvSpPr>
          <p:nvPr>
            <p:ph type="dt" sz="half" idx="10"/>
          </p:nvPr>
        </p:nvSpPr>
        <p:spPr/>
        <p:txBody>
          <a:bodyPr/>
          <a:lstStyle/>
          <a:p>
            <a:fld id="{A6C0797F-79D7-4547-B923-5FCCA0014DA3}" type="datetime1">
              <a:rPr lang="en-IN" smtClean="0"/>
              <a:t>04-02-2025</a:t>
            </a:fld>
            <a:endParaRPr lang="en-IN"/>
          </a:p>
        </p:txBody>
      </p:sp>
      <p:sp>
        <p:nvSpPr>
          <p:cNvPr id="6" name="Footer Placeholder 5">
            <a:extLst>
              <a:ext uri="{FF2B5EF4-FFF2-40B4-BE49-F238E27FC236}">
                <a16:creationId xmlns:a16="http://schemas.microsoft.com/office/drawing/2014/main" id="{0AA2C8CA-5F6A-D2C8-E967-F18501B0AC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215CBF-A501-D985-C2B3-F78794BD2627}"/>
              </a:ext>
            </a:extLst>
          </p:cNvPr>
          <p:cNvSpPr>
            <a:spLocks noGrp="1"/>
          </p:cNvSpPr>
          <p:nvPr>
            <p:ph type="sldNum" sz="quarter" idx="12"/>
          </p:nvPr>
        </p:nvSpPr>
        <p:spPr/>
        <p:txBody>
          <a:bodyPr/>
          <a:lstStyle/>
          <a:p>
            <a:fld id="{B8E0871B-6F50-4800-9A95-2ABCD52193FF}" type="slidenum">
              <a:rPr lang="en-IN" smtClean="0"/>
              <a:t>‹#›</a:t>
            </a:fld>
            <a:endParaRPr lang="en-IN"/>
          </a:p>
        </p:txBody>
      </p:sp>
    </p:spTree>
    <p:extLst>
      <p:ext uri="{BB962C8B-B14F-4D97-AF65-F5344CB8AC3E}">
        <p14:creationId xmlns:p14="http://schemas.microsoft.com/office/powerpoint/2010/main" val="543712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03339-41C9-FD16-4735-140C174C326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418187-A30F-38C0-283F-6518AF6F56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F762F4-327A-A6ED-2BDF-B3D97B67B7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684AFF7-B1EC-8DDA-CBD7-9F3A618E29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C6508B-ECAF-1AC6-6D67-EE67D42C63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6458052-3197-6CF7-2A90-1EE122AAED13}"/>
              </a:ext>
            </a:extLst>
          </p:cNvPr>
          <p:cNvSpPr>
            <a:spLocks noGrp="1"/>
          </p:cNvSpPr>
          <p:nvPr>
            <p:ph type="dt" sz="half" idx="10"/>
          </p:nvPr>
        </p:nvSpPr>
        <p:spPr/>
        <p:txBody>
          <a:bodyPr/>
          <a:lstStyle/>
          <a:p>
            <a:fld id="{CDBEAB81-8072-492A-AB47-1452899F76CC}" type="datetime1">
              <a:rPr lang="en-IN" smtClean="0"/>
              <a:t>04-02-2025</a:t>
            </a:fld>
            <a:endParaRPr lang="en-IN"/>
          </a:p>
        </p:txBody>
      </p:sp>
      <p:sp>
        <p:nvSpPr>
          <p:cNvPr id="8" name="Footer Placeholder 7">
            <a:extLst>
              <a:ext uri="{FF2B5EF4-FFF2-40B4-BE49-F238E27FC236}">
                <a16:creationId xmlns:a16="http://schemas.microsoft.com/office/drawing/2014/main" id="{F09FC41B-4426-534C-A6C9-C2310874BCA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A5BEC9C-5DC1-08CE-5CD3-3CD5D2D577B1}"/>
              </a:ext>
            </a:extLst>
          </p:cNvPr>
          <p:cNvSpPr>
            <a:spLocks noGrp="1"/>
          </p:cNvSpPr>
          <p:nvPr>
            <p:ph type="sldNum" sz="quarter" idx="12"/>
          </p:nvPr>
        </p:nvSpPr>
        <p:spPr/>
        <p:txBody>
          <a:bodyPr/>
          <a:lstStyle/>
          <a:p>
            <a:fld id="{B8E0871B-6F50-4800-9A95-2ABCD52193FF}" type="slidenum">
              <a:rPr lang="en-IN" smtClean="0"/>
              <a:t>‹#›</a:t>
            </a:fld>
            <a:endParaRPr lang="en-IN"/>
          </a:p>
        </p:txBody>
      </p:sp>
    </p:spTree>
    <p:extLst>
      <p:ext uri="{BB962C8B-B14F-4D97-AF65-F5344CB8AC3E}">
        <p14:creationId xmlns:p14="http://schemas.microsoft.com/office/powerpoint/2010/main" val="13965273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ED0BE-4120-736B-44D1-7F963CE5F29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07B324D-4E99-2CC3-ADF3-5CBF18D90975}"/>
              </a:ext>
            </a:extLst>
          </p:cNvPr>
          <p:cNvSpPr>
            <a:spLocks noGrp="1"/>
          </p:cNvSpPr>
          <p:nvPr>
            <p:ph type="dt" sz="half" idx="10"/>
          </p:nvPr>
        </p:nvSpPr>
        <p:spPr/>
        <p:txBody>
          <a:bodyPr/>
          <a:lstStyle/>
          <a:p>
            <a:fld id="{D283BD02-DF98-46BC-90B0-EF3FD06B48E8}" type="datetime1">
              <a:rPr lang="en-IN" smtClean="0"/>
              <a:t>04-02-2025</a:t>
            </a:fld>
            <a:endParaRPr lang="en-IN"/>
          </a:p>
        </p:txBody>
      </p:sp>
      <p:sp>
        <p:nvSpPr>
          <p:cNvPr id="4" name="Footer Placeholder 3">
            <a:extLst>
              <a:ext uri="{FF2B5EF4-FFF2-40B4-BE49-F238E27FC236}">
                <a16:creationId xmlns:a16="http://schemas.microsoft.com/office/drawing/2014/main" id="{25D25786-3FB3-42B1-C0AE-F06C2A80EF1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82B5B98-220D-EE16-2BA0-9C7A09394BDD}"/>
              </a:ext>
            </a:extLst>
          </p:cNvPr>
          <p:cNvSpPr>
            <a:spLocks noGrp="1"/>
          </p:cNvSpPr>
          <p:nvPr>
            <p:ph type="sldNum" sz="quarter" idx="12"/>
          </p:nvPr>
        </p:nvSpPr>
        <p:spPr/>
        <p:txBody>
          <a:bodyPr/>
          <a:lstStyle/>
          <a:p>
            <a:fld id="{B8E0871B-6F50-4800-9A95-2ABCD52193FF}" type="slidenum">
              <a:rPr lang="en-IN" smtClean="0"/>
              <a:t>‹#›</a:t>
            </a:fld>
            <a:endParaRPr lang="en-IN"/>
          </a:p>
        </p:txBody>
      </p:sp>
    </p:spTree>
    <p:extLst>
      <p:ext uri="{BB962C8B-B14F-4D97-AF65-F5344CB8AC3E}">
        <p14:creationId xmlns:p14="http://schemas.microsoft.com/office/powerpoint/2010/main" val="846474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74AF56-1B70-D6EC-5D29-D578C968DEB5}"/>
              </a:ext>
            </a:extLst>
          </p:cNvPr>
          <p:cNvSpPr>
            <a:spLocks noGrp="1"/>
          </p:cNvSpPr>
          <p:nvPr>
            <p:ph type="dt" sz="half" idx="10"/>
          </p:nvPr>
        </p:nvSpPr>
        <p:spPr/>
        <p:txBody>
          <a:bodyPr/>
          <a:lstStyle/>
          <a:p>
            <a:fld id="{D4A1BD31-EC4E-41A2-82B2-DF55C3C36EB8}" type="datetime1">
              <a:rPr lang="en-IN" smtClean="0"/>
              <a:t>04-02-2025</a:t>
            </a:fld>
            <a:endParaRPr lang="en-IN"/>
          </a:p>
        </p:txBody>
      </p:sp>
      <p:sp>
        <p:nvSpPr>
          <p:cNvPr id="3" name="Footer Placeholder 2">
            <a:extLst>
              <a:ext uri="{FF2B5EF4-FFF2-40B4-BE49-F238E27FC236}">
                <a16:creationId xmlns:a16="http://schemas.microsoft.com/office/drawing/2014/main" id="{97F22E06-5F21-76A2-63C1-851CCDE7472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3BC8A3E-BE26-6C74-E178-8594312F6FC0}"/>
              </a:ext>
            </a:extLst>
          </p:cNvPr>
          <p:cNvSpPr>
            <a:spLocks noGrp="1"/>
          </p:cNvSpPr>
          <p:nvPr>
            <p:ph type="sldNum" sz="quarter" idx="12"/>
          </p:nvPr>
        </p:nvSpPr>
        <p:spPr/>
        <p:txBody>
          <a:bodyPr/>
          <a:lstStyle/>
          <a:p>
            <a:fld id="{B8E0871B-6F50-4800-9A95-2ABCD52193FF}" type="slidenum">
              <a:rPr lang="en-IN" smtClean="0"/>
              <a:t>‹#›</a:t>
            </a:fld>
            <a:endParaRPr lang="en-IN"/>
          </a:p>
        </p:txBody>
      </p:sp>
    </p:spTree>
    <p:extLst>
      <p:ext uri="{BB962C8B-B14F-4D97-AF65-F5344CB8AC3E}">
        <p14:creationId xmlns:p14="http://schemas.microsoft.com/office/powerpoint/2010/main" val="3786400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82FB77-5666-ED76-E76D-463143B78A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F6FDA5F-5EC9-A5A9-3678-38F7346E10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1A8B02A-AA94-01B4-67ED-BF2E37F5B4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FDD4A7-3380-22C2-D276-B44A641DA41F}"/>
              </a:ext>
            </a:extLst>
          </p:cNvPr>
          <p:cNvSpPr>
            <a:spLocks noGrp="1"/>
          </p:cNvSpPr>
          <p:nvPr>
            <p:ph type="dt" sz="half" idx="10"/>
          </p:nvPr>
        </p:nvSpPr>
        <p:spPr/>
        <p:txBody>
          <a:bodyPr/>
          <a:lstStyle/>
          <a:p>
            <a:fld id="{28ECB5B2-DBAF-47D0-A1D7-1E84CF1B9F16}" type="datetime1">
              <a:rPr lang="en-IN" smtClean="0"/>
              <a:t>04-02-2025</a:t>
            </a:fld>
            <a:endParaRPr lang="en-IN"/>
          </a:p>
        </p:txBody>
      </p:sp>
      <p:sp>
        <p:nvSpPr>
          <p:cNvPr id="6" name="Footer Placeholder 5">
            <a:extLst>
              <a:ext uri="{FF2B5EF4-FFF2-40B4-BE49-F238E27FC236}">
                <a16:creationId xmlns:a16="http://schemas.microsoft.com/office/drawing/2014/main" id="{FEEF579F-81FC-2C8D-007C-B8E2E12981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E9A5E7-EAA8-C4D2-146B-D91BBE5A8DA3}"/>
              </a:ext>
            </a:extLst>
          </p:cNvPr>
          <p:cNvSpPr>
            <a:spLocks noGrp="1"/>
          </p:cNvSpPr>
          <p:nvPr>
            <p:ph type="sldNum" sz="quarter" idx="12"/>
          </p:nvPr>
        </p:nvSpPr>
        <p:spPr/>
        <p:txBody>
          <a:bodyPr/>
          <a:lstStyle/>
          <a:p>
            <a:fld id="{B8E0871B-6F50-4800-9A95-2ABCD52193FF}" type="slidenum">
              <a:rPr lang="en-IN" smtClean="0"/>
              <a:t>‹#›</a:t>
            </a:fld>
            <a:endParaRPr lang="en-IN"/>
          </a:p>
        </p:txBody>
      </p:sp>
    </p:spTree>
    <p:extLst>
      <p:ext uri="{BB962C8B-B14F-4D97-AF65-F5344CB8AC3E}">
        <p14:creationId xmlns:p14="http://schemas.microsoft.com/office/powerpoint/2010/main" val="2745188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C8E4F-94C3-4CC1-71E8-1D642EE6B0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38C6E4C-22D8-013E-2C0D-374AB05A5C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C7FDBE9-2766-A207-CDA2-5CD52C423C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2505F1-AF4A-BC19-BDF3-951164C181E3}"/>
              </a:ext>
            </a:extLst>
          </p:cNvPr>
          <p:cNvSpPr>
            <a:spLocks noGrp="1"/>
          </p:cNvSpPr>
          <p:nvPr>
            <p:ph type="dt" sz="half" idx="10"/>
          </p:nvPr>
        </p:nvSpPr>
        <p:spPr/>
        <p:txBody>
          <a:bodyPr/>
          <a:lstStyle/>
          <a:p>
            <a:fld id="{E7BEE0C4-8C84-4209-AB02-83536E777B98}" type="datetime1">
              <a:rPr lang="en-IN" smtClean="0"/>
              <a:t>04-02-2025</a:t>
            </a:fld>
            <a:endParaRPr lang="en-IN"/>
          </a:p>
        </p:txBody>
      </p:sp>
      <p:sp>
        <p:nvSpPr>
          <p:cNvPr id="6" name="Footer Placeholder 5">
            <a:extLst>
              <a:ext uri="{FF2B5EF4-FFF2-40B4-BE49-F238E27FC236}">
                <a16:creationId xmlns:a16="http://schemas.microsoft.com/office/drawing/2014/main" id="{16A6228F-6F9F-FD04-57DF-1203AF8847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0837AC-D738-8558-72EC-EC95D2F249F4}"/>
              </a:ext>
            </a:extLst>
          </p:cNvPr>
          <p:cNvSpPr>
            <a:spLocks noGrp="1"/>
          </p:cNvSpPr>
          <p:nvPr>
            <p:ph type="sldNum" sz="quarter" idx="12"/>
          </p:nvPr>
        </p:nvSpPr>
        <p:spPr/>
        <p:txBody>
          <a:bodyPr/>
          <a:lstStyle/>
          <a:p>
            <a:fld id="{B8E0871B-6F50-4800-9A95-2ABCD52193FF}" type="slidenum">
              <a:rPr lang="en-IN" smtClean="0"/>
              <a:t>‹#›</a:t>
            </a:fld>
            <a:endParaRPr lang="en-IN"/>
          </a:p>
        </p:txBody>
      </p:sp>
    </p:spTree>
    <p:extLst>
      <p:ext uri="{BB962C8B-B14F-4D97-AF65-F5344CB8AC3E}">
        <p14:creationId xmlns:p14="http://schemas.microsoft.com/office/powerpoint/2010/main" val="4268868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585C7F-E821-8475-A5B7-12BB8E824E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9A1CB62-947C-B57E-B8E9-CD0648625E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CD561F-B4D8-CC74-2A92-6E5E8422D2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15FD58-B9F0-4BFD-9F5C-42E2476813FC}" type="datetime1">
              <a:rPr lang="en-IN" smtClean="0"/>
              <a:t>04-02-2025</a:t>
            </a:fld>
            <a:endParaRPr lang="en-IN"/>
          </a:p>
        </p:txBody>
      </p:sp>
      <p:sp>
        <p:nvSpPr>
          <p:cNvPr id="5" name="Footer Placeholder 4">
            <a:extLst>
              <a:ext uri="{FF2B5EF4-FFF2-40B4-BE49-F238E27FC236}">
                <a16:creationId xmlns:a16="http://schemas.microsoft.com/office/drawing/2014/main" id="{00D70EE9-0DC5-E77B-CC4A-ED8158FF977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987185F-EE00-980C-EE65-35D9FD3EFE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E0871B-6F50-4800-9A95-2ABCD52193FF}" type="slidenum">
              <a:rPr lang="en-IN" smtClean="0"/>
              <a:t>‹#›</a:t>
            </a:fld>
            <a:endParaRPr lang="en-IN"/>
          </a:p>
        </p:txBody>
      </p:sp>
    </p:spTree>
    <p:extLst>
      <p:ext uri="{BB962C8B-B14F-4D97-AF65-F5344CB8AC3E}">
        <p14:creationId xmlns:p14="http://schemas.microsoft.com/office/powerpoint/2010/main" val="3805003805"/>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6.xml"/><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91A911F-1A31-28DF-509B-0B1BBA97161D}"/>
              </a:ext>
            </a:extLst>
          </p:cNvPr>
          <p:cNvSpPr/>
          <p:nvPr/>
        </p:nvSpPr>
        <p:spPr>
          <a:xfrm>
            <a:off x="612344" y="411882"/>
            <a:ext cx="10646562" cy="2160495"/>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800" b="1" i="1" dirty="0">
              <a:solidFill>
                <a:srgbClr val="0070C0"/>
              </a:solidFill>
              <a:cs typeface="Calibri" panose="020F0502020204030204" pitchFamily="34" charset="0"/>
            </a:endParaRPr>
          </a:p>
        </p:txBody>
      </p:sp>
      <p:sp>
        <p:nvSpPr>
          <p:cNvPr id="3" name="Rectangle: Rounded Corners 2">
            <a:extLst>
              <a:ext uri="{FF2B5EF4-FFF2-40B4-BE49-F238E27FC236}">
                <a16:creationId xmlns:a16="http://schemas.microsoft.com/office/drawing/2014/main" id="{62EACF20-3178-8761-B852-AE91C9EC7D8A}"/>
              </a:ext>
            </a:extLst>
          </p:cNvPr>
          <p:cNvSpPr/>
          <p:nvPr/>
        </p:nvSpPr>
        <p:spPr>
          <a:xfrm>
            <a:off x="675861" y="5515910"/>
            <a:ext cx="10646562" cy="1210893"/>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a:solidFill>
                  <a:schemeClr val="tx1"/>
                </a:solidFill>
                <a:cs typeface="Arial" panose="020B0604020202020204" pitchFamily="34" charset="0"/>
              </a:rPr>
              <a:t>Department of Computer Science &amp; Information Technology</a:t>
            </a:r>
          </a:p>
          <a:p>
            <a:pPr algn="ctr"/>
            <a:r>
              <a:rPr lang="en-IN" b="1">
                <a:solidFill>
                  <a:schemeClr val="tx1"/>
                </a:solidFill>
                <a:cs typeface="Arial" panose="020B0604020202020204" pitchFamily="34" charset="0"/>
              </a:rPr>
              <a:t>Faculty of Engineering &amp; Technology(ITER),</a:t>
            </a:r>
          </a:p>
          <a:p>
            <a:pPr algn="ctr"/>
            <a:r>
              <a:rPr lang="en-IN" err="1">
                <a:solidFill>
                  <a:schemeClr val="tx1"/>
                </a:solidFill>
                <a:cs typeface="Arial" panose="020B0604020202020204" pitchFamily="34" charset="0"/>
              </a:rPr>
              <a:t>Siksha</a:t>
            </a:r>
            <a:r>
              <a:rPr lang="en-IN">
                <a:solidFill>
                  <a:schemeClr val="tx1"/>
                </a:solidFill>
                <a:cs typeface="Arial" panose="020B0604020202020204" pitchFamily="34" charset="0"/>
              </a:rPr>
              <a:t> ‘O’ </a:t>
            </a:r>
            <a:r>
              <a:rPr lang="en-IN" err="1">
                <a:solidFill>
                  <a:schemeClr val="tx1"/>
                </a:solidFill>
                <a:cs typeface="Arial" panose="020B0604020202020204" pitchFamily="34" charset="0"/>
              </a:rPr>
              <a:t>Anusandhan</a:t>
            </a:r>
            <a:r>
              <a:rPr lang="en-IN">
                <a:solidFill>
                  <a:schemeClr val="tx1"/>
                </a:solidFill>
                <a:cs typeface="Arial" panose="020B0604020202020204" pitchFamily="34" charset="0"/>
              </a:rPr>
              <a:t> Deemed to be University, Bhubaneswar, Odisha</a:t>
            </a:r>
          </a:p>
          <a:p>
            <a:pPr algn="ctr"/>
            <a:endParaRPr lang="en-IN"/>
          </a:p>
        </p:txBody>
      </p:sp>
      <p:sp>
        <p:nvSpPr>
          <p:cNvPr id="5" name="TextBox 4">
            <a:extLst>
              <a:ext uri="{FF2B5EF4-FFF2-40B4-BE49-F238E27FC236}">
                <a16:creationId xmlns:a16="http://schemas.microsoft.com/office/drawing/2014/main" id="{4D5B0394-4ADF-A5DC-EE70-E1813B4FDD67}"/>
              </a:ext>
            </a:extLst>
          </p:cNvPr>
          <p:cNvSpPr txBox="1"/>
          <p:nvPr/>
        </p:nvSpPr>
        <p:spPr>
          <a:xfrm>
            <a:off x="4592097" y="3075201"/>
            <a:ext cx="7599903" cy="2331407"/>
          </a:xfrm>
          <a:prstGeom prst="rect">
            <a:avLst/>
          </a:prstGeom>
          <a:noFill/>
        </p:spPr>
        <p:txBody>
          <a:bodyPr wrap="square" lIns="91440" tIns="45720" rIns="91440" bIns="45720" rtlCol="0" anchor="t">
            <a:spAutoFit/>
          </a:bodyPr>
          <a:lstStyle/>
          <a:p>
            <a:pPr algn="ctr"/>
            <a:r>
              <a:rPr lang="en-IN" sz="2000" b="1" dirty="0"/>
              <a:t>Presented by</a:t>
            </a:r>
          </a:p>
          <a:p>
            <a:endParaRPr lang="en-IN" sz="2000" b="1" dirty="0"/>
          </a:p>
          <a:p>
            <a:pPr algn="ctr" hangingPunct="0">
              <a:lnSpc>
                <a:spcPts val="1100"/>
              </a:lnSpc>
              <a:spcAft>
                <a:spcPts val="1000"/>
              </a:spcAft>
            </a:pPr>
            <a:r>
              <a:rPr lang="en-US" sz="1800" dirty="0">
                <a:effectLst/>
                <a:latin typeface="Times New Roman" panose="02020603050405020304" pitchFamily="18" charset="0"/>
                <a:ea typeface="Times New Roman" panose="02020603050405020304" pitchFamily="18" charset="0"/>
              </a:rPr>
              <a:t>Tanushree Dwibedi, </a:t>
            </a:r>
          </a:p>
          <a:p>
            <a:pPr algn="ctr" hangingPunct="0">
              <a:lnSpc>
                <a:spcPts val="1100"/>
              </a:lnSpc>
              <a:spcAft>
                <a:spcPts val="1000"/>
              </a:spcAft>
            </a:pPr>
            <a:r>
              <a:rPr lang="en-US" sz="1800" dirty="0">
                <a:effectLst/>
                <a:latin typeface="Times New Roman" panose="02020603050405020304" pitchFamily="18" charset="0"/>
                <a:ea typeface="Times New Roman" panose="02020603050405020304" pitchFamily="18" charset="0"/>
              </a:rPr>
              <a:t>Nandana Devi,</a:t>
            </a:r>
          </a:p>
          <a:p>
            <a:pPr algn="ctr" hangingPunct="0">
              <a:lnSpc>
                <a:spcPts val="1100"/>
              </a:lnSpc>
              <a:spcAft>
                <a:spcPts val="1000"/>
              </a:spcAft>
            </a:pPr>
            <a:r>
              <a:rPr lang="en-US" sz="1800" dirty="0">
                <a:effectLst/>
                <a:latin typeface="Times New Roman" panose="02020603050405020304" pitchFamily="18" charset="0"/>
                <a:ea typeface="Times New Roman" panose="02020603050405020304" pitchFamily="18" charset="0"/>
              </a:rPr>
              <a:t> Smita Rath ,</a:t>
            </a:r>
          </a:p>
          <a:p>
            <a:pPr algn="ctr" hangingPunct="0">
              <a:lnSpc>
                <a:spcPts val="1100"/>
              </a:lnSpc>
              <a:spcAft>
                <a:spcPts val="1000"/>
              </a:spcAft>
            </a:pPr>
            <a:r>
              <a:rPr lang="en-US" sz="1800" dirty="0">
                <a:effectLst/>
                <a:latin typeface="Times New Roman" panose="02020603050405020304" pitchFamily="18" charset="0"/>
                <a:ea typeface="Times New Roman" panose="02020603050405020304" pitchFamily="18" charset="0"/>
              </a:rPr>
              <a:t>Monalisa Panda , </a:t>
            </a:r>
          </a:p>
          <a:p>
            <a:pPr algn="ctr" hangingPunct="0">
              <a:lnSpc>
                <a:spcPts val="1100"/>
              </a:lnSpc>
              <a:spcAft>
                <a:spcPts val="1000"/>
              </a:spcAft>
            </a:pPr>
            <a:r>
              <a:rPr lang="en-US" sz="1800" dirty="0">
                <a:effectLst/>
                <a:latin typeface="Times New Roman" panose="02020603050405020304" pitchFamily="18" charset="0"/>
                <a:ea typeface="Times New Roman" panose="02020603050405020304" pitchFamily="18" charset="0"/>
              </a:rPr>
              <a:t>Deepak Kumar Patel </a:t>
            </a:r>
            <a:endParaRPr lang="en-IN" sz="1800" dirty="0">
              <a:effectLst/>
              <a:latin typeface="Times New Roman" panose="02020603050405020304" pitchFamily="18" charset="0"/>
              <a:ea typeface="Times New Roman" panose="02020603050405020304" pitchFamily="18" charset="0"/>
            </a:endParaRPr>
          </a:p>
          <a:p>
            <a:endParaRPr lang="en-US" kern="0" dirty="0">
              <a:solidFill>
                <a:srgbClr val="000000"/>
              </a:solidFill>
              <a:latin typeface="Times New Roman"/>
              <a:cs typeface="Times New Roman"/>
            </a:endParaRPr>
          </a:p>
        </p:txBody>
      </p:sp>
      <p:pic>
        <p:nvPicPr>
          <p:cNvPr id="4" name="Picture 3">
            <a:extLst>
              <a:ext uri="{FF2B5EF4-FFF2-40B4-BE49-F238E27FC236}">
                <a16:creationId xmlns:a16="http://schemas.microsoft.com/office/drawing/2014/main" id="{1ECD799C-C4AC-9654-5685-ECA468D5F7A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99554" l="0" r="100000">
                        <a14:foregroundMark x1="34222" y1="12500" x2="34222" y2="12500"/>
                        <a14:foregroundMark x1="41778" y1="4464" x2="41778" y2="4464"/>
                        <a14:foregroundMark x1="41333" y1="42857" x2="41333" y2="42857"/>
                        <a14:foregroundMark x1="41778" y1="54464" x2="41778" y2="54464"/>
                        <a14:foregroundMark x1="50222" y1="52679" x2="50222" y2="52679"/>
                        <a14:foregroundMark x1="56889" y1="54911" x2="56889" y2="54911"/>
                        <a14:foregroundMark x1="50667" y1="70089" x2="50667" y2="70089"/>
                        <a14:foregroundMark x1="59111" y1="9821" x2="59111" y2="9821"/>
                        <a14:foregroundMark x1="52000" y1="6250" x2="52000" y2="6250"/>
                        <a14:foregroundMark x1="47111" y1="8929" x2="47111" y2="8929"/>
                        <a14:foregroundMark x1="23111" y1="17857" x2="23111" y2="17857"/>
                        <a14:foregroundMark x1="17778" y1="22321" x2="17778" y2="22321"/>
                        <a14:foregroundMark x1="14222" y1="28571" x2="14222" y2="28571"/>
                        <a14:foregroundMark x1="8889" y1="36161" x2="8889" y2="36161"/>
                        <a14:foregroundMark x1="6667" y1="41518" x2="6667" y2="41518"/>
                        <a14:foregroundMark x1="8000" y1="45536" x2="8000" y2="45536"/>
                        <a14:foregroundMark x1="7556" y1="59821" x2="7556" y2="59821"/>
                        <a14:foregroundMark x1="9333" y1="62946" x2="9333" y2="62946"/>
                        <a14:foregroundMark x1="10222" y1="68750" x2="10222" y2="68750"/>
                        <a14:foregroundMark x1="13333" y1="73661" x2="13333" y2="73661"/>
                        <a14:foregroundMark x1="16889" y1="78571" x2="16889" y2="78571"/>
                        <a14:foregroundMark x1="21778" y1="82589" x2="21778" y2="82589"/>
                        <a14:foregroundMark x1="27111" y1="85268" x2="27111" y2="85268"/>
                        <a14:foregroundMark x1="35111" y1="88839" x2="35111" y2="88839"/>
                        <a14:foregroundMark x1="41333" y1="91518" x2="41333" y2="91518"/>
                        <a14:foregroundMark x1="46667" y1="93304" x2="46667" y2="93304"/>
                        <a14:foregroundMark x1="52000" y1="93750" x2="52000" y2="93750"/>
                        <a14:foregroundMark x1="60444" y1="94196" x2="60444" y2="94196"/>
                        <a14:foregroundMark x1="67556" y1="91071" x2="67556" y2="91071"/>
                        <a14:foregroundMark x1="75111" y1="88393" x2="75111" y2="88393"/>
                        <a14:foregroundMark x1="77333" y1="84375" x2="77333" y2="84375"/>
                        <a14:foregroundMark x1="83111" y1="78571" x2="83111" y2="78571"/>
                        <a14:foregroundMark x1="86667" y1="74107" x2="86667" y2="74107"/>
                        <a14:foregroundMark x1="88444" y1="66518" x2="88444" y2="66518"/>
                        <a14:foregroundMark x1="92889" y1="45536" x2="92889" y2="45536"/>
                        <a14:foregroundMark x1="91111" y1="40179" x2="91111" y2="40179"/>
                        <a14:foregroundMark x1="90222" y1="33929" x2="90222" y2="33929"/>
                        <a14:foregroundMark x1="85778" y1="26339" x2="85778" y2="26339"/>
                        <a14:foregroundMark x1="82222" y1="20982" x2="82222" y2="20982"/>
                        <a14:foregroundMark x1="74667" y1="15179" x2="74667" y2="15179"/>
                        <a14:foregroundMark x1="69333" y1="11607" x2="69333" y2="11607"/>
                        <a14:foregroundMark x1="51556" y1="37946" x2="51556" y2="37946"/>
                        <a14:foregroundMark x1="34222" y1="35268" x2="48889" y2="42857"/>
                        <a14:foregroundMark x1="59111" y1="51786" x2="55111" y2="50000"/>
                        <a14:foregroundMark x1="50667" y1="26339" x2="50667" y2="26339"/>
                        <a14:foregroundMark x1="29778" y1="23661" x2="67111" y2="27232"/>
                        <a14:foregroundMark x1="79556" y1="44196" x2="70667" y2="54464"/>
                        <a14:foregroundMark x1="67556" y1="77232" x2="61333" y2="80804"/>
                        <a14:foregroundMark x1="21333" y1="54911" x2="33333" y2="76339"/>
                        <a14:foregroundMark x1="33333" y1="75893" x2="17333" y2="45536"/>
                        <a14:foregroundMark x1="19556" y1="45089" x2="20889" y2="50446"/>
                        <a14:foregroundMark x1="90222" y1="62946" x2="90222" y2="62946"/>
                      </a14:backgroundRemoval>
                    </a14:imgEffect>
                  </a14:imgLayer>
                </a14:imgProps>
              </a:ext>
              <a:ext uri="{28A0092B-C50C-407E-A947-70E740481C1C}">
                <a14:useLocalDpi xmlns:a14="http://schemas.microsoft.com/office/drawing/2010/main" val="0"/>
              </a:ext>
            </a:extLst>
          </a:blip>
          <a:stretch>
            <a:fillRect/>
          </a:stretch>
        </p:blipFill>
        <p:spPr>
          <a:xfrm>
            <a:off x="933094" y="978951"/>
            <a:ext cx="1374107" cy="1368000"/>
          </a:xfrm>
          <a:prstGeom prst="rect">
            <a:avLst/>
          </a:prstGeom>
        </p:spPr>
      </p:pic>
      <p:pic>
        <p:nvPicPr>
          <p:cNvPr id="11" name="Picture 10">
            <a:extLst>
              <a:ext uri="{FF2B5EF4-FFF2-40B4-BE49-F238E27FC236}">
                <a16:creationId xmlns:a16="http://schemas.microsoft.com/office/drawing/2014/main" id="{B777DDB1-77B0-5EB2-09FF-16207E018713}"/>
              </a:ext>
            </a:extLst>
          </p:cNvPr>
          <p:cNvPicPr>
            <a:picLocks noChangeAspect="1"/>
          </p:cNvPicPr>
          <p:nvPr/>
        </p:nvPicPr>
        <p:blipFill>
          <a:blip r:embed="rId4"/>
          <a:stretch>
            <a:fillRect/>
          </a:stretch>
        </p:blipFill>
        <p:spPr>
          <a:xfrm>
            <a:off x="1990444" y="673240"/>
            <a:ext cx="7897134" cy="1789835"/>
          </a:xfrm>
          <a:prstGeom prst="rect">
            <a:avLst/>
          </a:prstGeom>
        </p:spPr>
      </p:pic>
      <p:sp>
        <p:nvSpPr>
          <p:cNvPr id="6" name="TextBox 5"/>
          <p:cNvSpPr txBox="1"/>
          <p:nvPr/>
        </p:nvSpPr>
        <p:spPr>
          <a:xfrm>
            <a:off x="6975333" y="1568157"/>
            <a:ext cx="2006825" cy="369332"/>
          </a:xfrm>
          <a:prstGeom prst="rect">
            <a:avLst/>
          </a:prstGeom>
          <a:noFill/>
        </p:spPr>
        <p:txBody>
          <a:bodyPr wrap="square" rtlCol="0">
            <a:spAutoFit/>
          </a:bodyPr>
          <a:lstStyle/>
          <a:p>
            <a:r>
              <a:rPr lang="en-US" dirty="0"/>
              <a:t>Paper ID:723</a:t>
            </a:r>
            <a:endParaRPr lang="en-IN" dirty="0"/>
          </a:p>
        </p:txBody>
      </p:sp>
    </p:spTree>
    <p:extLst>
      <p:ext uri="{BB962C8B-B14F-4D97-AF65-F5344CB8AC3E}">
        <p14:creationId xmlns:p14="http://schemas.microsoft.com/office/powerpoint/2010/main" val="24429622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2122D3A-C85B-7E82-5A39-C81FE07292CB}"/>
              </a:ext>
            </a:extLst>
          </p:cNvPr>
          <p:cNvSpPr>
            <a:spLocks noGrp="1"/>
          </p:cNvSpPr>
          <p:nvPr>
            <p:ph type="sldNum" sz="quarter" idx="12"/>
          </p:nvPr>
        </p:nvSpPr>
        <p:spPr/>
        <p:txBody>
          <a:bodyPr/>
          <a:lstStyle/>
          <a:p>
            <a:fld id="{B8E0871B-6F50-4800-9A95-2ABCD52193FF}" type="slidenum">
              <a:rPr lang="en-IN" smtClean="0"/>
              <a:t>10</a:t>
            </a:fld>
            <a:endParaRPr lang="en-IN"/>
          </a:p>
        </p:txBody>
      </p:sp>
      <p:sp>
        <p:nvSpPr>
          <p:cNvPr id="6" name="TextBox 5">
            <a:extLst>
              <a:ext uri="{FF2B5EF4-FFF2-40B4-BE49-F238E27FC236}">
                <a16:creationId xmlns:a16="http://schemas.microsoft.com/office/drawing/2014/main" id="{4D97D170-A9F6-36E9-FA33-0DECEA6C569E}"/>
              </a:ext>
            </a:extLst>
          </p:cNvPr>
          <p:cNvSpPr txBox="1"/>
          <p:nvPr/>
        </p:nvSpPr>
        <p:spPr>
          <a:xfrm>
            <a:off x="1223682" y="6160665"/>
            <a:ext cx="3617259" cy="369332"/>
          </a:xfrm>
          <a:prstGeom prst="rect">
            <a:avLst/>
          </a:prstGeom>
          <a:noFill/>
        </p:spPr>
        <p:txBody>
          <a:bodyPr wrap="square" rtlCol="0">
            <a:spAutoFit/>
          </a:bodyPr>
          <a:lstStyle/>
          <a:p>
            <a:pPr algn="just"/>
            <a:r>
              <a:rPr lang="en-IN" b="1"/>
              <a:t>Fig</a:t>
            </a:r>
            <a:r>
              <a:rPr lang="en-IN"/>
              <a:t> </a:t>
            </a:r>
            <a:r>
              <a:rPr lang="en-IN" b="1"/>
              <a:t>1</a:t>
            </a:r>
            <a:r>
              <a:rPr lang="en-IN"/>
              <a:t>: </a:t>
            </a:r>
            <a:r>
              <a:rPr lang="en-IN" sz="1800" kern="0">
                <a:effectLst/>
                <a:latin typeface="Times New Roman" panose="02020603050405020304" pitchFamily="18" charset="0"/>
                <a:ea typeface="Times New Roman" panose="02020603050405020304" pitchFamily="18" charset="0"/>
              </a:rPr>
              <a:t>LSTM Architecture</a:t>
            </a:r>
            <a:r>
              <a:rPr lang="en-IN"/>
              <a:t> </a:t>
            </a:r>
            <a:endParaRPr lang="en-GB"/>
          </a:p>
        </p:txBody>
      </p:sp>
      <p:sp>
        <p:nvSpPr>
          <p:cNvPr id="7" name="TextBox 6">
            <a:extLst>
              <a:ext uri="{FF2B5EF4-FFF2-40B4-BE49-F238E27FC236}">
                <a16:creationId xmlns:a16="http://schemas.microsoft.com/office/drawing/2014/main" id="{932003AB-24D2-011E-908E-EBEAB64F6276}"/>
              </a:ext>
            </a:extLst>
          </p:cNvPr>
          <p:cNvSpPr txBox="1"/>
          <p:nvPr/>
        </p:nvSpPr>
        <p:spPr>
          <a:xfrm>
            <a:off x="6466114" y="6144207"/>
            <a:ext cx="4598020" cy="646331"/>
          </a:xfrm>
          <a:prstGeom prst="rect">
            <a:avLst/>
          </a:prstGeom>
          <a:noFill/>
        </p:spPr>
        <p:txBody>
          <a:bodyPr wrap="square" rtlCol="0">
            <a:spAutoFit/>
          </a:bodyPr>
          <a:lstStyle/>
          <a:p>
            <a:pPr algn="just"/>
            <a:r>
              <a:rPr lang="en-IN" b="1"/>
              <a:t>Fig 2</a:t>
            </a:r>
            <a:r>
              <a:rPr lang="en-IN"/>
              <a:t> : </a:t>
            </a:r>
            <a:r>
              <a:rPr lang="en-IN" sz="1800">
                <a:effectLst/>
                <a:latin typeface="Times New Roman" panose="02020603050405020304" pitchFamily="18" charset="0"/>
                <a:ea typeface="Times New Roman" panose="02020603050405020304" pitchFamily="18" charset="0"/>
              </a:rPr>
              <a:t>Bidirectional LSTM Architecture</a:t>
            </a:r>
          </a:p>
          <a:p>
            <a:pPr algn="just"/>
            <a:endParaRPr lang="en-GB"/>
          </a:p>
        </p:txBody>
      </p:sp>
      <p:pic>
        <p:nvPicPr>
          <p:cNvPr id="2" name="Picture 1">
            <a:extLst>
              <a:ext uri="{FF2B5EF4-FFF2-40B4-BE49-F238E27FC236}">
                <a16:creationId xmlns:a16="http://schemas.microsoft.com/office/drawing/2014/main" id="{92063A00-4BC5-4822-2535-4C059A6CF690}"/>
              </a:ext>
            </a:extLst>
          </p:cNvPr>
          <p:cNvPicPr>
            <a:picLocks noChangeAspect="1"/>
          </p:cNvPicPr>
          <p:nvPr/>
        </p:nvPicPr>
        <p:blipFill>
          <a:blip r:embed="rId2"/>
          <a:stretch>
            <a:fillRect/>
          </a:stretch>
        </p:blipFill>
        <p:spPr>
          <a:xfrm>
            <a:off x="1034560" y="1302688"/>
            <a:ext cx="3182388" cy="437752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0" name="Picture 9" descr="A screenshot of a computer&#10;&#10;Description automatically generated">
            <a:extLst>
              <a:ext uri="{FF2B5EF4-FFF2-40B4-BE49-F238E27FC236}">
                <a16:creationId xmlns:a16="http://schemas.microsoft.com/office/drawing/2014/main" id="{8766A3DC-0FD1-617B-D3A0-766C00E6A97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5784980" y="1302688"/>
            <a:ext cx="5568820" cy="437752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4" name="Rectangle: Rounded Corners 3">
            <a:extLst>
              <a:ext uri="{FF2B5EF4-FFF2-40B4-BE49-F238E27FC236}">
                <a16:creationId xmlns:a16="http://schemas.microsoft.com/office/drawing/2014/main" id="{591A976D-9112-A31E-0243-B4755C606120}"/>
              </a:ext>
            </a:extLst>
          </p:cNvPr>
          <p:cNvSpPr/>
          <p:nvPr/>
        </p:nvSpPr>
        <p:spPr>
          <a:xfrm>
            <a:off x="361741" y="414460"/>
            <a:ext cx="11289671" cy="6480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2800" b="1" dirty="0">
              <a:solidFill>
                <a:schemeClr val="accent5">
                  <a:lumMod val="75000"/>
                </a:schemeClr>
              </a:solidFill>
              <a:latin typeface="+mn-lt"/>
            </a:endParaRPr>
          </a:p>
          <a:p>
            <a:r>
              <a:rPr lang="en-US" sz="2800" b="1" dirty="0">
                <a:solidFill>
                  <a:schemeClr val="accent5">
                    <a:lumMod val="75000"/>
                  </a:schemeClr>
                </a:solidFill>
                <a:latin typeface="+mn-lt"/>
              </a:rPr>
              <a:t>Architecture Of LSTM vs </a:t>
            </a:r>
            <a:r>
              <a:rPr lang="en-US" sz="2800" b="1" dirty="0" err="1">
                <a:solidFill>
                  <a:schemeClr val="accent5">
                    <a:lumMod val="75000"/>
                  </a:schemeClr>
                </a:solidFill>
                <a:latin typeface="+mn-lt"/>
              </a:rPr>
              <a:t>BiLSTM</a:t>
            </a:r>
            <a:br>
              <a:rPr lang="en-US" sz="2800" dirty="0">
                <a:latin typeface="+mn-lt"/>
              </a:rPr>
            </a:br>
            <a:endParaRPr lang="en-IN" sz="2800" dirty="0"/>
          </a:p>
        </p:txBody>
      </p:sp>
    </p:spTree>
    <p:extLst>
      <p:ext uri="{BB962C8B-B14F-4D97-AF65-F5344CB8AC3E}">
        <p14:creationId xmlns:p14="http://schemas.microsoft.com/office/powerpoint/2010/main" val="3643192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35DEC3D-C1C9-FA1F-BF83-F7300C173D5A}"/>
              </a:ext>
            </a:extLst>
          </p:cNvPr>
          <p:cNvSpPr>
            <a:spLocks noGrp="1"/>
          </p:cNvSpPr>
          <p:nvPr>
            <p:ph type="sldNum" sz="quarter" idx="12"/>
          </p:nvPr>
        </p:nvSpPr>
        <p:spPr/>
        <p:txBody>
          <a:bodyPr/>
          <a:lstStyle/>
          <a:p>
            <a:fld id="{B8E0871B-6F50-4800-9A95-2ABCD52193FF}" type="slidenum">
              <a:rPr lang="en-IN" smtClean="0"/>
              <a:t>11</a:t>
            </a:fld>
            <a:endParaRPr lang="en-IN"/>
          </a:p>
        </p:txBody>
      </p:sp>
      <p:sp>
        <p:nvSpPr>
          <p:cNvPr id="6" name="TextBox 5">
            <a:extLst>
              <a:ext uri="{FF2B5EF4-FFF2-40B4-BE49-F238E27FC236}">
                <a16:creationId xmlns:a16="http://schemas.microsoft.com/office/drawing/2014/main" id="{6F28B756-B933-1C89-646D-66A3C4B2752A}"/>
              </a:ext>
            </a:extLst>
          </p:cNvPr>
          <p:cNvSpPr txBox="1"/>
          <p:nvPr/>
        </p:nvSpPr>
        <p:spPr>
          <a:xfrm>
            <a:off x="1812616" y="2233268"/>
            <a:ext cx="8448085" cy="3447098"/>
          </a:xfrm>
          <a:prstGeom prst="rect">
            <a:avLst/>
          </a:prstGeom>
          <a:noFill/>
        </p:spPr>
        <p:txBody>
          <a:bodyPr wrap="square">
            <a:spAutoFit/>
          </a:bodyPr>
          <a:lstStyle/>
          <a:p>
            <a:pPr marL="285750" indent="-285750" algn="just">
              <a:buFont typeface="Arial" panose="020B0604020202020204" pitchFamily="34" charset="0"/>
              <a:buChar char="•"/>
            </a:pPr>
            <a:r>
              <a:rPr lang="en-US" sz="2000" dirty="0"/>
              <a:t>LSTM is advanced version of RNN specially proposed to overcome the inability of RNNs to capture </a:t>
            </a:r>
            <a:r>
              <a:rPr lang="en-US" sz="2000" b="1" dirty="0"/>
              <a:t>long term dependencies</a:t>
            </a:r>
            <a:r>
              <a:rPr lang="en-US" sz="2000" dirty="0"/>
              <a:t> properly and also problems like </a:t>
            </a:r>
            <a:r>
              <a:rPr lang="en-US" sz="2000" b="1" dirty="0"/>
              <a:t>gradients vanishing </a:t>
            </a:r>
            <a:r>
              <a:rPr lang="en-US" sz="2000" dirty="0"/>
              <a:t>.</a:t>
            </a:r>
          </a:p>
          <a:p>
            <a:pPr algn="just"/>
            <a:endParaRPr lang="en-US" sz="2000" dirty="0"/>
          </a:p>
          <a:p>
            <a:pPr marL="285750" indent="-285750" algn="just">
              <a:buFont typeface="Arial" panose="020B0604020202020204" pitchFamily="34" charset="0"/>
              <a:buChar char="•"/>
            </a:pPr>
            <a:r>
              <a:rPr lang="en-US" sz="2000" dirty="0"/>
              <a:t>Unlike traditional RNNs, which rely on only a single hidden state, the LSTM incorporates a </a:t>
            </a:r>
            <a:r>
              <a:rPr lang="en-US" sz="2000" b="1" dirty="0"/>
              <a:t>memory cell </a:t>
            </a:r>
            <a:r>
              <a:rPr lang="en-US" sz="2000" dirty="0"/>
              <a:t>that allows the model to retain and manage data for longer periods.</a:t>
            </a:r>
          </a:p>
          <a:p>
            <a:pPr algn="just"/>
            <a:endParaRPr lang="en-US" sz="2000" dirty="0"/>
          </a:p>
          <a:p>
            <a:pPr marL="285750" indent="-285750" algn="just">
              <a:buFont typeface="Arial" panose="020B0604020202020204" pitchFamily="34" charset="0"/>
              <a:buChar char="•"/>
            </a:pPr>
            <a:r>
              <a:rPr lang="en-IN" sz="2000" dirty="0"/>
              <a:t>The memory cell Incorporates specialized gates (Forget, Input, and Output) to handle </a:t>
            </a:r>
            <a:r>
              <a:rPr lang="en-IN" sz="2000" b="1" dirty="0"/>
              <a:t>temporal  dependencies </a:t>
            </a:r>
            <a:r>
              <a:rPr lang="en-IN" sz="2000" dirty="0"/>
              <a:t>and avoid </a:t>
            </a:r>
            <a:r>
              <a:rPr lang="en-IN" sz="2000" b="1" dirty="0"/>
              <a:t>vanishing gradients</a:t>
            </a:r>
            <a:r>
              <a:rPr lang="en-IN" sz="2000" dirty="0"/>
              <a:t>.</a:t>
            </a:r>
          </a:p>
          <a:p>
            <a:pPr algn="just"/>
            <a:endParaRPr lang="en-IN" dirty="0"/>
          </a:p>
        </p:txBody>
      </p:sp>
      <p:sp>
        <p:nvSpPr>
          <p:cNvPr id="2" name="Rectangle: Rounded Corners 1">
            <a:extLst>
              <a:ext uri="{FF2B5EF4-FFF2-40B4-BE49-F238E27FC236}">
                <a16:creationId xmlns:a16="http://schemas.microsoft.com/office/drawing/2014/main" id="{58418638-433B-CCCD-DE9C-9FC6874A6523}"/>
              </a:ext>
            </a:extLst>
          </p:cNvPr>
          <p:cNvSpPr/>
          <p:nvPr/>
        </p:nvSpPr>
        <p:spPr>
          <a:xfrm>
            <a:off x="571744" y="601507"/>
            <a:ext cx="11289671" cy="6480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2800" b="1" dirty="0">
              <a:solidFill>
                <a:schemeClr val="accent5">
                  <a:lumMod val="75000"/>
                </a:schemeClr>
              </a:solidFill>
              <a:latin typeface="+mn-lt"/>
            </a:endParaRPr>
          </a:p>
          <a:p>
            <a:r>
              <a:rPr lang="en-US" sz="2800" b="1" dirty="0">
                <a:solidFill>
                  <a:schemeClr val="accent5">
                    <a:lumMod val="75000"/>
                  </a:schemeClr>
                </a:solidFill>
              </a:rPr>
              <a:t>Advantage Of using LSTM model </a:t>
            </a:r>
            <a:br>
              <a:rPr lang="en-US" sz="2800" dirty="0">
                <a:latin typeface="+mn-lt"/>
              </a:rPr>
            </a:br>
            <a:endParaRPr lang="en-IN" sz="2800" dirty="0"/>
          </a:p>
        </p:txBody>
      </p:sp>
    </p:spTree>
    <p:extLst>
      <p:ext uri="{BB962C8B-B14F-4D97-AF65-F5344CB8AC3E}">
        <p14:creationId xmlns:p14="http://schemas.microsoft.com/office/powerpoint/2010/main" val="841738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normAutofit/>
          </a:bodyPr>
          <a:lstStyle/>
          <a:p>
            <a:pPr marL="285750" indent="-285750"/>
            <a:r>
              <a:rPr lang="en-US" sz="1900" dirty="0"/>
              <a:t>Bidirectional LSTM (</a:t>
            </a:r>
            <a:r>
              <a:rPr lang="en-US" sz="1900" dirty="0" err="1"/>
              <a:t>BiLSTM</a:t>
            </a:r>
            <a:r>
              <a:rPr lang="en-US" sz="1900" dirty="0"/>
              <a:t>) is an extension of the traditional LSTM that involves two LSTMs running in parallel, one processing the input sequence from start to end (forward direction) and the other processing the sequence from end to start (backward direction).</a:t>
            </a:r>
          </a:p>
          <a:p>
            <a:pPr marL="285750" indent="-285750"/>
            <a:r>
              <a:rPr lang="en-US" sz="1900" b="1" dirty="0"/>
              <a:t>Forward LSTM</a:t>
            </a:r>
            <a:r>
              <a:rPr lang="en-US" sz="1900" dirty="0"/>
              <a:t>: Processes the input data in the forward direction.</a:t>
            </a:r>
          </a:p>
          <a:p>
            <a:pPr marL="285750" indent="-285750"/>
            <a:r>
              <a:rPr lang="en-US" sz="1900" b="1" dirty="0"/>
              <a:t>Backward LSTM</a:t>
            </a:r>
            <a:r>
              <a:rPr lang="en-US" sz="1900" dirty="0"/>
              <a:t>: Processes the input data in the reverse direction.</a:t>
            </a:r>
          </a:p>
          <a:p>
            <a:pPr marL="285750" indent="-285750"/>
            <a:r>
              <a:rPr lang="en-US" sz="1900" b="1" dirty="0"/>
              <a:t>Combined Output</a:t>
            </a:r>
            <a:r>
              <a:rPr lang="en-US" sz="1900" dirty="0"/>
              <a:t>: The outputs of both the forward and backward LSTMs are typically concatenated or summed to form the final output.</a:t>
            </a:r>
          </a:p>
          <a:p>
            <a:r>
              <a:rPr lang="en-US" sz="1900" dirty="0"/>
              <a:t>Bidirectional-LSTM: reads the input sequence in both forward and backward directions.</a:t>
            </a:r>
          </a:p>
          <a:p>
            <a:r>
              <a:rPr lang="en-US" sz="1900" dirty="0"/>
              <a:t>This allows the model to learn context from both past (previous time steps) and future (next time steps) data</a:t>
            </a:r>
          </a:p>
          <a:p>
            <a:r>
              <a:rPr lang="en-US" sz="1900" dirty="0"/>
              <a:t>In terms of computational time and accuracy, </a:t>
            </a:r>
            <a:r>
              <a:rPr lang="en-US" sz="1900" dirty="0" err="1"/>
              <a:t>BiLSTM</a:t>
            </a:r>
            <a:r>
              <a:rPr lang="en-US" sz="1900" dirty="0"/>
              <a:t> emerged as the more effective model for stock price forecasting as compared to LSTM.</a:t>
            </a:r>
            <a:endParaRPr lang="en-IN" sz="1900" dirty="0"/>
          </a:p>
          <a:p>
            <a:endParaRPr lang="en-IN" dirty="0"/>
          </a:p>
        </p:txBody>
      </p:sp>
      <p:sp>
        <p:nvSpPr>
          <p:cNvPr id="3" name="Slide Number Placeholder 2"/>
          <p:cNvSpPr>
            <a:spLocks noGrp="1"/>
          </p:cNvSpPr>
          <p:nvPr>
            <p:ph type="sldNum" sz="quarter" idx="12"/>
          </p:nvPr>
        </p:nvSpPr>
        <p:spPr/>
        <p:txBody>
          <a:bodyPr/>
          <a:lstStyle/>
          <a:p>
            <a:fld id="{B8E0871B-6F50-4800-9A95-2ABCD52193FF}" type="slidenum">
              <a:rPr lang="en-IN" smtClean="0"/>
              <a:t>12</a:t>
            </a:fld>
            <a:endParaRPr lang="en-IN"/>
          </a:p>
        </p:txBody>
      </p:sp>
      <p:sp>
        <p:nvSpPr>
          <p:cNvPr id="5" name="Rectangle: Rounded Corners 4">
            <a:extLst>
              <a:ext uri="{FF2B5EF4-FFF2-40B4-BE49-F238E27FC236}">
                <a16:creationId xmlns:a16="http://schemas.microsoft.com/office/drawing/2014/main" id="{A2395790-90F9-E317-0F79-CF1882C117AF}"/>
              </a:ext>
            </a:extLst>
          </p:cNvPr>
          <p:cNvSpPr/>
          <p:nvPr/>
        </p:nvSpPr>
        <p:spPr>
          <a:xfrm>
            <a:off x="351693" y="623056"/>
            <a:ext cx="11289671" cy="6480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2800" b="1" dirty="0">
              <a:solidFill>
                <a:schemeClr val="accent5">
                  <a:lumMod val="75000"/>
                </a:schemeClr>
              </a:solidFill>
              <a:latin typeface="+mn-lt"/>
            </a:endParaRPr>
          </a:p>
          <a:p>
            <a:r>
              <a:rPr lang="en-US" sz="2800" b="1" dirty="0">
                <a:solidFill>
                  <a:schemeClr val="accent5">
                    <a:lumMod val="75000"/>
                  </a:schemeClr>
                </a:solidFill>
                <a:latin typeface="+mn-lt"/>
              </a:rPr>
              <a:t>Working of </a:t>
            </a:r>
            <a:r>
              <a:rPr lang="en-US" sz="2800" b="1" dirty="0" err="1">
                <a:solidFill>
                  <a:schemeClr val="accent5">
                    <a:lumMod val="75000"/>
                  </a:schemeClr>
                </a:solidFill>
                <a:latin typeface="+mn-lt"/>
              </a:rPr>
              <a:t>BiLSTM</a:t>
            </a:r>
            <a:br>
              <a:rPr lang="en-US" sz="2800" dirty="0">
                <a:latin typeface="+mn-lt"/>
              </a:rPr>
            </a:br>
            <a:endParaRPr lang="en-IN" sz="2800" dirty="0"/>
          </a:p>
        </p:txBody>
      </p:sp>
    </p:spTree>
    <p:extLst>
      <p:ext uri="{BB962C8B-B14F-4D97-AF65-F5344CB8AC3E}">
        <p14:creationId xmlns:p14="http://schemas.microsoft.com/office/powerpoint/2010/main" val="748655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479A8E3C-94D4-7C56-B458-BF43FDEDF72E}"/>
              </a:ext>
            </a:extLst>
          </p:cNvPr>
          <p:cNvGraphicFramePr>
            <a:graphicFrameLocks noGrp="1"/>
          </p:cNvGraphicFramePr>
          <p:nvPr>
            <p:ph idx="1"/>
            <p:extLst>
              <p:ext uri="{D42A27DB-BD31-4B8C-83A1-F6EECF244321}">
                <p14:modId xmlns:p14="http://schemas.microsoft.com/office/powerpoint/2010/main" val="1799461042"/>
              </p:ext>
            </p:extLst>
          </p:nvPr>
        </p:nvGraphicFramePr>
        <p:xfrm>
          <a:off x="763675" y="1868994"/>
          <a:ext cx="9304772" cy="4019339"/>
        </p:xfrm>
        <a:graphic>
          <a:graphicData uri="http://schemas.openxmlformats.org/drawingml/2006/table">
            <a:tbl>
              <a:tblPr firstRow="1" firstCol="1" bandRow="1">
                <a:tableStyleId>{5C22544A-7EE6-4342-B048-85BDC9FD1C3A}</a:tableStyleId>
              </a:tblPr>
              <a:tblGrid>
                <a:gridCol w="3035493">
                  <a:extLst>
                    <a:ext uri="{9D8B030D-6E8A-4147-A177-3AD203B41FA5}">
                      <a16:colId xmlns:a16="http://schemas.microsoft.com/office/drawing/2014/main" val="146644142"/>
                    </a:ext>
                  </a:extLst>
                </a:gridCol>
                <a:gridCol w="2501735">
                  <a:extLst>
                    <a:ext uri="{9D8B030D-6E8A-4147-A177-3AD203B41FA5}">
                      <a16:colId xmlns:a16="http://schemas.microsoft.com/office/drawing/2014/main" val="477483049"/>
                    </a:ext>
                  </a:extLst>
                </a:gridCol>
                <a:gridCol w="1925876">
                  <a:extLst>
                    <a:ext uri="{9D8B030D-6E8A-4147-A177-3AD203B41FA5}">
                      <a16:colId xmlns:a16="http://schemas.microsoft.com/office/drawing/2014/main" val="2288761583"/>
                    </a:ext>
                  </a:extLst>
                </a:gridCol>
                <a:gridCol w="1841668">
                  <a:extLst>
                    <a:ext uri="{9D8B030D-6E8A-4147-A177-3AD203B41FA5}">
                      <a16:colId xmlns:a16="http://schemas.microsoft.com/office/drawing/2014/main" val="1132150492"/>
                    </a:ext>
                  </a:extLst>
                </a:gridCol>
              </a:tblGrid>
              <a:tr h="422440">
                <a:tc>
                  <a:txBody>
                    <a:bodyPr/>
                    <a:lstStyle/>
                    <a:p>
                      <a:pPr marL="457200" indent="144145" algn="just" hangingPunct="0">
                        <a:lnSpc>
                          <a:spcPts val="1200"/>
                        </a:lnSpc>
                        <a:tabLst>
                          <a:tab pos="434340" algn="l"/>
                        </a:tabLst>
                      </a:pPr>
                      <a:r>
                        <a:rPr lang="en-US" sz="900" dirty="0">
                          <a:effectLst/>
                        </a:rPr>
                        <a:t>Optimizer</a:t>
                      </a:r>
                      <a:endParaRPr lang="en-IN"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144145" algn="just" hangingPunct="0">
                        <a:lnSpc>
                          <a:spcPts val="1200"/>
                        </a:lnSpc>
                        <a:tabLst>
                          <a:tab pos="434340" algn="l"/>
                        </a:tabLst>
                      </a:pPr>
                      <a:r>
                        <a:rPr lang="en-US" sz="900">
                          <a:effectLst/>
                        </a:rPr>
                        <a:t>Learning rate</a:t>
                      </a:r>
                      <a:endParaRPr lang="en-IN"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144145" algn="just" hangingPunct="0">
                        <a:lnSpc>
                          <a:spcPts val="1200"/>
                        </a:lnSpc>
                        <a:tabLst>
                          <a:tab pos="434340" algn="l"/>
                        </a:tabLst>
                      </a:pPr>
                      <a:r>
                        <a:rPr lang="en-US" sz="900">
                          <a:effectLst/>
                        </a:rPr>
                        <a:t>Batch Size</a:t>
                      </a:r>
                      <a:endParaRPr lang="en-IN"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144145" algn="just" hangingPunct="0">
                        <a:lnSpc>
                          <a:spcPts val="1200"/>
                        </a:lnSpc>
                        <a:tabLst>
                          <a:tab pos="434340" algn="l"/>
                        </a:tabLst>
                      </a:pPr>
                      <a:r>
                        <a:rPr lang="en-US" sz="900">
                          <a:effectLst/>
                        </a:rPr>
                        <a:t>Epoch</a:t>
                      </a:r>
                      <a:endParaRPr lang="en-IN"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58976459"/>
                  </a:ext>
                </a:extLst>
              </a:tr>
              <a:tr h="422440">
                <a:tc>
                  <a:txBody>
                    <a:bodyPr/>
                    <a:lstStyle/>
                    <a:p>
                      <a:pPr marL="457200" indent="144145" algn="just" hangingPunct="0">
                        <a:lnSpc>
                          <a:spcPts val="1200"/>
                        </a:lnSpc>
                        <a:tabLst>
                          <a:tab pos="434340" algn="l"/>
                        </a:tabLst>
                      </a:pPr>
                      <a:r>
                        <a:rPr lang="en-US" sz="900">
                          <a:effectLst/>
                        </a:rPr>
                        <a:t>Adam optimizer</a:t>
                      </a:r>
                      <a:endParaRPr lang="en-IN"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144145" algn="just" hangingPunct="0">
                        <a:lnSpc>
                          <a:spcPts val="1200"/>
                        </a:lnSpc>
                        <a:tabLst>
                          <a:tab pos="434340" algn="l"/>
                        </a:tabLst>
                      </a:pPr>
                      <a:r>
                        <a:rPr lang="en-US" sz="900" dirty="0">
                          <a:effectLst/>
                        </a:rPr>
                        <a:t>0.001</a:t>
                      </a:r>
                      <a:endParaRPr lang="en-IN"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144145" algn="just" hangingPunct="0">
                        <a:lnSpc>
                          <a:spcPts val="1200"/>
                        </a:lnSpc>
                        <a:tabLst>
                          <a:tab pos="434340" algn="l"/>
                        </a:tabLst>
                      </a:pPr>
                      <a:r>
                        <a:rPr lang="en-US" sz="900" dirty="0">
                          <a:effectLst/>
                        </a:rPr>
                        <a:t>32</a:t>
                      </a:r>
                      <a:endParaRPr lang="en-IN"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144145" algn="just" hangingPunct="0">
                        <a:lnSpc>
                          <a:spcPts val="1200"/>
                        </a:lnSpc>
                        <a:tabLst>
                          <a:tab pos="434340" algn="l"/>
                        </a:tabLst>
                      </a:pPr>
                      <a:r>
                        <a:rPr lang="en-US" sz="900">
                          <a:effectLst/>
                        </a:rPr>
                        <a:t>1000</a:t>
                      </a:r>
                      <a:endParaRPr lang="en-IN"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95759917"/>
                  </a:ext>
                </a:extLst>
              </a:tr>
              <a:tr h="422440">
                <a:tc>
                  <a:txBody>
                    <a:bodyPr/>
                    <a:lstStyle/>
                    <a:p>
                      <a:pPr marL="457200" indent="144145" algn="just" hangingPunct="0">
                        <a:lnSpc>
                          <a:spcPts val="1200"/>
                        </a:lnSpc>
                        <a:tabLst>
                          <a:tab pos="434340" algn="l"/>
                        </a:tabLst>
                      </a:pPr>
                      <a:r>
                        <a:rPr lang="en-US" sz="900">
                          <a:effectLst/>
                        </a:rPr>
                        <a:t>Adam optimizer</a:t>
                      </a:r>
                      <a:endParaRPr lang="en-IN"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144145" algn="just" hangingPunct="0">
                        <a:lnSpc>
                          <a:spcPts val="1200"/>
                        </a:lnSpc>
                        <a:tabLst>
                          <a:tab pos="434340" algn="l"/>
                        </a:tabLst>
                      </a:pPr>
                      <a:r>
                        <a:rPr lang="en-US" sz="900" dirty="0">
                          <a:effectLst/>
                        </a:rPr>
                        <a:t>0.0001</a:t>
                      </a:r>
                      <a:endParaRPr lang="en-IN"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144145" algn="just" hangingPunct="0">
                        <a:lnSpc>
                          <a:spcPts val="1200"/>
                        </a:lnSpc>
                        <a:tabLst>
                          <a:tab pos="434340" algn="l"/>
                        </a:tabLst>
                      </a:pPr>
                      <a:r>
                        <a:rPr lang="en-US" sz="900" dirty="0">
                          <a:effectLst/>
                        </a:rPr>
                        <a:t>64</a:t>
                      </a:r>
                      <a:endParaRPr lang="en-IN"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144145" algn="just" hangingPunct="0">
                        <a:lnSpc>
                          <a:spcPts val="1200"/>
                        </a:lnSpc>
                        <a:tabLst>
                          <a:tab pos="434340" algn="l"/>
                        </a:tabLst>
                      </a:pPr>
                      <a:r>
                        <a:rPr lang="en-US" sz="900" dirty="0">
                          <a:effectLst/>
                        </a:rPr>
                        <a:t>2000</a:t>
                      </a:r>
                      <a:endParaRPr lang="en-IN"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2890492271"/>
                  </a:ext>
                </a:extLst>
              </a:tr>
              <a:tr h="422440">
                <a:tc>
                  <a:txBody>
                    <a:bodyPr/>
                    <a:lstStyle/>
                    <a:p>
                      <a:pPr marL="457200" indent="144145" algn="just" hangingPunct="0">
                        <a:lnSpc>
                          <a:spcPts val="1200"/>
                        </a:lnSpc>
                        <a:tabLst>
                          <a:tab pos="434340" algn="l"/>
                        </a:tabLst>
                      </a:pPr>
                      <a:r>
                        <a:rPr lang="en-US" sz="900">
                          <a:effectLst/>
                        </a:rPr>
                        <a:t>RMS prop optimizer</a:t>
                      </a:r>
                      <a:endParaRPr lang="en-IN"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144145" algn="just" defTabSz="914400" rtl="0" eaLnBrk="1" latinLnBrk="0" hangingPunct="0">
                        <a:lnSpc>
                          <a:spcPts val="1200"/>
                        </a:lnSpc>
                        <a:tabLst>
                          <a:tab pos="434340" algn="l"/>
                        </a:tabLst>
                      </a:pPr>
                      <a:r>
                        <a:rPr lang="en-US" sz="900" kern="1200" dirty="0">
                          <a:solidFill>
                            <a:schemeClr val="dk1"/>
                          </a:solidFill>
                          <a:effectLst/>
                          <a:latin typeface="+mn-lt"/>
                          <a:ea typeface="+mn-ea"/>
                          <a:cs typeface="+mn-cs"/>
                        </a:rPr>
                        <a:t>0.001</a:t>
                      </a:r>
                      <a:endParaRPr lang="en-IN" sz="900" kern="1200" dirty="0">
                        <a:solidFill>
                          <a:schemeClr val="dk1"/>
                        </a:solidFill>
                        <a:effectLst/>
                        <a:latin typeface="+mn-lt"/>
                        <a:ea typeface="+mn-ea"/>
                        <a:cs typeface="+mn-cs"/>
                      </a:endParaRPr>
                    </a:p>
                    <a:p>
                      <a:pPr marL="457200" indent="144145" algn="just" defTabSz="914400" rtl="0" eaLnBrk="1" latinLnBrk="0" hangingPunct="0">
                        <a:lnSpc>
                          <a:spcPts val="1200"/>
                        </a:lnSpc>
                        <a:tabLst>
                          <a:tab pos="434340" algn="l"/>
                        </a:tabLst>
                      </a:pPr>
                      <a:r>
                        <a:rPr lang="en-US" sz="900" kern="1200" dirty="0">
                          <a:solidFill>
                            <a:schemeClr val="dk1"/>
                          </a:solidFill>
                          <a:effectLst/>
                          <a:latin typeface="+mn-lt"/>
                          <a:ea typeface="+mn-ea"/>
                          <a:cs typeface="+mn-cs"/>
                        </a:rPr>
                        <a:t> </a:t>
                      </a:r>
                      <a:endParaRPr lang="en-IN" sz="900" kern="1200" dirty="0">
                        <a:solidFill>
                          <a:schemeClr val="dk1"/>
                        </a:solidFill>
                        <a:effectLst/>
                        <a:latin typeface="+mn-lt"/>
                        <a:ea typeface="+mn-ea"/>
                        <a:cs typeface="+mn-cs"/>
                      </a:endParaRPr>
                    </a:p>
                  </a:txBody>
                  <a:tcPr marL="68580" marR="68580" marT="0" marB="0"/>
                </a:tc>
                <a:tc>
                  <a:txBody>
                    <a:bodyPr/>
                    <a:lstStyle/>
                    <a:p>
                      <a:pPr marL="457200" indent="144145" algn="just" defTabSz="914400" rtl="0" eaLnBrk="1" latinLnBrk="0" hangingPunct="0">
                        <a:lnSpc>
                          <a:spcPts val="1200"/>
                        </a:lnSpc>
                        <a:tabLst>
                          <a:tab pos="434340" algn="l"/>
                        </a:tabLst>
                      </a:pPr>
                      <a:r>
                        <a:rPr lang="en-US" sz="900" kern="1200">
                          <a:solidFill>
                            <a:schemeClr val="dk1"/>
                          </a:solidFill>
                          <a:effectLst/>
                          <a:latin typeface="+mn-lt"/>
                          <a:ea typeface="+mn-ea"/>
                          <a:cs typeface="+mn-cs"/>
                        </a:rPr>
                        <a:t>32</a:t>
                      </a:r>
                      <a:endParaRPr lang="en-IN" sz="900" kern="1200">
                        <a:solidFill>
                          <a:schemeClr val="dk1"/>
                        </a:solidFill>
                        <a:effectLst/>
                        <a:latin typeface="+mn-lt"/>
                        <a:ea typeface="+mn-ea"/>
                        <a:cs typeface="+mn-cs"/>
                      </a:endParaRPr>
                    </a:p>
                  </a:txBody>
                  <a:tcPr marL="68580" marR="68580" marT="0" marB="0"/>
                </a:tc>
                <a:tc>
                  <a:txBody>
                    <a:bodyPr/>
                    <a:lstStyle/>
                    <a:p>
                      <a:pPr marL="457200" indent="144145" algn="just" defTabSz="914400" rtl="0" eaLnBrk="1" latinLnBrk="0" hangingPunct="0">
                        <a:lnSpc>
                          <a:spcPts val="1200"/>
                        </a:lnSpc>
                        <a:tabLst>
                          <a:tab pos="434340" algn="l"/>
                        </a:tabLst>
                      </a:pPr>
                      <a:r>
                        <a:rPr lang="en-US" sz="900" kern="1200" dirty="0">
                          <a:solidFill>
                            <a:schemeClr val="dk1"/>
                          </a:solidFill>
                          <a:effectLst/>
                          <a:latin typeface="+mn-lt"/>
                          <a:ea typeface="+mn-ea"/>
                          <a:cs typeface="+mn-cs"/>
                        </a:rPr>
                        <a:t>1000</a:t>
                      </a:r>
                      <a:endParaRPr lang="en-IN" sz="900" kern="1200" dirty="0">
                        <a:solidFill>
                          <a:schemeClr val="dk1"/>
                        </a:solidFill>
                        <a:effectLst/>
                        <a:latin typeface="+mn-lt"/>
                        <a:ea typeface="+mn-ea"/>
                        <a:cs typeface="+mn-cs"/>
                      </a:endParaRPr>
                    </a:p>
                  </a:txBody>
                  <a:tcPr marL="68580" marR="68580" marT="0" marB="0"/>
                </a:tc>
                <a:extLst>
                  <a:ext uri="{0D108BD9-81ED-4DB2-BD59-A6C34878D82A}">
                    <a16:rowId xmlns:a16="http://schemas.microsoft.com/office/drawing/2014/main" val="2223242380"/>
                  </a:ext>
                </a:extLst>
              </a:tr>
              <a:tr h="422440">
                <a:tc>
                  <a:txBody>
                    <a:bodyPr/>
                    <a:lstStyle/>
                    <a:p>
                      <a:pPr marL="457200" indent="144145" algn="just" hangingPunct="0">
                        <a:lnSpc>
                          <a:spcPts val="1200"/>
                        </a:lnSpc>
                        <a:tabLst>
                          <a:tab pos="434340" algn="l"/>
                        </a:tabLst>
                      </a:pPr>
                      <a:r>
                        <a:rPr lang="en-US" sz="900">
                          <a:effectLst/>
                        </a:rPr>
                        <a:t>RMS prop optimizer</a:t>
                      </a:r>
                      <a:endParaRPr lang="en-IN"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144145" algn="just" hangingPunct="0">
                        <a:lnSpc>
                          <a:spcPts val="1200"/>
                        </a:lnSpc>
                        <a:tabLst>
                          <a:tab pos="434340" algn="l"/>
                        </a:tabLst>
                      </a:pPr>
                      <a:r>
                        <a:rPr lang="en-US" sz="900">
                          <a:effectLst/>
                        </a:rPr>
                        <a:t>0.0005</a:t>
                      </a:r>
                      <a:endParaRPr lang="en-IN"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144145" algn="just" hangingPunct="0">
                        <a:lnSpc>
                          <a:spcPts val="1200"/>
                        </a:lnSpc>
                        <a:tabLst>
                          <a:tab pos="434340" algn="l"/>
                        </a:tabLst>
                      </a:pPr>
                      <a:r>
                        <a:rPr lang="en-US" sz="900" dirty="0">
                          <a:effectLst/>
                        </a:rPr>
                        <a:t>64</a:t>
                      </a:r>
                      <a:endParaRPr lang="en-IN"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144145" algn="just" hangingPunct="0">
                        <a:lnSpc>
                          <a:spcPts val="1200"/>
                        </a:lnSpc>
                        <a:tabLst>
                          <a:tab pos="434340" algn="l"/>
                        </a:tabLst>
                      </a:pPr>
                      <a:r>
                        <a:rPr lang="en-US" sz="900">
                          <a:effectLst/>
                        </a:rPr>
                        <a:t>2000</a:t>
                      </a:r>
                      <a:endParaRPr lang="en-IN"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142318242"/>
                  </a:ext>
                </a:extLst>
              </a:tr>
              <a:tr h="422440">
                <a:tc>
                  <a:txBody>
                    <a:bodyPr/>
                    <a:lstStyle/>
                    <a:p>
                      <a:pPr marL="457200" indent="144145" algn="just" hangingPunct="0">
                        <a:lnSpc>
                          <a:spcPts val="1200"/>
                        </a:lnSpc>
                        <a:tabLst>
                          <a:tab pos="434340" algn="l"/>
                        </a:tabLst>
                      </a:pPr>
                      <a:r>
                        <a:rPr lang="en-US" sz="900">
                          <a:effectLst/>
                        </a:rPr>
                        <a:t>SGD optimizer</a:t>
                      </a:r>
                      <a:endParaRPr lang="en-IN"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144145" algn="just" hangingPunct="0">
                        <a:lnSpc>
                          <a:spcPts val="1200"/>
                        </a:lnSpc>
                        <a:tabLst>
                          <a:tab pos="434340" algn="l"/>
                        </a:tabLst>
                      </a:pPr>
                      <a:r>
                        <a:rPr lang="en-US" sz="900">
                          <a:effectLst/>
                        </a:rPr>
                        <a:t>0.01</a:t>
                      </a:r>
                      <a:endParaRPr lang="en-IN"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144145" algn="just" hangingPunct="0">
                        <a:lnSpc>
                          <a:spcPts val="1200"/>
                        </a:lnSpc>
                        <a:tabLst>
                          <a:tab pos="434340" algn="l"/>
                        </a:tabLst>
                      </a:pPr>
                      <a:r>
                        <a:rPr lang="en-US" sz="900">
                          <a:effectLst/>
                        </a:rPr>
                        <a:t>32</a:t>
                      </a:r>
                      <a:endParaRPr lang="en-IN"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144145" algn="just" hangingPunct="0">
                        <a:lnSpc>
                          <a:spcPts val="1200"/>
                        </a:lnSpc>
                        <a:tabLst>
                          <a:tab pos="434340" algn="l"/>
                        </a:tabLst>
                      </a:pPr>
                      <a:r>
                        <a:rPr lang="en-US" sz="900">
                          <a:effectLst/>
                        </a:rPr>
                        <a:t>1000</a:t>
                      </a:r>
                      <a:endParaRPr lang="en-IN"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814461971"/>
                  </a:ext>
                </a:extLst>
              </a:tr>
              <a:tr h="422440">
                <a:tc>
                  <a:txBody>
                    <a:bodyPr/>
                    <a:lstStyle/>
                    <a:p>
                      <a:pPr marL="457200" indent="144145" algn="just" hangingPunct="0">
                        <a:lnSpc>
                          <a:spcPts val="1200"/>
                        </a:lnSpc>
                        <a:tabLst>
                          <a:tab pos="434340" algn="l"/>
                        </a:tabLst>
                      </a:pPr>
                      <a:r>
                        <a:rPr lang="en-US" sz="900">
                          <a:effectLst/>
                        </a:rPr>
                        <a:t>SGD optimizer</a:t>
                      </a:r>
                      <a:endParaRPr lang="en-IN"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144145" algn="just" hangingPunct="0">
                        <a:lnSpc>
                          <a:spcPts val="1200"/>
                        </a:lnSpc>
                        <a:tabLst>
                          <a:tab pos="434340" algn="l"/>
                        </a:tabLst>
                      </a:pPr>
                      <a:r>
                        <a:rPr lang="en-US" sz="900">
                          <a:effectLst/>
                        </a:rPr>
                        <a:t>0.001</a:t>
                      </a:r>
                      <a:endParaRPr lang="en-IN"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144145" algn="just" hangingPunct="0">
                        <a:lnSpc>
                          <a:spcPts val="1200"/>
                        </a:lnSpc>
                        <a:tabLst>
                          <a:tab pos="434340" algn="l"/>
                        </a:tabLst>
                      </a:pPr>
                      <a:r>
                        <a:rPr lang="en-US" sz="900">
                          <a:effectLst/>
                        </a:rPr>
                        <a:t>64</a:t>
                      </a:r>
                      <a:endParaRPr lang="en-IN"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144145" algn="just" hangingPunct="0">
                        <a:lnSpc>
                          <a:spcPts val="1200"/>
                        </a:lnSpc>
                        <a:tabLst>
                          <a:tab pos="434340" algn="l"/>
                        </a:tabLst>
                      </a:pPr>
                      <a:r>
                        <a:rPr lang="en-US" sz="900">
                          <a:effectLst/>
                        </a:rPr>
                        <a:t>2000</a:t>
                      </a:r>
                      <a:endParaRPr lang="en-IN"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3975123983"/>
                  </a:ext>
                </a:extLst>
              </a:tr>
              <a:tr h="422440">
                <a:tc>
                  <a:txBody>
                    <a:bodyPr/>
                    <a:lstStyle/>
                    <a:p>
                      <a:pPr marL="457200" indent="144145" algn="just" hangingPunct="0">
                        <a:lnSpc>
                          <a:spcPts val="1200"/>
                        </a:lnSpc>
                        <a:tabLst>
                          <a:tab pos="434340" algn="l"/>
                        </a:tabLst>
                      </a:pPr>
                      <a:r>
                        <a:rPr lang="en-US" sz="900">
                          <a:effectLst/>
                        </a:rPr>
                        <a:t>Adagrad optimizer</a:t>
                      </a:r>
                      <a:endParaRPr lang="en-IN"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144145" algn="just" hangingPunct="0">
                        <a:lnSpc>
                          <a:spcPts val="1200"/>
                        </a:lnSpc>
                        <a:tabLst>
                          <a:tab pos="434340" algn="l"/>
                        </a:tabLst>
                      </a:pPr>
                      <a:r>
                        <a:rPr lang="en-US" sz="900" dirty="0">
                          <a:effectLst/>
                        </a:rPr>
                        <a:t>0.005</a:t>
                      </a:r>
                      <a:endParaRPr lang="en-IN"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144145" algn="just" hangingPunct="0">
                        <a:lnSpc>
                          <a:spcPts val="1200"/>
                        </a:lnSpc>
                        <a:tabLst>
                          <a:tab pos="434340" algn="l"/>
                        </a:tabLst>
                      </a:pPr>
                      <a:r>
                        <a:rPr lang="en-US" sz="900">
                          <a:effectLst/>
                        </a:rPr>
                        <a:t>32</a:t>
                      </a:r>
                      <a:endParaRPr lang="en-IN"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144145" algn="just" hangingPunct="0">
                        <a:lnSpc>
                          <a:spcPts val="1200"/>
                        </a:lnSpc>
                        <a:tabLst>
                          <a:tab pos="434340" algn="l"/>
                        </a:tabLst>
                      </a:pPr>
                      <a:r>
                        <a:rPr lang="en-US" sz="900">
                          <a:effectLst/>
                        </a:rPr>
                        <a:t>1000</a:t>
                      </a:r>
                      <a:endParaRPr lang="en-IN" sz="100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4224316400"/>
                  </a:ext>
                </a:extLst>
              </a:tr>
              <a:tr h="639819">
                <a:tc>
                  <a:txBody>
                    <a:bodyPr/>
                    <a:lstStyle/>
                    <a:p>
                      <a:pPr marL="457200" indent="144145" algn="just" hangingPunct="0">
                        <a:lnSpc>
                          <a:spcPts val="1200"/>
                        </a:lnSpc>
                        <a:tabLst>
                          <a:tab pos="434340" algn="l"/>
                        </a:tabLst>
                      </a:pPr>
                      <a:r>
                        <a:rPr lang="en-US" sz="900">
                          <a:effectLst/>
                        </a:rPr>
                        <a:t>Adagrad optimizer</a:t>
                      </a:r>
                      <a:endParaRPr lang="en-IN" sz="1000">
                        <a:effectLst/>
                      </a:endParaRPr>
                    </a:p>
                    <a:p>
                      <a:pPr marL="457200" indent="144145" algn="just" hangingPunct="0">
                        <a:lnSpc>
                          <a:spcPts val="1200"/>
                        </a:lnSpc>
                        <a:tabLst>
                          <a:tab pos="434340" algn="l"/>
                        </a:tabLst>
                      </a:pPr>
                      <a:r>
                        <a:rPr lang="en-US" sz="900">
                          <a:effectLst/>
                        </a:rPr>
                        <a:t> </a:t>
                      </a:r>
                      <a:endParaRPr lang="en-IN"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144145" algn="just" hangingPunct="0">
                        <a:lnSpc>
                          <a:spcPts val="1200"/>
                        </a:lnSpc>
                        <a:tabLst>
                          <a:tab pos="434340" algn="l"/>
                        </a:tabLst>
                      </a:pPr>
                      <a:r>
                        <a:rPr lang="en-US" sz="900" dirty="0">
                          <a:effectLst/>
                        </a:rPr>
                        <a:t>0.0001</a:t>
                      </a:r>
                      <a:endParaRPr lang="en-IN"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144145" algn="just" hangingPunct="0">
                        <a:lnSpc>
                          <a:spcPts val="1200"/>
                        </a:lnSpc>
                        <a:tabLst>
                          <a:tab pos="434340" algn="l"/>
                        </a:tabLst>
                      </a:pPr>
                      <a:r>
                        <a:rPr lang="en-US" sz="900">
                          <a:effectLst/>
                        </a:rPr>
                        <a:t>64</a:t>
                      </a:r>
                      <a:endParaRPr lang="en-IN" sz="1000">
                        <a:effectLst/>
                        <a:latin typeface="Times New Roman" panose="02020603050405020304" pitchFamily="18" charset="0"/>
                        <a:ea typeface="Times New Roman" panose="02020603050405020304" pitchFamily="18" charset="0"/>
                      </a:endParaRPr>
                    </a:p>
                  </a:txBody>
                  <a:tcPr marL="68580" marR="68580" marT="0" marB="0"/>
                </a:tc>
                <a:tc>
                  <a:txBody>
                    <a:bodyPr/>
                    <a:lstStyle/>
                    <a:p>
                      <a:pPr marL="457200" indent="144145" algn="just" hangingPunct="0">
                        <a:lnSpc>
                          <a:spcPts val="1200"/>
                        </a:lnSpc>
                        <a:tabLst>
                          <a:tab pos="434340" algn="l"/>
                        </a:tabLst>
                      </a:pPr>
                      <a:r>
                        <a:rPr lang="en-US" sz="900" dirty="0">
                          <a:effectLst/>
                        </a:rPr>
                        <a:t>2000</a:t>
                      </a:r>
                      <a:endParaRPr lang="en-IN" sz="1000" dirty="0">
                        <a:effectLst/>
                        <a:latin typeface="Times New Roman" panose="02020603050405020304" pitchFamily="18" charset="0"/>
                        <a:ea typeface="Times New Roman" panose="02020603050405020304" pitchFamily="18" charset="0"/>
                      </a:endParaRPr>
                    </a:p>
                  </a:txBody>
                  <a:tcPr marL="68580" marR="68580" marT="0" marB="0"/>
                </a:tc>
                <a:extLst>
                  <a:ext uri="{0D108BD9-81ED-4DB2-BD59-A6C34878D82A}">
                    <a16:rowId xmlns:a16="http://schemas.microsoft.com/office/drawing/2014/main" val="1819555281"/>
                  </a:ext>
                </a:extLst>
              </a:tr>
            </a:tbl>
          </a:graphicData>
        </a:graphic>
      </p:graphicFrame>
      <p:sp>
        <p:nvSpPr>
          <p:cNvPr id="4" name="Slide Number Placeholder 3">
            <a:extLst>
              <a:ext uri="{FF2B5EF4-FFF2-40B4-BE49-F238E27FC236}">
                <a16:creationId xmlns:a16="http://schemas.microsoft.com/office/drawing/2014/main" id="{E310965C-BA58-4B51-80EB-271A4569DB13}"/>
              </a:ext>
            </a:extLst>
          </p:cNvPr>
          <p:cNvSpPr>
            <a:spLocks noGrp="1"/>
          </p:cNvSpPr>
          <p:nvPr>
            <p:ph type="sldNum" sz="quarter" idx="12"/>
          </p:nvPr>
        </p:nvSpPr>
        <p:spPr/>
        <p:txBody>
          <a:bodyPr/>
          <a:lstStyle/>
          <a:p>
            <a:fld id="{B8E0871B-6F50-4800-9A95-2ABCD52193FF}" type="slidenum">
              <a:rPr lang="en-IN" smtClean="0"/>
              <a:t>13</a:t>
            </a:fld>
            <a:endParaRPr lang="en-IN"/>
          </a:p>
        </p:txBody>
      </p:sp>
      <p:sp>
        <p:nvSpPr>
          <p:cNvPr id="7" name="Rectangle 1">
            <a:extLst>
              <a:ext uri="{FF2B5EF4-FFF2-40B4-BE49-F238E27FC236}">
                <a16:creationId xmlns:a16="http://schemas.microsoft.com/office/drawing/2014/main" id="{EF13944B-FD47-7441-C5F6-4ACAB9C97FA4}"/>
              </a:ext>
            </a:extLst>
          </p:cNvPr>
          <p:cNvSpPr>
            <a:spLocks noChangeArrowheads="1"/>
          </p:cNvSpPr>
          <p:nvPr/>
        </p:nvSpPr>
        <p:spPr bwMode="auto">
          <a:xfrm>
            <a:off x="-8131437" y="-25354"/>
            <a:ext cx="24826515"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144463" eaLnBrk="0" fontAlgn="base" hangingPunct="0">
              <a:spcBef>
                <a:spcPct val="0"/>
              </a:spcBef>
              <a:spcAft>
                <a:spcPct val="0"/>
              </a:spcAft>
              <a:tabLst>
                <a:tab pos="434975" algn="l"/>
              </a:tabLst>
              <a:defRPr>
                <a:solidFill>
                  <a:schemeClr val="tx1"/>
                </a:solidFill>
                <a:latin typeface="Arial" panose="020B0604020202020204" pitchFamily="34" charset="0"/>
              </a:defRPr>
            </a:lvl1pPr>
            <a:lvl2pPr eaLnBrk="0" fontAlgn="base" hangingPunct="0">
              <a:spcBef>
                <a:spcPct val="0"/>
              </a:spcBef>
              <a:spcAft>
                <a:spcPct val="0"/>
              </a:spcAft>
              <a:tabLst>
                <a:tab pos="434975" algn="l"/>
              </a:tabLst>
              <a:defRPr>
                <a:solidFill>
                  <a:schemeClr val="tx1"/>
                </a:solidFill>
                <a:latin typeface="Arial" panose="020B0604020202020204" pitchFamily="34" charset="0"/>
              </a:defRPr>
            </a:lvl2pPr>
            <a:lvl3pPr eaLnBrk="0" fontAlgn="base" hangingPunct="0">
              <a:spcBef>
                <a:spcPct val="0"/>
              </a:spcBef>
              <a:spcAft>
                <a:spcPct val="0"/>
              </a:spcAft>
              <a:tabLst>
                <a:tab pos="434975" algn="l"/>
              </a:tabLst>
              <a:defRPr>
                <a:solidFill>
                  <a:schemeClr val="tx1"/>
                </a:solidFill>
                <a:latin typeface="Arial" panose="020B0604020202020204" pitchFamily="34" charset="0"/>
              </a:defRPr>
            </a:lvl3pPr>
            <a:lvl4pPr eaLnBrk="0" fontAlgn="base" hangingPunct="0">
              <a:spcBef>
                <a:spcPct val="0"/>
              </a:spcBef>
              <a:spcAft>
                <a:spcPct val="0"/>
              </a:spcAft>
              <a:tabLst>
                <a:tab pos="434975" algn="l"/>
              </a:tabLst>
              <a:defRPr>
                <a:solidFill>
                  <a:schemeClr val="tx1"/>
                </a:solidFill>
                <a:latin typeface="Arial" panose="020B0604020202020204" pitchFamily="34" charset="0"/>
              </a:defRPr>
            </a:lvl4pPr>
            <a:lvl5pPr eaLnBrk="0" fontAlgn="base" hangingPunct="0">
              <a:spcBef>
                <a:spcPct val="0"/>
              </a:spcBef>
              <a:spcAft>
                <a:spcPct val="0"/>
              </a:spcAft>
              <a:tabLst>
                <a:tab pos="434975" algn="l"/>
              </a:tabLst>
              <a:defRPr>
                <a:solidFill>
                  <a:schemeClr val="tx1"/>
                </a:solidFill>
                <a:latin typeface="Arial" panose="020B0604020202020204" pitchFamily="34" charset="0"/>
              </a:defRPr>
            </a:lvl5pPr>
            <a:lvl6pPr eaLnBrk="0" fontAlgn="base" hangingPunct="0">
              <a:spcBef>
                <a:spcPct val="0"/>
              </a:spcBef>
              <a:spcAft>
                <a:spcPct val="0"/>
              </a:spcAft>
              <a:tabLst>
                <a:tab pos="434975" algn="l"/>
              </a:tabLst>
              <a:defRPr>
                <a:solidFill>
                  <a:schemeClr val="tx1"/>
                </a:solidFill>
                <a:latin typeface="Arial" panose="020B0604020202020204" pitchFamily="34" charset="0"/>
              </a:defRPr>
            </a:lvl6pPr>
            <a:lvl7pPr eaLnBrk="0" fontAlgn="base" hangingPunct="0">
              <a:spcBef>
                <a:spcPct val="0"/>
              </a:spcBef>
              <a:spcAft>
                <a:spcPct val="0"/>
              </a:spcAft>
              <a:tabLst>
                <a:tab pos="434975" algn="l"/>
              </a:tabLst>
              <a:defRPr>
                <a:solidFill>
                  <a:schemeClr val="tx1"/>
                </a:solidFill>
                <a:latin typeface="Arial" panose="020B0604020202020204" pitchFamily="34" charset="0"/>
              </a:defRPr>
            </a:lvl7pPr>
            <a:lvl8pPr eaLnBrk="0" fontAlgn="base" hangingPunct="0">
              <a:spcBef>
                <a:spcPct val="0"/>
              </a:spcBef>
              <a:spcAft>
                <a:spcPct val="0"/>
              </a:spcAft>
              <a:tabLst>
                <a:tab pos="434975" algn="l"/>
              </a:tabLst>
              <a:defRPr>
                <a:solidFill>
                  <a:schemeClr val="tx1"/>
                </a:solidFill>
                <a:latin typeface="Arial" panose="020B0604020202020204" pitchFamily="34" charset="0"/>
              </a:defRPr>
            </a:lvl8pPr>
            <a:lvl9pPr eaLnBrk="0" fontAlgn="base" hangingPunct="0">
              <a:spcBef>
                <a:spcPct val="0"/>
              </a:spcBef>
              <a:spcAft>
                <a:spcPct val="0"/>
              </a:spcAft>
              <a:tabLst>
                <a:tab pos="434975" algn="l"/>
              </a:tabLst>
              <a:defRPr>
                <a:solidFill>
                  <a:schemeClr val="tx1"/>
                </a:solidFill>
                <a:latin typeface="Arial" panose="020B0604020202020204" pitchFamily="34" charset="0"/>
              </a:defRPr>
            </a:lvl9pPr>
          </a:lstStyle>
          <a:p>
            <a:pPr marL="0" marR="0" lvl="0" indent="144463" algn="l" defTabSz="914400" rtl="0" eaLnBrk="0" fontAlgn="base" latinLnBrk="0" hangingPunct="0">
              <a:lnSpc>
                <a:spcPct val="100000"/>
              </a:lnSpc>
              <a:spcBef>
                <a:spcPct val="0"/>
              </a:spcBef>
              <a:spcAft>
                <a:spcPct val="0"/>
              </a:spcAft>
              <a:buClrTx/>
              <a:buSzTx/>
              <a:buFontTx/>
              <a:buNone/>
              <a:tabLst>
                <a:tab pos="434975" algn="l"/>
              </a:tabLst>
            </a:pPr>
            <a:r>
              <a:rPr kumimoji="0" lang="en-US" altLang="en-US" sz="900" b="1" i="0" u="none" strike="noStrike" cap="none" normalizeH="0" baseline="0">
                <a:ln>
                  <a:noFill/>
                </a:ln>
                <a:solidFill>
                  <a:srgbClr val="212121"/>
                </a:solidFill>
                <a:effectLst/>
                <a:latin typeface="Arial" panose="020B0604020202020204" pitchFamily="34" charset="0"/>
                <a:ea typeface="Times New Roman" panose="02020603050405020304" pitchFamily="18" charset="0"/>
              </a:rPr>
              <a:t>Table 2.</a:t>
            </a:r>
            <a:r>
              <a:rPr kumimoji="0" lang="en-US" altLang="en-US" sz="900" b="0" i="0" u="none" strike="noStrike" cap="none" normalizeH="0" baseline="0">
                <a:ln>
                  <a:noFill/>
                </a:ln>
                <a:solidFill>
                  <a:srgbClr val="212121"/>
                </a:solidFill>
                <a:effectLst/>
                <a:latin typeface="Arial" panose="020B0604020202020204" pitchFamily="34" charset="0"/>
                <a:ea typeface="Times New Roman" panose="02020603050405020304" pitchFamily="18" charset="0"/>
              </a:rPr>
              <a:t> Hyper parameter Tuning using Different Optimizers </a:t>
            </a:r>
            <a:endParaRPr kumimoji="0" lang="en-US" altLang="en-US" sz="800" b="0" i="0" u="none" strike="noStrike" cap="none" normalizeH="0" baseline="0">
              <a:ln>
                <a:noFill/>
              </a:ln>
              <a:solidFill>
                <a:schemeClr val="tx1"/>
              </a:solidFill>
              <a:effectLst/>
              <a:latin typeface="Arial" panose="020B0604020202020204" pitchFamily="34" charset="0"/>
            </a:endParaRPr>
          </a:p>
          <a:p>
            <a:pPr marL="0" marR="0" lvl="0" indent="144463" algn="l" defTabSz="914400" rtl="0" eaLnBrk="0" fontAlgn="base" latinLnBrk="0" hangingPunct="0">
              <a:lnSpc>
                <a:spcPct val="100000"/>
              </a:lnSpc>
              <a:spcBef>
                <a:spcPct val="0"/>
              </a:spcBef>
              <a:spcAft>
                <a:spcPct val="0"/>
              </a:spcAft>
              <a:buClrTx/>
              <a:buSzTx/>
              <a:buFontTx/>
              <a:buNone/>
              <a:tabLst>
                <a:tab pos="434975" algn="l"/>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6F2D5EB5-D0D8-02FD-8077-84E2257CAC90}"/>
              </a:ext>
            </a:extLst>
          </p:cNvPr>
          <p:cNvSpPr txBox="1"/>
          <p:nvPr/>
        </p:nvSpPr>
        <p:spPr>
          <a:xfrm>
            <a:off x="-2607547" y="1386466"/>
            <a:ext cx="12409714" cy="369332"/>
          </a:xfrm>
          <a:prstGeom prst="rect">
            <a:avLst/>
          </a:prstGeom>
          <a:noFill/>
        </p:spPr>
        <p:txBody>
          <a:bodyPr wrap="square">
            <a:spAutoFit/>
          </a:bodyPr>
          <a:lstStyle/>
          <a:p>
            <a:pPr marL="457200" marR="118110" indent="144145" algn="ctr" hangingPunct="0">
              <a:lnSpc>
                <a:spcPct val="100000"/>
              </a:lnSpc>
              <a:spcBef>
                <a:spcPts val="790"/>
              </a:spcBef>
              <a:tabLst>
                <a:tab pos="378460" algn="l"/>
              </a:tabLst>
            </a:pPr>
            <a:r>
              <a:rPr lang="en-US" sz="1800" b="1" dirty="0">
                <a:solidFill>
                  <a:srgbClr val="212121"/>
                </a:solidFill>
                <a:effectLst/>
                <a:latin typeface="Times New Roman" panose="02020603050405020304" pitchFamily="18" charset="0"/>
                <a:ea typeface="Times New Roman" panose="02020603050405020304" pitchFamily="18" charset="0"/>
              </a:rPr>
              <a:t>Table 1.</a:t>
            </a:r>
            <a:r>
              <a:rPr lang="en-US" sz="1800" dirty="0">
                <a:solidFill>
                  <a:srgbClr val="212121"/>
                </a:solidFill>
                <a:effectLst/>
                <a:latin typeface="Times New Roman" panose="02020603050405020304" pitchFamily="18" charset="0"/>
                <a:ea typeface="Times New Roman" panose="02020603050405020304" pitchFamily="18" charset="0"/>
              </a:rPr>
              <a:t> Hyper parameter Tuning using Different Optimizers </a:t>
            </a:r>
            <a:endParaRPr lang="en-IN" sz="2000" dirty="0">
              <a:effectLst/>
              <a:latin typeface="Times New Roman" panose="02020603050405020304" pitchFamily="18" charset="0"/>
              <a:ea typeface="Times New Roman" panose="02020603050405020304" pitchFamily="18" charset="0"/>
            </a:endParaRPr>
          </a:p>
        </p:txBody>
      </p:sp>
      <p:sp>
        <p:nvSpPr>
          <p:cNvPr id="2" name="Rectangle: Rounded Corners 1">
            <a:extLst>
              <a:ext uri="{FF2B5EF4-FFF2-40B4-BE49-F238E27FC236}">
                <a16:creationId xmlns:a16="http://schemas.microsoft.com/office/drawing/2014/main" id="{A83B9EE9-2C83-700A-A29C-989150761E49}"/>
              </a:ext>
            </a:extLst>
          </p:cNvPr>
          <p:cNvSpPr/>
          <p:nvPr/>
        </p:nvSpPr>
        <p:spPr>
          <a:xfrm>
            <a:off x="351693" y="623056"/>
            <a:ext cx="11289671" cy="6480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2800" b="1" dirty="0">
              <a:solidFill>
                <a:schemeClr val="accent5">
                  <a:lumMod val="75000"/>
                </a:schemeClr>
              </a:solidFill>
              <a:latin typeface="+mn-lt"/>
            </a:endParaRPr>
          </a:p>
          <a:p>
            <a:r>
              <a:rPr lang="en-US" sz="2800" b="1" dirty="0">
                <a:solidFill>
                  <a:schemeClr val="accent5">
                    <a:lumMod val="75000"/>
                  </a:schemeClr>
                </a:solidFill>
                <a:latin typeface="+mn-lt"/>
              </a:rPr>
              <a:t>Hyper Parameter Tuning</a:t>
            </a:r>
            <a:br>
              <a:rPr lang="en-US" sz="2800" dirty="0">
                <a:latin typeface="+mn-lt"/>
              </a:rPr>
            </a:br>
            <a:endParaRPr lang="en-IN" sz="2800" dirty="0"/>
          </a:p>
        </p:txBody>
      </p:sp>
    </p:spTree>
    <p:extLst>
      <p:ext uri="{BB962C8B-B14F-4D97-AF65-F5344CB8AC3E}">
        <p14:creationId xmlns:p14="http://schemas.microsoft.com/office/powerpoint/2010/main" val="3294701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8119DE06-F191-C44A-4BDA-69BA416044A7}"/>
              </a:ext>
            </a:extLst>
          </p:cNvPr>
          <p:cNvPicPr>
            <a:picLocks noGrp="1" noChangeAspect="1"/>
          </p:cNvPicPr>
          <p:nvPr>
            <p:ph idx="1"/>
          </p:nvPr>
        </p:nvPicPr>
        <p:blipFill>
          <a:blip r:embed="rId2"/>
          <a:stretch>
            <a:fillRect/>
          </a:stretch>
        </p:blipFill>
        <p:spPr>
          <a:xfrm>
            <a:off x="3047163" y="1294726"/>
            <a:ext cx="5868236" cy="4708496"/>
          </a:xfrm>
        </p:spPr>
      </p:pic>
      <p:sp>
        <p:nvSpPr>
          <p:cNvPr id="4" name="Slide Number Placeholder 3">
            <a:extLst>
              <a:ext uri="{FF2B5EF4-FFF2-40B4-BE49-F238E27FC236}">
                <a16:creationId xmlns:a16="http://schemas.microsoft.com/office/drawing/2014/main" id="{32EE6FCF-251C-CFF6-E0B8-755B2B194698}"/>
              </a:ext>
            </a:extLst>
          </p:cNvPr>
          <p:cNvSpPr>
            <a:spLocks noGrp="1"/>
          </p:cNvSpPr>
          <p:nvPr>
            <p:ph type="sldNum" sz="quarter" idx="12"/>
          </p:nvPr>
        </p:nvSpPr>
        <p:spPr/>
        <p:txBody>
          <a:bodyPr/>
          <a:lstStyle/>
          <a:p>
            <a:fld id="{B8E0871B-6F50-4800-9A95-2ABCD52193FF}" type="slidenum">
              <a:rPr lang="en-IN" smtClean="0"/>
              <a:t>14</a:t>
            </a:fld>
            <a:endParaRPr lang="en-IN" dirty="0"/>
          </a:p>
        </p:txBody>
      </p:sp>
      <p:sp>
        <p:nvSpPr>
          <p:cNvPr id="9" name="TextBox 8">
            <a:extLst>
              <a:ext uri="{FF2B5EF4-FFF2-40B4-BE49-F238E27FC236}">
                <a16:creationId xmlns:a16="http://schemas.microsoft.com/office/drawing/2014/main" id="{90802C80-E99A-ABBF-5B8C-A5B5286B3B30}"/>
              </a:ext>
            </a:extLst>
          </p:cNvPr>
          <p:cNvSpPr txBox="1"/>
          <p:nvPr/>
        </p:nvSpPr>
        <p:spPr>
          <a:xfrm>
            <a:off x="3048837" y="6089161"/>
            <a:ext cx="6094324" cy="387286"/>
          </a:xfrm>
          <a:prstGeom prst="rect">
            <a:avLst/>
          </a:prstGeom>
          <a:noFill/>
        </p:spPr>
        <p:txBody>
          <a:bodyPr wrap="square">
            <a:spAutoFit/>
          </a:bodyPr>
          <a:lstStyle/>
          <a:p>
            <a:pPr algn="ctr" hangingPunct="0">
              <a:lnSpc>
                <a:spcPts val="1100"/>
              </a:lnSpc>
              <a:spcBef>
                <a:spcPts val="600"/>
              </a:spcBef>
              <a:spcAft>
                <a:spcPts val="1200"/>
              </a:spcAft>
            </a:pPr>
            <a:r>
              <a:rPr lang="en-US" sz="1200" b="1" dirty="0">
                <a:effectLst/>
                <a:latin typeface="Times New Roman" panose="02020603050405020304" pitchFamily="18" charset="0"/>
                <a:ea typeface="Times New Roman" panose="02020603050405020304" pitchFamily="18" charset="0"/>
              </a:rPr>
              <a:t>Fig. 3.</a:t>
            </a:r>
            <a:r>
              <a:rPr lang="en-US" sz="1200" dirty="0">
                <a:effectLst/>
                <a:latin typeface="Times New Roman" panose="02020603050405020304" pitchFamily="18" charset="0"/>
                <a:ea typeface="Times New Roman" panose="02020603050405020304" pitchFamily="18" charset="0"/>
              </a:rPr>
              <a:t> Proposed Flowchart for Forecasting Closing Price of a Stock with different optimizers tested during training and testing</a:t>
            </a:r>
            <a:endParaRPr lang="en-IN" sz="1200" dirty="0">
              <a:effectLst/>
              <a:latin typeface="Times New Roman" panose="02020603050405020304" pitchFamily="18" charset="0"/>
              <a:ea typeface="Times New Roman" panose="02020603050405020304" pitchFamily="18" charset="0"/>
            </a:endParaRPr>
          </a:p>
        </p:txBody>
      </p:sp>
      <p:sp>
        <p:nvSpPr>
          <p:cNvPr id="2" name="Rectangle: Rounded Corners 1">
            <a:extLst>
              <a:ext uri="{FF2B5EF4-FFF2-40B4-BE49-F238E27FC236}">
                <a16:creationId xmlns:a16="http://schemas.microsoft.com/office/drawing/2014/main" id="{0255333F-626B-DD38-E1B0-B20D658A42C0}"/>
              </a:ext>
            </a:extLst>
          </p:cNvPr>
          <p:cNvSpPr/>
          <p:nvPr/>
        </p:nvSpPr>
        <p:spPr>
          <a:xfrm>
            <a:off x="351693" y="623056"/>
            <a:ext cx="11289671" cy="6480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2800" b="1" dirty="0">
              <a:solidFill>
                <a:schemeClr val="accent5">
                  <a:lumMod val="75000"/>
                </a:schemeClr>
              </a:solidFill>
              <a:latin typeface="+mn-lt"/>
            </a:endParaRPr>
          </a:p>
          <a:p>
            <a:r>
              <a:rPr lang="en-US" sz="2800" b="1" dirty="0">
                <a:solidFill>
                  <a:schemeClr val="accent5">
                    <a:lumMod val="75000"/>
                  </a:schemeClr>
                </a:solidFill>
                <a:latin typeface="+mn-lt"/>
              </a:rPr>
              <a:t>Simulation</a:t>
            </a:r>
            <a:br>
              <a:rPr lang="en-US" sz="2800" dirty="0">
                <a:latin typeface="+mn-lt"/>
              </a:rPr>
            </a:br>
            <a:endParaRPr lang="en-IN" sz="2800" dirty="0"/>
          </a:p>
        </p:txBody>
      </p:sp>
    </p:spTree>
    <p:extLst>
      <p:ext uri="{BB962C8B-B14F-4D97-AF65-F5344CB8AC3E}">
        <p14:creationId xmlns:p14="http://schemas.microsoft.com/office/powerpoint/2010/main" val="1610012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B8E0871B-6F50-4800-9A95-2ABCD52193FF}" type="slidenum">
              <a:rPr lang="en-IN" smtClean="0"/>
              <a:t>15</a:t>
            </a:fld>
            <a:endParaRPr lang="en-IN"/>
          </a:p>
        </p:txBody>
      </p:sp>
      <p:sp>
        <p:nvSpPr>
          <p:cNvPr id="5" name="Rectangle: Rounded Corners 4">
            <a:extLst>
              <a:ext uri="{FF2B5EF4-FFF2-40B4-BE49-F238E27FC236}">
                <a16:creationId xmlns:a16="http://schemas.microsoft.com/office/drawing/2014/main" id="{DF479D89-DDF9-FA6B-48E0-98B9DED73AC8}"/>
              </a:ext>
            </a:extLst>
          </p:cNvPr>
          <p:cNvSpPr/>
          <p:nvPr/>
        </p:nvSpPr>
        <p:spPr>
          <a:xfrm>
            <a:off x="451164" y="210810"/>
            <a:ext cx="11289671" cy="6480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400" b="1" strike="noStrike" spc="-1">
                <a:solidFill>
                  <a:schemeClr val="accent5">
                    <a:lumMod val="75000"/>
                  </a:schemeClr>
                </a:solidFill>
                <a:cs typeface="Times New Roman" panose="02020603050405020304" pitchFamily="18" charset="0"/>
              </a:rPr>
              <a:t>Results and Discussion </a:t>
            </a:r>
            <a:endParaRPr lang="en-IN" sz="2400">
              <a:solidFill>
                <a:schemeClr val="accent5">
                  <a:lumMod val="75000"/>
                </a:schemeClr>
              </a:solidFill>
            </a:endParaRPr>
          </a:p>
        </p:txBody>
      </p:sp>
      <p:graphicFrame>
        <p:nvGraphicFramePr>
          <p:cNvPr id="14" name="Table 13">
            <a:extLst>
              <a:ext uri="{FF2B5EF4-FFF2-40B4-BE49-F238E27FC236}">
                <a16:creationId xmlns:a16="http://schemas.microsoft.com/office/drawing/2014/main" id="{ED9CFCB3-116A-D37A-37B4-4E4F14E7DC27}"/>
              </a:ext>
            </a:extLst>
          </p:cNvPr>
          <p:cNvGraphicFramePr>
            <a:graphicFrameLocks noGrp="1"/>
          </p:cNvGraphicFramePr>
          <p:nvPr>
            <p:extLst>
              <p:ext uri="{D42A27DB-BD31-4B8C-83A1-F6EECF244321}">
                <p14:modId xmlns:p14="http://schemas.microsoft.com/office/powerpoint/2010/main" val="2581887128"/>
              </p:ext>
            </p:extLst>
          </p:nvPr>
        </p:nvGraphicFramePr>
        <p:xfrm>
          <a:off x="2031998" y="1004834"/>
          <a:ext cx="8187176" cy="5642355"/>
        </p:xfrm>
        <a:graphic>
          <a:graphicData uri="http://schemas.openxmlformats.org/drawingml/2006/table">
            <a:tbl>
              <a:tblPr firstRow="1" bandRow="1">
                <a:tableStyleId>{5C22544A-7EE6-4342-B048-85BDC9FD1C3A}</a:tableStyleId>
              </a:tblPr>
              <a:tblGrid>
                <a:gridCol w="4178999">
                  <a:extLst>
                    <a:ext uri="{9D8B030D-6E8A-4147-A177-3AD203B41FA5}">
                      <a16:colId xmlns:a16="http://schemas.microsoft.com/office/drawing/2014/main" val="1831982283"/>
                    </a:ext>
                  </a:extLst>
                </a:gridCol>
                <a:gridCol w="4008177">
                  <a:extLst>
                    <a:ext uri="{9D8B030D-6E8A-4147-A177-3AD203B41FA5}">
                      <a16:colId xmlns:a16="http://schemas.microsoft.com/office/drawing/2014/main" val="2319996316"/>
                    </a:ext>
                  </a:extLst>
                </a:gridCol>
              </a:tblGrid>
              <a:tr h="2097261">
                <a:tc>
                  <a:txBody>
                    <a:bodyPr/>
                    <a:lstStyle/>
                    <a:p>
                      <a:endParaRPr lang="en-IN" dirty="0"/>
                    </a:p>
                  </a:txBody>
                  <a:tcPr>
                    <a:solidFill>
                      <a:schemeClr val="bg2"/>
                    </a:solidFill>
                  </a:tcPr>
                </a:tc>
                <a:tc>
                  <a:txBody>
                    <a:bodyPr/>
                    <a:lstStyle/>
                    <a:p>
                      <a:endParaRPr lang="en-IN" dirty="0"/>
                    </a:p>
                  </a:txBody>
                  <a:tcPr>
                    <a:solidFill>
                      <a:schemeClr val="bg2"/>
                    </a:solidFill>
                  </a:tcPr>
                </a:tc>
                <a:extLst>
                  <a:ext uri="{0D108BD9-81ED-4DB2-BD59-A6C34878D82A}">
                    <a16:rowId xmlns:a16="http://schemas.microsoft.com/office/drawing/2014/main" val="1250235213"/>
                  </a:ext>
                </a:extLst>
              </a:tr>
              <a:tr h="663294">
                <a:tc>
                  <a:txBody>
                    <a:bodyPr/>
                    <a:lstStyle/>
                    <a:p>
                      <a:r>
                        <a:rPr lang="en-US" sz="1800" b="1" kern="1200" dirty="0">
                          <a:solidFill>
                            <a:schemeClr val="dk1"/>
                          </a:solidFill>
                          <a:effectLst/>
                          <a:latin typeface="+mn-lt"/>
                          <a:ea typeface="+mn-ea"/>
                          <a:cs typeface="+mn-cs"/>
                        </a:rPr>
                        <a:t>Fig.4.</a:t>
                      </a:r>
                      <a:r>
                        <a:rPr lang="en-US" sz="1800" kern="1200" dirty="0">
                          <a:solidFill>
                            <a:schemeClr val="dk1"/>
                          </a:solidFill>
                          <a:effectLst/>
                          <a:latin typeface="+mn-lt"/>
                          <a:ea typeface="+mn-ea"/>
                          <a:cs typeface="+mn-cs"/>
                        </a:rPr>
                        <a:t> Stock prediction of Actual vs Predicted for TESLA</a:t>
                      </a:r>
                      <a:endParaRPr lang="en-IN" dirty="0"/>
                    </a:p>
                  </a:txBody>
                  <a:tcPr/>
                </a:tc>
                <a:tc>
                  <a:txBody>
                    <a:bodyPr/>
                    <a:lstStyle/>
                    <a:p>
                      <a:r>
                        <a:rPr lang="en-US" sz="1800" b="1" kern="1200" dirty="0">
                          <a:solidFill>
                            <a:schemeClr val="dk1"/>
                          </a:solidFill>
                          <a:effectLst/>
                          <a:latin typeface="+mn-lt"/>
                          <a:ea typeface="+mn-ea"/>
                          <a:cs typeface="+mn-cs"/>
                        </a:rPr>
                        <a:t>Fig.5.</a:t>
                      </a:r>
                      <a:r>
                        <a:rPr lang="en-US" sz="1800" kern="1200" dirty="0">
                          <a:solidFill>
                            <a:schemeClr val="dk1"/>
                          </a:solidFill>
                          <a:effectLst/>
                          <a:latin typeface="+mn-lt"/>
                          <a:ea typeface="+mn-ea"/>
                          <a:cs typeface="+mn-cs"/>
                        </a:rPr>
                        <a:t> Stock prediction of Actual vs Predicted for META</a:t>
                      </a:r>
                      <a:endParaRPr lang="en-IN" dirty="0"/>
                    </a:p>
                  </a:txBody>
                  <a:tcPr/>
                </a:tc>
                <a:extLst>
                  <a:ext uri="{0D108BD9-81ED-4DB2-BD59-A6C34878D82A}">
                    <a16:rowId xmlns:a16="http://schemas.microsoft.com/office/drawing/2014/main" val="1035924637"/>
                  </a:ext>
                </a:extLst>
              </a:tr>
              <a:tr h="2218506">
                <a:tc>
                  <a:txBody>
                    <a:bodyPr/>
                    <a:lstStyle/>
                    <a:p>
                      <a:endParaRPr lang="en-IN" dirty="0"/>
                    </a:p>
                  </a:txBody>
                  <a:tcPr/>
                </a:tc>
                <a:tc>
                  <a:txBody>
                    <a:bodyPr/>
                    <a:lstStyle/>
                    <a:p>
                      <a:endParaRPr lang="en-IN" dirty="0"/>
                    </a:p>
                  </a:txBody>
                  <a:tcPr/>
                </a:tc>
                <a:extLst>
                  <a:ext uri="{0D108BD9-81ED-4DB2-BD59-A6C34878D82A}">
                    <a16:rowId xmlns:a16="http://schemas.microsoft.com/office/drawing/2014/main" val="591299884"/>
                  </a:ext>
                </a:extLst>
              </a:tr>
              <a:tr h="663294">
                <a:tc>
                  <a:txBody>
                    <a:bodyPr/>
                    <a:lstStyle/>
                    <a:p>
                      <a:r>
                        <a:rPr lang="en-US" sz="1800" b="1" kern="1200" dirty="0">
                          <a:solidFill>
                            <a:schemeClr val="dk1"/>
                          </a:solidFill>
                          <a:effectLst/>
                          <a:latin typeface="+mn-lt"/>
                          <a:ea typeface="+mn-ea"/>
                          <a:cs typeface="+mn-cs"/>
                        </a:rPr>
                        <a:t>Fig. 6.</a:t>
                      </a:r>
                      <a:r>
                        <a:rPr lang="en-US" sz="1800" kern="1200" dirty="0">
                          <a:solidFill>
                            <a:schemeClr val="dk1"/>
                          </a:solidFill>
                          <a:effectLst/>
                          <a:latin typeface="+mn-lt"/>
                          <a:ea typeface="+mn-ea"/>
                          <a:cs typeface="+mn-cs"/>
                        </a:rPr>
                        <a:t> Stock prediction of Actual vs Predicted for APPLE</a:t>
                      </a:r>
                      <a:endParaRPr lang="en-IN" dirty="0"/>
                    </a:p>
                  </a:txBody>
                  <a:tcPr/>
                </a:tc>
                <a:tc>
                  <a:txBody>
                    <a:bodyPr/>
                    <a:lstStyle/>
                    <a:p>
                      <a:r>
                        <a:rPr lang="en-US" sz="1800" b="1" kern="1200" dirty="0">
                          <a:solidFill>
                            <a:schemeClr val="dk1"/>
                          </a:solidFill>
                          <a:effectLst/>
                          <a:latin typeface="+mn-lt"/>
                          <a:ea typeface="+mn-ea"/>
                          <a:cs typeface="+mn-cs"/>
                        </a:rPr>
                        <a:t>Fig. 7.</a:t>
                      </a:r>
                      <a:r>
                        <a:rPr lang="en-US" sz="1800" kern="1200" dirty="0">
                          <a:solidFill>
                            <a:schemeClr val="dk1"/>
                          </a:solidFill>
                          <a:effectLst/>
                          <a:latin typeface="+mn-lt"/>
                          <a:ea typeface="+mn-ea"/>
                          <a:cs typeface="+mn-cs"/>
                        </a:rPr>
                        <a:t> Stock prediction of Actual vs Predicted for AMAZON</a:t>
                      </a:r>
                      <a:endParaRPr lang="en-IN" dirty="0"/>
                    </a:p>
                  </a:txBody>
                  <a:tcPr/>
                </a:tc>
                <a:extLst>
                  <a:ext uri="{0D108BD9-81ED-4DB2-BD59-A6C34878D82A}">
                    <a16:rowId xmlns:a16="http://schemas.microsoft.com/office/drawing/2014/main" val="2031158331"/>
                  </a:ext>
                </a:extLst>
              </a:tr>
            </a:tbl>
          </a:graphicData>
        </a:graphic>
      </p:graphicFrame>
      <p:pic>
        <p:nvPicPr>
          <p:cNvPr id="15" name="Picture 14">
            <a:extLst>
              <a:ext uri="{FF2B5EF4-FFF2-40B4-BE49-F238E27FC236}">
                <a16:creationId xmlns:a16="http://schemas.microsoft.com/office/drawing/2014/main" id="{96134AFC-F9DF-7DB9-4768-B1F41685E143}"/>
              </a:ext>
            </a:extLst>
          </p:cNvPr>
          <p:cNvPicPr>
            <a:picLocks noChangeAspect="1"/>
          </p:cNvPicPr>
          <p:nvPr/>
        </p:nvPicPr>
        <p:blipFill>
          <a:blip r:embed="rId2"/>
          <a:stretch>
            <a:fillRect/>
          </a:stretch>
        </p:blipFill>
        <p:spPr>
          <a:xfrm>
            <a:off x="2061586" y="964835"/>
            <a:ext cx="4064000" cy="2182182"/>
          </a:xfrm>
          <a:prstGeom prst="rect">
            <a:avLst/>
          </a:prstGeom>
        </p:spPr>
      </p:pic>
      <p:pic>
        <p:nvPicPr>
          <p:cNvPr id="16" name="Picture 15">
            <a:extLst>
              <a:ext uri="{FF2B5EF4-FFF2-40B4-BE49-F238E27FC236}">
                <a16:creationId xmlns:a16="http://schemas.microsoft.com/office/drawing/2014/main" id="{CB28010B-F062-B932-8EFC-41898B953DCD}"/>
              </a:ext>
            </a:extLst>
          </p:cNvPr>
          <p:cNvPicPr>
            <a:picLocks noChangeAspect="1"/>
          </p:cNvPicPr>
          <p:nvPr/>
        </p:nvPicPr>
        <p:blipFill>
          <a:blip r:embed="rId3"/>
          <a:stretch>
            <a:fillRect/>
          </a:stretch>
        </p:blipFill>
        <p:spPr>
          <a:xfrm>
            <a:off x="6155175" y="929962"/>
            <a:ext cx="4064000" cy="2182182"/>
          </a:xfrm>
          <a:prstGeom prst="rect">
            <a:avLst/>
          </a:prstGeom>
        </p:spPr>
      </p:pic>
      <p:pic>
        <p:nvPicPr>
          <p:cNvPr id="17" name="Picture 16">
            <a:extLst>
              <a:ext uri="{FF2B5EF4-FFF2-40B4-BE49-F238E27FC236}">
                <a16:creationId xmlns:a16="http://schemas.microsoft.com/office/drawing/2014/main" id="{BD336402-A7C0-BE15-0CD2-F12AFC549012}"/>
              </a:ext>
            </a:extLst>
          </p:cNvPr>
          <p:cNvPicPr>
            <a:picLocks noChangeAspect="1"/>
          </p:cNvPicPr>
          <p:nvPr/>
        </p:nvPicPr>
        <p:blipFill>
          <a:blip r:embed="rId4"/>
          <a:stretch>
            <a:fillRect/>
          </a:stretch>
        </p:blipFill>
        <p:spPr>
          <a:xfrm>
            <a:off x="2032000" y="3429000"/>
            <a:ext cx="4063999" cy="2318656"/>
          </a:xfrm>
          <a:prstGeom prst="rect">
            <a:avLst/>
          </a:prstGeom>
        </p:spPr>
      </p:pic>
      <p:pic>
        <p:nvPicPr>
          <p:cNvPr id="18" name="Picture 17">
            <a:extLst>
              <a:ext uri="{FF2B5EF4-FFF2-40B4-BE49-F238E27FC236}">
                <a16:creationId xmlns:a16="http://schemas.microsoft.com/office/drawing/2014/main" id="{FD2392D6-9F72-57BD-03FE-891C46A533C3}"/>
              </a:ext>
            </a:extLst>
          </p:cNvPr>
          <p:cNvPicPr>
            <a:picLocks noChangeAspect="1"/>
          </p:cNvPicPr>
          <p:nvPr/>
        </p:nvPicPr>
        <p:blipFill>
          <a:blip r:embed="rId5"/>
          <a:stretch>
            <a:fillRect/>
          </a:stretch>
        </p:blipFill>
        <p:spPr>
          <a:xfrm>
            <a:off x="6095999" y="3535025"/>
            <a:ext cx="4064001" cy="2230733"/>
          </a:xfrm>
          <a:prstGeom prst="rect">
            <a:avLst/>
          </a:prstGeom>
        </p:spPr>
      </p:pic>
    </p:spTree>
    <p:extLst>
      <p:ext uri="{BB962C8B-B14F-4D97-AF65-F5344CB8AC3E}">
        <p14:creationId xmlns:p14="http://schemas.microsoft.com/office/powerpoint/2010/main" val="2079247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5E385C-6B87-1A08-4B02-1D34D406C795}"/>
              </a:ext>
            </a:extLst>
          </p:cNvPr>
          <p:cNvSpPr>
            <a:spLocks noGrp="1"/>
          </p:cNvSpPr>
          <p:nvPr>
            <p:ph type="sldNum" sz="quarter" idx="12"/>
          </p:nvPr>
        </p:nvSpPr>
        <p:spPr/>
        <p:txBody>
          <a:bodyPr/>
          <a:lstStyle/>
          <a:p>
            <a:fld id="{B8E0871B-6F50-4800-9A95-2ABCD52193FF}" type="slidenum">
              <a:rPr lang="en-IN" smtClean="0"/>
              <a:t>16</a:t>
            </a:fld>
            <a:endParaRPr lang="en-IN"/>
          </a:p>
        </p:txBody>
      </p:sp>
      <p:sp>
        <p:nvSpPr>
          <p:cNvPr id="5" name="Rectangle: Rounded Corners 4">
            <a:extLst>
              <a:ext uri="{FF2B5EF4-FFF2-40B4-BE49-F238E27FC236}">
                <a16:creationId xmlns:a16="http://schemas.microsoft.com/office/drawing/2014/main" id="{9BDB99BB-7EF7-0135-9AF8-B0566D933D2E}"/>
              </a:ext>
            </a:extLst>
          </p:cNvPr>
          <p:cNvSpPr/>
          <p:nvPr/>
        </p:nvSpPr>
        <p:spPr>
          <a:xfrm>
            <a:off x="451163" y="404874"/>
            <a:ext cx="11289671" cy="6480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b="1" strike="noStrike" spc="-1">
                <a:solidFill>
                  <a:schemeClr val="accent5">
                    <a:lumMod val="75000"/>
                  </a:schemeClr>
                </a:solidFill>
                <a:cs typeface="Times New Roman" panose="02020603050405020304" pitchFamily="18" charset="0"/>
              </a:rPr>
              <a:t>Results and Discussion </a:t>
            </a:r>
            <a:endParaRPr lang="en-IN" sz="2800">
              <a:solidFill>
                <a:schemeClr val="accent5">
                  <a:lumMod val="75000"/>
                </a:schemeClr>
              </a:solidFill>
            </a:endParaRPr>
          </a:p>
        </p:txBody>
      </p:sp>
      <p:graphicFrame>
        <p:nvGraphicFramePr>
          <p:cNvPr id="3" name="Table 2">
            <a:extLst>
              <a:ext uri="{FF2B5EF4-FFF2-40B4-BE49-F238E27FC236}">
                <a16:creationId xmlns:a16="http://schemas.microsoft.com/office/drawing/2014/main" id="{F0AB1203-AC3F-9B64-B1A4-F14A29C6D1B3}"/>
              </a:ext>
            </a:extLst>
          </p:cNvPr>
          <p:cNvGraphicFramePr>
            <a:graphicFrameLocks noGrp="1"/>
          </p:cNvGraphicFramePr>
          <p:nvPr>
            <p:extLst>
              <p:ext uri="{D42A27DB-BD31-4B8C-83A1-F6EECF244321}">
                <p14:modId xmlns:p14="http://schemas.microsoft.com/office/powerpoint/2010/main" val="2678732645"/>
              </p:ext>
            </p:extLst>
          </p:nvPr>
        </p:nvGraphicFramePr>
        <p:xfrm>
          <a:off x="190919" y="1218978"/>
          <a:ext cx="11836960" cy="5448806"/>
        </p:xfrm>
        <a:graphic>
          <a:graphicData uri="http://schemas.openxmlformats.org/drawingml/2006/table">
            <a:tbl>
              <a:tblPr firstRow="1" firstCol="1" bandRow="1">
                <a:tableStyleId>{5C22544A-7EE6-4342-B048-85BDC9FD1C3A}</a:tableStyleId>
              </a:tblPr>
              <a:tblGrid>
                <a:gridCol w="1541172">
                  <a:extLst>
                    <a:ext uri="{9D8B030D-6E8A-4147-A177-3AD203B41FA5}">
                      <a16:colId xmlns:a16="http://schemas.microsoft.com/office/drawing/2014/main" val="1625330711"/>
                    </a:ext>
                  </a:extLst>
                </a:gridCol>
                <a:gridCol w="1541172">
                  <a:extLst>
                    <a:ext uri="{9D8B030D-6E8A-4147-A177-3AD203B41FA5}">
                      <a16:colId xmlns:a16="http://schemas.microsoft.com/office/drawing/2014/main" val="2376789910"/>
                    </a:ext>
                  </a:extLst>
                </a:gridCol>
                <a:gridCol w="1763708">
                  <a:extLst>
                    <a:ext uri="{9D8B030D-6E8A-4147-A177-3AD203B41FA5}">
                      <a16:colId xmlns:a16="http://schemas.microsoft.com/office/drawing/2014/main" val="889197539"/>
                    </a:ext>
                  </a:extLst>
                </a:gridCol>
                <a:gridCol w="1763708">
                  <a:extLst>
                    <a:ext uri="{9D8B030D-6E8A-4147-A177-3AD203B41FA5}">
                      <a16:colId xmlns:a16="http://schemas.microsoft.com/office/drawing/2014/main" val="3952977684"/>
                    </a:ext>
                  </a:extLst>
                </a:gridCol>
                <a:gridCol w="1321004">
                  <a:extLst>
                    <a:ext uri="{9D8B030D-6E8A-4147-A177-3AD203B41FA5}">
                      <a16:colId xmlns:a16="http://schemas.microsoft.com/office/drawing/2014/main" val="4134361927"/>
                    </a:ext>
                  </a:extLst>
                </a:gridCol>
                <a:gridCol w="1321004">
                  <a:extLst>
                    <a:ext uri="{9D8B030D-6E8A-4147-A177-3AD203B41FA5}">
                      <a16:colId xmlns:a16="http://schemas.microsoft.com/office/drawing/2014/main" val="3088657399"/>
                    </a:ext>
                  </a:extLst>
                </a:gridCol>
                <a:gridCol w="1758972">
                  <a:extLst>
                    <a:ext uri="{9D8B030D-6E8A-4147-A177-3AD203B41FA5}">
                      <a16:colId xmlns:a16="http://schemas.microsoft.com/office/drawing/2014/main" val="938173328"/>
                    </a:ext>
                  </a:extLst>
                </a:gridCol>
                <a:gridCol w="826220">
                  <a:extLst>
                    <a:ext uri="{9D8B030D-6E8A-4147-A177-3AD203B41FA5}">
                      <a16:colId xmlns:a16="http://schemas.microsoft.com/office/drawing/2014/main" val="3241538059"/>
                    </a:ext>
                  </a:extLst>
                </a:gridCol>
              </a:tblGrid>
              <a:tr h="140628">
                <a:tc rowSpan="2">
                  <a:txBody>
                    <a:bodyPr/>
                    <a:lstStyle/>
                    <a:p>
                      <a:pPr marL="457200" indent="144145" algn="ctr" hangingPunct="0">
                        <a:lnSpc>
                          <a:spcPts val="1200"/>
                        </a:lnSpc>
                        <a:tabLst>
                          <a:tab pos="434340" algn="l"/>
                        </a:tabLst>
                      </a:pPr>
                      <a:r>
                        <a:rPr lang="en-IN" sz="700" dirty="0">
                          <a:effectLst/>
                        </a:rPr>
                        <a:t>Optimizer</a:t>
                      </a:r>
                      <a:endParaRPr lang="en-IN" sz="800" dirty="0">
                        <a:effectLst/>
                        <a:latin typeface="Times New Roman" panose="02020603050405020304" pitchFamily="18" charset="0"/>
                        <a:ea typeface="Times New Roman" panose="02020603050405020304" pitchFamily="18" charset="0"/>
                      </a:endParaRPr>
                    </a:p>
                  </a:txBody>
                  <a:tcPr marL="51859" marR="51859" marT="0" marB="0"/>
                </a:tc>
                <a:tc rowSpan="2">
                  <a:txBody>
                    <a:bodyPr/>
                    <a:lstStyle/>
                    <a:p>
                      <a:pPr marL="457200" indent="144145" algn="ctr" hangingPunct="0">
                        <a:lnSpc>
                          <a:spcPts val="1200"/>
                        </a:lnSpc>
                        <a:tabLst>
                          <a:tab pos="434340" algn="l"/>
                        </a:tabLst>
                      </a:pPr>
                      <a:r>
                        <a:rPr lang="en-US" sz="700">
                          <a:effectLst/>
                        </a:rPr>
                        <a:t>Company</a:t>
                      </a:r>
                      <a:endParaRPr lang="en-IN" sz="800">
                        <a:effectLst/>
                        <a:latin typeface="Times New Roman" panose="02020603050405020304" pitchFamily="18" charset="0"/>
                        <a:ea typeface="Times New Roman" panose="02020603050405020304" pitchFamily="18" charset="0"/>
                      </a:endParaRPr>
                    </a:p>
                  </a:txBody>
                  <a:tcPr marL="51859" marR="51859" marT="0" marB="0"/>
                </a:tc>
                <a:tc gridSpan="3">
                  <a:txBody>
                    <a:bodyPr/>
                    <a:lstStyle/>
                    <a:p>
                      <a:pPr marL="457200" indent="144145" algn="ctr" hangingPunct="0">
                        <a:lnSpc>
                          <a:spcPts val="1200"/>
                        </a:lnSpc>
                        <a:tabLst>
                          <a:tab pos="434340" algn="l"/>
                        </a:tabLst>
                      </a:pPr>
                      <a:r>
                        <a:rPr lang="en-US" sz="700">
                          <a:effectLst/>
                        </a:rPr>
                        <a:t>Training Data</a:t>
                      </a:r>
                      <a:endParaRPr lang="en-IN" sz="800">
                        <a:effectLst/>
                        <a:latin typeface="Times New Roman" panose="02020603050405020304" pitchFamily="18" charset="0"/>
                        <a:ea typeface="Times New Roman" panose="02020603050405020304" pitchFamily="18" charset="0"/>
                      </a:endParaRPr>
                    </a:p>
                  </a:txBody>
                  <a:tcPr marL="51859" marR="51859" marT="0" marB="0"/>
                </a:tc>
                <a:tc hMerge="1">
                  <a:txBody>
                    <a:bodyPr/>
                    <a:lstStyle/>
                    <a:p>
                      <a:endParaRPr lang="en-IN"/>
                    </a:p>
                  </a:txBody>
                  <a:tcPr/>
                </a:tc>
                <a:tc hMerge="1">
                  <a:txBody>
                    <a:bodyPr/>
                    <a:lstStyle/>
                    <a:p>
                      <a:endParaRPr lang="en-IN"/>
                    </a:p>
                  </a:txBody>
                  <a:tcPr/>
                </a:tc>
                <a:tc gridSpan="3">
                  <a:txBody>
                    <a:bodyPr/>
                    <a:lstStyle/>
                    <a:p>
                      <a:pPr marL="457200" indent="144145" algn="ctr" hangingPunct="0">
                        <a:lnSpc>
                          <a:spcPts val="1200"/>
                        </a:lnSpc>
                        <a:tabLst>
                          <a:tab pos="434340" algn="l"/>
                        </a:tabLst>
                      </a:pPr>
                      <a:r>
                        <a:rPr lang="en-US" sz="700">
                          <a:effectLst/>
                        </a:rPr>
                        <a:t>Testing Data</a:t>
                      </a:r>
                      <a:endParaRPr lang="en-IN" sz="800">
                        <a:effectLst/>
                        <a:latin typeface="Times New Roman" panose="02020603050405020304" pitchFamily="18" charset="0"/>
                        <a:ea typeface="Times New Roman" panose="02020603050405020304" pitchFamily="18" charset="0"/>
                      </a:endParaRPr>
                    </a:p>
                  </a:txBody>
                  <a:tcPr marL="51859" marR="51859" marT="0" marB="0"/>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111622242"/>
                  </a:ext>
                </a:extLst>
              </a:tr>
              <a:tr h="418952">
                <a:tc vMerge="1">
                  <a:txBody>
                    <a:bodyPr/>
                    <a:lstStyle/>
                    <a:p>
                      <a:endParaRPr lang="en-IN"/>
                    </a:p>
                  </a:txBody>
                  <a:tcPr/>
                </a:tc>
                <a:tc vMerge="1">
                  <a:txBody>
                    <a:bodyPr/>
                    <a:lstStyle/>
                    <a:p>
                      <a:endParaRPr lang="en-IN"/>
                    </a:p>
                  </a:txBody>
                  <a:tcPr/>
                </a:tc>
                <a:tc>
                  <a:txBody>
                    <a:bodyPr/>
                    <a:lstStyle/>
                    <a:p>
                      <a:pPr marL="457200" indent="144145" algn="just" hangingPunct="0">
                        <a:lnSpc>
                          <a:spcPts val="1200"/>
                        </a:lnSpc>
                        <a:tabLst>
                          <a:tab pos="434340" algn="l"/>
                        </a:tabLst>
                      </a:pPr>
                      <a:r>
                        <a:rPr lang="en-US" sz="700">
                          <a:effectLst/>
                        </a:rPr>
                        <a:t>MAE</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L="457200" indent="144145" algn="just" hangingPunct="0">
                        <a:lnSpc>
                          <a:spcPts val="1200"/>
                        </a:lnSpc>
                        <a:tabLst>
                          <a:tab pos="434340" algn="l"/>
                        </a:tabLst>
                      </a:pPr>
                      <a:r>
                        <a:rPr lang="en-US" sz="700">
                          <a:effectLst/>
                        </a:rPr>
                        <a:t>MSE</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L="457200" indent="144145" algn="just" hangingPunct="0">
                        <a:lnSpc>
                          <a:spcPts val="1200"/>
                        </a:lnSpc>
                        <a:tabLst>
                          <a:tab pos="434340" algn="l"/>
                        </a:tabLst>
                      </a:pPr>
                      <a:r>
                        <a:rPr lang="en-US" sz="700">
                          <a:effectLst/>
                        </a:rPr>
                        <a:t>RMSE</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L="457200" indent="144145" algn="just" hangingPunct="0">
                        <a:lnSpc>
                          <a:spcPts val="1200"/>
                        </a:lnSpc>
                        <a:tabLst>
                          <a:tab pos="434340" algn="l"/>
                        </a:tabLst>
                      </a:pPr>
                      <a:r>
                        <a:rPr lang="en-US" sz="700">
                          <a:effectLst/>
                        </a:rPr>
                        <a:t>MAE</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L="457200" indent="144145" algn="ctr" hangingPunct="0">
                        <a:lnSpc>
                          <a:spcPts val="1200"/>
                        </a:lnSpc>
                        <a:tabLst>
                          <a:tab pos="434340" algn="l"/>
                        </a:tabLst>
                      </a:pPr>
                      <a:r>
                        <a:rPr lang="en-US" sz="700">
                          <a:effectLst/>
                        </a:rPr>
                        <a:t>MSE</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L="457200" indent="144145" algn="ctr" hangingPunct="0">
                        <a:lnSpc>
                          <a:spcPts val="1200"/>
                        </a:lnSpc>
                        <a:tabLst>
                          <a:tab pos="434340" algn="l"/>
                        </a:tabLst>
                      </a:pPr>
                      <a:r>
                        <a:rPr lang="en-US" sz="700" dirty="0">
                          <a:effectLst/>
                        </a:rPr>
                        <a:t>RMSE</a:t>
                      </a:r>
                      <a:endParaRPr lang="en-IN" sz="800" dirty="0">
                        <a:effectLst/>
                        <a:latin typeface="Times New Roman" panose="02020603050405020304" pitchFamily="18" charset="0"/>
                        <a:ea typeface="Times New Roman" panose="02020603050405020304" pitchFamily="18" charset="0"/>
                      </a:endParaRPr>
                    </a:p>
                  </a:txBody>
                  <a:tcPr marL="51859" marR="51859" marT="0" marB="0"/>
                </a:tc>
                <a:extLst>
                  <a:ext uri="{0D108BD9-81ED-4DB2-BD59-A6C34878D82A}">
                    <a16:rowId xmlns:a16="http://schemas.microsoft.com/office/drawing/2014/main" val="787227183"/>
                  </a:ext>
                </a:extLst>
              </a:tr>
              <a:tr h="296808">
                <a:tc rowSpan="4">
                  <a:txBody>
                    <a:bodyPr/>
                    <a:lstStyle/>
                    <a:p>
                      <a:pPr marL="457200" marR="118110" indent="144145" algn="just" defTabSz="914400" rtl="0" eaLnBrk="1" latinLnBrk="0" hangingPunct="0">
                        <a:lnSpc>
                          <a:spcPct val="100000"/>
                        </a:lnSpc>
                        <a:tabLst>
                          <a:tab pos="378460" algn="l"/>
                        </a:tabLst>
                      </a:pPr>
                      <a:endParaRPr lang="en-US" sz="700" b="1" kern="1200" dirty="0">
                        <a:solidFill>
                          <a:schemeClr val="lt1"/>
                        </a:solidFill>
                        <a:effectLst/>
                        <a:latin typeface="+mn-lt"/>
                        <a:ea typeface="+mn-ea"/>
                        <a:cs typeface="+mn-cs"/>
                      </a:endParaRPr>
                    </a:p>
                    <a:p>
                      <a:pPr marL="457200" marR="118110" indent="144145" algn="just" defTabSz="914400" rtl="0" eaLnBrk="1" latinLnBrk="0" hangingPunct="0">
                        <a:lnSpc>
                          <a:spcPct val="100000"/>
                        </a:lnSpc>
                        <a:tabLst>
                          <a:tab pos="378460" algn="l"/>
                        </a:tabLst>
                      </a:pPr>
                      <a:endParaRPr lang="en-US" sz="700" b="1" kern="1200" dirty="0">
                        <a:solidFill>
                          <a:schemeClr val="lt1"/>
                        </a:solidFill>
                        <a:effectLst/>
                        <a:latin typeface="+mn-lt"/>
                        <a:ea typeface="+mn-ea"/>
                        <a:cs typeface="+mn-cs"/>
                      </a:endParaRPr>
                    </a:p>
                    <a:p>
                      <a:pPr marL="457200" marR="118110" indent="144145" algn="ctr" defTabSz="914400" rtl="0" eaLnBrk="1" latinLnBrk="0" hangingPunct="0">
                        <a:lnSpc>
                          <a:spcPct val="100000"/>
                        </a:lnSpc>
                        <a:tabLst>
                          <a:tab pos="378460" algn="l"/>
                        </a:tabLst>
                      </a:pPr>
                      <a:r>
                        <a:rPr lang="en-US" sz="1200" b="1" kern="1200" dirty="0">
                          <a:solidFill>
                            <a:schemeClr val="lt1"/>
                          </a:solidFill>
                          <a:effectLst/>
                          <a:latin typeface="+mn-lt"/>
                          <a:ea typeface="+mn-ea"/>
                          <a:cs typeface="+mn-cs"/>
                        </a:rPr>
                        <a:t>Adam Optimizer</a:t>
                      </a:r>
                      <a:endParaRPr lang="en-IN" sz="1200" b="1" kern="1200" dirty="0">
                        <a:solidFill>
                          <a:schemeClr val="lt1"/>
                        </a:solidFill>
                        <a:effectLst/>
                        <a:latin typeface="+mn-lt"/>
                        <a:ea typeface="+mn-ea"/>
                        <a:cs typeface="+mn-cs"/>
                      </a:endParaRPr>
                    </a:p>
                  </a:txBody>
                  <a:tcPr marL="51859" marR="51859" marT="0" marB="0"/>
                </a:tc>
                <a:tc>
                  <a:txBody>
                    <a:bodyPr/>
                    <a:lstStyle/>
                    <a:p>
                      <a:pPr marL="457200" indent="144145" algn="just" hangingPunct="0">
                        <a:lnSpc>
                          <a:spcPts val="1200"/>
                        </a:lnSpc>
                        <a:tabLst>
                          <a:tab pos="434340" algn="l"/>
                        </a:tabLst>
                      </a:pPr>
                      <a:r>
                        <a:rPr lang="en-US" sz="700" dirty="0">
                          <a:effectLst/>
                        </a:rPr>
                        <a:t>META</a:t>
                      </a:r>
                      <a:endParaRPr lang="en-IN" sz="800" dirty="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3.944</a:t>
                      </a:r>
                      <a:endParaRPr lang="en-IN" sz="800">
                        <a:effectLst/>
                      </a:endParaRPr>
                    </a:p>
                    <a:p>
                      <a:pPr marL="457200" indent="144145" algn="just" hangingPunct="0">
                        <a:lnSpc>
                          <a:spcPts val="1200"/>
                        </a:lnSpc>
                        <a:tabLst>
                          <a:tab pos="43434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31.602</a:t>
                      </a:r>
                      <a:endParaRPr lang="en-IN" sz="800">
                        <a:effectLst/>
                      </a:endParaRPr>
                    </a:p>
                    <a:p>
                      <a:pPr marL="457200" indent="144145" algn="just" hangingPunct="0">
                        <a:lnSpc>
                          <a:spcPts val="1200"/>
                        </a:lnSpc>
                        <a:tabLst>
                          <a:tab pos="43434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5.621</a:t>
                      </a:r>
                      <a:endParaRPr lang="en-IN" sz="800">
                        <a:effectLst/>
                      </a:endParaRPr>
                    </a:p>
                    <a:p>
                      <a:pPr marL="457200" indent="144145" algn="just" hangingPunct="0">
                        <a:lnSpc>
                          <a:spcPts val="1200"/>
                        </a:lnSpc>
                        <a:tabLst>
                          <a:tab pos="43434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5.271</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41.328</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6.428</a:t>
                      </a:r>
                      <a:endParaRPr lang="en-IN" sz="800">
                        <a:effectLst/>
                        <a:latin typeface="Times New Roman" panose="02020603050405020304" pitchFamily="18" charset="0"/>
                        <a:ea typeface="Times New Roman" panose="02020603050405020304" pitchFamily="18" charset="0"/>
                      </a:endParaRPr>
                    </a:p>
                  </a:txBody>
                  <a:tcPr marL="51859" marR="51859" marT="0" marB="0"/>
                </a:tc>
                <a:extLst>
                  <a:ext uri="{0D108BD9-81ED-4DB2-BD59-A6C34878D82A}">
                    <a16:rowId xmlns:a16="http://schemas.microsoft.com/office/drawing/2014/main" val="1453272757"/>
                  </a:ext>
                </a:extLst>
              </a:tr>
              <a:tr h="249954">
                <a:tc vMerge="1">
                  <a:txBody>
                    <a:bodyPr/>
                    <a:lstStyle/>
                    <a:p>
                      <a:endParaRPr lang="en-IN"/>
                    </a:p>
                  </a:txBody>
                  <a:tcPr/>
                </a:tc>
                <a:tc>
                  <a:txBody>
                    <a:bodyPr/>
                    <a:lstStyle/>
                    <a:p>
                      <a:pPr marL="457200" indent="144145" algn="just" hangingPunct="0">
                        <a:lnSpc>
                          <a:spcPts val="1200"/>
                        </a:lnSpc>
                        <a:tabLst>
                          <a:tab pos="434340" algn="l"/>
                        </a:tabLst>
                      </a:pPr>
                      <a:r>
                        <a:rPr lang="en-US" sz="700">
                          <a:effectLst/>
                        </a:rPr>
                        <a:t>TESLA</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5.352</a:t>
                      </a:r>
                      <a:endParaRPr lang="en-IN" sz="800">
                        <a:effectLst/>
                      </a:endParaRPr>
                    </a:p>
                    <a:p>
                      <a:pPr marL="457200" indent="144145" algn="just" hangingPunct="0">
                        <a:lnSpc>
                          <a:spcPts val="1200"/>
                        </a:lnSpc>
                        <a:tabLst>
                          <a:tab pos="43434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48.138</a:t>
                      </a:r>
                      <a:endParaRPr lang="en-IN" sz="800">
                        <a:effectLst/>
                      </a:endParaRPr>
                    </a:p>
                    <a:p>
                      <a:pPr marL="457200" indent="144145" algn="just" hangingPunct="0">
                        <a:lnSpc>
                          <a:spcPts val="1200"/>
                        </a:lnSpc>
                        <a:tabLst>
                          <a:tab pos="43434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6.932</a:t>
                      </a:r>
                      <a:endParaRPr lang="en-IN" sz="800">
                        <a:effectLst/>
                      </a:endParaRPr>
                    </a:p>
                    <a:p>
                      <a:pPr marL="457200" indent="144145" algn="just" hangingPunct="0">
                        <a:lnSpc>
                          <a:spcPts val="1200"/>
                        </a:lnSpc>
                        <a:tabLst>
                          <a:tab pos="43434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4.818</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40.92</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6.347</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extLst>
                  <a:ext uri="{0D108BD9-81ED-4DB2-BD59-A6C34878D82A}">
                    <a16:rowId xmlns:a16="http://schemas.microsoft.com/office/drawing/2014/main" val="4220891896"/>
                  </a:ext>
                </a:extLst>
              </a:tr>
              <a:tr h="249954">
                <a:tc vMerge="1">
                  <a:txBody>
                    <a:bodyPr/>
                    <a:lstStyle/>
                    <a:p>
                      <a:endParaRPr lang="en-IN"/>
                    </a:p>
                  </a:txBody>
                  <a:tcPr/>
                </a:tc>
                <a:tc>
                  <a:txBody>
                    <a:bodyPr/>
                    <a:lstStyle/>
                    <a:p>
                      <a:pPr marL="457200" indent="144145" algn="just" hangingPunct="0">
                        <a:lnSpc>
                          <a:spcPts val="1200"/>
                        </a:lnSpc>
                        <a:tabLst>
                          <a:tab pos="434340" algn="l"/>
                        </a:tabLst>
                      </a:pPr>
                      <a:r>
                        <a:rPr lang="en-US" sz="700">
                          <a:effectLst/>
                        </a:rPr>
                        <a:t>APPLE</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4.520</a:t>
                      </a:r>
                      <a:endParaRPr lang="en-IN" sz="800">
                        <a:effectLst/>
                      </a:endParaRPr>
                    </a:p>
                    <a:p>
                      <a:pPr marL="457200" indent="144145" algn="just" hangingPunct="0">
                        <a:lnSpc>
                          <a:spcPts val="1200"/>
                        </a:lnSpc>
                        <a:tabLst>
                          <a:tab pos="43434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4.520</a:t>
                      </a:r>
                      <a:endParaRPr lang="en-IN" sz="800">
                        <a:effectLst/>
                      </a:endParaRPr>
                    </a:p>
                    <a:p>
                      <a:pPr marL="457200" indent="144145" algn="just" hangingPunct="0">
                        <a:lnSpc>
                          <a:spcPts val="1200"/>
                        </a:lnSpc>
                        <a:tabLst>
                          <a:tab pos="43434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2.126</a:t>
                      </a:r>
                      <a:endParaRPr lang="en-IN" sz="800">
                        <a:effectLst/>
                      </a:endParaRPr>
                    </a:p>
                    <a:p>
                      <a:pPr marL="457200" indent="144145" algn="just" hangingPunct="0">
                        <a:lnSpc>
                          <a:spcPts val="1200"/>
                        </a:lnSpc>
                        <a:tabLst>
                          <a:tab pos="43434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1.633</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4.124</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2.030</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extLst>
                  <a:ext uri="{0D108BD9-81ED-4DB2-BD59-A6C34878D82A}">
                    <a16:rowId xmlns:a16="http://schemas.microsoft.com/office/drawing/2014/main" val="2223874366"/>
                  </a:ext>
                </a:extLst>
              </a:tr>
              <a:tr h="249954">
                <a:tc vMerge="1">
                  <a:txBody>
                    <a:bodyPr/>
                    <a:lstStyle/>
                    <a:p>
                      <a:endParaRPr lang="en-IN"/>
                    </a:p>
                  </a:txBody>
                  <a:tcPr/>
                </a:tc>
                <a:tc>
                  <a:txBody>
                    <a:bodyPr/>
                    <a:lstStyle/>
                    <a:p>
                      <a:pPr marL="457200" indent="144145" algn="just" hangingPunct="0">
                        <a:lnSpc>
                          <a:spcPts val="1200"/>
                        </a:lnSpc>
                        <a:tabLst>
                          <a:tab pos="434340" algn="l"/>
                        </a:tabLst>
                      </a:pPr>
                      <a:r>
                        <a:rPr lang="en-US" sz="700">
                          <a:effectLst/>
                        </a:rPr>
                        <a:t>AMAZON</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1.843</a:t>
                      </a:r>
                      <a:endParaRPr lang="en-IN" sz="800">
                        <a:effectLst/>
                      </a:endParaRPr>
                    </a:p>
                    <a:p>
                      <a:pPr marL="457200" indent="144145" algn="just" hangingPunct="0">
                        <a:lnSpc>
                          <a:spcPts val="1200"/>
                        </a:lnSpc>
                        <a:tabLst>
                          <a:tab pos="43434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5.643</a:t>
                      </a:r>
                      <a:endParaRPr lang="en-IN" sz="800">
                        <a:effectLst/>
                      </a:endParaRPr>
                    </a:p>
                    <a:p>
                      <a:pPr marL="457200" indent="144145" algn="just" hangingPunct="0">
                        <a:lnSpc>
                          <a:spcPts val="1200"/>
                        </a:lnSpc>
                        <a:tabLst>
                          <a:tab pos="43434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2.375</a:t>
                      </a:r>
                      <a:endParaRPr lang="en-IN" sz="800">
                        <a:effectLst/>
                      </a:endParaRPr>
                    </a:p>
                    <a:p>
                      <a:pPr marL="457200" indent="144145" algn="just" hangingPunct="0">
                        <a:lnSpc>
                          <a:spcPts val="1200"/>
                        </a:lnSpc>
                        <a:tabLst>
                          <a:tab pos="43434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5.653</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43.72</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6.612</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extLst>
                  <a:ext uri="{0D108BD9-81ED-4DB2-BD59-A6C34878D82A}">
                    <a16:rowId xmlns:a16="http://schemas.microsoft.com/office/drawing/2014/main" val="2717224815"/>
                  </a:ext>
                </a:extLst>
              </a:tr>
              <a:tr h="296808">
                <a:tc rowSpan="4">
                  <a:txBody>
                    <a:bodyPr/>
                    <a:lstStyle/>
                    <a:p>
                      <a:pPr marL="457200" marR="118110" indent="144145" algn="l" defTabSz="914400" rtl="0" eaLnBrk="1" latinLnBrk="0" hangingPunct="0">
                        <a:lnSpc>
                          <a:spcPct val="100000"/>
                        </a:lnSpc>
                        <a:tabLst>
                          <a:tab pos="378460" algn="l"/>
                        </a:tabLst>
                      </a:pPr>
                      <a:endParaRPr lang="en-US" sz="1200" b="1" kern="1200" dirty="0">
                        <a:solidFill>
                          <a:schemeClr val="lt1"/>
                        </a:solidFill>
                        <a:effectLst/>
                        <a:latin typeface="+mn-lt"/>
                        <a:ea typeface="+mn-ea"/>
                        <a:cs typeface="+mn-cs"/>
                      </a:endParaRPr>
                    </a:p>
                    <a:p>
                      <a:pPr marL="457200" marR="118110" indent="144145" algn="l" defTabSz="914400" rtl="0" eaLnBrk="1" latinLnBrk="0" hangingPunct="0">
                        <a:lnSpc>
                          <a:spcPct val="100000"/>
                        </a:lnSpc>
                        <a:tabLst>
                          <a:tab pos="378460" algn="l"/>
                        </a:tabLst>
                      </a:pPr>
                      <a:endParaRPr lang="en-US" sz="1200" b="1" kern="1200" dirty="0">
                        <a:solidFill>
                          <a:schemeClr val="lt1"/>
                        </a:solidFill>
                        <a:effectLst/>
                        <a:latin typeface="+mn-lt"/>
                        <a:ea typeface="+mn-ea"/>
                        <a:cs typeface="+mn-cs"/>
                      </a:endParaRPr>
                    </a:p>
                    <a:p>
                      <a:pPr marL="457200" marR="118110" indent="144145" algn="ctr" defTabSz="914400" rtl="0" eaLnBrk="1" latinLnBrk="0" hangingPunct="0">
                        <a:lnSpc>
                          <a:spcPct val="100000"/>
                        </a:lnSpc>
                        <a:tabLst>
                          <a:tab pos="378460" algn="l"/>
                        </a:tabLst>
                      </a:pPr>
                      <a:r>
                        <a:rPr lang="en-US" sz="1200" b="1" kern="1200" dirty="0">
                          <a:solidFill>
                            <a:schemeClr val="lt1"/>
                          </a:solidFill>
                          <a:effectLst/>
                          <a:latin typeface="+mn-lt"/>
                          <a:ea typeface="+mn-ea"/>
                          <a:cs typeface="+mn-cs"/>
                        </a:rPr>
                        <a:t>RMS prop Optimizer</a:t>
                      </a:r>
                      <a:endParaRPr lang="en-IN" sz="1200" b="1" kern="1200" dirty="0">
                        <a:solidFill>
                          <a:schemeClr val="lt1"/>
                        </a:solidFill>
                        <a:effectLst/>
                        <a:latin typeface="+mn-lt"/>
                        <a:ea typeface="+mn-ea"/>
                        <a:cs typeface="+mn-cs"/>
                      </a:endParaRPr>
                    </a:p>
                    <a:p>
                      <a:pPr marL="457200" marR="118110" indent="144145" algn="just" defTabSz="914400" rtl="0" eaLnBrk="1" latinLnBrk="0" hangingPunct="0">
                        <a:lnSpc>
                          <a:spcPct val="100000"/>
                        </a:lnSpc>
                        <a:tabLst>
                          <a:tab pos="378460" algn="l"/>
                        </a:tabLst>
                      </a:pPr>
                      <a:r>
                        <a:rPr lang="en-US" sz="1200" b="1" kern="1200" dirty="0">
                          <a:solidFill>
                            <a:schemeClr val="lt1"/>
                          </a:solidFill>
                          <a:effectLst/>
                          <a:latin typeface="+mn-lt"/>
                          <a:ea typeface="+mn-ea"/>
                          <a:cs typeface="+mn-cs"/>
                        </a:rPr>
                        <a:t> </a:t>
                      </a:r>
                      <a:endParaRPr lang="en-IN" sz="1200" b="1" kern="1200" dirty="0">
                        <a:solidFill>
                          <a:schemeClr val="lt1"/>
                        </a:solidFill>
                        <a:effectLst/>
                        <a:latin typeface="+mn-lt"/>
                        <a:ea typeface="+mn-ea"/>
                        <a:cs typeface="+mn-cs"/>
                      </a:endParaRPr>
                    </a:p>
                    <a:p>
                      <a:pPr marL="457200" indent="144145" algn="just" hangingPunct="0">
                        <a:lnSpc>
                          <a:spcPts val="1200"/>
                        </a:lnSpc>
                        <a:tabLst>
                          <a:tab pos="434340" algn="l"/>
                        </a:tabLst>
                      </a:pPr>
                      <a:r>
                        <a:rPr lang="en-IN" sz="700" dirty="0">
                          <a:effectLst/>
                        </a:rPr>
                        <a:t> </a:t>
                      </a:r>
                      <a:endParaRPr lang="en-IN" sz="800" dirty="0">
                        <a:effectLst/>
                        <a:latin typeface="Times New Roman" panose="02020603050405020304" pitchFamily="18" charset="0"/>
                        <a:ea typeface="Times New Roman" panose="02020603050405020304" pitchFamily="18" charset="0"/>
                      </a:endParaRPr>
                    </a:p>
                  </a:txBody>
                  <a:tcPr marL="51859" marR="51859" marT="0" marB="0"/>
                </a:tc>
                <a:tc>
                  <a:txBody>
                    <a:bodyPr/>
                    <a:lstStyle/>
                    <a:p>
                      <a:pPr marL="457200" indent="144145" algn="just" hangingPunct="0">
                        <a:lnSpc>
                          <a:spcPts val="1200"/>
                        </a:lnSpc>
                        <a:tabLst>
                          <a:tab pos="434340" algn="l"/>
                        </a:tabLst>
                      </a:pPr>
                      <a:r>
                        <a:rPr lang="en-US" sz="700">
                          <a:effectLst/>
                        </a:rPr>
                        <a:t>META</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4.001</a:t>
                      </a:r>
                      <a:endParaRPr lang="en-IN" sz="800">
                        <a:effectLst/>
                      </a:endParaRPr>
                    </a:p>
                    <a:p>
                      <a:pPr marL="457200" indent="144145" algn="just" hangingPunct="0">
                        <a:lnSpc>
                          <a:spcPts val="1200"/>
                        </a:lnSpc>
                        <a:tabLst>
                          <a:tab pos="43434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35.068</a:t>
                      </a:r>
                      <a:endParaRPr lang="en-IN" sz="800">
                        <a:effectLst/>
                      </a:endParaRPr>
                    </a:p>
                    <a:p>
                      <a:pPr marL="457200" indent="144145" algn="just" hangingPunct="0">
                        <a:lnSpc>
                          <a:spcPts val="1200"/>
                        </a:lnSpc>
                        <a:tabLst>
                          <a:tab pos="43434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5.486</a:t>
                      </a:r>
                      <a:endParaRPr lang="en-IN" sz="800">
                        <a:effectLst/>
                      </a:endParaRPr>
                    </a:p>
                    <a:p>
                      <a:pPr marL="457200" indent="144145" algn="just" hangingPunct="0">
                        <a:lnSpc>
                          <a:spcPts val="1200"/>
                        </a:lnSpc>
                        <a:tabLst>
                          <a:tab pos="43434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3.271</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21.32</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4.428</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extLst>
                  <a:ext uri="{0D108BD9-81ED-4DB2-BD59-A6C34878D82A}">
                    <a16:rowId xmlns:a16="http://schemas.microsoft.com/office/drawing/2014/main" val="283523466"/>
                  </a:ext>
                </a:extLst>
              </a:tr>
              <a:tr h="452988">
                <a:tc vMerge="1">
                  <a:txBody>
                    <a:bodyPr/>
                    <a:lstStyle/>
                    <a:p>
                      <a:endParaRPr lang="en-IN"/>
                    </a:p>
                  </a:txBody>
                  <a:tcPr/>
                </a:tc>
                <a:tc>
                  <a:txBody>
                    <a:bodyPr/>
                    <a:lstStyle/>
                    <a:p>
                      <a:pPr marL="457200" indent="144145" algn="just" hangingPunct="0">
                        <a:lnSpc>
                          <a:spcPts val="1200"/>
                        </a:lnSpc>
                        <a:tabLst>
                          <a:tab pos="434340" algn="l"/>
                        </a:tabLst>
                      </a:pPr>
                      <a:r>
                        <a:rPr lang="en-US" sz="700">
                          <a:effectLst/>
                        </a:rPr>
                        <a:t>TESLA</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defTabSz="914400" rtl="0" eaLnBrk="1" latinLnBrk="0" hangingPunct="0">
                        <a:lnSpc>
                          <a:spcPts val="1200"/>
                        </a:lnSpc>
                        <a:tabLst>
                          <a:tab pos="378460" algn="l"/>
                        </a:tabLst>
                      </a:pPr>
                      <a:r>
                        <a:rPr lang="en-IN" sz="700" kern="1200">
                          <a:solidFill>
                            <a:schemeClr val="dk1"/>
                          </a:solidFill>
                          <a:effectLst/>
                          <a:latin typeface="+mn-lt"/>
                          <a:ea typeface="+mn-ea"/>
                          <a:cs typeface="+mn-cs"/>
                        </a:rPr>
                        <a:t>5.001</a:t>
                      </a:r>
                    </a:p>
                    <a:p>
                      <a:pPr marL="457200" marR="118110" indent="144145" algn="just" defTabSz="914400" rtl="0" eaLnBrk="1" latinLnBrk="0" hangingPunct="0">
                        <a:lnSpc>
                          <a:spcPts val="1200"/>
                        </a:lnSpc>
                        <a:tabLst>
                          <a:tab pos="378460" algn="l"/>
                        </a:tabLst>
                      </a:pPr>
                      <a:r>
                        <a:rPr lang="en-IN" sz="700" kern="1200">
                          <a:solidFill>
                            <a:schemeClr val="dk1"/>
                          </a:solidFill>
                          <a:effectLst/>
                          <a:latin typeface="+mn-lt"/>
                          <a:ea typeface="+mn-ea"/>
                          <a:cs typeface="+mn-cs"/>
                        </a:rPr>
                        <a:t> </a:t>
                      </a:r>
                    </a:p>
                    <a:p>
                      <a:pPr marL="457200" indent="144145" algn="just" defTabSz="914400" rtl="0" eaLnBrk="1" latinLnBrk="0" hangingPunct="0">
                        <a:lnSpc>
                          <a:spcPts val="1200"/>
                        </a:lnSpc>
                        <a:tabLst>
                          <a:tab pos="434340" algn="l"/>
                        </a:tabLst>
                      </a:pPr>
                      <a:r>
                        <a:rPr lang="en-IN" sz="700" kern="1200">
                          <a:solidFill>
                            <a:schemeClr val="dk1"/>
                          </a:solidFill>
                          <a:effectLst/>
                          <a:latin typeface="+mn-lt"/>
                          <a:ea typeface="+mn-ea"/>
                          <a:cs typeface="+mn-cs"/>
                        </a:rPr>
                        <a:t> </a:t>
                      </a:r>
                    </a:p>
                  </a:txBody>
                  <a:tcPr marL="51859" marR="51859" marT="0" marB="0"/>
                </a:tc>
                <a:tc>
                  <a:txBody>
                    <a:bodyPr/>
                    <a:lstStyle/>
                    <a:p>
                      <a:pPr marR="118110" indent="144145" algn="just" defTabSz="914400" rtl="0" eaLnBrk="1" latinLnBrk="0" hangingPunct="0">
                        <a:lnSpc>
                          <a:spcPts val="1200"/>
                        </a:lnSpc>
                        <a:tabLst>
                          <a:tab pos="378460" algn="l"/>
                        </a:tabLst>
                      </a:pPr>
                      <a:r>
                        <a:rPr lang="en-IN" sz="700" kern="1200" dirty="0">
                          <a:solidFill>
                            <a:schemeClr val="dk1"/>
                          </a:solidFill>
                          <a:effectLst/>
                          <a:latin typeface="+mn-lt"/>
                          <a:ea typeface="+mn-ea"/>
                          <a:cs typeface="+mn-cs"/>
                        </a:rPr>
                        <a:t>42.068</a:t>
                      </a:r>
                    </a:p>
                    <a:p>
                      <a:pPr marL="457200" marR="118110" indent="144145" algn="just" defTabSz="914400" rtl="0" eaLnBrk="1" latinLnBrk="0" hangingPunct="0">
                        <a:lnSpc>
                          <a:spcPts val="1200"/>
                        </a:lnSpc>
                        <a:tabLst>
                          <a:tab pos="378460" algn="l"/>
                        </a:tabLst>
                      </a:pPr>
                      <a:r>
                        <a:rPr lang="en-IN" sz="700" kern="1200" dirty="0">
                          <a:solidFill>
                            <a:schemeClr val="dk1"/>
                          </a:solidFill>
                          <a:effectLst/>
                          <a:latin typeface="+mn-lt"/>
                          <a:ea typeface="+mn-ea"/>
                          <a:cs typeface="+mn-cs"/>
                        </a:rPr>
                        <a:t> </a:t>
                      </a:r>
                    </a:p>
                    <a:p>
                      <a:pPr marL="457200" indent="144145" algn="just" defTabSz="914400" rtl="0" eaLnBrk="1" latinLnBrk="0" hangingPunct="0">
                        <a:lnSpc>
                          <a:spcPts val="1200"/>
                        </a:lnSpc>
                        <a:tabLst>
                          <a:tab pos="434340" algn="l"/>
                        </a:tabLst>
                      </a:pPr>
                      <a:r>
                        <a:rPr lang="en-IN" sz="700" kern="1200" dirty="0">
                          <a:solidFill>
                            <a:schemeClr val="dk1"/>
                          </a:solidFill>
                          <a:effectLst/>
                          <a:latin typeface="+mn-lt"/>
                          <a:ea typeface="+mn-ea"/>
                          <a:cs typeface="+mn-cs"/>
                        </a:rPr>
                        <a:t> </a:t>
                      </a:r>
                    </a:p>
                  </a:txBody>
                  <a:tcPr marL="51859" marR="51859" marT="0" marB="0"/>
                </a:tc>
                <a:tc>
                  <a:txBody>
                    <a:bodyPr/>
                    <a:lstStyle/>
                    <a:p>
                      <a:pPr marR="118110" indent="144145" algn="just" defTabSz="914400" rtl="0" eaLnBrk="1" latinLnBrk="0" hangingPunct="0">
                        <a:lnSpc>
                          <a:spcPts val="1200"/>
                        </a:lnSpc>
                        <a:tabLst>
                          <a:tab pos="378460" algn="l"/>
                        </a:tabLst>
                      </a:pPr>
                      <a:r>
                        <a:rPr lang="en-IN" sz="700" kern="1200">
                          <a:solidFill>
                            <a:schemeClr val="dk1"/>
                          </a:solidFill>
                          <a:effectLst/>
                          <a:latin typeface="+mn-lt"/>
                          <a:ea typeface="+mn-ea"/>
                          <a:cs typeface="+mn-cs"/>
                        </a:rPr>
                        <a:t>6.486</a:t>
                      </a:r>
                    </a:p>
                    <a:p>
                      <a:pPr marL="457200" marR="118110" indent="144145" algn="just" defTabSz="914400" rtl="0" eaLnBrk="1" latinLnBrk="0" hangingPunct="0">
                        <a:lnSpc>
                          <a:spcPts val="1200"/>
                        </a:lnSpc>
                        <a:tabLst>
                          <a:tab pos="378460" algn="l"/>
                        </a:tabLst>
                      </a:pPr>
                      <a:r>
                        <a:rPr lang="en-IN" sz="700" kern="1200">
                          <a:solidFill>
                            <a:schemeClr val="dk1"/>
                          </a:solidFill>
                          <a:effectLst/>
                          <a:latin typeface="+mn-lt"/>
                          <a:ea typeface="+mn-ea"/>
                          <a:cs typeface="+mn-cs"/>
                        </a:rPr>
                        <a:t> </a:t>
                      </a:r>
                    </a:p>
                    <a:p>
                      <a:pPr marL="457200" indent="144145" algn="just" defTabSz="914400" rtl="0" eaLnBrk="1" latinLnBrk="0" hangingPunct="0">
                        <a:lnSpc>
                          <a:spcPts val="1200"/>
                        </a:lnSpc>
                        <a:tabLst>
                          <a:tab pos="434340" algn="l"/>
                        </a:tabLst>
                      </a:pPr>
                      <a:r>
                        <a:rPr lang="en-IN" sz="700" kern="1200">
                          <a:solidFill>
                            <a:schemeClr val="dk1"/>
                          </a:solidFill>
                          <a:effectLst/>
                          <a:latin typeface="+mn-lt"/>
                          <a:ea typeface="+mn-ea"/>
                          <a:cs typeface="+mn-cs"/>
                        </a:rPr>
                        <a:t> </a:t>
                      </a:r>
                    </a:p>
                  </a:txBody>
                  <a:tcPr marL="51859" marR="51859" marT="0" marB="0"/>
                </a:tc>
                <a:tc>
                  <a:txBody>
                    <a:bodyPr/>
                    <a:lstStyle/>
                    <a:p>
                      <a:pPr marR="118110" indent="144145" algn="just" hangingPunct="0">
                        <a:lnSpc>
                          <a:spcPct val="100000"/>
                        </a:lnSpc>
                        <a:tabLst>
                          <a:tab pos="378460" algn="l"/>
                        </a:tabLst>
                      </a:pPr>
                      <a:r>
                        <a:rPr lang="en-IN" sz="700">
                          <a:effectLst/>
                        </a:rPr>
                        <a:t>5.303</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46.04</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6.785</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extLst>
                  <a:ext uri="{0D108BD9-81ED-4DB2-BD59-A6C34878D82A}">
                    <a16:rowId xmlns:a16="http://schemas.microsoft.com/office/drawing/2014/main" val="3599637203"/>
                  </a:ext>
                </a:extLst>
              </a:tr>
              <a:tr h="296808">
                <a:tc vMerge="1">
                  <a:txBody>
                    <a:bodyPr/>
                    <a:lstStyle/>
                    <a:p>
                      <a:endParaRPr lang="en-IN"/>
                    </a:p>
                  </a:txBody>
                  <a:tcPr/>
                </a:tc>
                <a:tc>
                  <a:txBody>
                    <a:bodyPr/>
                    <a:lstStyle/>
                    <a:p>
                      <a:pPr marL="457200" indent="144145" algn="just" hangingPunct="0">
                        <a:lnSpc>
                          <a:spcPts val="1200"/>
                        </a:lnSpc>
                        <a:tabLst>
                          <a:tab pos="434340" algn="l"/>
                        </a:tabLst>
                      </a:pPr>
                      <a:r>
                        <a:rPr lang="en-US" sz="700">
                          <a:effectLst/>
                        </a:rPr>
                        <a:t>APPLE</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defTabSz="914400" rtl="0" eaLnBrk="1" latinLnBrk="0" hangingPunct="0">
                        <a:lnSpc>
                          <a:spcPts val="1200"/>
                        </a:lnSpc>
                        <a:tabLst>
                          <a:tab pos="378460" algn="l"/>
                        </a:tabLst>
                      </a:pPr>
                      <a:r>
                        <a:rPr lang="en-IN" sz="700" kern="1200">
                          <a:solidFill>
                            <a:schemeClr val="dk1"/>
                          </a:solidFill>
                          <a:effectLst/>
                          <a:latin typeface="+mn-lt"/>
                          <a:ea typeface="+mn-ea"/>
                          <a:cs typeface="+mn-cs"/>
                        </a:rPr>
                        <a:t>1.613</a:t>
                      </a:r>
                    </a:p>
                    <a:p>
                      <a:pPr marL="457200" indent="144145" algn="just" defTabSz="914400" rtl="0" eaLnBrk="1" latinLnBrk="0" hangingPunct="0">
                        <a:lnSpc>
                          <a:spcPts val="1200"/>
                        </a:lnSpc>
                        <a:tabLst>
                          <a:tab pos="434340" algn="l"/>
                        </a:tabLst>
                      </a:pPr>
                      <a:r>
                        <a:rPr lang="en-IN" sz="700" kern="1200">
                          <a:solidFill>
                            <a:schemeClr val="dk1"/>
                          </a:solidFill>
                          <a:effectLst/>
                          <a:latin typeface="+mn-lt"/>
                          <a:ea typeface="+mn-ea"/>
                          <a:cs typeface="+mn-cs"/>
                        </a:rPr>
                        <a:t> </a:t>
                      </a:r>
                    </a:p>
                  </a:txBody>
                  <a:tcPr marL="51859" marR="51859" marT="0" marB="0"/>
                </a:tc>
                <a:tc>
                  <a:txBody>
                    <a:bodyPr/>
                    <a:lstStyle/>
                    <a:p>
                      <a:pPr marL="457200" indent="144145" algn="just" defTabSz="914400" rtl="0" eaLnBrk="1" latinLnBrk="0" hangingPunct="0">
                        <a:lnSpc>
                          <a:spcPts val="1200"/>
                        </a:lnSpc>
                        <a:tabLst>
                          <a:tab pos="434340" algn="l"/>
                        </a:tabLst>
                      </a:pPr>
                      <a:r>
                        <a:rPr lang="en-IN" sz="700" kern="1200" dirty="0">
                          <a:solidFill>
                            <a:schemeClr val="dk1"/>
                          </a:solidFill>
                          <a:effectLst/>
                          <a:latin typeface="+mn-lt"/>
                          <a:ea typeface="+mn-ea"/>
                          <a:cs typeface="+mn-cs"/>
                        </a:rPr>
                        <a:t>4.247</a:t>
                      </a:r>
                    </a:p>
                  </a:txBody>
                  <a:tcPr marL="51859" marR="51859" marT="0" marB="0"/>
                </a:tc>
                <a:tc>
                  <a:txBody>
                    <a:bodyPr/>
                    <a:lstStyle/>
                    <a:p>
                      <a:pPr marR="118110" indent="144145" algn="just" defTabSz="914400" rtl="0" eaLnBrk="1" latinLnBrk="0" hangingPunct="0">
                        <a:lnSpc>
                          <a:spcPts val="1200"/>
                        </a:lnSpc>
                        <a:tabLst>
                          <a:tab pos="378460" algn="l"/>
                        </a:tabLst>
                      </a:pPr>
                      <a:r>
                        <a:rPr lang="en-IN" sz="700" kern="1200" dirty="0">
                          <a:solidFill>
                            <a:schemeClr val="dk1"/>
                          </a:solidFill>
                          <a:effectLst/>
                          <a:latin typeface="+mn-lt"/>
                          <a:ea typeface="+mn-ea"/>
                          <a:cs typeface="+mn-cs"/>
                        </a:rPr>
                        <a:t>2.061</a:t>
                      </a:r>
                    </a:p>
                    <a:p>
                      <a:pPr marL="457200" indent="144145" algn="just" defTabSz="914400" rtl="0" eaLnBrk="1" latinLnBrk="0" hangingPunct="0">
                        <a:lnSpc>
                          <a:spcPts val="1200"/>
                        </a:lnSpc>
                        <a:tabLst>
                          <a:tab pos="434340" algn="l"/>
                        </a:tabLst>
                      </a:pPr>
                      <a:r>
                        <a:rPr lang="en-IN" sz="700" kern="1200" dirty="0">
                          <a:solidFill>
                            <a:schemeClr val="dk1"/>
                          </a:solidFill>
                          <a:effectLst/>
                          <a:latin typeface="+mn-lt"/>
                          <a:ea typeface="+mn-ea"/>
                          <a:cs typeface="+mn-cs"/>
                        </a:rPr>
                        <a:t> </a:t>
                      </a:r>
                    </a:p>
                  </a:txBody>
                  <a:tcPr marL="51859" marR="51859" marT="0" marB="0"/>
                </a:tc>
                <a:tc>
                  <a:txBody>
                    <a:bodyPr/>
                    <a:lstStyle/>
                    <a:p>
                      <a:pPr marR="118110" indent="144145" algn="just" hangingPunct="0">
                        <a:lnSpc>
                          <a:spcPct val="100000"/>
                        </a:lnSpc>
                        <a:tabLst>
                          <a:tab pos="378460" algn="l"/>
                        </a:tabLst>
                      </a:pPr>
                      <a:r>
                        <a:rPr lang="en-IN" sz="700">
                          <a:effectLst/>
                        </a:rPr>
                        <a:t>1.740</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4.599</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2.144</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extLst>
                  <a:ext uri="{0D108BD9-81ED-4DB2-BD59-A6C34878D82A}">
                    <a16:rowId xmlns:a16="http://schemas.microsoft.com/office/drawing/2014/main" val="4199212454"/>
                  </a:ext>
                </a:extLst>
              </a:tr>
              <a:tr h="296808">
                <a:tc vMerge="1">
                  <a:txBody>
                    <a:bodyPr/>
                    <a:lstStyle/>
                    <a:p>
                      <a:endParaRPr lang="en-IN"/>
                    </a:p>
                  </a:txBody>
                  <a:tcPr/>
                </a:tc>
                <a:tc>
                  <a:txBody>
                    <a:bodyPr/>
                    <a:lstStyle/>
                    <a:p>
                      <a:pPr marL="457200" indent="144145" algn="just" hangingPunct="0">
                        <a:lnSpc>
                          <a:spcPts val="1200"/>
                        </a:lnSpc>
                        <a:tabLst>
                          <a:tab pos="434340" algn="l"/>
                        </a:tabLst>
                      </a:pPr>
                      <a:r>
                        <a:rPr lang="en-US" sz="700">
                          <a:effectLst/>
                        </a:rPr>
                        <a:t>AMAZON</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1.843</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dirty="0">
                          <a:effectLst/>
                        </a:rPr>
                        <a:t>6.643</a:t>
                      </a:r>
                      <a:endParaRPr lang="en-IN" sz="800" dirty="0">
                        <a:effectLst/>
                      </a:endParaRPr>
                    </a:p>
                    <a:p>
                      <a:pPr marL="457200" indent="144145" algn="just" hangingPunct="0">
                        <a:lnSpc>
                          <a:spcPts val="1200"/>
                        </a:lnSpc>
                        <a:tabLst>
                          <a:tab pos="434340" algn="l"/>
                        </a:tabLst>
                      </a:pPr>
                      <a:r>
                        <a:rPr lang="en-IN" sz="700" dirty="0">
                          <a:effectLst/>
                        </a:rPr>
                        <a:t> </a:t>
                      </a:r>
                      <a:endParaRPr lang="en-IN" sz="800" dirty="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2.375</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4.653</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25.72</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5.612</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extLst>
                  <a:ext uri="{0D108BD9-81ED-4DB2-BD59-A6C34878D82A}">
                    <a16:rowId xmlns:a16="http://schemas.microsoft.com/office/drawing/2014/main" val="85061598"/>
                  </a:ext>
                </a:extLst>
              </a:tr>
              <a:tr h="327978">
                <a:tc rowSpan="4">
                  <a:txBody>
                    <a:bodyPr/>
                    <a:lstStyle/>
                    <a:p>
                      <a:pPr marR="118110" indent="144145" algn="just" hangingPunct="0">
                        <a:lnSpc>
                          <a:spcPct val="100000"/>
                        </a:lnSpc>
                        <a:spcBef>
                          <a:spcPts val="790"/>
                        </a:spcBef>
                        <a:tabLst>
                          <a:tab pos="378460" algn="l"/>
                        </a:tabLst>
                      </a:pPr>
                      <a:endParaRPr lang="en-US" sz="1200" b="1" kern="1200" dirty="0">
                        <a:solidFill>
                          <a:schemeClr val="lt1"/>
                        </a:solidFill>
                        <a:effectLst/>
                        <a:latin typeface="+mn-lt"/>
                        <a:ea typeface="+mn-ea"/>
                        <a:cs typeface="+mn-cs"/>
                      </a:endParaRPr>
                    </a:p>
                    <a:p>
                      <a:pPr marR="118110" indent="144145" algn="just" hangingPunct="0">
                        <a:lnSpc>
                          <a:spcPct val="100000"/>
                        </a:lnSpc>
                        <a:spcBef>
                          <a:spcPts val="790"/>
                        </a:spcBef>
                        <a:tabLst>
                          <a:tab pos="378460" algn="l"/>
                        </a:tabLst>
                      </a:pPr>
                      <a:endParaRPr lang="en-US" sz="1200" b="1" kern="1200" dirty="0">
                        <a:solidFill>
                          <a:schemeClr val="lt1"/>
                        </a:solidFill>
                        <a:effectLst/>
                        <a:latin typeface="+mn-lt"/>
                        <a:ea typeface="+mn-ea"/>
                        <a:cs typeface="+mn-cs"/>
                      </a:endParaRPr>
                    </a:p>
                    <a:p>
                      <a:pPr marR="118110" indent="144145" algn="ctr" hangingPunct="0">
                        <a:lnSpc>
                          <a:spcPct val="100000"/>
                        </a:lnSpc>
                        <a:spcBef>
                          <a:spcPts val="790"/>
                        </a:spcBef>
                        <a:tabLst>
                          <a:tab pos="378460" algn="l"/>
                        </a:tabLst>
                      </a:pPr>
                      <a:r>
                        <a:rPr lang="en-US" sz="1200" b="1" kern="1200" dirty="0">
                          <a:solidFill>
                            <a:schemeClr val="lt1"/>
                          </a:solidFill>
                          <a:effectLst/>
                          <a:latin typeface="+mn-lt"/>
                          <a:ea typeface="+mn-ea"/>
                          <a:cs typeface="+mn-cs"/>
                        </a:rPr>
                        <a:t>SGD Optimizer</a:t>
                      </a:r>
                      <a:endParaRPr lang="en-IN" sz="1200" b="1" kern="1200" dirty="0">
                        <a:solidFill>
                          <a:schemeClr val="lt1"/>
                        </a:solidFill>
                        <a:effectLst/>
                        <a:latin typeface="+mn-lt"/>
                        <a:ea typeface="+mn-ea"/>
                        <a:cs typeface="+mn-cs"/>
                      </a:endParaRPr>
                    </a:p>
                    <a:p>
                      <a:pPr marL="457200" indent="144145" algn="just" hangingPunct="0">
                        <a:lnSpc>
                          <a:spcPts val="1200"/>
                        </a:lnSpc>
                        <a:tabLst>
                          <a:tab pos="434340" algn="l"/>
                        </a:tabLst>
                      </a:pPr>
                      <a:r>
                        <a:rPr lang="en-IN" sz="700" dirty="0">
                          <a:effectLst/>
                        </a:rPr>
                        <a:t> </a:t>
                      </a:r>
                      <a:endParaRPr lang="en-IN" sz="800" dirty="0">
                        <a:effectLst/>
                        <a:latin typeface="Times New Roman" panose="02020603050405020304" pitchFamily="18" charset="0"/>
                        <a:ea typeface="Times New Roman" panose="02020603050405020304" pitchFamily="18" charset="0"/>
                      </a:endParaRPr>
                    </a:p>
                  </a:txBody>
                  <a:tcPr marL="51859" marR="51859" marT="0" marB="0"/>
                </a:tc>
                <a:tc>
                  <a:txBody>
                    <a:bodyPr/>
                    <a:lstStyle/>
                    <a:p>
                      <a:pPr marL="457200" indent="144145" algn="just" hangingPunct="0">
                        <a:lnSpc>
                          <a:spcPts val="1200"/>
                        </a:lnSpc>
                        <a:tabLst>
                          <a:tab pos="434340" algn="l"/>
                        </a:tabLst>
                      </a:pPr>
                      <a:r>
                        <a:rPr lang="en-US" sz="700">
                          <a:effectLst/>
                        </a:rPr>
                        <a:t>META</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7.137</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88.836</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9.632</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10.271</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146.3</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  10.428</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extLst>
                  <a:ext uri="{0D108BD9-81ED-4DB2-BD59-A6C34878D82A}">
                    <a16:rowId xmlns:a16="http://schemas.microsoft.com/office/drawing/2014/main" val="274800911"/>
                  </a:ext>
                </a:extLst>
              </a:tr>
              <a:tr h="359280">
                <a:tc vMerge="1">
                  <a:txBody>
                    <a:bodyPr/>
                    <a:lstStyle/>
                    <a:p>
                      <a:endParaRPr lang="en-IN"/>
                    </a:p>
                  </a:txBody>
                  <a:tcPr/>
                </a:tc>
                <a:tc>
                  <a:txBody>
                    <a:bodyPr/>
                    <a:lstStyle/>
                    <a:p>
                      <a:pPr marL="457200" indent="144145" algn="just" hangingPunct="0">
                        <a:lnSpc>
                          <a:spcPts val="1200"/>
                        </a:lnSpc>
                        <a:tabLst>
                          <a:tab pos="434340" algn="l"/>
                        </a:tabLst>
                      </a:pPr>
                      <a:r>
                        <a:rPr lang="en-US" sz="700">
                          <a:effectLst/>
                        </a:rPr>
                        <a:t>TESLA</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11.13</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185.836</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13.632</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5.875</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54.81</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7.403</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extLst>
                  <a:ext uri="{0D108BD9-81ED-4DB2-BD59-A6C34878D82A}">
                    <a16:rowId xmlns:a16="http://schemas.microsoft.com/office/drawing/2014/main" val="2417721913"/>
                  </a:ext>
                </a:extLst>
              </a:tr>
              <a:tr h="249954">
                <a:tc vMerge="1">
                  <a:txBody>
                    <a:bodyPr/>
                    <a:lstStyle/>
                    <a:p>
                      <a:endParaRPr lang="en-IN"/>
                    </a:p>
                  </a:txBody>
                  <a:tcPr/>
                </a:tc>
                <a:tc>
                  <a:txBody>
                    <a:bodyPr/>
                    <a:lstStyle/>
                    <a:p>
                      <a:pPr marL="457200" indent="144145" algn="just" hangingPunct="0">
                        <a:lnSpc>
                          <a:spcPts val="1200"/>
                        </a:lnSpc>
                        <a:tabLst>
                          <a:tab pos="434340" algn="l"/>
                        </a:tabLst>
                      </a:pPr>
                      <a:r>
                        <a:rPr lang="en-US" sz="700">
                          <a:effectLst/>
                        </a:rPr>
                        <a:t>APPLE</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3.208</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17.029</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4.126</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4.103</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23.32</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4.829</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extLst>
                  <a:ext uri="{0D108BD9-81ED-4DB2-BD59-A6C34878D82A}">
                    <a16:rowId xmlns:a16="http://schemas.microsoft.com/office/drawing/2014/main" val="204896596"/>
                  </a:ext>
                </a:extLst>
              </a:tr>
              <a:tr h="249954">
                <a:tc vMerge="1">
                  <a:txBody>
                    <a:bodyPr/>
                    <a:lstStyle/>
                    <a:p>
                      <a:endParaRPr lang="en-IN"/>
                    </a:p>
                  </a:txBody>
                  <a:tcPr/>
                </a:tc>
                <a:tc>
                  <a:txBody>
                    <a:bodyPr/>
                    <a:lstStyle/>
                    <a:p>
                      <a:pPr marL="457200" indent="144145" algn="just" hangingPunct="0">
                        <a:lnSpc>
                          <a:spcPts val="1200"/>
                        </a:lnSpc>
                        <a:tabLst>
                          <a:tab pos="434340" algn="l"/>
                        </a:tabLst>
                      </a:pPr>
                      <a:r>
                        <a:rPr lang="en-US" sz="700">
                          <a:effectLst/>
                        </a:rPr>
                        <a:t>AMAZON</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1.843</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5.643</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2.375</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4.653</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28.72</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5.612</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extLst>
                  <a:ext uri="{0D108BD9-81ED-4DB2-BD59-A6C34878D82A}">
                    <a16:rowId xmlns:a16="http://schemas.microsoft.com/office/drawing/2014/main" val="3728894774"/>
                  </a:ext>
                </a:extLst>
              </a:tr>
              <a:tr h="265506">
                <a:tc rowSpan="4">
                  <a:txBody>
                    <a:bodyPr/>
                    <a:lstStyle/>
                    <a:p>
                      <a:pPr marL="0" marR="118110" indent="144145" algn="just" defTabSz="914400" rtl="0" eaLnBrk="1" latinLnBrk="0" hangingPunct="0">
                        <a:lnSpc>
                          <a:spcPct val="100000"/>
                        </a:lnSpc>
                        <a:spcBef>
                          <a:spcPts val="790"/>
                        </a:spcBef>
                        <a:tabLst>
                          <a:tab pos="378460" algn="l"/>
                        </a:tabLst>
                      </a:pPr>
                      <a:endParaRPr lang="en-US" sz="1200" b="1" kern="1200" dirty="0">
                        <a:solidFill>
                          <a:schemeClr val="lt1"/>
                        </a:solidFill>
                        <a:effectLst/>
                        <a:latin typeface="+mn-lt"/>
                        <a:ea typeface="+mn-ea"/>
                        <a:cs typeface="+mn-cs"/>
                      </a:endParaRPr>
                    </a:p>
                    <a:p>
                      <a:pPr marL="0" marR="118110" indent="144145" algn="ctr" defTabSz="914400" rtl="0" eaLnBrk="1" latinLnBrk="0" hangingPunct="0">
                        <a:lnSpc>
                          <a:spcPct val="100000"/>
                        </a:lnSpc>
                        <a:spcBef>
                          <a:spcPts val="790"/>
                        </a:spcBef>
                        <a:tabLst>
                          <a:tab pos="378460" algn="l"/>
                        </a:tabLst>
                      </a:pPr>
                      <a:r>
                        <a:rPr lang="en-US" sz="1200" b="1" kern="1200" dirty="0" err="1">
                          <a:solidFill>
                            <a:schemeClr val="lt1"/>
                          </a:solidFill>
                          <a:effectLst/>
                          <a:latin typeface="+mn-lt"/>
                          <a:ea typeface="+mn-ea"/>
                          <a:cs typeface="+mn-cs"/>
                        </a:rPr>
                        <a:t>Adagrad</a:t>
                      </a:r>
                      <a:r>
                        <a:rPr lang="en-US" sz="1200" b="1" kern="1200" dirty="0">
                          <a:solidFill>
                            <a:schemeClr val="lt1"/>
                          </a:solidFill>
                          <a:effectLst/>
                          <a:latin typeface="+mn-lt"/>
                          <a:ea typeface="+mn-ea"/>
                          <a:cs typeface="+mn-cs"/>
                        </a:rPr>
                        <a:t> Optimizer</a:t>
                      </a:r>
                      <a:endParaRPr lang="en-IN" sz="1200" b="1" kern="1200" dirty="0">
                        <a:solidFill>
                          <a:schemeClr val="lt1"/>
                        </a:solidFill>
                        <a:effectLst/>
                        <a:latin typeface="+mn-lt"/>
                        <a:ea typeface="+mn-ea"/>
                        <a:cs typeface="+mn-cs"/>
                      </a:endParaRPr>
                    </a:p>
                    <a:p>
                      <a:pPr marL="457200" marR="118110" indent="144145" algn="just" hangingPunct="0">
                        <a:lnSpc>
                          <a:spcPct val="100000"/>
                        </a:lnSpc>
                        <a:tabLst>
                          <a:tab pos="378460" algn="l"/>
                        </a:tabLst>
                      </a:pPr>
                      <a:r>
                        <a:rPr lang="en-US" sz="700" dirty="0">
                          <a:effectLst/>
                        </a:rPr>
                        <a:t> </a:t>
                      </a:r>
                      <a:endParaRPr lang="en-IN" sz="800" dirty="0">
                        <a:effectLst/>
                      </a:endParaRPr>
                    </a:p>
                    <a:p>
                      <a:pPr marL="457200" indent="144145" algn="just" hangingPunct="0">
                        <a:lnSpc>
                          <a:spcPts val="1200"/>
                        </a:lnSpc>
                        <a:tabLst>
                          <a:tab pos="434340" algn="l"/>
                        </a:tabLst>
                      </a:pPr>
                      <a:r>
                        <a:rPr lang="en-IN" sz="700" dirty="0">
                          <a:effectLst/>
                        </a:rPr>
                        <a:t> </a:t>
                      </a:r>
                      <a:endParaRPr lang="en-IN" sz="800" dirty="0">
                        <a:effectLst/>
                        <a:latin typeface="Times New Roman" panose="02020603050405020304" pitchFamily="18" charset="0"/>
                        <a:ea typeface="Times New Roman" panose="02020603050405020304" pitchFamily="18" charset="0"/>
                      </a:endParaRPr>
                    </a:p>
                  </a:txBody>
                  <a:tcPr marL="51859" marR="51859" marT="0" marB="0"/>
                </a:tc>
                <a:tc>
                  <a:txBody>
                    <a:bodyPr/>
                    <a:lstStyle/>
                    <a:p>
                      <a:pPr marL="457200" indent="144145" algn="just" hangingPunct="0">
                        <a:lnSpc>
                          <a:spcPts val="1200"/>
                        </a:lnSpc>
                        <a:tabLst>
                          <a:tab pos="434340" algn="l"/>
                        </a:tabLst>
                      </a:pPr>
                      <a:r>
                        <a:rPr lang="en-US" sz="700">
                          <a:effectLst/>
                        </a:rPr>
                        <a:t>META</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3.409</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15.348</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3.713</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11.93</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175.4</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3.247</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extLst>
                  <a:ext uri="{0D108BD9-81ED-4DB2-BD59-A6C34878D82A}">
                    <a16:rowId xmlns:a16="http://schemas.microsoft.com/office/drawing/2014/main" val="1670365955"/>
                  </a:ext>
                </a:extLst>
              </a:tr>
              <a:tr h="421686">
                <a:tc vMerge="1">
                  <a:txBody>
                    <a:bodyPr/>
                    <a:lstStyle/>
                    <a:p>
                      <a:endParaRPr lang="en-IN"/>
                    </a:p>
                  </a:txBody>
                  <a:tcPr/>
                </a:tc>
                <a:tc>
                  <a:txBody>
                    <a:bodyPr/>
                    <a:lstStyle/>
                    <a:p>
                      <a:pPr marL="457200" indent="144145" algn="just" hangingPunct="0">
                        <a:lnSpc>
                          <a:spcPts val="1200"/>
                        </a:lnSpc>
                        <a:tabLst>
                          <a:tab pos="434340" algn="l"/>
                        </a:tabLst>
                      </a:pPr>
                      <a:r>
                        <a:rPr lang="en-US" sz="700">
                          <a:effectLst/>
                        </a:rPr>
                        <a:t>TESLA</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11.72</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204.098</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14.286</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5.958</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55.66</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7.461</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extLst>
                  <a:ext uri="{0D108BD9-81ED-4DB2-BD59-A6C34878D82A}">
                    <a16:rowId xmlns:a16="http://schemas.microsoft.com/office/drawing/2014/main" val="1496435453"/>
                  </a:ext>
                </a:extLst>
              </a:tr>
              <a:tr h="265506">
                <a:tc vMerge="1">
                  <a:txBody>
                    <a:bodyPr/>
                    <a:lstStyle/>
                    <a:p>
                      <a:endParaRPr lang="en-IN"/>
                    </a:p>
                  </a:txBody>
                  <a:tcPr/>
                </a:tc>
                <a:tc>
                  <a:txBody>
                    <a:bodyPr/>
                    <a:lstStyle/>
                    <a:p>
                      <a:pPr marL="457200" indent="144145" algn="just" hangingPunct="0">
                        <a:lnSpc>
                          <a:spcPts val="1200"/>
                        </a:lnSpc>
                        <a:tabLst>
                          <a:tab pos="434340" algn="l"/>
                        </a:tabLst>
                      </a:pPr>
                      <a:r>
                        <a:rPr lang="en-US" sz="700">
                          <a:effectLst/>
                        </a:rPr>
                        <a:t>APPLE</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3.29</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17.374</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4.168</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US" sz="700">
                          <a:effectLst/>
                        </a:rPr>
                        <a:t>4.347</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25.45</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US" sz="700">
                          <a:effectLst/>
                        </a:rPr>
                        <a:t>5.044</a:t>
                      </a:r>
                      <a:endParaRPr lang="en-IN" sz="800">
                        <a:effectLst/>
                        <a:latin typeface="Times New Roman" panose="02020603050405020304" pitchFamily="18" charset="0"/>
                        <a:ea typeface="Times New Roman" panose="02020603050405020304" pitchFamily="18" charset="0"/>
                      </a:endParaRPr>
                    </a:p>
                  </a:txBody>
                  <a:tcPr marL="51859" marR="51859" marT="0" marB="0"/>
                </a:tc>
                <a:extLst>
                  <a:ext uri="{0D108BD9-81ED-4DB2-BD59-A6C34878D82A}">
                    <a16:rowId xmlns:a16="http://schemas.microsoft.com/office/drawing/2014/main" val="2720591120"/>
                  </a:ext>
                </a:extLst>
              </a:tr>
              <a:tr h="359280">
                <a:tc vMerge="1">
                  <a:txBody>
                    <a:bodyPr/>
                    <a:lstStyle/>
                    <a:p>
                      <a:endParaRPr lang="en-IN"/>
                    </a:p>
                  </a:txBody>
                  <a:tcPr/>
                </a:tc>
                <a:tc>
                  <a:txBody>
                    <a:bodyPr/>
                    <a:lstStyle/>
                    <a:p>
                      <a:pPr marL="457200" indent="144145" algn="just" hangingPunct="0">
                        <a:lnSpc>
                          <a:spcPts val="1200"/>
                        </a:lnSpc>
                        <a:tabLst>
                          <a:tab pos="434340" algn="l"/>
                        </a:tabLst>
                      </a:pPr>
                      <a:r>
                        <a:rPr lang="en-US" sz="700">
                          <a:effectLst/>
                        </a:rPr>
                        <a:t>AMAZON</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3.086</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15.378</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ts val="1200"/>
                        </a:lnSpc>
                        <a:tabLst>
                          <a:tab pos="378460" algn="l"/>
                        </a:tabLst>
                      </a:pPr>
                      <a:r>
                        <a:rPr lang="en-IN" sz="700">
                          <a:effectLst/>
                        </a:rPr>
                        <a:t>3.921</a:t>
                      </a:r>
                      <a:endParaRPr lang="en-IN" sz="800">
                        <a:effectLst/>
                      </a:endParaRPr>
                    </a:p>
                    <a:p>
                      <a:pPr marL="457200" marR="118110" indent="144145" algn="just" hangingPunct="0">
                        <a:lnSpc>
                          <a:spcPct val="1000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a:effectLst/>
                        </a:rPr>
                        <a:t>4.717</a:t>
                      </a:r>
                      <a:endParaRPr lang="en-IN" sz="800">
                        <a:effectLst/>
                      </a:endParaRPr>
                    </a:p>
                    <a:p>
                      <a:pPr marL="457200" marR="118110" indent="144145" algn="r" hangingPunct="0">
                        <a:lnSpc>
                          <a:spcPct val="100000"/>
                        </a:lnSpc>
                        <a:tabLst>
                          <a:tab pos="378460" algn="l"/>
                        </a:tabLst>
                      </a:pPr>
                      <a:r>
                        <a:rPr lang="en-IN" sz="700">
                          <a:effectLst/>
                        </a:rPr>
                        <a:t> </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US" sz="700">
                          <a:effectLst/>
                        </a:rPr>
                        <a:t>29.47</a:t>
                      </a:r>
                      <a:endParaRPr lang="en-IN" sz="800">
                        <a:effectLst/>
                      </a:endParaRPr>
                    </a:p>
                    <a:p>
                      <a:pPr marL="457200" marR="118110" indent="144145" algn="just" hangingPunct="0">
                        <a:lnSpc>
                          <a:spcPts val="1200"/>
                        </a:lnSpc>
                        <a:tabLst>
                          <a:tab pos="378460" algn="l"/>
                        </a:tabLst>
                      </a:pPr>
                      <a:r>
                        <a:rPr lang="en-IN" sz="700">
                          <a:effectLst/>
                        </a:rPr>
                        <a:t> </a:t>
                      </a:r>
                      <a:endParaRPr lang="en-IN" sz="800">
                        <a:effectLst/>
                        <a:latin typeface="Times New Roman" panose="02020603050405020304" pitchFamily="18" charset="0"/>
                        <a:ea typeface="Times New Roman" panose="02020603050405020304" pitchFamily="18" charset="0"/>
                      </a:endParaRPr>
                    </a:p>
                  </a:txBody>
                  <a:tcPr marL="51859" marR="51859" marT="0" marB="0"/>
                </a:tc>
                <a:tc>
                  <a:txBody>
                    <a:bodyPr/>
                    <a:lstStyle/>
                    <a:p>
                      <a:pPr marR="118110" indent="144145" algn="just" hangingPunct="0">
                        <a:lnSpc>
                          <a:spcPct val="100000"/>
                        </a:lnSpc>
                        <a:tabLst>
                          <a:tab pos="378460" algn="l"/>
                        </a:tabLst>
                      </a:pPr>
                      <a:r>
                        <a:rPr lang="en-IN" sz="700" dirty="0">
                          <a:effectLst/>
                        </a:rPr>
                        <a:t>5.428</a:t>
                      </a:r>
                      <a:endParaRPr lang="en-IN" sz="800" dirty="0">
                        <a:effectLst/>
                      </a:endParaRPr>
                    </a:p>
                    <a:p>
                      <a:pPr marL="457200" marR="118110" indent="144145" algn="r" hangingPunct="0">
                        <a:lnSpc>
                          <a:spcPct val="100000"/>
                        </a:lnSpc>
                        <a:tabLst>
                          <a:tab pos="378460" algn="l"/>
                        </a:tabLst>
                      </a:pPr>
                      <a:r>
                        <a:rPr lang="en-IN" sz="700" dirty="0">
                          <a:effectLst/>
                        </a:rPr>
                        <a:t> </a:t>
                      </a:r>
                      <a:endParaRPr lang="en-IN" sz="800" dirty="0">
                        <a:effectLst/>
                      </a:endParaRPr>
                    </a:p>
                    <a:p>
                      <a:pPr marL="457200" marR="118110" indent="144145" algn="just" hangingPunct="0">
                        <a:lnSpc>
                          <a:spcPts val="1200"/>
                        </a:lnSpc>
                        <a:tabLst>
                          <a:tab pos="378460" algn="l"/>
                        </a:tabLst>
                      </a:pPr>
                      <a:r>
                        <a:rPr lang="en-IN" sz="700" dirty="0">
                          <a:effectLst/>
                        </a:rPr>
                        <a:t> </a:t>
                      </a:r>
                      <a:endParaRPr lang="en-IN" sz="800" dirty="0">
                        <a:effectLst/>
                        <a:latin typeface="Times New Roman" panose="02020603050405020304" pitchFamily="18" charset="0"/>
                        <a:ea typeface="Times New Roman" panose="02020603050405020304" pitchFamily="18" charset="0"/>
                      </a:endParaRPr>
                    </a:p>
                  </a:txBody>
                  <a:tcPr marL="51859" marR="51859" marT="0" marB="0"/>
                </a:tc>
                <a:extLst>
                  <a:ext uri="{0D108BD9-81ED-4DB2-BD59-A6C34878D82A}">
                    <a16:rowId xmlns:a16="http://schemas.microsoft.com/office/drawing/2014/main" val="1475273532"/>
                  </a:ext>
                </a:extLst>
              </a:tr>
            </a:tbl>
          </a:graphicData>
        </a:graphic>
      </p:graphicFrame>
      <p:sp>
        <p:nvSpPr>
          <p:cNvPr id="4" name="Rectangle 1">
            <a:extLst>
              <a:ext uri="{FF2B5EF4-FFF2-40B4-BE49-F238E27FC236}">
                <a16:creationId xmlns:a16="http://schemas.microsoft.com/office/drawing/2014/main" id="{502908CF-B264-D5A2-5CF7-2FF5A6B9E7F3}"/>
              </a:ext>
            </a:extLst>
          </p:cNvPr>
          <p:cNvSpPr>
            <a:spLocks noChangeArrowheads="1"/>
          </p:cNvSpPr>
          <p:nvPr/>
        </p:nvSpPr>
        <p:spPr bwMode="auto">
          <a:xfrm>
            <a:off x="1881608" y="1020510"/>
            <a:ext cx="14574552" cy="2308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144463" eaLnBrk="0" fontAlgn="base" hangingPunct="0">
              <a:spcBef>
                <a:spcPct val="0"/>
              </a:spcBef>
              <a:spcAft>
                <a:spcPct val="0"/>
              </a:spcAft>
              <a:tabLst>
                <a:tab pos="377825" algn="l"/>
              </a:tabLst>
              <a:defRPr>
                <a:solidFill>
                  <a:schemeClr val="tx1"/>
                </a:solidFill>
                <a:latin typeface="Arial" panose="020B0604020202020204" pitchFamily="34" charset="0"/>
              </a:defRPr>
            </a:lvl1pPr>
            <a:lvl2pPr eaLnBrk="0" fontAlgn="base" hangingPunct="0">
              <a:spcBef>
                <a:spcPct val="0"/>
              </a:spcBef>
              <a:spcAft>
                <a:spcPct val="0"/>
              </a:spcAft>
              <a:tabLst>
                <a:tab pos="377825" algn="l"/>
              </a:tabLst>
              <a:defRPr>
                <a:solidFill>
                  <a:schemeClr val="tx1"/>
                </a:solidFill>
                <a:latin typeface="Arial" panose="020B0604020202020204" pitchFamily="34" charset="0"/>
              </a:defRPr>
            </a:lvl2pPr>
            <a:lvl3pPr eaLnBrk="0" fontAlgn="base" hangingPunct="0">
              <a:spcBef>
                <a:spcPct val="0"/>
              </a:spcBef>
              <a:spcAft>
                <a:spcPct val="0"/>
              </a:spcAft>
              <a:tabLst>
                <a:tab pos="377825" algn="l"/>
              </a:tabLst>
              <a:defRPr>
                <a:solidFill>
                  <a:schemeClr val="tx1"/>
                </a:solidFill>
                <a:latin typeface="Arial" panose="020B0604020202020204" pitchFamily="34" charset="0"/>
              </a:defRPr>
            </a:lvl3pPr>
            <a:lvl4pPr eaLnBrk="0" fontAlgn="base" hangingPunct="0">
              <a:spcBef>
                <a:spcPct val="0"/>
              </a:spcBef>
              <a:spcAft>
                <a:spcPct val="0"/>
              </a:spcAft>
              <a:tabLst>
                <a:tab pos="377825" algn="l"/>
              </a:tabLst>
              <a:defRPr>
                <a:solidFill>
                  <a:schemeClr val="tx1"/>
                </a:solidFill>
                <a:latin typeface="Arial" panose="020B0604020202020204" pitchFamily="34" charset="0"/>
              </a:defRPr>
            </a:lvl4pPr>
            <a:lvl5pPr eaLnBrk="0" fontAlgn="base" hangingPunct="0">
              <a:spcBef>
                <a:spcPct val="0"/>
              </a:spcBef>
              <a:spcAft>
                <a:spcPct val="0"/>
              </a:spcAft>
              <a:tabLst>
                <a:tab pos="377825" algn="l"/>
              </a:tabLst>
              <a:defRPr>
                <a:solidFill>
                  <a:schemeClr val="tx1"/>
                </a:solidFill>
                <a:latin typeface="Arial" panose="020B0604020202020204" pitchFamily="34" charset="0"/>
              </a:defRPr>
            </a:lvl5pPr>
            <a:lvl6pPr eaLnBrk="0" fontAlgn="base" hangingPunct="0">
              <a:spcBef>
                <a:spcPct val="0"/>
              </a:spcBef>
              <a:spcAft>
                <a:spcPct val="0"/>
              </a:spcAft>
              <a:tabLst>
                <a:tab pos="377825" algn="l"/>
              </a:tabLst>
              <a:defRPr>
                <a:solidFill>
                  <a:schemeClr val="tx1"/>
                </a:solidFill>
                <a:latin typeface="Arial" panose="020B0604020202020204" pitchFamily="34" charset="0"/>
              </a:defRPr>
            </a:lvl6pPr>
            <a:lvl7pPr eaLnBrk="0" fontAlgn="base" hangingPunct="0">
              <a:spcBef>
                <a:spcPct val="0"/>
              </a:spcBef>
              <a:spcAft>
                <a:spcPct val="0"/>
              </a:spcAft>
              <a:tabLst>
                <a:tab pos="377825" algn="l"/>
              </a:tabLst>
              <a:defRPr>
                <a:solidFill>
                  <a:schemeClr val="tx1"/>
                </a:solidFill>
                <a:latin typeface="Arial" panose="020B0604020202020204" pitchFamily="34" charset="0"/>
              </a:defRPr>
            </a:lvl7pPr>
            <a:lvl8pPr eaLnBrk="0" fontAlgn="base" hangingPunct="0">
              <a:spcBef>
                <a:spcPct val="0"/>
              </a:spcBef>
              <a:spcAft>
                <a:spcPct val="0"/>
              </a:spcAft>
              <a:tabLst>
                <a:tab pos="377825" algn="l"/>
              </a:tabLst>
              <a:defRPr>
                <a:solidFill>
                  <a:schemeClr val="tx1"/>
                </a:solidFill>
                <a:latin typeface="Arial" panose="020B0604020202020204" pitchFamily="34" charset="0"/>
              </a:defRPr>
            </a:lvl8pPr>
            <a:lvl9pPr eaLnBrk="0" fontAlgn="base" hangingPunct="0">
              <a:spcBef>
                <a:spcPct val="0"/>
              </a:spcBef>
              <a:spcAft>
                <a:spcPct val="0"/>
              </a:spcAft>
              <a:tabLst>
                <a:tab pos="377825" algn="l"/>
              </a:tabLst>
              <a:defRPr>
                <a:solidFill>
                  <a:schemeClr val="tx1"/>
                </a:solidFill>
                <a:latin typeface="Arial" panose="020B0604020202020204" pitchFamily="34" charset="0"/>
              </a:defRPr>
            </a:lvl9pPr>
          </a:lstStyle>
          <a:p>
            <a:pPr marL="0" marR="0" lvl="0" indent="144463" algn="l" defTabSz="914400" rtl="0" eaLnBrk="0" fontAlgn="base" latinLnBrk="0" hangingPunct="0">
              <a:lnSpc>
                <a:spcPct val="100000"/>
              </a:lnSpc>
              <a:spcBef>
                <a:spcPct val="0"/>
              </a:spcBef>
              <a:spcAft>
                <a:spcPct val="0"/>
              </a:spcAft>
              <a:buClrTx/>
              <a:buSzTx/>
              <a:buFontTx/>
              <a:buNone/>
              <a:tabLst>
                <a:tab pos="377825" algn="l"/>
              </a:tabLst>
            </a:pPr>
            <a:r>
              <a:rPr kumimoji="0" lang="en-US" altLang="en-US" sz="900" b="1" i="0" u="none" strike="noStrike" cap="none" normalizeH="0" baseline="0" dirty="0">
                <a:ln>
                  <a:noFill/>
                </a:ln>
                <a:solidFill>
                  <a:srgbClr val="212121"/>
                </a:solidFill>
                <a:effectLst/>
                <a:latin typeface="Arial" panose="020B0604020202020204" pitchFamily="34" charset="0"/>
                <a:ea typeface="Times New Roman" panose="02020603050405020304" pitchFamily="18" charset="0"/>
              </a:rPr>
              <a:t>Table 3.</a:t>
            </a:r>
            <a:r>
              <a:rPr kumimoji="0" lang="en-US" altLang="en-US" sz="900" b="0" i="0" u="none" strike="noStrike" cap="none" normalizeH="0" baseline="0" dirty="0">
                <a:ln>
                  <a:noFill/>
                </a:ln>
                <a:solidFill>
                  <a:srgbClr val="212121"/>
                </a:solidFill>
                <a:effectLst/>
                <a:latin typeface="Arial" panose="020B0604020202020204" pitchFamily="34" charset="0"/>
                <a:ea typeface="Times New Roman" panose="02020603050405020304" pitchFamily="18" charset="0"/>
              </a:rPr>
              <a:t> Error detection in Training Data using Different Optimizer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5562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2192CF6-3BF6-756F-CC22-61B86E4EFF0D}"/>
              </a:ext>
            </a:extLst>
          </p:cNvPr>
          <p:cNvSpPr>
            <a:spLocks noGrp="1"/>
          </p:cNvSpPr>
          <p:nvPr>
            <p:ph type="sldNum" sz="quarter" idx="12"/>
          </p:nvPr>
        </p:nvSpPr>
        <p:spPr/>
        <p:txBody>
          <a:bodyPr/>
          <a:lstStyle/>
          <a:p>
            <a:fld id="{B8E0871B-6F50-4800-9A95-2ABCD52193FF}" type="slidenum">
              <a:rPr lang="en-IN" smtClean="0"/>
              <a:t>17</a:t>
            </a:fld>
            <a:endParaRPr lang="en-IN"/>
          </a:p>
        </p:txBody>
      </p:sp>
      <p:graphicFrame>
        <p:nvGraphicFramePr>
          <p:cNvPr id="2" name="Table 1">
            <a:extLst>
              <a:ext uri="{FF2B5EF4-FFF2-40B4-BE49-F238E27FC236}">
                <a16:creationId xmlns:a16="http://schemas.microsoft.com/office/drawing/2014/main" id="{4250021A-307F-0991-5B2C-400CA7356182}"/>
              </a:ext>
            </a:extLst>
          </p:cNvPr>
          <p:cNvGraphicFramePr>
            <a:graphicFrameLocks noGrp="1"/>
          </p:cNvGraphicFramePr>
          <p:nvPr>
            <p:extLst>
              <p:ext uri="{D42A27DB-BD31-4B8C-83A1-F6EECF244321}">
                <p14:modId xmlns:p14="http://schemas.microsoft.com/office/powerpoint/2010/main" val="33287019"/>
              </p:ext>
            </p:extLst>
          </p:nvPr>
        </p:nvGraphicFramePr>
        <p:xfrm>
          <a:off x="2044280" y="783947"/>
          <a:ext cx="8128000" cy="5999217"/>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370256460"/>
                    </a:ext>
                  </a:extLst>
                </a:gridCol>
                <a:gridCol w="4064000">
                  <a:extLst>
                    <a:ext uri="{9D8B030D-6E8A-4147-A177-3AD203B41FA5}">
                      <a16:colId xmlns:a16="http://schemas.microsoft.com/office/drawing/2014/main" val="3279936665"/>
                    </a:ext>
                  </a:extLst>
                </a:gridCol>
              </a:tblGrid>
              <a:tr h="2137650">
                <a:tc>
                  <a:txBody>
                    <a:bodyPr/>
                    <a:lstStyle/>
                    <a:p>
                      <a:endParaRPr lang="en-IN" dirty="0"/>
                    </a:p>
                  </a:txBody>
                  <a:tcPr>
                    <a:solidFill>
                      <a:schemeClr val="bg2"/>
                    </a:solidFill>
                  </a:tcPr>
                </a:tc>
                <a:tc>
                  <a:txBody>
                    <a:bodyPr/>
                    <a:lstStyle/>
                    <a:p>
                      <a:endParaRPr lang="en-IN" dirty="0"/>
                    </a:p>
                  </a:txBody>
                  <a:tcPr>
                    <a:solidFill>
                      <a:schemeClr val="bg2"/>
                    </a:solidFill>
                  </a:tcPr>
                </a:tc>
                <a:extLst>
                  <a:ext uri="{0D108BD9-81ED-4DB2-BD59-A6C34878D82A}">
                    <a16:rowId xmlns:a16="http://schemas.microsoft.com/office/drawing/2014/main" val="1494707901"/>
                  </a:ext>
                </a:extLst>
              </a:tr>
              <a:tr h="666252">
                <a:tc>
                  <a:txBody>
                    <a:bodyPr/>
                    <a:lstStyle/>
                    <a:p>
                      <a:r>
                        <a:rPr lang="en-US" sz="1800" b="1" kern="1200" dirty="0">
                          <a:solidFill>
                            <a:schemeClr val="dk1"/>
                          </a:solidFill>
                          <a:effectLst/>
                          <a:latin typeface="+mn-lt"/>
                          <a:ea typeface="+mn-ea"/>
                          <a:cs typeface="+mn-cs"/>
                        </a:rPr>
                        <a:t>Fig.8.</a:t>
                      </a:r>
                      <a:r>
                        <a:rPr lang="en-US" sz="1800" kern="1200" dirty="0">
                          <a:solidFill>
                            <a:schemeClr val="dk1"/>
                          </a:solidFill>
                          <a:effectLst/>
                          <a:latin typeface="+mn-lt"/>
                          <a:ea typeface="+mn-ea"/>
                          <a:cs typeface="+mn-cs"/>
                        </a:rPr>
                        <a:t>  Error evaluation for closing price prediction of Tesla (2023-2024)</a:t>
                      </a:r>
                      <a:endParaRPr lang="en-IN" dirty="0"/>
                    </a:p>
                  </a:txBody>
                  <a:tcPr/>
                </a:tc>
                <a:tc>
                  <a:txBody>
                    <a:bodyPr/>
                    <a:lstStyle/>
                    <a:p>
                      <a:r>
                        <a:rPr lang="en-US" sz="1800" b="1" kern="1200" dirty="0">
                          <a:solidFill>
                            <a:schemeClr val="dk1"/>
                          </a:solidFill>
                          <a:effectLst/>
                          <a:latin typeface="+mn-lt"/>
                          <a:ea typeface="+mn-ea"/>
                          <a:cs typeface="+mn-cs"/>
                        </a:rPr>
                        <a:t>Fig.9.</a:t>
                      </a:r>
                      <a:r>
                        <a:rPr lang="en-US" sz="1800" kern="1200" dirty="0">
                          <a:solidFill>
                            <a:schemeClr val="dk1"/>
                          </a:solidFill>
                          <a:effectLst/>
                          <a:latin typeface="+mn-lt"/>
                          <a:ea typeface="+mn-ea"/>
                          <a:cs typeface="+mn-cs"/>
                        </a:rPr>
                        <a:t>  Error evaluation for closing price prediction of META (2023-2024)</a:t>
                      </a:r>
                      <a:endParaRPr lang="en-IN" dirty="0"/>
                    </a:p>
                  </a:txBody>
                  <a:tcPr/>
                </a:tc>
                <a:extLst>
                  <a:ext uri="{0D108BD9-81ED-4DB2-BD59-A6C34878D82A}">
                    <a16:rowId xmlns:a16="http://schemas.microsoft.com/office/drawing/2014/main" val="708394245"/>
                  </a:ext>
                </a:extLst>
              </a:tr>
              <a:tr h="2555235">
                <a:tc>
                  <a:txBody>
                    <a:bodyPr/>
                    <a:lstStyle/>
                    <a:p>
                      <a:endParaRPr lang="en-IN" dirty="0"/>
                    </a:p>
                  </a:txBody>
                  <a:tcPr/>
                </a:tc>
                <a:tc>
                  <a:txBody>
                    <a:bodyPr/>
                    <a:lstStyle/>
                    <a:p>
                      <a:endParaRPr lang="en-IN" dirty="0"/>
                    </a:p>
                  </a:txBody>
                  <a:tcPr/>
                </a:tc>
                <a:extLst>
                  <a:ext uri="{0D108BD9-81ED-4DB2-BD59-A6C34878D82A}">
                    <a16:rowId xmlns:a16="http://schemas.microsoft.com/office/drawing/2014/main" val="470386465"/>
                  </a:ext>
                </a:extLst>
              </a:tr>
              <a:tr h="395828">
                <a:tc>
                  <a:txBody>
                    <a:bodyPr/>
                    <a:lstStyle/>
                    <a:p>
                      <a:r>
                        <a:rPr lang="en-US" sz="1800" b="1" kern="1200" dirty="0">
                          <a:solidFill>
                            <a:schemeClr val="dk1"/>
                          </a:solidFill>
                          <a:effectLst/>
                          <a:latin typeface="+mn-lt"/>
                          <a:ea typeface="+mn-ea"/>
                          <a:cs typeface="+mn-cs"/>
                        </a:rPr>
                        <a:t>Fig.10.</a:t>
                      </a:r>
                      <a:r>
                        <a:rPr lang="en-US" sz="1800" kern="1200" dirty="0">
                          <a:solidFill>
                            <a:schemeClr val="dk1"/>
                          </a:solidFill>
                          <a:effectLst/>
                          <a:latin typeface="+mn-lt"/>
                          <a:ea typeface="+mn-ea"/>
                          <a:cs typeface="+mn-cs"/>
                        </a:rPr>
                        <a:t>  Error evaluation for closing price prediction of Apple (2023-2024)</a:t>
                      </a:r>
                      <a:endParaRPr lang="en-IN" dirty="0"/>
                    </a:p>
                  </a:txBody>
                  <a:tcPr/>
                </a:tc>
                <a:tc>
                  <a:txBody>
                    <a:bodyPr/>
                    <a:lstStyle/>
                    <a:p>
                      <a:r>
                        <a:rPr lang="en-US" sz="1800" b="1" kern="1200" dirty="0">
                          <a:solidFill>
                            <a:schemeClr val="dk1"/>
                          </a:solidFill>
                          <a:effectLst/>
                          <a:latin typeface="+mn-lt"/>
                          <a:ea typeface="+mn-ea"/>
                          <a:cs typeface="+mn-cs"/>
                        </a:rPr>
                        <a:t>Fig.11</a:t>
                      </a:r>
                      <a:r>
                        <a:rPr lang="en-US" sz="1800" kern="1200" dirty="0">
                          <a:solidFill>
                            <a:schemeClr val="dk1"/>
                          </a:solidFill>
                          <a:effectLst/>
                          <a:latin typeface="+mn-lt"/>
                          <a:ea typeface="+mn-ea"/>
                          <a:cs typeface="+mn-cs"/>
                        </a:rPr>
                        <a:t>.  Error evaluation for closing price prediction of Amazon (2023-2024)</a:t>
                      </a:r>
                      <a:endParaRPr lang="en-IN" dirty="0"/>
                    </a:p>
                  </a:txBody>
                  <a:tcPr/>
                </a:tc>
                <a:extLst>
                  <a:ext uri="{0D108BD9-81ED-4DB2-BD59-A6C34878D82A}">
                    <a16:rowId xmlns:a16="http://schemas.microsoft.com/office/drawing/2014/main" val="1315420529"/>
                  </a:ext>
                </a:extLst>
              </a:tr>
            </a:tbl>
          </a:graphicData>
        </a:graphic>
      </p:graphicFrame>
      <p:pic>
        <p:nvPicPr>
          <p:cNvPr id="4" name="Picture 3">
            <a:extLst>
              <a:ext uri="{FF2B5EF4-FFF2-40B4-BE49-F238E27FC236}">
                <a16:creationId xmlns:a16="http://schemas.microsoft.com/office/drawing/2014/main" id="{85DEEDB5-3895-841E-DDCF-0BC1583C04F3}"/>
              </a:ext>
            </a:extLst>
          </p:cNvPr>
          <p:cNvPicPr>
            <a:picLocks noChangeAspect="1"/>
          </p:cNvPicPr>
          <p:nvPr/>
        </p:nvPicPr>
        <p:blipFill>
          <a:blip r:embed="rId2"/>
          <a:stretch>
            <a:fillRect/>
          </a:stretch>
        </p:blipFill>
        <p:spPr>
          <a:xfrm>
            <a:off x="2044280" y="663642"/>
            <a:ext cx="4064000" cy="2234200"/>
          </a:xfrm>
          <a:prstGeom prst="rect">
            <a:avLst/>
          </a:prstGeom>
        </p:spPr>
      </p:pic>
      <p:pic>
        <p:nvPicPr>
          <p:cNvPr id="7" name="Picture 6">
            <a:extLst>
              <a:ext uri="{FF2B5EF4-FFF2-40B4-BE49-F238E27FC236}">
                <a16:creationId xmlns:a16="http://schemas.microsoft.com/office/drawing/2014/main" id="{AE49AF0E-F4DB-9055-EF04-4EC80826B04B}"/>
              </a:ext>
            </a:extLst>
          </p:cNvPr>
          <p:cNvPicPr>
            <a:picLocks noChangeAspect="1"/>
          </p:cNvPicPr>
          <p:nvPr/>
        </p:nvPicPr>
        <p:blipFill>
          <a:blip r:embed="rId3"/>
          <a:stretch>
            <a:fillRect/>
          </a:stretch>
        </p:blipFill>
        <p:spPr>
          <a:xfrm>
            <a:off x="6095999" y="679822"/>
            <a:ext cx="4063999" cy="2234201"/>
          </a:xfrm>
          <a:prstGeom prst="rect">
            <a:avLst/>
          </a:prstGeom>
        </p:spPr>
      </p:pic>
      <p:pic>
        <p:nvPicPr>
          <p:cNvPr id="43" name="Picture 42">
            <a:extLst>
              <a:ext uri="{FF2B5EF4-FFF2-40B4-BE49-F238E27FC236}">
                <a16:creationId xmlns:a16="http://schemas.microsoft.com/office/drawing/2014/main" id="{E5FF5A48-3E62-C0A9-C74C-6858250438A7}"/>
              </a:ext>
            </a:extLst>
          </p:cNvPr>
          <p:cNvPicPr>
            <a:picLocks noChangeAspect="1"/>
          </p:cNvPicPr>
          <p:nvPr/>
        </p:nvPicPr>
        <p:blipFill>
          <a:blip r:embed="rId4"/>
          <a:stretch>
            <a:fillRect/>
          </a:stretch>
        </p:blipFill>
        <p:spPr>
          <a:xfrm>
            <a:off x="2032000" y="3578319"/>
            <a:ext cx="4063999" cy="2599859"/>
          </a:xfrm>
          <a:prstGeom prst="rect">
            <a:avLst/>
          </a:prstGeom>
        </p:spPr>
      </p:pic>
      <p:pic>
        <p:nvPicPr>
          <p:cNvPr id="44" name="Picture 43">
            <a:extLst>
              <a:ext uri="{FF2B5EF4-FFF2-40B4-BE49-F238E27FC236}">
                <a16:creationId xmlns:a16="http://schemas.microsoft.com/office/drawing/2014/main" id="{964ACC6B-E681-284B-88C2-4AF74041EC5E}"/>
              </a:ext>
            </a:extLst>
          </p:cNvPr>
          <p:cNvPicPr>
            <a:picLocks noChangeAspect="1"/>
          </p:cNvPicPr>
          <p:nvPr/>
        </p:nvPicPr>
        <p:blipFill>
          <a:blip r:embed="rId5"/>
          <a:stretch>
            <a:fillRect/>
          </a:stretch>
        </p:blipFill>
        <p:spPr>
          <a:xfrm>
            <a:off x="6095998" y="3562139"/>
            <a:ext cx="4063999" cy="2599859"/>
          </a:xfrm>
          <a:prstGeom prst="rect">
            <a:avLst/>
          </a:prstGeom>
        </p:spPr>
      </p:pic>
    </p:spTree>
    <p:extLst>
      <p:ext uri="{BB962C8B-B14F-4D97-AF65-F5344CB8AC3E}">
        <p14:creationId xmlns:p14="http://schemas.microsoft.com/office/powerpoint/2010/main" val="458150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3D14E76-76B1-1020-925B-58F3316A8EA3}"/>
              </a:ext>
            </a:extLst>
          </p:cNvPr>
          <p:cNvSpPr>
            <a:spLocks noGrp="1"/>
          </p:cNvSpPr>
          <p:nvPr>
            <p:ph type="sldNum" sz="quarter" idx="12"/>
          </p:nvPr>
        </p:nvSpPr>
        <p:spPr/>
        <p:txBody>
          <a:bodyPr/>
          <a:lstStyle/>
          <a:p>
            <a:fld id="{B8E0871B-6F50-4800-9A95-2ABCD52193FF}" type="slidenum">
              <a:rPr lang="en-IN" smtClean="0"/>
              <a:t>18</a:t>
            </a:fld>
            <a:endParaRPr lang="en-IN"/>
          </a:p>
        </p:txBody>
      </p:sp>
      <p:graphicFrame>
        <p:nvGraphicFramePr>
          <p:cNvPr id="4" name="Table 3">
            <a:extLst>
              <a:ext uri="{FF2B5EF4-FFF2-40B4-BE49-F238E27FC236}">
                <a16:creationId xmlns:a16="http://schemas.microsoft.com/office/drawing/2014/main" id="{B94C26B7-16FD-4B61-9236-92612C2D2A08}"/>
              </a:ext>
            </a:extLst>
          </p:cNvPr>
          <p:cNvGraphicFramePr>
            <a:graphicFrameLocks noGrp="1"/>
          </p:cNvGraphicFramePr>
          <p:nvPr>
            <p:extLst>
              <p:ext uri="{D42A27DB-BD31-4B8C-83A1-F6EECF244321}">
                <p14:modId xmlns:p14="http://schemas.microsoft.com/office/powerpoint/2010/main" val="1719451435"/>
              </p:ext>
            </p:extLst>
          </p:nvPr>
        </p:nvGraphicFramePr>
        <p:xfrm>
          <a:off x="2032000" y="1013003"/>
          <a:ext cx="8128000" cy="5631637"/>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207703190"/>
                    </a:ext>
                  </a:extLst>
                </a:gridCol>
                <a:gridCol w="4064000">
                  <a:extLst>
                    <a:ext uri="{9D8B030D-6E8A-4147-A177-3AD203B41FA5}">
                      <a16:colId xmlns:a16="http://schemas.microsoft.com/office/drawing/2014/main" val="3804199647"/>
                    </a:ext>
                  </a:extLst>
                </a:gridCol>
              </a:tblGrid>
              <a:tr h="2013486">
                <a:tc>
                  <a:txBody>
                    <a:bodyPr/>
                    <a:lstStyle/>
                    <a:p>
                      <a:endParaRPr lang="en-IN" dirty="0"/>
                    </a:p>
                  </a:txBody>
                  <a:tcPr>
                    <a:solidFill>
                      <a:schemeClr val="bg2"/>
                    </a:solidFill>
                  </a:tcPr>
                </a:tc>
                <a:tc>
                  <a:txBody>
                    <a:bodyPr/>
                    <a:lstStyle/>
                    <a:p>
                      <a:endParaRPr lang="en-IN" dirty="0"/>
                    </a:p>
                  </a:txBody>
                  <a:tcPr>
                    <a:solidFill>
                      <a:schemeClr val="bg2"/>
                    </a:solidFill>
                  </a:tcPr>
                </a:tc>
                <a:extLst>
                  <a:ext uri="{0D108BD9-81ED-4DB2-BD59-A6C34878D82A}">
                    <a16:rowId xmlns:a16="http://schemas.microsoft.com/office/drawing/2014/main" val="1382269087"/>
                  </a:ext>
                </a:extLst>
              </a:tr>
              <a:tr h="370840">
                <a:tc>
                  <a:txBody>
                    <a:bodyPr/>
                    <a:lstStyle/>
                    <a:p>
                      <a:r>
                        <a:rPr lang="en-US" sz="1800" b="1" kern="1200" dirty="0">
                          <a:solidFill>
                            <a:schemeClr val="dk1"/>
                          </a:solidFill>
                          <a:effectLst/>
                          <a:latin typeface="+mn-lt"/>
                          <a:ea typeface="+mn-ea"/>
                          <a:cs typeface="+mn-cs"/>
                        </a:rPr>
                        <a:t>Fig.12.</a:t>
                      </a:r>
                      <a:r>
                        <a:rPr lang="en-US" sz="1800" kern="1200" dirty="0">
                          <a:solidFill>
                            <a:schemeClr val="dk1"/>
                          </a:solidFill>
                          <a:effectLst/>
                          <a:latin typeface="+mn-lt"/>
                          <a:ea typeface="+mn-ea"/>
                          <a:cs typeface="+mn-cs"/>
                        </a:rPr>
                        <a:t> Error in Tesla closing price prediction</a:t>
                      </a:r>
                      <a:endParaRPr lang="en-IN" dirty="0"/>
                    </a:p>
                  </a:txBody>
                  <a:tcPr/>
                </a:tc>
                <a:tc>
                  <a:txBody>
                    <a:bodyPr/>
                    <a:lstStyle/>
                    <a:p>
                      <a:r>
                        <a:rPr lang="en-US" sz="1800" b="1" kern="1200" dirty="0">
                          <a:solidFill>
                            <a:schemeClr val="dk1"/>
                          </a:solidFill>
                          <a:effectLst/>
                          <a:latin typeface="+mn-lt"/>
                          <a:ea typeface="+mn-ea"/>
                          <a:cs typeface="+mn-cs"/>
                        </a:rPr>
                        <a:t>Fig.13</a:t>
                      </a:r>
                      <a:r>
                        <a:rPr lang="en-US" sz="1800" kern="1200" dirty="0">
                          <a:solidFill>
                            <a:schemeClr val="dk1"/>
                          </a:solidFill>
                          <a:effectLst/>
                          <a:latin typeface="+mn-lt"/>
                          <a:ea typeface="+mn-ea"/>
                          <a:cs typeface="+mn-cs"/>
                        </a:rPr>
                        <a:t>. Error in Meta closing price prediction</a:t>
                      </a:r>
                      <a:endParaRPr lang="en-IN" dirty="0"/>
                    </a:p>
                  </a:txBody>
                  <a:tcPr/>
                </a:tc>
                <a:extLst>
                  <a:ext uri="{0D108BD9-81ED-4DB2-BD59-A6C34878D82A}">
                    <a16:rowId xmlns:a16="http://schemas.microsoft.com/office/drawing/2014/main" val="706323950"/>
                  </a:ext>
                </a:extLst>
              </a:tr>
              <a:tr h="2277031">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59513568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Fig.14.</a:t>
                      </a:r>
                      <a:r>
                        <a:rPr kumimoji="0" lang="en-US" sz="1800" b="0" i="0" u="none" strike="noStrike" kern="1200" cap="none" spc="0" normalizeH="0" baseline="0" noProof="0" dirty="0">
                          <a:ln>
                            <a:noFill/>
                          </a:ln>
                          <a:solidFill>
                            <a:prstClr val="black"/>
                          </a:solidFill>
                          <a:effectLst/>
                          <a:uLnTx/>
                          <a:uFillTx/>
                          <a:latin typeface="+mn-lt"/>
                          <a:ea typeface="+mn-ea"/>
                          <a:cs typeface="+mn-cs"/>
                        </a:rPr>
                        <a:t> Error in Apple closing price prediction</a:t>
                      </a:r>
                      <a:endParaRPr kumimoji="0" lang="en-IN" sz="1800" b="0" i="0" u="none" strike="noStrike" kern="1200" cap="none" spc="0" normalizeH="0" baseline="0" noProof="0" dirty="0">
                        <a:ln>
                          <a:noFill/>
                        </a:ln>
                        <a:solidFill>
                          <a:prstClr val="black"/>
                        </a:solidFill>
                        <a:effectLst/>
                        <a:uLnTx/>
                        <a:uFillTx/>
                        <a:latin typeface="+mn-lt"/>
                        <a:ea typeface="+mn-ea"/>
                        <a:cs typeface="+mn-cs"/>
                      </a:endParaRPr>
                    </a:p>
                    <a:p>
                      <a:pPr indent="144145" algn="l" fontAlgn="auto" hangingPunct="1">
                        <a:lnSpc>
                          <a:spcPts val="1200"/>
                        </a:lnSpc>
                      </a:pPr>
                      <a:endParaRPr lang="en-IN" sz="1000" dirty="0">
                        <a:effectLst/>
                        <a:latin typeface="Times New Roman" panose="02020603050405020304" pitchFamily="18" charset="0"/>
                        <a:ea typeface="Times New Roman" panose="02020603050405020304" pitchFamily="18" charset="0"/>
                      </a:endParaRPr>
                    </a:p>
                  </a:txBody>
                  <a:tcPr marL="68580" marR="68580" marT="0" marB="0"/>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kern="1200" dirty="0">
                          <a:solidFill>
                            <a:schemeClr val="dk1"/>
                          </a:solidFill>
                          <a:effectLst/>
                          <a:latin typeface="+mn-lt"/>
                          <a:ea typeface="+mn-ea"/>
                          <a:cs typeface="+mn-cs"/>
                        </a:rPr>
                        <a:t>Fig.15.</a:t>
                      </a:r>
                      <a:r>
                        <a:rPr lang="en-US" sz="1800" kern="1200" dirty="0">
                          <a:solidFill>
                            <a:schemeClr val="dk1"/>
                          </a:solidFill>
                          <a:effectLst/>
                          <a:latin typeface="+mn-lt"/>
                          <a:ea typeface="+mn-ea"/>
                          <a:cs typeface="+mn-cs"/>
                        </a:rPr>
                        <a:t> Error in Amazon closing price prediction</a:t>
                      </a:r>
                      <a:endParaRPr lang="en-IN" dirty="0"/>
                    </a:p>
                  </a:txBody>
                  <a:tcPr/>
                </a:tc>
                <a:extLst>
                  <a:ext uri="{0D108BD9-81ED-4DB2-BD59-A6C34878D82A}">
                    <a16:rowId xmlns:a16="http://schemas.microsoft.com/office/drawing/2014/main" val="2842385196"/>
                  </a:ext>
                </a:extLst>
              </a:tr>
            </a:tbl>
          </a:graphicData>
        </a:graphic>
      </p:graphicFrame>
      <p:pic>
        <p:nvPicPr>
          <p:cNvPr id="5" name="Picture 4">
            <a:extLst>
              <a:ext uri="{FF2B5EF4-FFF2-40B4-BE49-F238E27FC236}">
                <a16:creationId xmlns:a16="http://schemas.microsoft.com/office/drawing/2014/main" id="{09B84869-E1E0-3C1D-55C5-8090A2653788}"/>
              </a:ext>
            </a:extLst>
          </p:cNvPr>
          <p:cNvPicPr>
            <a:picLocks noChangeAspect="1"/>
          </p:cNvPicPr>
          <p:nvPr/>
        </p:nvPicPr>
        <p:blipFill>
          <a:blip r:embed="rId2"/>
          <a:stretch>
            <a:fillRect/>
          </a:stretch>
        </p:blipFill>
        <p:spPr>
          <a:xfrm>
            <a:off x="2032000" y="719666"/>
            <a:ext cx="4064000" cy="2264694"/>
          </a:xfrm>
          <a:prstGeom prst="rect">
            <a:avLst/>
          </a:prstGeom>
        </p:spPr>
      </p:pic>
      <p:pic>
        <p:nvPicPr>
          <p:cNvPr id="6" name="Picture 5">
            <a:extLst>
              <a:ext uri="{FF2B5EF4-FFF2-40B4-BE49-F238E27FC236}">
                <a16:creationId xmlns:a16="http://schemas.microsoft.com/office/drawing/2014/main" id="{0641D0E4-2C1E-F8A3-8928-55AFA88F2845}"/>
              </a:ext>
            </a:extLst>
          </p:cNvPr>
          <p:cNvPicPr>
            <a:picLocks noChangeAspect="1"/>
          </p:cNvPicPr>
          <p:nvPr/>
        </p:nvPicPr>
        <p:blipFill>
          <a:blip r:embed="rId3"/>
          <a:stretch>
            <a:fillRect/>
          </a:stretch>
        </p:blipFill>
        <p:spPr>
          <a:xfrm>
            <a:off x="6095998" y="793743"/>
            <a:ext cx="4063999" cy="2225165"/>
          </a:xfrm>
          <a:prstGeom prst="rect">
            <a:avLst/>
          </a:prstGeom>
        </p:spPr>
      </p:pic>
      <p:pic>
        <p:nvPicPr>
          <p:cNvPr id="7" name="Picture 6">
            <a:extLst>
              <a:ext uri="{FF2B5EF4-FFF2-40B4-BE49-F238E27FC236}">
                <a16:creationId xmlns:a16="http://schemas.microsoft.com/office/drawing/2014/main" id="{F5622630-087A-CBD3-43DB-8A2F17C7BFED}"/>
              </a:ext>
            </a:extLst>
          </p:cNvPr>
          <p:cNvPicPr>
            <a:picLocks noChangeAspect="1"/>
          </p:cNvPicPr>
          <p:nvPr/>
        </p:nvPicPr>
        <p:blipFill>
          <a:blip r:embed="rId4"/>
          <a:stretch>
            <a:fillRect/>
          </a:stretch>
        </p:blipFill>
        <p:spPr>
          <a:xfrm>
            <a:off x="2032001" y="3619384"/>
            <a:ext cx="4063998" cy="2264694"/>
          </a:xfrm>
          <a:prstGeom prst="rect">
            <a:avLst/>
          </a:prstGeom>
        </p:spPr>
      </p:pic>
      <p:pic>
        <p:nvPicPr>
          <p:cNvPr id="8" name="Picture 7">
            <a:extLst>
              <a:ext uri="{FF2B5EF4-FFF2-40B4-BE49-F238E27FC236}">
                <a16:creationId xmlns:a16="http://schemas.microsoft.com/office/drawing/2014/main" id="{6B235542-4E48-5D56-7F8B-B6DD99E4A865}"/>
              </a:ext>
            </a:extLst>
          </p:cNvPr>
          <p:cNvPicPr>
            <a:picLocks noChangeAspect="1"/>
          </p:cNvPicPr>
          <p:nvPr/>
        </p:nvPicPr>
        <p:blipFill>
          <a:blip r:embed="rId5"/>
          <a:stretch>
            <a:fillRect/>
          </a:stretch>
        </p:blipFill>
        <p:spPr>
          <a:xfrm>
            <a:off x="6095999" y="3619384"/>
            <a:ext cx="4063998" cy="2299242"/>
          </a:xfrm>
          <a:prstGeom prst="rect">
            <a:avLst/>
          </a:prstGeom>
        </p:spPr>
      </p:pic>
    </p:spTree>
    <p:extLst>
      <p:ext uri="{BB962C8B-B14F-4D97-AF65-F5344CB8AC3E}">
        <p14:creationId xmlns:p14="http://schemas.microsoft.com/office/powerpoint/2010/main" val="3504407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5E385C-6B87-1A08-4B02-1D34D406C795}"/>
              </a:ext>
            </a:extLst>
          </p:cNvPr>
          <p:cNvSpPr>
            <a:spLocks noGrp="1"/>
          </p:cNvSpPr>
          <p:nvPr>
            <p:ph type="sldNum" sz="quarter" idx="12"/>
          </p:nvPr>
        </p:nvSpPr>
        <p:spPr/>
        <p:txBody>
          <a:bodyPr/>
          <a:lstStyle/>
          <a:p>
            <a:fld id="{B8E0871B-6F50-4800-9A95-2ABCD52193FF}" type="slidenum">
              <a:rPr lang="en-IN" smtClean="0"/>
              <a:t>19</a:t>
            </a:fld>
            <a:endParaRPr lang="en-IN"/>
          </a:p>
        </p:txBody>
      </p:sp>
      <p:sp>
        <p:nvSpPr>
          <p:cNvPr id="5" name="Rectangle: Rounded Corners 4">
            <a:extLst>
              <a:ext uri="{FF2B5EF4-FFF2-40B4-BE49-F238E27FC236}">
                <a16:creationId xmlns:a16="http://schemas.microsoft.com/office/drawing/2014/main" id="{9BDB99BB-7EF7-0135-9AF8-B0566D933D2E}"/>
              </a:ext>
            </a:extLst>
          </p:cNvPr>
          <p:cNvSpPr/>
          <p:nvPr/>
        </p:nvSpPr>
        <p:spPr>
          <a:xfrm>
            <a:off x="451164" y="471375"/>
            <a:ext cx="11289671" cy="6480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1" spc="-1" dirty="0">
              <a:solidFill>
                <a:schemeClr val="accent5">
                  <a:lumMod val="75000"/>
                </a:schemeClr>
              </a:solidFill>
              <a:cs typeface="Times New Roman" pitchFamily="18" charset="0"/>
            </a:endParaRPr>
          </a:p>
          <a:p>
            <a:r>
              <a:rPr lang="en-US" sz="2800" b="1" spc="-1" dirty="0">
                <a:solidFill>
                  <a:schemeClr val="accent5">
                    <a:lumMod val="75000"/>
                  </a:schemeClr>
                </a:solidFill>
                <a:cs typeface="Times New Roman" pitchFamily="18" charset="0"/>
              </a:rPr>
              <a:t>Conclusion</a:t>
            </a:r>
            <a:br>
              <a:rPr lang="en-US" sz="2800" dirty="0">
                <a:solidFill>
                  <a:schemeClr val="accent5">
                    <a:lumMod val="75000"/>
                  </a:schemeClr>
                </a:solidFill>
              </a:rPr>
            </a:br>
            <a:endParaRPr lang="en-IN" sz="2800" dirty="0"/>
          </a:p>
        </p:txBody>
      </p:sp>
      <p:sp>
        <p:nvSpPr>
          <p:cNvPr id="4" name="TextBox 3">
            <a:extLst>
              <a:ext uri="{FF2B5EF4-FFF2-40B4-BE49-F238E27FC236}">
                <a16:creationId xmlns:a16="http://schemas.microsoft.com/office/drawing/2014/main" id="{6EE81A2B-38E6-B0A3-BA1D-609765725B15}"/>
              </a:ext>
            </a:extLst>
          </p:cNvPr>
          <p:cNvSpPr txBox="1"/>
          <p:nvPr/>
        </p:nvSpPr>
        <p:spPr>
          <a:xfrm>
            <a:off x="451164" y="1722765"/>
            <a:ext cx="11289671" cy="4462760"/>
          </a:xfrm>
          <a:prstGeom prst="rect">
            <a:avLst/>
          </a:prstGeom>
          <a:noFill/>
        </p:spPr>
        <p:txBody>
          <a:bodyPr wrap="square" lIns="91440" tIns="45720" rIns="91440" bIns="45720" rtlCol="0" anchor="t">
            <a:spAutoFit/>
          </a:bodyPr>
          <a:lstStyle/>
          <a:p>
            <a:pPr lvl="2" algn="just">
              <a:buClr>
                <a:schemeClr val="accent5"/>
              </a:buClr>
            </a:pPr>
            <a:endParaRPr lang="en-US" sz="1600" dirty="0">
              <a:cs typeface="Times New Roman" panose="02020603050405020304" pitchFamily="18" charset="0"/>
            </a:endParaRPr>
          </a:p>
          <a:p>
            <a:pPr marL="640080" lvl="1" indent="-236855">
              <a:lnSpc>
                <a:spcPct val="100000"/>
              </a:lnSpc>
              <a:spcBef>
                <a:spcPts val="550"/>
              </a:spcBef>
              <a:buClr>
                <a:srgbClr val="3891A7"/>
              </a:buClr>
              <a:buFont typeface="Wingdings" charset="2"/>
              <a:buChar char=""/>
            </a:pPr>
            <a:r>
              <a:rPr lang="en-US" sz="2400" b="1" strike="noStrike" spc="-1" dirty="0">
                <a:solidFill>
                  <a:srgbClr val="000000"/>
                </a:solidFill>
              </a:rPr>
              <a:t> Achieved outputs of Proposed System</a:t>
            </a:r>
            <a:endParaRPr lang="en-US" sz="2400" b="1" strike="noStrike" spc="-1" dirty="0">
              <a:solidFill>
                <a:srgbClr val="000000"/>
              </a:solidFill>
              <a:ea typeface="Calibri"/>
              <a:cs typeface="Calibri"/>
            </a:endParaRPr>
          </a:p>
          <a:p>
            <a:pPr marL="1097280" lvl="2" indent="-236855">
              <a:spcBef>
                <a:spcPts val="550"/>
              </a:spcBef>
              <a:buClr>
                <a:srgbClr val="3891A7"/>
              </a:buClr>
              <a:buFont typeface="Wingdings" charset="2"/>
              <a:buChar char=""/>
            </a:pPr>
            <a:r>
              <a:rPr lang="en-US" sz="2000" dirty="0">
                <a:effectLst/>
                <a:latin typeface="Times New Roman" panose="02020603050405020304" pitchFamily="18" charset="0"/>
                <a:ea typeface="Times New Roman" panose="02020603050405020304" pitchFamily="18" charset="0"/>
              </a:rPr>
              <a:t>This paper presents the successful application of Bi-Long Short-Term Memory (LSTM) networks with different optimizers on stock closing price prediction of META, Amazon, Apple, and Tesla. </a:t>
            </a:r>
          </a:p>
          <a:p>
            <a:pPr marL="1097280" lvl="2" indent="-236855">
              <a:spcBef>
                <a:spcPts val="550"/>
              </a:spcBef>
              <a:buClr>
                <a:srgbClr val="3891A7"/>
              </a:buClr>
              <a:buFont typeface="Wingdings" charset="2"/>
              <a:buChar char=""/>
            </a:pPr>
            <a:r>
              <a:rPr lang="en-US" sz="2000" dirty="0">
                <a:effectLst/>
                <a:latin typeface="Times New Roman" panose="02020603050405020304" pitchFamily="18" charset="0"/>
                <a:ea typeface="Times New Roman" panose="02020603050405020304" pitchFamily="18" charset="0"/>
              </a:rPr>
              <a:t>With historical stock data, it captures the temporal patterns, which make this LSTM model a good tool for future price forecast.</a:t>
            </a:r>
          </a:p>
          <a:p>
            <a:pPr marL="1097280" lvl="2" indent="-236855">
              <a:spcBef>
                <a:spcPts val="550"/>
              </a:spcBef>
              <a:buClr>
                <a:srgbClr val="3891A7"/>
              </a:buClr>
              <a:buFont typeface="Wingdings" charset="2"/>
              <a:buChar char=""/>
            </a:pPr>
            <a:r>
              <a:rPr lang="en-US" sz="2000" dirty="0">
                <a:effectLst/>
                <a:latin typeface="Times New Roman" panose="02020603050405020304" pitchFamily="18" charset="0"/>
                <a:ea typeface="Times New Roman" panose="02020603050405020304" pitchFamily="18" charset="0"/>
              </a:rPr>
              <a:t> Evaluation metrics such as MSE, RMSE, and MAE showed that this model was performing reasonably both for the training and testing set in terms of accuracy about which information can be derived from such models. </a:t>
            </a:r>
          </a:p>
          <a:p>
            <a:pPr marL="1097280" lvl="2" indent="-236855">
              <a:spcBef>
                <a:spcPts val="550"/>
              </a:spcBef>
              <a:buClr>
                <a:srgbClr val="3891A7"/>
              </a:buClr>
              <a:buFont typeface="Wingdings" charset="2"/>
              <a:buChar char=""/>
            </a:pPr>
            <a:r>
              <a:rPr lang="en-US" sz="2000" dirty="0">
                <a:effectLst/>
                <a:latin typeface="Times New Roman" panose="02020603050405020304" pitchFamily="18" charset="0"/>
                <a:ea typeface="Times New Roman" panose="02020603050405020304" pitchFamily="18" charset="0"/>
              </a:rPr>
              <a:t>The Adam optimizer turns to be the most effective here that is because of its properties related to adaptive learning rate and momentum, and, particularly, its ability to accommodate noisy, nonstationary data in finance.</a:t>
            </a:r>
            <a:endParaRPr lang="en-US" sz="2000" b="1" strike="noStrike" spc="-1" dirty="0">
              <a:solidFill>
                <a:srgbClr val="000000"/>
              </a:solidFill>
              <a:latin typeface="Times New Roman"/>
              <a:ea typeface="Calibri"/>
              <a:cs typeface="Times New Roman"/>
            </a:endParaRPr>
          </a:p>
          <a:p>
            <a:pPr marL="1097280" lvl="2" indent="-236855">
              <a:spcBef>
                <a:spcPts val="550"/>
              </a:spcBef>
              <a:buClr>
                <a:srgbClr val="3891A7"/>
              </a:buClr>
              <a:buFont typeface="Wingdings" charset="2"/>
              <a:buChar char=""/>
            </a:pPr>
            <a:endParaRPr lang="en-US" sz="1400" kern="0" dirty="0">
              <a:effectLst/>
              <a:latin typeface="Times New Roman"/>
              <a:ea typeface="Times New Roman" panose="02020603050405020304" pitchFamily="18" charset="0"/>
              <a:cs typeface="Times New Roman"/>
            </a:endParaRPr>
          </a:p>
        </p:txBody>
      </p:sp>
    </p:spTree>
    <p:extLst>
      <p:ext uri="{BB962C8B-B14F-4D97-AF65-F5344CB8AC3E}">
        <p14:creationId xmlns:p14="http://schemas.microsoft.com/office/powerpoint/2010/main" val="2942567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0A45A1-0EDA-5115-AA07-E6755957D782}"/>
              </a:ext>
            </a:extLst>
          </p:cNvPr>
          <p:cNvSpPr>
            <a:spLocks noGrp="1"/>
          </p:cNvSpPr>
          <p:nvPr>
            <p:ph idx="1"/>
          </p:nvPr>
        </p:nvSpPr>
        <p:spPr>
          <a:xfrm>
            <a:off x="719135" y="1108355"/>
            <a:ext cx="10753725" cy="5613120"/>
          </a:xfrm>
        </p:spPr>
        <p:txBody>
          <a:bodyPr>
            <a:normAutofit fontScale="32500" lnSpcReduction="20000"/>
          </a:bodyPr>
          <a:lstStyle/>
          <a:p>
            <a:pPr marL="365760" indent="-282960" algn="just">
              <a:lnSpc>
                <a:spcPct val="150000"/>
              </a:lnSpc>
              <a:spcBef>
                <a:spcPts val="601"/>
              </a:spcBef>
              <a:buClr>
                <a:srgbClr val="3891A7"/>
              </a:buClr>
              <a:buSzPct val="80000"/>
              <a:buFont typeface="Wingdings" charset="2"/>
              <a:buChar char=""/>
            </a:pPr>
            <a:r>
              <a:rPr lang="en-US" sz="5600" b="1" spc="-1" dirty="0">
                <a:solidFill>
                  <a:srgbClr val="000000"/>
                </a:solidFill>
              </a:rPr>
              <a:t>Introduction</a:t>
            </a:r>
          </a:p>
          <a:p>
            <a:pPr marL="365760" indent="-282960" algn="just">
              <a:lnSpc>
                <a:spcPct val="150000"/>
              </a:lnSpc>
              <a:spcBef>
                <a:spcPts val="601"/>
              </a:spcBef>
              <a:buClr>
                <a:srgbClr val="3891A7"/>
              </a:buClr>
              <a:buSzPct val="80000"/>
              <a:buFont typeface="Wingdings" charset="2"/>
              <a:buChar char=""/>
            </a:pPr>
            <a:r>
              <a:rPr lang="en-US" sz="5600" b="1" spc="-1" dirty="0">
                <a:solidFill>
                  <a:srgbClr val="000000"/>
                </a:solidFill>
              </a:rPr>
              <a:t>Motivation </a:t>
            </a:r>
          </a:p>
          <a:p>
            <a:pPr marL="365760" indent="-282960" algn="just">
              <a:lnSpc>
                <a:spcPct val="150000"/>
              </a:lnSpc>
              <a:spcBef>
                <a:spcPts val="601"/>
              </a:spcBef>
              <a:buClr>
                <a:srgbClr val="3891A7"/>
              </a:buClr>
              <a:buSzPct val="80000"/>
              <a:buFont typeface="Wingdings" charset="2"/>
              <a:buChar char=""/>
            </a:pPr>
            <a:r>
              <a:rPr lang="en-US" sz="5600" b="1" spc="-1" dirty="0">
                <a:solidFill>
                  <a:srgbClr val="000000"/>
                </a:solidFill>
              </a:rPr>
              <a:t>Objective of the Problem </a:t>
            </a:r>
          </a:p>
          <a:p>
            <a:pPr marL="365760" indent="-282960" algn="just">
              <a:lnSpc>
                <a:spcPct val="150000"/>
              </a:lnSpc>
              <a:spcBef>
                <a:spcPts val="601"/>
              </a:spcBef>
              <a:buClr>
                <a:srgbClr val="3891A7"/>
              </a:buClr>
              <a:buSzPct val="80000"/>
              <a:buFont typeface="Wingdings" charset="2"/>
              <a:buChar char=""/>
            </a:pPr>
            <a:r>
              <a:rPr lang="en-US" sz="5600" b="1" spc="-1" dirty="0">
                <a:solidFill>
                  <a:srgbClr val="000000"/>
                </a:solidFill>
              </a:rPr>
              <a:t>Data set description</a:t>
            </a:r>
          </a:p>
          <a:p>
            <a:pPr marL="365760" indent="-282960" algn="just">
              <a:lnSpc>
                <a:spcPct val="150000"/>
              </a:lnSpc>
              <a:spcBef>
                <a:spcPts val="601"/>
              </a:spcBef>
              <a:buClr>
                <a:srgbClr val="3891A7"/>
              </a:buClr>
              <a:buSzPct val="80000"/>
              <a:buFont typeface="Wingdings" charset="2"/>
              <a:buChar char=""/>
            </a:pPr>
            <a:r>
              <a:rPr lang="en-US" sz="5600" b="1" spc="-1" dirty="0">
                <a:solidFill>
                  <a:srgbClr val="000000"/>
                </a:solidFill>
              </a:rPr>
              <a:t>Configuration of system</a:t>
            </a:r>
          </a:p>
          <a:p>
            <a:pPr marL="365760" indent="-282960" algn="just">
              <a:lnSpc>
                <a:spcPct val="150000"/>
              </a:lnSpc>
              <a:spcBef>
                <a:spcPts val="601"/>
              </a:spcBef>
              <a:buClr>
                <a:srgbClr val="3891A7"/>
              </a:buClr>
              <a:buSzPct val="80000"/>
              <a:buFont typeface="Wingdings" charset="2"/>
              <a:buChar char=""/>
            </a:pPr>
            <a:r>
              <a:rPr lang="en-US" sz="5600" b="1" spc="-1" dirty="0">
                <a:solidFill>
                  <a:srgbClr val="000000"/>
                </a:solidFill>
              </a:rPr>
              <a:t>Architecture of LSTM and bi- directional LSTM</a:t>
            </a:r>
          </a:p>
          <a:p>
            <a:pPr marL="365760" indent="-282960" algn="just">
              <a:lnSpc>
                <a:spcPct val="150000"/>
              </a:lnSpc>
              <a:spcBef>
                <a:spcPts val="601"/>
              </a:spcBef>
              <a:buClr>
                <a:srgbClr val="3891A7"/>
              </a:buClr>
              <a:buSzPct val="80000"/>
              <a:buFont typeface="Wingdings" charset="2"/>
              <a:buChar char=""/>
            </a:pPr>
            <a:r>
              <a:rPr lang="en-US" sz="5600" b="1" spc="-1" dirty="0">
                <a:solidFill>
                  <a:srgbClr val="000000"/>
                </a:solidFill>
              </a:rPr>
              <a:t>Important features used</a:t>
            </a:r>
          </a:p>
          <a:p>
            <a:pPr marL="365760" indent="-282960" algn="just">
              <a:lnSpc>
                <a:spcPct val="150000"/>
              </a:lnSpc>
              <a:spcBef>
                <a:spcPts val="601"/>
              </a:spcBef>
              <a:buClr>
                <a:srgbClr val="3891A7"/>
              </a:buClr>
              <a:buSzPct val="80000"/>
              <a:buFont typeface="Wingdings" charset="2"/>
              <a:buChar char=""/>
            </a:pPr>
            <a:r>
              <a:rPr lang="en-US" sz="5600" b="1" spc="-1" dirty="0">
                <a:solidFill>
                  <a:srgbClr val="000000"/>
                </a:solidFill>
              </a:rPr>
              <a:t>Hyper parameter table</a:t>
            </a:r>
          </a:p>
          <a:p>
            <a:pPr marL="365760" indent="-282960" algn="just">
              <a:lnSpc>
                <a:spcPct val="150000"/>
              </a:lnSpc>
              <a:spcBef>
                <a:spcPts val="601"/>
              </a:spcBef>
              <a:buClr>
                <a:srgbClr val="3891A7"/>
              </a:buClr>
              <a:buSzPct val="80000"/>
              <a:buFont typeface="Wingdings" charset="2"/>
              <a:buChar char=""/>
            </a:pPr>
            <a:r>
              <a:rPr lang="en-US" sz="5600" b="1" spc="-1" dirty="0">
                <a:solidFill>
                  <a:srgbClr val="000000"/>
                </a:solidFill>
              </a:rPr>
              <a:t>Simulation </a:t>
            </a:r>
          </a:p>
          <a:p>
            <a:pPr marL="365760" indent="-282960" algn="just">
              <a:lnSpc>
                <a:spcPct val="150000"/>
              </a:lnSpc>
              <a:spcBef>
                <a:spcPts val="601"/>
              </a:spcBef>
              <a:buClr>
                <a:srgbClr val="3891A7"/>
              </a:buClr>
              <a:buSzPct val="80000"/>
              <a:buFont typeface="Wingdings" charset="2"/>
              <a:buChar char=""/>
            </a:pPr>
            <a:r>
              <a:rPr lang="en-US" sz="5600" b="1" spc="-1" dirty="0">
                <a:solidFill>
                  <a:srgbClr val="000000"/>
                </a:solidFill>
              </a:rPr>
              <a:t>Result and Discussion</a:t>
            </a:r>
          </a:p>
          <a:p>
            <a:pPr marL="365760" indent="-282960" algn="just">
              <a:lnSpc>
                <a:spcPct val="150000"/>
              </a:lnSpc>
              <a:spcBef>
                <a:spcPts val="601"/>
              </a:spcBef>
              <a:buClr>
                <a:srgbClr val="3891A7"/>
              </a:buClr>
              <a:buSzPct val="80000"/>
              <a:buFont typeface="Wingdings" charset="2"/>
              <a:buChar char=""/>
            </a:pPr>
            <a:r>
              <a:rPr lang="en-US" sz="5600" b="1" spc="-1" dirty="0">
                <a:solidFill>
                  <a:srgbClr val="000000"/>
                </a:solidFill>
              </a:rPr>
              <a:t>Conclusion</a:t>
            </a:r>
          </a:p>
          <a:p>
            <a:pPr marL="365760" lvl="1" indent="-282960" algn="just">
              <a:lnSpc>
                <a:spcPct val="150000"/>
              </a:lnSpc>
              <a:spcBef>
                <a:spcPts val="601"/>
              </a:spcBef>
              <a:buClr>
                <a:srgbClr val="3891A7"/>
              </a:buClr>
              <a:buSzPct val="80000"/>
              <a:buFont typeface="Wingdings" charset="2"/>
              <a:buChar char=""/>
            </a:pPr>
            <a:r>
              <a:rPr lang="en-US" sz="5600" b="1" spc="-1" dirty="0">
                <a:solidFill>
                  <a:srgbClr val="000000"/>
                </a:solidFill>
              </a:rPr>
              <a:t>Reference</a:t>
            </a:r>
          </a:p>
          <a:p>
            <a:pPr>
              <a:buFont typeface="Wingdings" panose="05000000000000000000" pitchFamily="2" charset="2"/>
              <a:buChar char="§"/>
            </a:pPr>
            <a:endParaRPr lang="en-IN" sz="1800" dirty="0"/>
          </a:p>
        </p:txBody>
      </p:sp>
      <p:sp>
        <p:nvSpPr>
          <p:cNvPr id="2" name="Slide Number Placeholder 1">
            <a:extLst>
              <a:ext uri="{FF2B5EF4-FFF2-40B4-BE49-F238E27FC236}">
                <a16:creationId xmlns:a16="http://schemas.microsoft.com/office/drawing/2014/main" id="{D05E385C-6B87-1A08-4B02-1D34D406C795}"/>
              </a:ext>
            </a:extLst>
          </p:cNvPr>
          <p:cNvSpPr>
            <a:spLocks noGrp="1"/>
          </p:cNvSpPr>
          <p:nvPr>
            <p:ph type="sldNum" sz="quarter" idx="12"/>
          </p:nvPr>
        </p:nvSpPr>
        <p:spPr/>
        <p:txBody>
          <a:bodyPr/>
          <a:lstStyle/>
          <a:p>
            <a:fld id="{B8E0871B-6F50-4800-9A95-2ABCD52193FF}" type="slidenum">
              <a:rPr lang="en-IN" smtClean="0"/>
              <a:t>2</a:t>
            </a:fld>
            <a:endParaRPr lang="en-IN"/>
          </a:p>
        </p:txBody>
      </p:sp>
      <p:sp>
        <p:nvSpPr>
          <p:cNvPr id="5" name="Rectangle: Rounded Corners 4">
            <a:extLst>
              <a:ext uri="{FF2B5EF4-FFF2-40B4-BE49-F238E27FC236}">
                <a16:creationId xmlns:a16="http://schemas.microsoft.com/office/drawing/2014/main" id="{9BDB99BB-7EF7-0135-9AF8-B0566D933D2E}"/>
              </a:ext>
            </a:extLst>
          </p:cNvPr>
          <p:cNvSpPr/>
          <p:nvPr/>
        </p:nvSpPr>
        <p:spPr>
          <a:xfrm>
            <a:off x="451163" y="312754"/>
            <a:ext cx="11289671" cy="6480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b="1" strike="noStrike" spc="-1" dirty="0">
                <a:solidFill>
                  <a:schemeClr val="accent5">
                    <a:lumMod val="75000"/>
                  </a:schemeClr>
                </a:solidFill>
                <a:latin typeface="+mn-lt"/>
                <a:cs typeface="Times New Roman" pitchFamily="18" charset="0"/>
              </a:rPr>
              <a:t>Presentation Outline</a:t>
            </a:r>
            <a:endParaRPr lang="en-IN" sz="2800" dirty="0"/>
          </a:p>
        </p:txBody>
      </p:sp>
    </p:spTree>
    <p:extLst>
      <p:ext uri="{BB962C8B-B14F-4D97-AF65-F5344CB8AC3E}">
        <p14:creationId xmlns:p14="http://schemas.microsoft.com/office/powerpoint/2010/main" val="9750235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8020B2-AB9A-DB10-7935-BE76E62F8167}"/>
              </a:ext>
            </a:extLst>
          </p:cNvPr>
          <p:cNvSpPr>
            <a:spLocks noGrp="1"/>
          </p:cNvSpPr>
          <p:nvPr>
            <p:ph idx="1"/>
          </p:nvPr>
        </p:nvSpPr>
        <p:spPr>
          <a:xfrm>
            <a:off x="838200" y="1607736"/>
            <a:ext cx="10515600" cy="4569227"/>
          </a:xfrm>
        </p:spPr>
        <p:txBody>
          <a:bodyPr>
            <a:normAutofit/>
          </a:bodyPr>
          <a:lstStyle/>
          <a:p>
            <a:pPr marL="640080" lvl="1" indent="-236855">
              <a:lnSpc>
                <a:spcPct val="100000"/>
              </a:lnSpc>
              <a:spcBef>
                <a:spcPts val="550"/>
              </a:spcBef>
              <a:buClr>
                <a:srgbClr val="3891A7"/>
              </a:buClr>
              <a:buFont typeface="Wingdings" charset="2"/>
              <a:buChar char=""/>
            </a:pPr>
            <a:r>
              <a:rPr lang="en-US" sz="2000" b="1" strike="noStrike" spc="-1" dirty="0">
                <a:solidFill>
                  <a:srgbClr val="000000"/>
                </a:solidFill>
              </a:rPr>
              <a:t>Limitations of Proposed System</a:t>
            </a:r>
            <a:endParaRPr lang="en-US" sz="2000" b="1" strike="noStrike" spc="-1" dirty="0">
              <a:solidFill>
                <a:srgbClr val="000000"/>
              </a:solidFill>
              <a:ea typeface="Calibri"/>
              <a:cs typeface="Calibri"/>
            </a:endParaRPr>
          </a:p>
          <a:p>
            <a:pPr marL="1097280" lvl="2" indent="-236855" algn="just">
              <a:lnSpc>
                <a:spcPct val="100000"/>
              </a:lnSpc>
              <a:spcBef>
                <a:spcPts val="550"/>
              </a:spcBef>
              <a:buClr>
                <a:srgbClr val="3891A7"/>
              </a:buClr>
              <a:buFont typeface="Wingdings" charset="2"/>
              <a:buChar char=""/>
            </a:pPr>
            <a:r>
              <a:rPr lang="en-US" dirty="0">
                <a:effectLst/>
                <a:latin typeface="Times New Roman" panose="02020603050405020304" pitchFamily="18" charset="0"/>
                <a:ea typeface="Times New Roman" panose="02020603050405020304" pitchFamily="18" charset="0"/>
              </a:rPr>
              <a:t> Despite the promising results of the study, it highlights many inherent challenges in financial forecasting, such as volatility and external factors that can influence the stock prices. These complexities can affect the model's predictive accuracy, further emphasizing the need for continued refinement.</a:t>
            </a:r>
            <a:endParaRPr lang="en-US" b="1" strike="noStrike" spc="-1" dirty="0">
              <a:solidFill>
                <a:srgbClr val="000000"/>
              </a:solidFill>
            </a:endParaRPr>
          </a:p>
          <a:p>
            <a:pPr marL="640080" lvl="1" indent="-236855">
              <a:lnSpc>
                <a:spcPct val="100000"/>
              </a:lnSpc>
              <a:spcBef>
                <a:spcPts val="550"/>
              </a:spcBef>
              <a:buClr>
                <a:srgbClr val="3891A7"/>
              </a:buClr>
              <a:buFont typeface="Wingdings" charset="2"/>
              <a:buChar char=""/>
            </a:pPr>
            <a:r>
              <a:rPr lang="en-US" sz="2000" b="1" strike="noStrike" spc="-1" dirty="0">
                <a:solidFill>
                  <a:srgbClr val="000000"/>
                </a:solidFill>
              </a:rPr>
              <a:t>Future Scope of Proposed System</a:t>
            </a:r>
            <a:endParaRPr lang="en-US" sz="2000" b="1" strike="noStrike" spc="-1" dirty="0">
              <a:solidFill>
                <a:srgbClr val="000000"/>
              </a:solidFill>
              <a:ea typeface="Calibri"/>
              <a:cs typeface="Calibri"/>
            </a:endParaRPr>
          </a:p>
          <a:p>
            <a:pPr marL="1097280" lvl="2" indent="-236855" algn="just">
              <a:lnSpc>
                <a:spcPct val="100000"/>
              </a:lnSpc>
              <a:spcBef>
                <a:spcPts val="550"/>
              </a:spcBef>
              <a:buClr>
                <a:srgbClr val="3891A7"/>
              </a:buClr>
              <a:buFont typeface="Wingdings" charset="2"/>
              <a:buChar char=""/>
            </a:pPr>
            <a:r>
              <a:rPr lang="en-US" dirty="0">
                <a:effectLst/>
                <a:latin typeface="Times New Roman" panose="02020603050405020304" pitchFamily="18" charset="0"/>
                <a:ea typeface="Times New Roman" panose="02020603050405020304" pitchFamily="18" charset="0"/>
              </a:rPr>
              <a:t> Future improvements would involve incorporating additional features like trading volume, sentiment analysis, and economic indicators in order to enhance the robustness of the model.</a:t>
            </a:r>
            <a:r>
              <a:rPr lang="en-US" kern="0" dirty="0">
                <a:effectLst/>
                <a:latin typeface="Times New Roman"/>
                <a:ea typeface="Times New Roman" panose="02020603050405020304" pitchFamily="18" charset="0"/>
                <a:cs typeface="Times New Roman"/>
              </a:rPr>
              <a:t> </a:t>
            </a:r>
          </a:p>
          <a:p>
            <a:pPr marL="860425" lvl="2" indent="0" algn="just">
              <a:lnSpc>
                <a:spcPct val="100000"/>
              </a:lnSpc>
              <a:spcBef>
                <a:spcPts val="550"/>
              </a:spcBef>
              <a:buClr>
                <a:srgbClr val="3891A7"/>
              </a:buClr>
              <a:buNone/>
            </a:pPr>
            <a:endParaRPr lang="en-US" kern="0" dirty="0">
              <a:effectLst/>
              <a:latin typeface="Times New Roman"/>
              <a:ea typeface="Times New Roman" panose="02020603050405020304" pitchFamily="18" charset="0"/>
              <a:cs typeface="Times New Roman"/>
            </a:endParaRPr>
          </a:p>
        </p:txBody>
      </p:sp>
      <p:sp>
        <p:nvSpPr>
          <p:cNvPr id="4" name="Slide Number Placeholder 3">
            <a:extLst>
              <a:ext uri="{FF2B5EF4-FFF2-40B4-BE49-F238E27FC236}">
                <a16:creationId xmlns:a16="http://schemas.microsoft.com/office/drawing/2014/main" id="{8087CDF9-90CA-7EAF-A58C-FFA70F6F0CE5}"/>
              </a:ext>
            </a:extLst>
          </p:cNvPr>
          <p:cNvSpPr>
            <a:spLocks noGrp="1"/>
          </p:cNvSpPr>
          <p:nvPr>
            <p:ph type="sldNum" sz="quarter" idx="12"/>
          </p:nvPr>
        </p:nvSpPr>
        <p:spPr/>
        <p:txBody>
          <a:bodyPr/>
          <a:lstStyle/>
          <a:p>
            <a:fld id="{B8E0871B-6F50-4800-9A95-2ABCD52193FF}" type="slidenum">
              <a:rPr lang="en-IN" smtClean="0"/>
              <a:t>20</a:t>
            </a:fld>
            <a:endParaRPr lang="en-IN"/>
          </a:p>
        </p:txBody>
      </p:sp>
    </p:spTree>
    <p:extLst>
      <p:ext uri="{BB962C8B-B14F-4D97-AF65-F5344CB8AC3E}">
        <p14:creationId xmlns:p14="http://schemas.microsoft.com/office/powerpoint/2010/main" val="1256138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0A45A1-0EDA-5115-AA07-E6755957D782}"/>
              </a:ext>
            </a:extLst>
          </p:cNvPr>
          <p:cNvSpPr>
            <a:spLocks noGrp="1"/>
          </p:cNvSpPr>
          <p:nvPr>
            <p:ph idx="1"/>
          </p:nvPr>
        </p:nvSpPr>
        <p:spPr>
          <a:xfrm>
            <a:off x="719137" y="1290918"/>
            <a:ext cx="10753725" cy="5430557"/>
          </a:xfrm>
        </p:spPr>
        <p:txBody>
          <a:bodyPr>
            <a:noAutofit/>
          </a:bodyPr>
          <a:lstStyle/>
          <a:p>
            <a:pPr marR="181610" indent="69850" algn="just"/>
            <a:r>
              <a:rPr lang="en-US" sz="1800" dirty="0">
                <a:effectLst/>
                <a:latin typeface="Times New Roman" panose="02020603050405020304" pitchFamily="18" charset="0"/>
                <a:ea typeface="Times New Roman" panose="02020603050405020304" pitchFamily="18" charset="0"/>
              </a:rPr>
              <a:t>[1] </a:t>
            </a:r>
            <a:r>
              <a:rPr lang="en-IN" sz="1800" dirty="0" err="1"/>
              <a:t>Billah</a:t>
            </a:r>
            <a:r>
              <a:rPr lang="en-IN" sz="1800" dirty="0"/>
              <a:t>, M. M., Sultana, A., Bhuiyan, F., &amp; </a:t>
            </a:r>
            <a:r>
              <a:rPr lang="en-IN" sz="1800" dirty="0" err="1"/>
              <a:t>Kaosar</a:t>
            </a:r>
            <a:r>
              <a:rPr lang="en-IN" sz="1800" dirty="0"/>
              <a:t>, M. G.: Stock price prediction: </a:t>
            </a:r>
            <a:r>
              <a:rPr lang="en-IN" sz="1800" dirty="0" err="1"/>
              <a:t>compar</a:t>
            </a:r>
            <a:r>
              <a:rPr lang="en-IN" sz="1800" dirty="0"/>
              <a:t> </a:t>
            </a:r>
            <a:r>
              <a:rPr lang="en-IN" sz="1800" dirty="0" err="1"/>
              <a:t>ison</a:t>
            </a:r>
            <a:r>
              <a:rPr lang="en-IN" sz="1800" dirty="0"/>
              <a:t> of different moving average techniques using deep learning model. Neural Compu ting and Applications, 36(11), 5861-5871(2024)</a:t>
            </a:r>
          </a:p>
          <a:p>
            <a:pPr marR="181610" indent="69850" algn="just"/>
            <a:r>
              <a:rPr lang="en-US" sz="1800" dirty="0">
                <a:solidFill>
                  <a:srgbClr val="212121"/>
                </a:solidFill>
                <a:effectLst/>
                <a:latin typeface="Times New Roman" panose="02020603050405020304" pitchFamily="18" charset="0"/>
                <a:ea typeface="Times New Roman" panose="02020603050405020304" pitchFamily="18" charset="0"/>
              </a:rPr>
              <a:t>[2]. </a:t>
            </a:r>
            <a:r>
              <a:rPr lang="en-IN" sz="1800" dirty="0" err="1"/>
              <a:t>ingh</a:t>
            </a:r>
            <a:r>
              <a:rPr lang="en-IN" sz="1800" dirty="0"/>
              <a:t>, S., Joshi, K., &amp; Kanna, D.: Stock market price prediction analysis (LSTM vs EMA). In AIP Conference Proceedings (Vol. 3075, No. 1). AIP Publishing, (2024, July).</a:t>
            </a:r>
          </a:p>
          <a:p>
            <a:pPr marR="181610" indent="69850" algn="just"/>
            <a:r>
              <a:rPr lang="en-US" sz="1800" dirty="0">
                <a:solidFill>
                  <a:srgbClr val="212121"/>
                </a:solidFill>
                <a:effectLst/>
                <a:latin typeface="Times New Roman" panose="02020603050405020304" pitchFamily="18" charset="0"/>
                <a:ea typeface="Times New Roman" panose="02020603050405020304" pitchFamily="18" charset="0"/>
              </a:rPr>
              <a:t>[3]. </a:t>
            </a:r>
            <a:r>
              <a:rPr lang="en-US" sz="1800" dirty="0" err="1"/>
              <a:t>Daniswara</a:t>
            </a:r>
            <a:r>
              <a:rPr lang="en-US" sz="1800" dirty="0"/>
              <a:t>, D. A., </a:t>
            </a:r>
            <a:r>
              <a:rPr lang="en-US" sz="1800" dirty="0" err="1"/>
              <a:t>Widjanarko</a:t>
            </a:r>
            <a:r>
              <a:rPr lang="en-US" sz="1800" dirty="0"/>
              <a:t>, H., &amp; Hikmah, K.: The Accuracy Test of Technical Analy sis of Moving Average, Bollinger Bands, and Relative Strength Index on Stock Prices of Companies Listed in Index Lq45. </a:t>
            </a:r>
            <a:r>
              <a:rPr lang="en-US" sz="1800" dirty="0" err="1"/>
              <a:t>Indikator</a:t>
            </a:r>
            <a:r>
              <a:rPr lang="en-US" sz="1800" dirty="0"/>
              <a:t>, 6(2), 411842(2022). </a:t>
            </a:r>
          </a:p>
          <a:p>
            <a:pPr marR="181610" indent="69850" algn="just"/>
            <a:r>
              <a:rPr lang="en-US" sz="1800" dirty="0">
                <a:solidFill>
                  <a:srgbClr val="212121"/>
                </a:solidFill>
                <a:effectLst/>
                <a:latin typeface="Times New Roman" panose="02020603050405020304" pitchFamily="18" charset="0"/>
                <a:ea typeface="Times New Roman" panose="02020603050405020304" pitchFamily="18" charset="0"/>
              </a:rPr>
              <a:t>[4]. </a:t>
            </a:r>
            <a:r>
              <a:rPr lang="en-US" sz="1800" dirty="0" err="1"/>
              <a:t>Garraux</a:t>
            </a:r>
            <a:r>
              <a:rPr lang="en-US" sz="1800" dirty="0"/>
              <a:t>, H.: The Measure of Potential Profitability in Intraday Trading Utilizing the Rela </a:t>
            </a:r>
            <a:r>
              <a:rPr lang="en-US" sz="1800" dirty="0" err="1"/>
              <a:t>tive</a:t>
            </a:r>
            <a:r>
              <a:rPr lang="en-US" sz="1800" dirty="0"/>
              <a:t> Strength Index (RSI) with Various Simple Moving Averages (SMA) on the S&amp;P 500(2024).</a:t>
            </a:r>
          </a:p>
          <a:p>
            <a:pPr marR="181610" indent="69850" algn="just"/>
            <a:r>
              <a:rPr lang="en-US" sz="1800" dirty="0">
                <a:solidFill>
                  <a:srgbClr val="212121"/>
                </a:solidFill>
                <a:effectLst/>
                <a:latin typeface="Times New Roman" panose="02020603050405020304" pitchFamily="18" charset="0"/>
                <a:ea typeface="Times New Roman" panose="02020603050405020304" pitchFamily="18" charset="0"/>
              </a:rPr>
              <a:t>[5]. </a:t>
            </a:r>
            <a:r>
              <a:rPr lang="en-US" sz="1800" dirty="0"/>
              <a:t>Karim, R., Alam, M. K., &amp; Hossain, M. R.: Stock market analysis using linear regression and decision tree regression. In 2021 1st International Conference on Emerging Smart Technologies and Applications (</a:t>
            </a:r>
            <a:r>
              <a:rPr lang="en-US" sz="1800" dirty="0" err="1"/>
              <a:t>eSmarTA</a:t>
            </a:r>
            <a:r>
              <a:rPr lang="en-US" sz="1800" dirty="0"/>
              <a:t>) (pp. 1-6). IEEE. (2021, August). </a:t>
            </a:r>
          </a:p>
          <a:p>
            <a:pPr marR="181610" indent="69850" algn="just"/>
            <a:r>
              <a:rPr lang="en-US" sz="1800" dirty="0">
                <a:solidFill>
                  <a:srgbClr val="212121"/>
                </a:solidFill>
                <a:effectLst/>
                <a:latin typeface="Times New Roman" panose="02020603050405020304" pitchFamily="18" charset="0"/>
                <a:ea typeface="Times New Roman" panose="02020603050405020304" pitchFamily="18" charset="0"/>
              </a:rPr>
              <a:t>[6</a:t>
            </a:r>
            <a:r>
              <a:rPr lang="en-US" sz="1800" dirty="0">
                <a:solidFill>
                  <a:srgbClr val="222222"/>
                </a:solidFill>
                <a:effectLst/>
                <a:latin typeface="Times New Roman" panose="02020603050405020304" pitchFamily="18" charset="0"/>
                <a:ea typeface="Times New Roman" panose="02020603050405020304" pitchFamily="18" charset="0"/>
              </a:rPr>
              <a:t> ].</a:t>
            </a:r>
            <a:r>
              <a:rPr lang="en-US" sz="1800" dirty="0">
                <a:solidFill>
                  <a:srgbClr val="212121"/>
                </a:solidFill>
                <a:effectLst/>
                <a:latin typeface="Times New Roman" panose="02020603050405020304" pitchFamily="18" charset="0"/>
                <a:ea typeface="Times New Roman" panose="02020603050405020304" pitchFamily="18" charset="0"/>
              </a:rPr>
              <a:t>Har</a:t>
            </a:r>
            <a:r>
              <a:rPr lang="en-IN" sz="1800" dirty="0"/>
              <a:t>Hartanto, A. D., </a:t>
            </a:r>
            <a:r>
              <a:rPr lang="en-IN" sz="1800" dirty="0" err="1"/>
              <a:t>Kholik</a:t>
            </a:r>
            <a:r>
              <a:rPr lang="en-IN" sz="1800" dirty="0"/>
              <a:t>, Y. N., &amp; </a:t>
            </a:r>
            <a:r>
              <a:rPr lang="en-IN" sz="1800" dirty="0" err="1"/>
              <a:t>Pristyanto</a:t>
            </a:r>
            <a:r>
              <a:rPr lang="en-IN" sz="1800" dirty="0"/>
              <a:t>, Y.: Stock Price Time Series Data Forecasting Using the Light Gradient Boosting Machine (</a:t>
            </a:r>
            <a:r>
              <a:rPr lang="en-IN" sz="1800" dirty="0" err="1"/>
              <a:t>LightGBM</a:t>
            </a:r>
            <a:r>
              <a:rPr lang="en-IN" sz="1800" dirty="0"/>
              <a:t>) Model. JOIV: International Journal on Informatics Visualization, 7(4), 2270-2279(2023). </a:t>
            </a:r>
          </a:p>
          <a:p>
            <a:pPr marR="181610" indent="0" algn="just">
              <a:buNone/>
            </a:pPr>
            <a:endParaRPr lang="en-IN" sz="1400" dirty="0">
              <a:effectLst/>
              <a:latin typeface="Times New Roman" panose="02020603050405020304" pitchFamily="18" charset="0"/>
              <a:ea typeface="Times New Roman" panose="02020603050405020304" pitchFamily="18" charset="0"/>
            </a:endParaRPr>
          </a:p>
        </p:txBody>
      </p:sp>
      <p:sp>
        <p:nvSpPr>
          <p:cNvPr id="2" name="Slide Number Placeholder 1">
            <a:extLst>
              <a:ext uri="{FF2B5EF4-FFF2-40B4-BE49-F238E27FC236}">
                <a16:creationId xmlns:a16="http://schemas.microsoft.com/office/drawing/2014/main" id="{D05E385C-6B87-1A08-4B02-1D34D406C795}"/>
              </a:ext>
            </a:extLst>
          </p:cNvPr>
          <p:cNvSpPr>
            <a:spLocks noGrp="1"/>
          </p:cNvSpPr>
          <p:nvPr>
            <p:ph type="sldNum" sz="quarter" idx="12"/>
          </p:nvPr>
        </p:nvSpPr>
        <p:spPr/>
        <p:txBody>
          <a:bodyPr/>
          <a:lstStyle/>
          <a:p>
            <a:fld id="{B8E0871B-6F50-4800-9A95-2ABCD52193FF}" type="slidenum">
              <a:rPr lang="en-IN" smtClean="0"/>
              <a:t>21</a:t>
            </a:fld>
            <a:endParaRPr lang="en-IN" dirty="0"/>
          </a:p>
        </p:txBody>
      </p:sp>
      <p:sp>
        <p:nvSpPr>
          <p:cNvPr id="5" name="Rectangle: Rounded Corners 4">
            <a:extLst>
              <a:ext uri="{FF2B5EF4-FFF2-40B4-BE49-F238E27FC236}">
                <a16:creationId xmlns:a16="http://schemas.microsoft.com/office/drawing/2014/main" id="{9BDB99BB-7EF7-0135-9AF8-B0566D933D2E}"/>
              </a:ext>
            </a:extLst>
          </p:cNvPr>
          <p:cNvSpPr/>
          <p:nvPr/>
        </p:nvSpPr>
        <p:spPr>
          <a:xfrm>
            <a:off x="451164" y="471375"/>
            <a:ext cx="11289671" cy="6480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b="1" spc="-1" dirty="0">
                <a:solidFill>
                  <a:schemeClr val="accent5">
                    <a:lumMod val="75000"/>
                  </a:schemeClr>
                </a:solidFill>
                <a:cs typeface="Times New Roman" pitchFamily="18" charset="0"/>
              </a:rPr>
              <a:t>References</a:t>
            </a:r>
            <a:endParaRPr lang="en-IN" sz="2800" dirty="0">
              <a:solidFill>
                <a:schemeClr val="accent5">
                  <a:lumMod val="75000"/>
                </a:schemeClr>
              </a:solidFill>
            </a:endParaRPr>
          </a:p>
        </p:txBody>
      </p:sp>
    </p:spTree>
    <p:extLst>
      <p:ext uri="{BB962C8B-B14F-4D97-AF65-F5344CB8AC3E}">
        <p14:creationId xmlns:p14="http://schemas.microsoft.com/office/powerpoint/2010/main" val="2482992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A8E9BB-41D7-DB5D-F1D8-BE616A245460}"/>
              </a:ext>
            </a:extLst>
          </p:cNvPr>
          <p:cNvSpPr>
            <a:spLocks noGrp="1"/>
          </p:cNvSpPr>
          <p:nvPr>
            <p:ph idx="1"/>
          </p:nvPr>
        </p:nvSpPr>
        <p:spPr>
          <a:xfrm>
            <a:off x="627184" y="951418"/>
            <a:ext cx="10515600" cy="5569962"/>
          </a:xfrm>
        </p:spPr>
        <p:txBody>
          <a:bodyPr>
            <a:normAutofit fontScale="55000" lnSpcReduction="20000"/>
          </a:bodyPr>
          <a:lstStyle/>
          <a:p>
            <a:pPr marR="181610" indent="69850" algn="just"/>
            <a:r>
              <a:rPr lang="en-US" sz="3600" dirty="0">
                <a:solidFill>
                  <a:srgbClr val="212121"/>
                </a:solidFill>
                <a:effectLst/>
                <a:latin typeface="Times New Roman" panose="02020603050405020304" pitchFamily="18" charset="0"/>
                <a:ea typeface="Times New Roman" panose="02020603050405020304" pitchFamily="18" charset="0"/>
              </a:rPr>
              <a:t>[7]. </a:t>
            </a:r>
            <a:r>
              <a:rPr lang="en-IN" sz="3600" dirty="0" err="1"/>
              <a:t>Kavinnilaa</a:t>
            </a:r>
            <a:r>
              <a:rPr lang="en-IN" sz="3600" dirty="0"/>
              <a:t>, J., </a:t>
            </a:r>
            <a:r>
              <a:rPr lang="en-IN" sz="3600" dirty="0" err="1"/>
              <a:t>Hemalatha</a:t>
            </a:r>
            <a:r>
              <a:rPr lang="en-IN" sz="3600" dirty="0"/>
              <a:t>, E., Jacob, M. S., &amp; Dhanalakshmi, R.: Stock price prediction based on LSTM deep learning model. In 2021 International Conference on System, Com </a:t>
            </a:r>
            <a:r>
              <a:rPr lang="en-IN" sz="3600" dirty="0" err="1"/>
              <a:t>putation</a:t>
            </a:r>
            <a:r>
              <a:rPr lang="en-IN" sz="3600" dirty="0"/>
              <a:t>, Automation and Networking (ICSCAN) (pp. 1-4). IEEE(2021, July).</a:t>
            </a:r>
            <a:endParaRPr lang="en-IN" sz="3300" dirty="0">
              <a:solidFill>
                <a:srgbClr val="212121"/>
              </a:solidFill>
              <a:effectLst/>
              <a:latin typeface="Times New Roman" panose="02020603050405020304" pitchFamily="18" charset="0"/>
              <a:ea typeface="Times New Roman" panose="02020603050405020304" pitchFamily="18" charset="0"/>
            </a:endParaRPr>
          </a:p>
          <a:p>
            <a:pPr marR="181610" indent="69850" algn="just"/>
            <a:r>
              <a:rPr lang="en-IN" sz="3300" dirty="0">
                <a:solidFill>
                  <a:srgbClr val="212121"/>
                </a:solidFill>
                <a:effectLst/>
                <a:latin typeface="Times New Roman" panose="02020603050405020304" pitchFamily="18" charset="0"/>
                <a:ea typeface="Times New Roman" panose="02020603050405020304" pitchFamily="18" charset="0"/>
              </a:rPr>
              <a:t>[8]. </a:t>
            </a:r>
            <a:r>
              <a:rPr lang="en-US" sz="3300" dirty="0" err="1"/>
              <a:t>Khanderwal</a:t>
            </a:r>
            <a:r>
              <a:rPr lang="en-US" sz="3300" dirty="0"/>
              <a:t>, S., &amp; Mohanty, D.: Stock price prediction using ARIMA model. International Journal of Marketing &amp; Human Resource Research, 2(2), 98-107(2021). </a:t>
            </a:r>
          </a:p>
          <a:p>
            <a:pPr marR="181610" indent="69850" algn="just"/>
            <a:r>
              <a:rPr lang="en-IN" sz="3300" dirty="0">
                <a:solidFill>
                  <a:srgbClr val="212121"/>
                </a:solidFill>
                <a:effectLst/>
                <a:latin typeface="Times New Roman" panose="02020603050405020304" pitchFamily="18" charset="0"/>
                <a:ea typeface="Times New Roman" panose="02020603050405020304" pitchFamily="18" charset="0"/>
              </a:rPr>
              <a:t>[9]. </a:t>
            </a:r>
            <a:r>
              <a:rPr lang="en-US" sz="3300" dirty="0"/>
              <a:t>Yang, H., Liu, X. Y., Zhong, S., &amp; Walid, A.: Deep reinforcement learning for automated stock trading: An ensemble strategy. In Proceedings of the first ACM international confer </a:t>
            </a:r>
            <a:r>
              <a:rPr lang="en-US" sz="3300" dirty="0" err="1"/>
              <a:t>ence</a:t>
            </a:r>
            <a:r>
              <a:rPr lang="en-US" sz="3300" dirty="0"/>
              <a:t> on AI in finance (pp. 1-8) (2020, October).</a:t>
            </a:r>
          </a:p>
          <a:p>
            <a:pPr marR="181610" indent="69850" algn="just"/>
            <a:r>
              <a:rPr lang="en-US" sz="3300" dirty="0">
                <a:solidFill>
                  <a:srgbClr val="212121"/>
                </a:solidFill>
                <a:effectLst/>
                <a:latin typeface="Times New Roman" panose="02020603050405020304" pitchFamily="18" charset="0"/>
                <a:ea typeface="Times New Roman" panose="02020603050405020304" pitchFamily="18" charset="0"/>
              </a:rPr>
              <a:t>[10]. </a:t>
            </a:r>
            <a:r>
              <a:rPr lang="en-IN" sz="3300" dirty="0"/>
              <a:t>Patel, R., Choudhary, V., Saxena, D., &amp; Singh, A. K.: </a:t>
            </a:r>
            <a:r>
              <a:rPr lang="en-IN" sz="3300" dirty="0" err="1"/>
              <a:t>Lstm</a:t>
            </a:r>
            <a:r>
              <a:rPr lang="en-IN" sz="3300" dirty="0"/>
              <a:t> and </a:t>
            </a:r>
            <a:r>
              <a:rPr lang="en-IN" sz="3300" dirty="0" err="1"/>
              <a:t>nlp</a:t>
            </a:r>
            <a:r>
              <a:rPr lang="en-IN" sz="3300" dirty="0"/>
              <a:t> based forecasting model for stock market analysis. In 2021 First International Conference on Advances in Computing and Future Communication Technologies (ICACFCT) (pp. 52-57). IEEE(2021, December). </a:t>
            </a:r>
          </a:p>
          <a:p>
            <a:pPr marR="181610" indent="69850" algn="just"/>
            <a:r>
              <a:rPr lang="en-US" sz="3300" dirty="0">
                <a:solidFill>
                  <a:srgbClr val="212121"/>
                </a:solidFill>
                <a:effectLst/>
                <a:latin typeface="Times New Roman" panose="02020603050405020304" pitchFamily="18" charset="0"/>
                <a:ea typeface="Times New Roman" panose="02020603050405020304" pitchFamily="18" charset="0"/>
              </a:rPr>
              <a:t>[11]. J</a:t>
            </a:r>
            <a:r>
              <a:rPr lang="en-US" sz="3300" dirty="0"/>
              <a:t>abin, S.: Stock market prediction using feedforward artificial neural network. Internation al Journal of Computer Applications, 99(9), 4-8(2014). </a:t>
            </a:r>
          </a:p>
          <a:p>
            <a:pPr marL="69850" marR="118110" algn="just">
              <a:lnSpc>
                <a:spcPct val="100000"/>
              </a:lnSpc>
              <a:tabLst>
                <a:tab pos="378460" algn="l"/>
              </a:tabLst>
            </a:pPr>
            <a:r>
              <a:rPr lang="en-US" sz="3300" dirty="0">
                <a:solidFill>
                  <a:srgbClr val="212121"/>
                </a:solidFill>
                <a:effectLst/>
                <a:latin typeface="Times New Roman" panose="02020603050405020304" pitchFamily="18" charset="0"/>
                <a:ea typeface="Times New Roman" panose="02020603050405020304" pitchFamily="18" charset="0"/>
              </a:rPr>
              <a:t>[12] .</a:t>
            </a:r>
            <a:r>
              <a:rPr lang="en-US" sz="3300" dirty="0"/>
              <a:t> Gupta, S., &amp; Wang, L. P.: Stock forecasting with feedforward neural networks and gradual data sub-sampling. Australian Journal of Intelligent Information Processing Sys </a:t>
            </a:r>
            <a:r>
              <a:rPr lang="en-US" sz="3300" dirty="0" err="1"/>
              <a:t>tems</a:t>
            </a:r>
            <a:r>
              <a:rPr lang="en-US" sz="3300" dirty="0"/>
              <a:t>, 11(4), 14-17(2010)</a:t>
            </a:r>
            <a:r>
              <a:rPr lang="en-US" sz="3300" dirty="0">
                <a:solidFill>
                  <a:srgbClr val="212121"/>
                </a:solidFill>
                <a:effectLst/>
                <a:latin typeface="Times New Roman" panose="02020603050405020304" pitchFamily="18" charset="0"/>
                <a:ea typeface="Times New Roman" panose="02020603050405020304" pitchFamily="18" charset="0"/>
              </a:rPr>
              <a:t>. </a:t>
            </a:r>
            <a:endParaRPr lang="en-IN" sz="3300" dirty="0">
              <a:effectLst/>
              <a:latin typeface="Times New Roman" panose="02020603050405020304" pitchFamily="18" charset="0"/>
              <a:ea typeface="Times New Roman" panose="02020603050405020304" pitchFamily="18" charset="0"/>
            </a:endParaRPr>
          </a:p>
          <a:p>
            <a:pPr marL="69850" marR="118110" algn="just">
              <a:lnSpc>
                <a:spcPct val="100000"/>
              </a:lnSpc>
              <a:tabLst>
                <a:tab pos="378460" algn="l"/>
              </a:tabLst>
            </a:pPr>
            <a:r>
              <a:rPr lang="en-US" sz="3300" dirty="0">
                <a:solidFill>
                  <a:srgbClr val="212121"/>
                </a:solidFill>
                <a:effectLst/>
                <a:latin typeface="Times New Roman" panose="02020603050405020304" pitchFamily="18" charset="0"/>
                <a:ea typeface="Times New Roman" panose="02020603050405020304" pitchFamily="18" charset="0"/>
              </a:rPr>
              <a:t>[13]</a:t>
            </a:r>
            <a:r>
              <a:rPr lang="en-US" sz="3300" dirty="0">
                <a:solidFill>
                  <a:srgbClr val="222222"/>
                </a:solidFill>
                <a:effectLst/>
                <a:latin typeface="Times New Roman" panose="02020603050405020304" pitchFamily="18" charset="0"/>
                <a:ea typeface="Times New Roman" panose="02020603050405020304" pitchFamily="18" charset="0"/>
              </a:rPr>
              <a:t> .</a:t>
            </a:r>
            <a:r>
              <a:rPr lang="en-IN" sz="3300" dirty="0"/>
              <a:t>Rubi, M. A., Chowdhury, S., Rahman, A. A. A., </a:t>
            </a:r>
            <a:r>
              <a:rPr lang="en-IN" sz="3300" dirty="0" err="1"/>
              <a:t>Meero</a:t>
            </a:r>
            <a:r>
              <a:rPr lang="en-IN" sz="3300" dirty="0"/>
              <a:t>, A., Zayed, N. M., &amp; Islam, K. A.: Fitting multi-layer feed forward neural network and autoregressive integrated moving </a:t>
            </a:r>
            <a:r>
              <a:rPr lang="en-IN" sz="3300" dirty="0" err="1"/>
              <a:t>av</a:t>
            </a:r>
            <a:r>
              <a:rPr lang="en-IN" sz="3300" dirty="0"/>
              <a:t> </a:t>
            </a:r>
            <a:r>
              <a:rPr lang="en-IN" sz="3300" dirty="0" err="1"/>
              <a:t>erage</a:t>
            </a:r>
            <a:r>
              <a:rPr lang="en-IN" sz="3300" dirty="0"/>
              <a:t> for Dhaka Stock Exchange price predicting. Emerging Science Journal, 6(5), 1046 1061(2022). </a:t>
            </a:r>
            <a:r>
              <a:rPr lang="en-US" sz="3300" dirty="0">
                <a:solidFill>
                  <a:srgbClr val="212121"/>
                </a:solidFill>
                <a:effectLst/>
                <a:latin typeface="Times New Roman" panose="02020603050405020304" pitchFamily="18" charset="0"/>
                <a:ea typeface="Times New Roman" panose="02020603050405020304" pitchFamily="18" charset="0"/>
              </a:rPr>
              <a:t> </a:t>
            </a:r>
            <a:endParaRPr lang="en-IN" sz="3300" dirty="0">
              <a:effectLst/>
              <a:latin typeface="Times New Roman" panose="02020603050405020304" pitchFamily="18" charset="0"/>
              <a:ea typeface="Times New Roman" panose="02020603050405020304" pitchFamily="18" charset="0"/>
            </a:endParaRPr>
          </a:p>
          <a:p>
            <a:r>
              <a:rPr lang="en-US" sz="3300" dirty="0">
                <a:solidFill>
                  <a:srgbClr val="212121"/>
                </a:solidFill>
                <a:effectLst/>
                <a:latin typeface="Times New Roman" panose="02020603050405020304" pitchFamily="18" charset="0"/>
                <a:ea typeface="Times New Roman" panose="02020603050405020304" pitchFamily="18" charset="0"/>
              </a:rPr>
              <a:t>[14].</a:t>
            </a:r>
            <a:r>
              <a:rPr lang="en-US" sz="3300" dirty="0">
                <a:solidFill>
                  <a:srgbClr val="222222"/>
                </a:solidFill>
                <a:effectLst/>
                <a:latin typeface="Times New Roman" panose="02020603050405020304" pitchFamily="18" charset="0"/>
                <a:ea typeface="Times New Roman" panose="02020603050405020304" pitchFamily="18" charset="0"/>
              </a:rPr>
              <a:t> </a:t>
            </a:r>
            <a:r>
              <a:rPr lang="en-US" sz="3300" dirty="0"/>
              <a:t>Gu, Y., </a:t>
            </a:r>
            <a:r>
              <a:rPr lang="en-US" sz="3300" dirty="0" err="1"/>
              <a:t>Shibukawa</a:t>
            </a:r>
            <a:r>
              <a:rPr lang="en-US" sz="3300" dirty="0"/>
              <a:t>, T., Kondo, Y., Nagao, S., &amp; </a:t>
            </a:r>
            <a:r>
              <a:rPr lang="en-US" sz="3300" dirty="0" err="1"/>
              <a:t>Kamijo</a:t>
            </a:r>
            <a:r>
              <a:rPr lang="en-US" sz="3300" dirty="0"/>
              <a:t>, S.: Prediction of stock </a:t>
            </a:r>
            <a:r>
              <a:rPr lang="en-US" sz="3300" dirty="0" err="1"/>
              <a:t>perfor</a:t>
            </a:r>
            <a:r>
              <a:rPr lang="en-US" sz="3300" dirty="0"/>
              <a:t> </a:t>
            </a:r>
            <a:r>
              <a:rPr lang="en-US" sz="3300" dirty="0" err="1"/>
              <a:t>mance</a:t>
            </a:r>
            <a:r>
              <a:rPr lang="en-US" sz="3300" dirty="0"/>
              <a:t> using deep neural networks. Applied Sciences, 10(22), 8142(2020). </a:t>
            </a:r>
            <a:endParaRPr lang="en-US" sz="3300" dirty="0">
              <a:solidFill>
                <a:srgbClr val="212121"/>
              </a:solidFill>
              <a:effectLst/>
              <a:latin typeface="Times New Roman" panose="02020603050405020304" pitchFamily="18" charset="0"/>
              <a:ea typeface="Times New Roman" panose="02020603050405020304" pitchFamily="18" charset="0"/>
            </a:endParaRPr>
          </a:p>
        </p:txBody>
      </p:sp>
      <p:sp>
        <p:nvSpPr>
          <p:cNvPr id="4" name="Slide Number Placeholder 3">
            <a:extLst>
              <a:ext uri="{FF2B5EF4-FFF2-40B4-BE49-F238E27FC236}">
                <a16:creationId xmlns:a16="http://schemas.microsoft.com/office/drawing/2014/main" id="{C9CA3A07-336F-C81C-A983-E21F34B0D17B}"/>
              </a:ext>
            </a:extLst>
          </p:cNvPr>
          <p:cNvSpPr>
            <a:spLocks noGrp="1"/>
          </p:cNvSpPr>
          <p:nvPr>
            <p:ph type="sldNum" sz="quarter" idx="12"/>
          </p:nvPr>
        </p:nvSpPr>
        <p:spPr/>
        <p:txBody>
          <a:bodyPr/>
          <a:lstStyle/>
          <a:p>
            <a:fld id="{B8E0871B-6F50-4800-9A95-2ABCD52193FF}" type="slidenum">
              <a:rPr lang="en-IN" smtClean="0"/>
              <a:t>22</a:t>
            </a:fld>
            <a:endParaRPr lang="en-IN"/>
          </a:p>
        </p:txBody>
      </p:sp>
    </p:spTree>
    <p:extLst>
      <p:ext uri="{BB962C8B-B14F-4D97-AF65-F5344CB8AC3E}">
        <p14:creationId xmlns:p14="http://schemas.microsoft.com/office/powerpoint/2010/main" val="1022375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63EF68-9853-758A-BC3B-B1B9685FF5A6}"/>
              </a:ext>
            </a:extLst>
          </p:cNvPr>
          <p:cNvSpPr>
            <a:spLocks noGrp="1"/>
          </p:cNvSpPr>
          <p:nvPr>
            <p:ph idx="1"/>
          </p:nvPr>
        </p:nvSpPr>
        <p:spPr>
          <a:xfrm>
            <a:off x="838200" y="456562"/>
            <a:ext cx="10515600" cy="6401437"/>
          </a:xfrm>
        </p:spPr>
        <p:txBody>
          <a:bodyPr>
            <a:normAutofit/>
          </a:bodyPr>
          <a:lstStyle/>
          <a:p>
            <a:pPr marR="118110" algn="just">
              <a:lnSpc>
                <a:spcPct val="100000"/>
              </a:lnSpc>
              <a:tabLst>
                <a:tab pos="378460" algn="l"/>
              </a:tabLst>
            </a:pPr>
            <a:r>
              <a:rPr lang="en-US" sz="1800" dirty="0">
                <a:solidFill>
                  <a:srgbClr val="212121"/>
                </a:solidFill>
                <a:effectLst/>
                <a:latin typeface="Times New Roman" panose="02020603050405020304" pitchFamily="18" charset="0"/>
                <a:ea typeface="Times New Roman" panose="02020603050405020304" pitchFamily="18" charset="0"/>
              </a:rPr>
              <a:t>[15]</a:t>
            </a:r>
            <a:r>
              <a:rPr lang="en-US" sz="1800" dirty="0">
                <a:solidFill>
                  <a:srgbClr val="222222"/>
                </a:solidFill>
                <a:effectLst/>
                <a:latin typeface="Times New Roman" panose="02020603050405020304" pitchFamily="18" charset="0"/>
                <a:ea typeface="Times New Roman" panose="02020603050405020304" pitchFamily="18" charset="0"/>
              </a:rPr>
              <a:t> .</a:t>
            </a:r>
            <a:r>
              <a:rPr lang="en-IN" sz="1800" dirty="0"/>
              <a:t> </a:t>
            </a:r>
            <a:r>
              <a:rPr lang="en-IN" sz="1800" dirty="0" err="1"/>
              <a:t>Srivinay</a:t>
            </a:r>
            <a:r>
              <a:rPr lang="en-IN" sz="1800" dirty="0"/>
              <a:t>, </a:t>
            </a:r>
            <a:r>
              <a:rPr lang="en-IN" sz="1800" dirty="0" err="1"/>
              <a:t>Manujakshi</a:t>
            </a:r>
            <a:r>
              <a:rPr lang="en-IN" sz="1800" dirty="0"/>
              <a:t>, B. C., </a:t>
            </a:r>
            <a:r>
              <a:rPr lang="en-IN" sz="1800" dirty="0" err="1"/>
              <a:t>Kabadi</a:t>
            </a:r>
            <a:r>
              <a:rPr lang="en-IN" sz="1800" dirty="0"/>
              <a:t>, M. G., &amp; Naik, N.: A hybrid stock price prediction model based on PRE and deep neural network. Data, 7(5), 51(2022). </a:t>
            </a:r>
            <a:endParaRPr lang="en-US" sz="1800" dirty="0">
              <a:solidFill>
                <a:srgbClr val="212121"/>
              </a:solidFill>
              <a:effectLst/>
              <a:latin typeface="Times New Roman" panose="02020603050405020304" pitchFamily="18" charset="0"/>
              <a:ea typeface="Times New Roman" panose="02020603050405020304" pitchFamily="18" charset="0"/>
            </a:endParaRPr>
          </a:p>
          <a:p>
            <a:pPr marR="118110" algn="just">
              <a:lnSpc>
                <a:spcPct val="100000"/>
              </a:lnSpc>
              <a:tabLst>
                <a:tab pos="378460" algn="l"/>
              </a:tabLst>
            </a:pPr>
            <a:r>
              <a:rPr lang="en-US" sz="1800" dirty="0">
                <a:solidFill>
                  <a:srgbClr val="212121"/>
                </a:solidFill>
                <a:effectLst/>
                <a:latin typeface="Times New Roman" panose="02020603050405020304" pitchFamily="18" charset="0"/>
                <a:ea typeface="Times New Roman" panose="02020603050405020304" pitchFamily="18" charset="0"/>
              </a:rPr>
              <a:t>[16].</a:t>
            </a:r>
            <a:r>
              <a:rPr lang="en-US" sz="1800" dirty="0">
                <a:solidFill>
                  <a:srgbClr val="222222"/>
                </a:solidFill>
                <a:effectLst/>
                <a:latin typeface="Times New Roman" panose="02020603050405020304" pitchFamily="18" charset="0"/>
                <a:ea typeface="Times New Roman" panose="02020603050405020304" pitchFamily="18" charset="0"/>
              </a:rPr>
              <a:t> </a:t>
            </a:r>
            <a:r>
              <a:rPr lang="en-IN" sz="1800" dirty="0" err="1"/>
              <a:t>Alshammari</a:t>
            </a:r>
            <a:r>
              <a:rPr lang="en-IN" sz="1800" dirty="0"/>
              <a:t>, T.T. et al.: Forecasting Stock Volatility Using Wavelet-based Exponential Generalized Autoregressive Conditional Heteroscedasticity Methods. Intelligent </a:t>
            </a:r>
            <a:r>
              <a:rPr lang="en-IN" sz="1800" dirty="0" err="1"/>
              <a:t>Automa</a:t>
            </a:r>
            <a:r>
              <a:rPr lang="en-IN" sz="1800" dirty="0"/>
              <a:t> </a:t>
            </a:r>
            <a:r>
              <a:rPr lang="en-IN" sz="1800" dirty="0" err="1"/>
              <a:t>tion</a:t>
            </a:r>
            <a:r>
              <a:rPr lang="en-IN" sz="1800" dirty="0"/>
              <a:t> Soft Computing. 35, 2589–601 (2023). </a:t>
            </a:r>
            <a:endParaRPr lang="en-IN" sz="1800" dirty="0">
              <a:effectLst/>
              <a:latin typeface="Times New Roman" panose="02020603050405020304" pitchFamily="18" charset="0"/>
              <a:ea typeface="Times New Roman" panose="02020603050405020304" pitchFamily="18" charset="0"/>
            </a:endParaRPr>
          </a:p>
          <a:p>
            <a:pPr marR="118110" algn="just">
              <a:lnSpc>
                <a:spcPct val="100000"/>
              </a:lnSpc>
              <a:tabLst>
                <a:tab pos="378460" algn="l"/>
              </a:tabLst>
            </a:pPr>
            <a:r>
              <a:rPr lang="en-US" sz="1800" dirty="0">
                <a:solidFill>
                  <a:srgbClr val="212121"/>
                </a:solidFill>
                <a:effectLst/>
                <a:latin typeface="Times New Roman" panose="02020603050405020304" pitchFamily="18" charset="0"/>
                <a:ea typeface="Times New Roman" panose="02020603050405020304" pitchFamily="18" charset="0"/>
              </a:rPr>
              <a:t>[17].</a:t>
            </a:r>
            <a:r>
              <a:rPr lang="en-US" sz="1800" dirty="0">
                <a:solidFill>
                  <a:srgbClr val="222222"/>
                </a:solidFill>
                <a:effectLst/>
                <a:latin typeface="Times New Roman" panose="02020603050405020304" pitchFamily="18" charset="0"/>
                <a:ea typeface="Times New Roman" panose="02020603050405020304" pitchFamily="18" charset="0"/>
              </a:rPr>
              <a:t> </a:t>
            </a:r>
            <a:r>
              <a:rPr lang="en-US" sz="1800" dirty="0" err="1"/>
              <a:t>Toochaei</a:t>
            </a:r>
            <a:r>
              <a:rPr lang="en-US" sz="1800" dirty="0"/>
              <a:t>, M. R., &amp; </a:t>
            </a:r>
            <a:r>
              <a:rPr lang="en-US" sz="1800" dirty="0" err="1"/>
              <a:t>Moeini</a:t>
            </a:r>
            <a:r>
              <a:rPr lang="en-US" sz="1800" dirty="0"/>
              <a:t>, F.: Evaluating the performance of ensemble classifiers in stock returns prediction using effective features. Expert Systems with Applications, 213, 119186 (2023). </a:t>
            </a:r>
            <a:endParaRPr lang="en-IN" sz="1800" dirty="0">
              <a:effectLst/>
              <a:latin typeface="Times New Roman" panose="02020603050405020304" pitchFamily="18" charset="0"/>
              <a:ea typeface="Times New Roman" panose="02020603050405020304" pitchFamily="18" charset="0"/>
            </a:endParaRPr>
          </a:p>
          <a:p>
            <a:pPr marR="118110" algn="just">
              <a:lnSpc>
                <a:spcPct val="100000"/>
              </a:lnSpc>
              <a:tabLst>
                <a:tab pos="378460" algn="l"/>
              </a:tabLst>
            </a:pPr>
            <a:r>
              <a:rPr lang="en-US" sz="1800" dirty="0">
                <a:solidFill>
                  <a:srgbClr val="212121"/>
                </a:solidFill>
                <a:effectLst/>
                <a:latin typeface="Times New Roman" panose="02020603050405020304" pitchFamily="18" charset="0"/>
                <a:ea typeface="Times New Roman" panose="02020603050405020304" pitchFamily="18" charset="0"/>
              </a:rPr>
              <a:t>[18].</a:t>
            </a:r>
            <a:r>
              <a:rPr lang="en-US" sz="1800" dirty="0">
                <a:solidFill>
                  <a:srgbClr val="222222"/>
                </a:solidFill>
                <a:effectLst/>
                <a:latin typeface="Times New Roman" panose="02020603050405020304" pitchFamily="18" charset="0"/>
                <a:ea typeface="Times New Roman" panose="02020603050405020304" pitchFamily="18" charset="0"/>
              </a:rPr>
              <a:t> </a:t>
            </a:r>
            <a:r>
              <a:rPr lang="en-IN" sz="1800" dirty="0"/>
              <a:t>Yong, B. X., Abdul Rahim, M. R., &amp; Abdullah, A. S.: A stock market trading system using deep neural network. In </a:t>
            </a:r>
            <a:r>
              <a:rPr lang="en-IN" sz="1800" dirty="0" err="1"/>
              <a:t>Modeling</a:t>
            </a:r>
            <a:r>
              <a:rPr lang="en-IN" sz="1800" dirty="0"/>
              <a:t>, Design and Simulation of Systems: 17th Asia Simula </a:t>
            </a:r>
            <a:r>
              <a:rPr lang="en-IN" sz="1800" dirty="0" err="1"/>
              <a:t>tion</a:t>
            </a:r>
            <a:r>
              <a:rPr lang="en-IN" sz="1800" dirty="0"/>
              <a:t> Conference, </a:t>
            </a:r>
            <a:r>
              <a:rPr lang="en-IN" sz="1800" dirty="0" err="1"/>
              <a:t>AsiaSim</a:t>
            </a:r>
            <a:r>
              <a:rPr lang="en-IN" sz="1800" dirty="0"/>
              <a:t> 2017, Melaka, Malaysia, August 27–29, 2017, Proceedings, Part I 17 (pp. 356-364). Springer Singapore(2017).</a:t>
            </a:r>
          </a:p>
          <a:p>
            <a:pPr marR="118110" algn="just">
              <a:lnSpc>
                <a:spcPct val="100000"/>
              </a:lnSpc>
              <a:tabLst>
                <a:tab pos="378460" algn="l"/>
              </a:tabLst>
            </a:pPr>
            <a:r>
              <a:rPr lang="en-US" sz="1800" dirty="0">
                <a:solidFill>
                  <a:srgbClr val="222222"/>
                </a:solidFill>
                <a:effectLst/>
                <a:latin typeface="Times New Roman" panose="02020603050405020304" pitchFamily="18" charset="0"/>
                <a:ea typeface="Times New Roman" panose="02020603050405020304" pitchFamily="18" charset="0"/>
              </a:rPr>
              <a:t>[19].</a:t>
            </a:r>
            <a:r>
              <a:rPr lang="en-IN" sz="1800" dirty="0"/>
              <a:t> Jahan, I., &amp; Sajal, S.: Stock price prediction using recurrent neural network (RNN) algo </a:t>
            </a:r>
            <a:r>
              <a:rPr lang="en-IN" sz="1800" dirty="0" err="1"/>
              <a:t>rithm</a:t>
            </a:r>
            <a:r>
              <a:rPr lang="en-IN" sz="1800" dirty="0"/>
              <a:t> on time-series data. In 2018 Midwest instruction and computing symposium. Duluth, Minnesota, USA: MSRP(2018).</a:t>
            </a:r>
          </a:p>
          <a:p>
            <a:pPr marR="118110" algn="just">
              <a:lnSpc>
                <a:spcPct val="100000"/>
              </a:lnSpc>
              <a:tabLst>
                <a:tab pos="378460" algn="l"/>
              </a:tabLst>
            </a:pPr>
            <a:r>
              <a:rPr lang="en-US" sz="1800" dirty="0"/>
              <a:t>[20]. Thong, L., </a:t>
            </a:r>
            <a:r>
              <a:rPr lang="en-US" sz="1800" dirty="0" err="1"/>
              <a:t>Jeenanunta</a:t>
            </a:r>
            <a:r>
              <a:rPr lang="en-US" sz="1800" dirty="0"/>
              <a:t>, C., &amp; </a:t>
            </a:r>
            <a:r>
              <a:rPr lang="en-US" sz="1800" dirty="0" err="1"/>
              <a:t>Chaysiri</a:t>
            </a:r>
            <a:r>
              <a:rPr lang="en-US" sz="1800" dirty="0"/>
              <a:t>, R.: Stock price prediction with long short-term memory recurrent neural network (Doctoral dissertation, Thammasat University) (2018).  </a:t>
            </a:r>
            <a:endParaRPr lang="en-IN" sz="1800" dirty="0"/>
          </a:p>
          <a:p>
            <a:pPr marR="118110" algn="just">
              <a:lnSpc>
                <a:spcPct val="100000"/>
              </a:lnSpc>
              <a:tabLst>
                <a:tab pos="378460" algn="l"/>
              </a:tabLst>
            </a:pPr>
            <a:r>
              <a:rPr lang="en-IN" sz="1800" dirty="0"/>
              <a:t>[21]. </a:t>
            </a:r>
            <a:r>
              <a:rPr lang="en-IN" sz="1800" dirty="0" err="1"/>
              <a:t>Kamijo</a:t>
            </a:r>
            <a:r>
              <a:rPr lang="en-IN" sz="1800" dirty="0"/>
              <a:t>, K. I., &amp; Tanigawa, T.: Stock price pattern recognition-a recurrent neural network approach. In 1990 IJCNN international joint conference on neural networks (pp. 215-221). IEEE (1990, June). </a:t>
            </a:r>
          </a:p>
        </p:txBody>
      </p:sp>
      <p:sp>
        <p:nvSpPr>
          <p:cNvPr id="4" name="Slide Number Placeholder 3">
            <a:extLst>
              <a:ext uri="{FF2B5EF4-FFF2-40B4-BE49-F238E27FC236}">
                <a16:creationId xmlns:a16="http://schemas.microsoft.com/office/drawing/2014/main" id="{91234160-5492-355B-FB8D-651233E299A8}"/>
              </a:ext>
            </a:extLst>
          </p:cNvPr>
          <p:cNvSpPr>
            <a:spLocks noGrp="1"/>
          </p:cNvSpPr>
          <p:nvPr>
            <p:ph type="sldNum" sz="quarter" idx="12"/>
          </p:nvPr>
        </p:nvSpPr>
        <p:spPr/>
        <p:txBody>
          <a:bodyPr/>
          <a:lstStyle/>
          <a:p>
            <a:fld id="{B8E0871B-6F50-4800-9A95-2ABCD52193FF}" type="slidenum">
              <a:rPr lang="en-IN" smtClean="0"/>
              <a:t>23</a:t>
            </a:fld>
            <a:endParaRPr lang="en-IN"/>
          </a:p>
        </p:txBody>
      </p:sp>
    </p:spTree>
    <p:extLst>
      <p:ext uri="{BB962C8B-B14F-4D97-AF65-F5344CB8AC3E}">
        <p14:creationId xmlns:p14="http://schemas.microsoft.com/office/powerpoint/2010/main" val="34344969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465601-2654-FE30-76BD-EA14DDDBEF90}"/>
              </a:ext>
            </a:extLst>
          </p:cNvPr>
          <p:cNvSpPr>
            <a:spLocks noGrp="1"/>
          </p:cNvSpPr>
          <p:nvPr>
            <p:ph idx="1"/>
          </p:nvPr>
        </p:nvSpPr>
        <p:spPr/>
        <p:txBody>
          <a:bodyPr/>
          <a:lstStyle/>
          <a:p>
            <a:pPr marL="0" indent="0">
              <a:buNone/>
            </a:pPr>
            <a:endParaRPr lang="en-US" b="1">
              <a:ln w="22225">
                <a:solidFill>
                  <a:schemeClr val="accent2"/>
                </a:solidFill>
                <a:prstDash val="solid"/>
              </a:ln>
              <a:solidFill>
                <a:schemeClr val="accent2">
                  <a:lumMod val="40000"/>
                  <a:lumOff val="60000"/>
                </a:schemeClr>
              </a:solidFill>
            </a:endParaRPr>
          </a:p>
          <a:p>
            <a:pPr marL="0" indent="0">
              <a:buNone/>
            </a:pPr>
            <a:endParaRPr lang="en-US" b="1">
              <a:ln w="22225">
                <a:solidFill>
                  <a:schemeClr val="accent2"/>
                </a:solidFill>
                <a:prstDash val="solid"/>
              </a:ln>
              <a:solidFill>
                <a:schemeClr val="accent2">
                  <a:lumMod val="40000"/>
                  <a:lumOff val="60000"/>
                </a:schemeClr>
              </a:solidFill>
            </a:endParaRPr>
          </a:p>
          <a:p>
            <a:pPr marL="0" indent="0">
              <a:buNone/>
            </a:pPr>
            <a:r>
              <a:rPr lang="en-US" b="1">
                <a:ln w="22225">
                  <a:solidFill>
                    <a:schemeClr val="accent2"/>
                  </a:solidFill>
                  <a:prstDash val="solid"/>
                </a:ln>
                <a:solidFill>
                  <a:schemeClr val="accent2">
                    <a:lumMod val="40000"/>
                    <a:lumOff val="60000"/>
                  </a:schemeClr>
                </a:solidFill>
              </a:rPr>
              <a:t>				</a:t>
            </a:r>
            <a:r>
              <a:rPr lang="en-US" sz="4000" b="1">
                <a:ln w="22225">
                  <a:solidFill>
                    <a:schemeClr val="accent2"/>
                  </a:solidFill>
                  <a:prstDash val="solid"/>
                </a:ln>
                <a:solidFill>
                  <a:schemeClr val="accent2">
                    <a:lumMod val="40000"/>
                    <a:lumOff val="60000"/>
                  </a:schemeClr>
                </a:solidFill>
              </a:rPr>
              <a:t>Thank you</a:t>
            </a:r>
            <a:endParaRPr lang="en-IN" b="1">
              <a:ln w="22225">
                <a:solidFill>
                  <a:schemeClr val="accent2"/>
                </a:solidFill>
                <a:prstDash val="solid"/>
              </a:ln>
              <a:solidFill>
                <a:schemeClr val="accent2">
                  <a:lumMod val="40000"/>
                  <a:lumOff val="60000"/>
                </a:schemeClr>
              </a:solidFill>
            </a:endParaRPr>
          </a:p>
        </p:txBody>
      </p:sp>
      <p:sp>
        <p:nvSpPr>
          <p:cNvPr id="4" name="Slide Number Placeholder 3">
            <a:extLst>
              <a:ext uri="{FF2B5EF4-FFF2-40B4-BE49-F238E27FC236}">
                <a16:creationId xmlns:a16="http://schemas.microsoft.com/office/drawing/2014/main" id="{72AA7A8F-6D67-4C5D-6C9B-76A65F81C654}"/>
              </a:ext>
            </a:extLst>
          </p:cNvPr>
          <p:cNvSpPr>
            <a:spLocks noGrp="1"/>
          </p:cNvSpPr>
          <p:nvPr>
            <p:ph type="sldNum" sz="quarter" idx="12"/>
          </p:nvPr>
        </p:nvSpPr>
        <p:spPr/>
        <p:txBody>
          <a:bodyPr/>
          <a:lstStyle/>
          <a:p>
            <a:fld id="{B8E0871B-6F50-4800-9A95-2ABCD52193FF}" type="slidenum">
              <a:rPr lang="en-IN" smtClean="0"/>
              <a:t>24</a:t>
            </a:fld>
            <a:endParaRPr lang="en-IN"/>
          </a:p>
        </p:txBody>
      </p:sp>
    </p:spTree>
    <p:extLst>
      <p:ext uri="{BB962C8B-B14F-4D97-AF65-F5344CB8AC3E}">
        <p14:creationId xmlns:p14="http://schemas.microsoft.com/office/powerpoint/2010/main" val="30485916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0A45A1-0EDA-5115-AA07-E6755957D782}"/>
              </a:ext>
            </a:extLst>
          </p:cNvPr>
          <p:cNvSpPr>
            <a:spLocks noGrp="1"/>
          </p:cNvSpPr>
          <p:nvPr>
            <p:ph idx="1"/>
          </p:nvPr>
        </p:nvSpPr>
        <p:spPr>
          <a:xfrm>
            <a:off x="719137" y="1290918"/>
            <a:ext cx="10753725" cy="5430557"/>
          </a:xfrm>
        </p:spPr>
        <p:txBody>
          <a:bodyPr>
            <a:normAutofit/>
          </a:bodyPr>
          <a:lstStyle/>
          <a:p>
            <a:pPr marL="402840" lvl="1" indent="0">
              <a:lnSpc>
                <a:spcPct val="100000"/>
              </a:lnSpc>
              <a:spcBef>
                <a:spcPts val="550"/>
              </a:spcBef>
              <a:buClr>
                <a:srgbClr val="3891A7"/>
              </a:buClr>
              <a:buNone/>
            </a:pPr>
            <a:endParaRPr lang="en-US" sz="2000" b="1" strike="noStrike" spc="-1" dirty="0">
              <a:solidFill>
                <a:srgbClr val="000000"/>
              </a:solidFill>
            </a:endParaRPr>
          </a:p>
          <a:p>
            <a:pPr>
              <a:buFont typeface="Wingdings" panose="05000000000000000000" pitchFamily="2" charset="2"/>
              <a:buChar char="§"/>
            </a:pPr>
            <a:endParaRPr lang="en-IN" sz="2000" dirty="0"/>
          </a:p>
        </p:txBody>
      </p:sp>
      <p:sp>
        <p:nvSpPr>
          <p:cNvPr id="2" name="Slide Number Placeholder 1">
            <a:extLst>
              <a:ext uri="{FF2B5EF4-FFF2-40B4-BE49-F238E27FC236}">
                <a16:creationId xmlns:a16="http://schemas.microsoft.com/office/drawing/2014/main" id="{D05E385C-6B87-1A08-4B02-1D34D406C795}"/>
              </a:ext>
            </a:extLst>
          </p:cNvPr>
          <p:cNvSpPr>
            <a:spLocks noGrp="1"/>
          </p:cNvSpPr>
          <p:nvPr>
            <p:ph type="sldNum" sz="quarter" idx="12"/>
          </p:nvPr>
        </p:nvSpPr>
        <p:spPr/>
        <p:txBody>
          <a:bodyPr/>
          <a:lstStyle/>
          <a:p>
            <a:fld id="{B8E0871B-6F50-4800-9A95-2ABCD52193FF}" type="slidenum">
              <a:rPr lang="en-IN" smtClean="0"/>
              <a:t>3</a:t>
            </a:fld>
            <a:endParaRPr lang="en-IN" dirty="0"/>
          </a:p>
        </p:txBody>
      </p:sp>
      <p:sp>
        <p:nvSpPr>
          <p:cNvPr id="5" name="Rectangle: Rounded Corners 4">
            <a:extLst>
              <a:ext uri="{FF2B5EF4-FFF2-40B4-BE49-F238E27FC236}">
                <a16:creationId xmlns:a16="http://schemas.microsoft.com/office/drawing/2014/main" id="{9BDB99BB-7EF7-0135-9AF8-B0566D933D2E}"/>
              </a:ext>
            </a:extLst>
          </p:cNvPr>
          <p:cNvSpPr/>
          <p:nvPr/>
        </p:nvSpPr>
        <p:spPr>
          <a:xfrm>
            <a:off x="451163" y="462410"/>
            <a:ext cx="11289671" cy="6480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2800" b="1" dirty="0">
              <a:solidFill>
                <a:schemeClr val="accent5">
                  <a:lumMod val="75000"/>
                </a:schemeClr>
              </a:solidFill>
              <a:latin typeface="+mn-lt"/>
            </a:endParaRPr>
          </a:p>
          <a:p>
            <a:r>
              <a:rPr lang="en-US" sz="2800" b="1" dirty="0">
                <a:solidFill>
                  <a:schemeClr val="accent5">
                    <a:lumMod val="75000"/>
                  </a:schemeClr>
                </a:solidFill>
                <a:latin typeface="+mn-lt"/>
              </a:rPr>
              <a:t>Introduction</a:t>
            </a:r>
            <a:r>
              <a:rPr lang="en-US" sz="2800" dirty="0">
                <a:latin typeface="+mn-lt"/>
              </a:rPr>
              <a:t> </a:t>
            </a:r>
            <a:br>
              <a:rPr lang="en-US" sz="2800" dirty="0">
                <a:latin typeface="+mn-lt"/>
              </a:rPr>
            </a:br>
            <a:endParaRPr lang="en-IN" sz="2800" dirty="0"/>
          </a:p>
        </p:txBody>
      </p:sp>
      <p:sp>
        <p:nvSpPr>
          <p:cNvPr id="6" name="TextBox 5">
            <a:extLst>
              <a:ext uri="{FF2B5EF4-FFF2-40B4-BE49-F238E27FC236}">
                <a16:creationId xmlns:a16="http://schemas.microsoft.com/office/drawing/2014/main" id="{4E0AC595-9C04-7183-C5F1-8039F99E0F11}"/>
              </a:ext>
            </a:extLst>
          </p:cNvPr>
          <p:cNvSpPr txBox="1"/>
          <p:nvPr/>
        </p:nvSpPr>
        <p:spPr>
          <a:xfrm>
            <a:off x="736375" y="1517948"/>
            <a:ext cx="10632935" cy="4001095"/>
          </a:xfrm>
          <a:prstGeom prst="rect">
            <a:avLst/>
          </a:prstGeom>
          <a:noFill/>
        </p:spPr>
        <p:txBody>
          <a:bodyPr wrap="square">
            <a:spAutoFit/>
          </a:bodyPr>
          <a:lstStyle/>
          <a:p>
            <a:pPr marL="1317240" lvl="2" indent="-457200">
              <a:spcBef>
                <a:spcPts val="550"/>
              </a:spcBef>
              <a:buClr>
                <a:srgbClr val="3891A7"/>
              </a:buClr>
              <a:buFont typeface="Wingdings" panose="05000000000000000000" pitchFamily="2" charset="2"/>
              <a:buChar char="Ø"/>
            </a:pPr>
            <a:r>
              <a:rPr lang="en-US" dirty="0"/>
              <a:t>The stock market allows investors to analyze a company’s current and future financial value, offering better returns than savings or bonds.</a:t>
            </a:r>
            <a:br>
              <a:rPr lang="en-US" dirty="0"/>
            </a:br>
            <a:endParaRPr lang="en-US" dirty="0"/>
          </a:p>
          <a:p>
            <a:pPr marL="1317240" lvl="2" indent="-457200">
              <a:spcBef>
                <a:spcPts val="550"/>
              </a:spcBef>
              <a:buClr>
                <a:srgbClr val="3891A7"/>
              </a:buClr>
              <a:buFont typeface="Wingdings" panose="05000000000000000000" pitchFamily="2" charset="2"/>
              <a:buChar char="Ø"/>
            </a:pPr>
            <a:r>
              <a:rPr lang="en-US" dirty="0"/>
              <a:t>Artificial intelligence (AI) and machine learning (ML) analyze large datasets, identify trends, and improve stock market forecasting.</a:t>
            </a:r>
            <a:br>
              <a:rPr lang="en-US" dirty="0"/>
            </a:br>
            <a:endParaRPr lang="en-US" dirty="0"/>
          </a:p>
          <a:p>
            <a:pPr marL="1317240" lvl="2" indent="-457200">
              <a:spcBef>
                <a:spcPts val="550"/>
              </a:spcBef>
              <a:buClr>
                <a:srgbClr val="3891A7"/>
              </a:buClr>
              <a:buFont typeface="Wingdings" panose="05000000000000000000" pitchFamily="2" charset="2"/>
              <a:buChar char="Ø"/>
            </a:pPr>
            <a:r>
              <a:rPr lang="en-US" dirty="0"/>
              <a:t>Techniques like neural networks, natural language processing (NLP), and sentiment analysis are applied to news, social media, and stock prices for better predictions.</a:t>
            </a:r>
            <a:br>
              <a:rPr lang="en-US" dirty="0"/>
            </a:br>
            <a:endParaRPr lang="en-US" dirty="0"/>
          </a:p>
          <a:p>
            <a:pPr marL="1317240" lvl="2" indent="-457200">
              <a:spcBef>
                <a:spcPts val="550"/>
              </a:spcBef>
              <a:buClr>
                <a:srgbClr val="3891A7"/>
              </a:buClr>
              <a:buFont typeface="Wingdings" panose="05000000000000000000" pitchFamily="2" charset="2"/>
              <a:buChar char="Ø"/>
            </a:pPr>
            <a:r>
              <a:rPr lang="en-US" dirty="0"/>
              <a:t>This paper uses a </a:t>
            </a:r>
            <a:r>
              <a:rPr lang="en-US" dirty="0" err="1"/>
              <a:t>BiLSTM</a:t>
            </a:r>
            <a:r>
              <a:rPr lang="en-US" dirty="0"/>
              <a:t> (Bidirectional Long Short-Term Memory) model to predict closing prices for Meta, Amazon, Apple, and Tesla using Yahoo Finance data.</a:t>
            </a:r>
          </a:p>
          <a:p>
            <a:pPr marL="1317240" lvl="2" indent="-457200">
              <a:spcBef>
                <a:spcPts val="550"/>
              </a:spcBef>
              <a:buClr>
                <a:srgbClr val="3891A7"/>
              </a:buClr>
              <a:buFont typeface="Wingdings" panose="05000000000000000000" pitchFamily="2" charset="2"/>
              <a:buChar char="Ø"/>
            </a:pPr>
            <a:r>
              <a:rPr lang="en-US" dirty="0"/>
              <a:t>The study demonstrates </a:t>
            </a:r>
            <a:r>
              <a:rPr lang="en-US" dirty="0" err="1"/>
              <a:t>BiLSTM's</a:t>
            </a:r>
            <a:r>
              <a:rPr lang="en-US" dirty="0"/>
              <a:t> ability to capture patterns and outperform traditional forecasting methods.</a:t>
            </a:r>
          </a:p>
        </p:txBody>
      </p:sp>
    </p:spTree>
    <p:extLst>
      <p:ext uri="{BB962C8B-B14F-4D97-AF65-F5344CB8AC3E}">
        <p14:creationId xmlns:p14="http://schemas.microsoft.com/office/powerpoint/2010/main" val="37961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A53F66-CE93-3607-E97A-783D46E15B3D}"/>
              </a:ext>
            </a:extLst>
          </p:cNvPr>
          <p:cNvSpPr>
            <a:spLocks noGrp="1"/>
          </p:cNvSpPr>
          <p:nvPr>
            <p:ph idx="1"/>
          </p:nvPr>
        </p:nvSpPr>
        <p:spPr>
          <a:xfrm>
            <a:off x="838200" y="2027411"/>
            <a:ext cx="10515600" cy="4701339"/>
          </a:xfrm>
        </p:spPr>
        <p:txBody>
          <a:bodyPr>
            <a:normAutofit/>
          </a:bodyPr>
          <a:lstStyle/>
          <a:p>
            <a:pPr marL="1317240" lvl="2" indent="-457200">
              <a:lnSpc>
                <a:spcPct val="100000"/>
              </a:lnSpc>
              <a:spcBef>
                <a:spcPts val="550"/>
              </a:spcBef>
              <a:buClr>
                <a:srgbClr val="3891A7"/>
              </a:buClr>
              <a:buFont typeface="Wingdings" panose="05000000000000000000" pitchFamily="2" charset="2"/>
              <a:buChar char="Ø"/>
              <a:defRPr/>
            </a:pPr>
            <a:r>
              <a:rPr lang="en-US" sz="1800" dirty="0"/>
              <a:t>Traditional stock prediction methods include statistical models like ARIMA[1], Exponential Smoothing[2], and GARCH[3]. </a:t>
            </a:r>
          </a:p>
          <a:p>
            <a:pPr marL="1317240" lvl="2" indent="-457200">
              <a:lnSpc>
                <a:spcPct val="100000"/>
              </a:lnSpc>
              <a:spcBef>
                <a:spcPts val="550"/>
              </a:spcBef>
              <a:buClr>
                <a:srgbClr val="3891A7"/>
              </a:buClr>
              <a:buFont typeface="Wingdings" panose="05000000000000000000" pitchFamily="2" charset="2"/>
              <a:buChar char="Ø"/>
              <a:defRPr/>
            </a:pPr>
            <a:r>
              <a:rPr lang="en-US" sz="1800" dirty="0"/>
              <a:t>These assume linear fits under stable conditions, which are rare in real-world data.</a:t>
            </a:r>
            <a:br>
              <a:rPr lang="en-US" sz="1800" dirty="0"/>
            </a:br>
            <a:endParaRPr lang="en-US" sz="1800" dirty="0"/>
          </a:p>
          <a:p>
            <a:pPr marL="1317240" lvl="2" indent="-457200">
              <a:lnSpc>
                <a:spcPct val="100000"/>
              </a:lnSpc>
              <a:spcBef>
                <a:spcPts val="550"/>
              </a:spcBef>
              <a:buClr>
                <a:srgbClr val="3891A7"/>
              </a:buClr>
              <a:buFont typeface="Wingdings" panose="05000000000000000000" pitchFamily="2" charset="2"/>
              <a:buChar char="Ø"/>
              <a:defRPr/>
            </a:pPr>
            <a:r>
              <a:rPr lang="en-US" sz="1800" dirty="0"/>
              <a:t>Ensemble methods, such as Random Forest (RF)[4], Gradient Boosting Machines (GBM)[5], and </a:t>
            </a:r>
            <a:r>
              <a:rPr lang="en-US" sz="1800" dirty="0" err="1"/>
              <a:t>XGBoost</a:t>
            </a:r>
            <a:r>
              <a:rPr lang="en-US" sz="1800" dirty="0"/>
              <a:t>[6], improve accuracy by combining multiple models and capturing non-linear relationships.</a:t>
            </a:r>
            <a:br>
              <a:rPr lang="en-US" sz="1800" dirty="0"/>
            </a:br>
            <a:endParaRPr lang="en-US" sz="1800" dirty="0"/>
          </a:p>
          <a:p>
            <a:pPr marL="1317240" lvl="2" indent="-457200">
              <a:lnSpc>
                <a:spcPct val="100000"/>
              </a:lnSpc>
              <a:spcBef>
                <a:spcPts val="550"/>
              </a:spcBef>
              <a:buClr>
                <a:srgbClr val="3891A7"/>
              </a:buClr>
              <a:buFont typeface="Wingdings" panose="05000000000000000000" pitchFamily="2" charset="2"/>
              <a:buChar char="Ø"/>
              <a:defRPr/>
            </a:pPr>
            <a:r>
              <a:rPr lang="en-US" sz="1800" dirty="0"/>
              <a:t>While ensemble methods are effective, their performance on noisy, high-frequency financial data is less explored.</a:t>
            </a:r>
            <a:br>
              <a:rPr lang="en-US" sz="1800" dirty="0"/>
            </a:br>
            <a:endParaRPr lang="en-US" sz="1800" dirty="0"/>
          </a:p>
          <a:p>
            <a:pPr marL="1317240" lvl="2" indent="-457200">
              <a:lnSpc>
                <a:spcPct val="100000"/>
              </a:lnSpc>
              <a:spcBef>
                <a:spcPts val="550"/>
              </a:spcBef>
              <a:buClr>
                <a:srgbClr val="3891A7"/>
              </a:buClr>
              <a:buFont typeface="Wingdings" panose="05000000000000000000" pitchFamily="2" charset="2"/>
              <a:buChar char="Ø"/>
              <a:defRPr/>
            </a:pPr>
            <a:r>
              <a:rPr lang="en-US" sz="1800" dirty="0"/>
              <a:t>Comparative studies on optimizers and loss functions for financial time series are also lacking. Future research could test </a:t>
            </a:r>
            <a:r>
              <a:rPr lang="en-US" sz="1800" dirty="0" err="1"/>
              <a:t>BiLSTM</a:t>
            </a:r>
            <a:r>
              <a:rPr lang="en-US" sz="1800" dirty="0"/>
              <a:t> with different optimization strategies.</a:t>
            </a:r>
          </a:p>
          <a:p>
            <a:pPr marL="860040" lvl="2" indent="0" algn="just">
              <a:lnSpc>
                <a:spcPct val="100000"/>
              </a:lnSpc>
              <a:spcBef>
                <a:spcPts val="550"/>
              </a:spcBef>
              <a:buClr>
                <a:srgbClr val="3891A7"/>
              </a:buClr>
              <a:buNone/>
              <a:defRPr/>
            </a:pPr>
            <a:endParaRPr lang="en-US" sz="1800" dirty="0">
              <a:effectLst/>
              <a:latin typeface="Times New Roman" panose="02020603050405020304" pitchFamily="18" charset="0"/>
              <a:ea typeface="Times New Roman" panose="02020603050405020304" pitchFamily="18" charset="0"/>
            </a:endParaRPr>
          </a:p>
          <a:p>
            <a:endParaRPr lang="en-IN" sz="1800" dirty="0">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CD644EA2-9C68-D916-22CD-4179BE6C5669}"/>
              </a:ext>
            </a:extLst>
          </p:cNvPr>
          <p:cNvSpPr>
            <a:spLocks noGrp="1"/>
          </p:cNvSpPr>
          <p:nvPr>
            <p:ph type="sldNum" sz="quarter" idx="12"/>
          </p:nvPr>
        </p:nvSpPr>
        <p:spPr/>
        <p:txBody>
          <a:bodyPr/>
          <a:lstStyle/>
          <a:p>
            <a:fld id="{B8E0871B-6F50-4800-9A95-2ABCD52193FF}" type="slidenum">
              <a:rPr lang="en-IN" smtClean="0"/>
              <a:t>4</a:t>
            </a:fld>
            <a:endParaRPr lang="en-IN"/>
          </a:p>
        </p:txBody>
      </p:sp>
      <p:sp>
        <p:nvSpPr>
          <p:cNvPr id="2" name="Rectangle: Rounded Corners 1">
            <a:extLst>
              <a:ext uri="{FF2B5EF4-FFF2-40B4-BE49-F238E27FC236}">
                <a16:creationId xmlns:a16="http://schemas.microsoft.com/office/drawing/2014/main" id="{9BDB99BB-7EF7-0135-9AF8-B0566D933D2E}"/>
              </a:ext>
            </a:extLst>
          </p:cNvPr>
          <p:cNvSpPr/>
          <p:nvPr/>
        </p:nvSpPr>
        <p:spPr>
          <a:xfrm>
            <a:off x="682277" y="753687"/>
            <a:ext cx="11289671" cy="6480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2800" b="1" dirty="0">
              <a:solidFill>
                <a:schemeClr val="accent5">
                  <a:lumMod val="75000"/>
                </a:schemeClr>
              </a:solidFill>
              <a:latin typeface="+mn-lt"/>
            </a:endParaRPr>
          </a:p>
          <a:p>
            <a:r>
              <a:rPr lang="en-US" sz="2800" b="1" dirty="0">
                <a:solidFill>
                  <a:schemeClr val="accent5">
                    <a:lumMod val="75000"/>
                  </a:schemeClr>
                </a:solidFill>
                <a:latin typeface="+mn-lt"/>
              </a:rPr>
              <a:t>Literature Survey</a:t>
            </a:r>
            <a:r>
              <a:rPr lang="en-US" sz="2800" dirty="0">
                <a:latin typeface="+mn-lt"/>
              </a:rPr>
              <a:t> </a:t>
            </a:r>
            <a:br>
              <a:rPr lang="en-US" sz="2800" dirty="0">
                <a:latin typeface="+mn-lt"/>
              </a:rPr>
            </a:br>
            <a:endParaRPr lang="en-IN" sz="2800" dirty="0"/>
          </a:p>
        </p:txBody>
      </p:sp>
    </p:spTree>
    <p:extLst>
      <p:ext uri="{BB962C8B-B14F-4D97-AF65-F5344CB8AC3E}">
        <p14:creationId xmlns:p14="http://schemas.microsoft.com/office/powerpoint/2010/main" val="971263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75446C-CF10-6BB3-B835-F2C7768CB30C}"/>
              </a:ext>
            </a:extLst>
          </p:cNvPr>
          <p:cNvSpPr>
            <a:spLocks noGrp="1"/>
          </p:cNvSpPr>
          <p:nvPr>
            <p:ph idx="1"/>
          </p:nvPr>
        </p:nvSpPr>
        <p:spPr/>
        <p:txBody>
          <a:bodyPr>
            <a:normAutofit lnSpcReduction="10000"/>
          </a:bodyPr>
          <a:lstStyle/>
          <a:p>
            <a:pPr marL="1317240" marR="0" lvl="2" indent="-457200" defTabSz="914400" rtl="0" eaLnBrk="1" fontAlgn="auto" latinLnBrk="0" hangingPunct="1">
              <a:lnSpc>
                <a:spcPct val="100000"/>
              </a:lnSpc>
              <a:spcBef>
                <a:spcPts val="550"/>
              </a:spcBef>
              <a:spcAft>
                <a:spcPts val="0"/>
              </a:spcAft>
              <a:buClr>
                <a:srgbClr val="3891A7"/>
              </a:buClr>
              <a:buSzTx/>
              <a:buFont typeface="Wingdings" panose="05000000000000000000" pitchFamily="2" charset="2"/>
              <a:buChar char="Ø"/>
              <a:tabLst/>
              <a:defRPr/>
            </a:pPr>
            <a:r>
              <a:rPr lang="en-US" dirty="0"/>
              <a:t>Traditional methods like Simple Moving Average (SMA), RSI, Bollinger Bands, EMA, and Linear Regression have been used for decades.</a:t>
            </a:r>
          </a:p>
          <a:p>
            <a:pPr marL="1317240" marR="0" lvl="2" indent="-457200" defTabSz="914400" rtl="0" eaLnBrk="1" fontAlgn="auto" latinLnBrk="0" hangingPunct="1">
              <a:lnSpc>
                <a:spcPct val="100000"/>
              </a:lnSpc>
              <a:spcBef>
                <a:spcPts val="550"/>
              </a:spcBef>
              <a:spcAft>
                <a:spcPts val="0"/>
              </a:spcAft>
              <a:buClr>
                <a:srgbClr val="3891A7"/>
              </a:buClr>
              <a:buSzTx/>
              <a:buFont typeface="Wingdings" panose="05000000000000000000" pitchFamily="2" charset="2"/>
              <a:buChar char="Ø"/>
              <a:tabLst/>
              <a:defRPr/>
            </a:pPr>
            <a:endParaRPr lang="en-US" dirty="0"/>
          </a:p>
          <a:p>
            <a:pPr marL="1317240" marR="0" lvl="2" indent="-457200" defTabSz="914400" rtl="0" eaLnBrk="1" fontAlgn="auto" latinLnBrk="0" hangingPunct="1">
              <a:lnSpc>
                <a:spcPct val="100000"/>
              </a:lnSpc>
              <a:spcBef>
                <a:spcPts val="550"/>
              </a:spcBef>
              <a:spcAft>
                <a:spcPts val="0"/>
              </a:spcAft>
              <a:buClr>
                <a:srgbClr val="3891A7"/>
              </a:buClr>
              <a:buSzTx/>
              <a:buFont typeface="Wingdings" panose="05000000000000000000" pitchFamily="2" charset="2"/>
              <a:buChar char="Ø"/>
              <a:tabLst/>
              <a:defRPr/>
            </a:pPr>
            <a:r>
              <a:rPr lang="en-US" dirty="0"/>
              <a:t>These rely on historical data, have low predictive power, and ignore external factors like sentiment or macroeconomic indicators.</a:t>
            </a:r>
          </a:p>
          <a:p>
            <a:pPr marL="1317240" marR="0" lvl="2" indent="-457200" defTabSz="914400" rtl="0" eaLnBrk="1" fontAlgn="auto" latinLnBrk="0" hangingPunct="1">
              <a:lnSpc>
                <a:spcPct val="100000"/>
              </a:lnSpc>
              <a:spcBef>
                <a:spcPts val="550"/>
              </a:spcBef>
              <a:spcAft>
                <a:spcPts val="0"/>
              </a:spcAft>
              <a:buClr>
                <a:srgbClr val="3891A7"/>
              </a:buClr>
              <a:buSzTx/>
              <a:buFont typeface="Wingdings" panose="05000000000000000000" pitchFamily="2" charset="2"/>
              <a:buChar char="Ø"/>
              <a:tabLst/>
              <a:defRPr/>
            </a:pPr>
            <a:endParaRPr lang="en-US" dirty="0"/>
          </a:p>
          <a:p>
            <a:pPr marL="1317240" lvl="2" indent="-457200">
              <a:lnSpc>
                <a:spcPct val="100000"/>
              </a:lnSpc>
              <a:spcBef>
                <a:spcPts val="550"/>
              </a:spcBef>
              <a:buClr>
                <a:srgbClr val="3891A7"/>
              </a:buClr>
              <a:buFont typeface="Wingdings" panose="05000000000000000000" pitchFamily="2" charset="2"/>
              <a:buChar char="Ø"/>
              <a:defRPr/>
            </a:pPr>
            <a:r>
              <a:rPr lang="en-US" dirty="0"/>
              <a:t>The primary advantage of LSTMs over Random Forest, Gradient Boosting Machines (GBM), and </a:t>
            </a:r>
            <a:r>
              <a:rPr lang="en-US" dirty="0" err="1"/>
              <a:t>XGBoost</a:t>
            </a:r>
            <a:r>
              <a:rPr lang="en-US" dirty="0"/>
              <a:t> is their superior ability to handle sequential data and capture long-term dependencies within time series data.</a:t>
            </a:r>
          </a:p>
          <a:p>
            <a:pPr marL="1317240" lvl="2" indent="-457200">
              <a:lnSpc>
                <a:spcPct val="100000"/>
              </a:lnSpc>
              <a:spcBef>
                <a:spcPts val="550"/>
              </a:spcBef>
              <a:buClr>
                <a:srgbClr val="3891A7"/>
              </a:buClr>
              <a:buFont typeface="Wingdings" panose="05000000000000000000" pitchFamily="2" charset="2"/>
              <a:buChar char="Ø"/>
              <a:defRPr/>
            </a:pPr>
            <a:r>
              <a:rPr lang="en-US" dirty="0"/>
              <a:t>These methods capture non-linear relationships, integrate diverse data, and improve accuracy.</a:t>
            </a:r>
          </a:p>
          <a:p>
            <a:pPr marL="1317240" marR="0" lvl="2" indent="-457200" defTabSz="914400" rtl="0" eaLnBrk="1" fontAlgn="auto" latinLnBrk="0" hangingPunct="1">
              <a:lnSpc>
                <a:spcPct val="100000"/>
              </a:lnSpc>
              <a:spcBef>
                <a:spcPts val="550"/>
              </a:spcBef>
              <a:spcAft>
                <a:spcPts val="0"/>
              </a:spcAft>
              <a:buClr>
                <a:srgbClr val="3891A7"/>
              </a:buClr>
              <a:buSzTx/>
              <a:buFont typeface="Wingdings" panose="05000000000000000000" pitchFamily="2" charset="2"/>
              <a:buChar char="Ø"/>
              <a:tabLst/>
              <a:defRPr/>
            </a:pPr>
            <a:r>
              <a:rPr lang="en-US" dirty="0"/>
              <a:t>LSTM neural networks are especially effective for sequential data and time-series trend prediction.</a:t>
            </a:r>
            <a:endParaRPr lang="en-IN" dirty="0"/>
          </a:p>
        </p:txBody>
      </p:sp>
      <p:sp>
        <p:nvSpPr>
          <p:cNvPr id="4" name="Slide Number Placeholder 3">
            <a:extLst>
              <a:ext uri="{FF2B5EF4-FFF2-40B4-BE49-F238E27FC236}">
                <a16:creationId xmlns:a16="http://schemas.microsoft.com/office/drawing/2014/main" id="{FC4176CB-BFFC-6BCF-7C45-B7DF5D355F6F}"/>
              </a:ext>
            </a:extLst>
          </p:cNvPr>
          <p:cNvSpPr>
            <a:spLocks noGrp="1"/>
          </p:cNvSpPr>
          <p:nvPr>
            <p:ph type="sldNum" sz="quarter" idx="12"/>
          </p:nvPr>
        </p:nvSpPr>
        <p:spPr/>
        <p:txBody>
          <a:bodyPr/>
          <a:lstStyle/>
          <a:p>
            <a:fld id="{B8E0871B-6F50-4800-9A95-2ABCD52193FF}" type="slidenum">
              <a:rPr lang="en-IN" smtClean="0"/>
              <a:t>5</a:t>
            </a:fld>
            <a:endParaRPr lang="en-IN"/>
          </a:p>
        </p:txBody>
      </p:sp>
      <p:sp>
        <p:nvSpPr>
          <p:cNvPr id="2" name="Rectangle: Rounded Corners 1">
            <a:extLst>
              <a:ext uri="{FF2B5EF4-FFF2-40B4-BE49-F238E27FC236}">
                <a16:creationId xmlns:a16="http://schemas.microsoft.com/office/drawing/2014/main" id="{9BDB99BB-7EF7-0135-9AF8-B0566D933D2E}"/>
              </a:ext>
            </a:extLst>
          </p:cNvPr>
          <p:cNvSpPr/>
          <p:nvPr/>
        </p:nvSpPr>
        <p:spPr>
          <a:xfrm>
            <a:off x="617137" y="589678"/>
            <a:ext cx="11289671" cy="6480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2800" b="1" dirty="0">
              <a:solidFill>
                <a:schemeClr val="accent5">
                  <a:lumMod val="75000"/>
                </a:schemeClr>
              </a:solidFill>
              <a:latin typeface="+mn-lt"/>
            </a:endParaRPr>
          </a:p>
          <a:p>
            <a:r>
              <a:rPr lang="en-US" sz="2800" b="1" dirty="0">
                <a:solidFill>
                  <a:schemeClr val="accent5">
                    <a:lumMod val="75000"/>
                  </a:schemeClr>
                </a:solidFill>
                <a:latin typeface="+mn-lt"/>
              </a:rPr>
              <a:t>Motivation</a:t>
            </a:r>
            <a:r>
              <a:rPr lang="en-US" sz="2800" dirty="0">
                <a:latin typeface="+mn-lt"/>
              </a:rPr>
              <a:t> </a:t>
            </a:r>
            <a:br>
              <a:rPr lang="en-US" sz="2800" dirty="0">
                <a:latin typeface="+mn-lt"/>
              </a:rPr>
            </a:br>
            <a:endParaRPr lang="en-IN" sz="2800" dirty="0"/>
          </a:p>
        </p:txBody>
      </p:sp>
    </p:spTree>
    <p:extLst>
      <p:ext uri="{BB962C8B-B14F-4D97-AF65-F5344CB8AC3E}">
        <p14:creationId xmlns:p14="http://schemas.microsoft.com/office/powerpoint/2010/main" val="3930507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0A45A1-0EDA-5115-AA07-E6755957D782}"/>
              </a:ext>
            </a:extLst>
          </p:cNvPr>
          <p:cNvSpPr>
            <a:spLocks noGrp="1"/>
          </p:cNvSpPr>
          <p:nvPr>
            <p:ph idx="1"/>
          </p:nvPr>
        </p:nvSpPr>
        <p:spPr>
          <a:xfrm>
            <a:off x="719137" y="1290918"/>
            <a:ext cx="10753725" cy="5430557"/>
          </a:xfrm>
        </p:spPr>
        <p:txBody>
          <a:bodyPr vert="horz" lIns="91440" tIns="45720" rIns="91440" bIns="45720" rtlCol="0" anchor="t">
            <a:normAutofit/>
          </a:bodyPr>
          <a:lstStyle/>
          <a:p>
            <a:pPr marL="859790" lvl="2" indent="0" algn="just">
              <a:lnSpc>
                <a:spcPct val="100000"/>
              </a:lnSpc>
              <a:spcBef>
                <a:spcPts val="550"/>
              </a:spcBef>
              <a:buClr>
                <a:srgbClr val="3891A7"/>
              </a:buClr>
              <a:buNone/>
            </a:pP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59790" lvl="2" indent="0" algn="just">
              <a:lnSpc>
                <a:spcPct val="100000"/>
              </a:lnSpc>
              <a:spcBef>
                <a:spcPts val="550"/>
              </a:spcBef>
              <a:buClr>
                <a:srgbClr val="3891A7"/>
              </a:buClr>
              <a:buNone/>
            </a:pPr>
            <a:endParaRPr lang="en-US" dirty="0">
              <a:latin typeface="Times New Roman" panose="02020603050405020304" pitchFamily="18" charset="0"/>
              <a:cs typeface="Times New Roman" panose="02020603050405020304" pitchFamily="18" charset="0"/>
            </a:endParaRPr>
          </a:p>
          <a:p>
            <a:pPr marL="859790" lvl="2" indent="0" algn="just">
              <a:lnSpc>
                <a:spcPct val="100000"/>
              </a:lnSpc>
              <a:spcBef>
                <a:spcPts val="550"/>
              </a:spcBef>
              <a:buClr>
                <a:srgbClr val="3891A7"/>
              </a:buClr>
              <a:buNone/>
            </a:pPr>
            <a:endParaRPr lang="en-US" dirty="0">
              <a:latin typeface="Times New Roman" panose="02020603050405020304" pitchFamily="18" charset="0"/>
              <a:cs typeface="Times New Roman" panose="02020603050405020304" pitchFamily="18" charset="0"/>
            </a:endParaRPr>
          </a:p>
          <a:p>
            <a:pPr marL="1316990" lvl="2" indent="-457200" algn="just">
              <a:lnSpc>
                <a:spcPct val="100000"/>
              </a:lnSpc>
              <a:spcBef>
                <a:spcPts val="550"/>
              </a:spcBef>
              <a:buClr>
                <a:srgbClr val="3891A7"/>
              </a:buCl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859790" lvl="2" indent="0" algn="just">
              <a:lnSpc>
                <a:spcPct val="100000"/>
              </a:lnSpc>
              <a:spcBef>
                <a:spcPts val="550"/>
              </a:spcBef>
              <a:buClr>
                <a:srgbClr val="3891A7"/>
              </a:buClr>
              <a:buNone/>
            </a:pPr>
            <a:endParaRPr lang="en-US" spc="-1" dirty="0">
              <a:solidFill>
                <a:srgbClr val="000000"/>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D05E385C-6B87-1A08-4B02-1D34D406C795}"/>
              </a:ext>
            </a:extLst>
          </p:cNvPr>
          <p:cNvSpPr>
            <a:spLocks noGrp="1"/>
          </p:cNvSpPr>
          <p:nvPr>
            <p:ph type="sldNum" sz="quarter" idx="12"/>
          </p:nvPr>
        </p:nvSpPr>
        <p:spPr/>
        <p:txBody>
          <a:bodyPr/>
          <a:lstStyle/>
          <a:p>
            <a:fld id="{B8E0871B-6F50-4800-9A95-2ABCD52193FF}" type="slidenum">
              <a:rPr lang="en-IN" smtClean="0"/>
              <a:t>6</a:t>
            </a:fld>
            <a:endParaRPr lang="en-IN"/>
          </a:p>
        </p:txBody>
      </p:sp>
      <p:sp>
        <p:nvSpPr>
          <p:cNvPr id="5" name="TextBox 4">
            <a:extLst>
              <a:ext uri="{FF2B5EF4-FFF2-40B4-BE49-F238E27FC236}">
                <a16:creationId xmlns:a16="http://schemas.microsoft.com/office/drawing/2014/main" id="{D72EDFF8-E794-8C70-2EAF-A51F82FECC32}"/>
              </a:ext>
            </a:extLst>
          </p:cNvPr>
          <p:cNvSpPr txBox="1"/>
          <p:nvPr/>
        </p:nvSpPr>
        <p:spPr>
          <a:xfrm>
            <a:off x="642081" y="1767754"/>
            <a:ext cx="10923571" cy="4585871"/>
          </a:xfrm>
          <a:prstGeom prst="rect">
            <a:avLst/>
          </a:prstGeom>
          <a:noFill/>
        </p:spPr>
        <p:txBody>
          <a:bodyPr wrap="square">
            <a:spAutoFit/>
          </a:bodyPr>
          <a:lstStyle/>
          <a:p>
            <a:pPr marL="1317240" marR="0" lvl="2" indent="-457200" algn="just" defTabSz="914400" rtl="0" eaLnBrk="1" fontAlgn="auto" latinLnBrk="0" hangingPunct="1">
              <a:lnSpc>
                <a:spcPct val="100000"/>
              </a:lnSpc>
              <a:spcBef>
                <a:spcPts val="550"/>
              </a:spcBef>
              <a:spcAft>
                <a:spcPts val="0"/>
              </a:spcAft>
              <a:buClr>
                <a:srgbClr val="3891A7"/>
              </a:buClr>
              <a:buSzTx/>
              <a:buFont typeface="Wingdings" panose="05000000000000000000" pitchFamily="2" charset="2"/>
              <a:buChar char="Ø"/>
              <a:tabLst/>
              <a:defRPr/>
            </a:pPr>
            <a:r>
              <a:rPr lang="en-US" dirty="0"/>
              <a:t>This paper presents a deep learning model-</a:t>
            </a:r>
            <a:r>
              <a:rPr lang="en-US" dirty="0" err="1"/>
              <a:t>BiLSTM</a:t>
            </a:r>
            <a:r>
              <a:rPr lang="en-US" dirty="0"/>
              <a:t> (Bidirectional Long Short-Term Memory) neural networks to predict the closing prices of main stocks: Meta, Amazon, Apple, and Tesla.</a:t>
            </a:r>
          </a:p>
          <a:p>
            <a:pPr marL="1317240" marR="0" lvl="2" indent="-457200" algn="just" defTabSz="914400" rtl="0" eaLnBrk="1" fontAlgn="auto" latinLnBrk="0" hangingPunct="1">
              <a:lnSpc>
                <a:spcPct val="100000"/>
              </a:lnSpc>
              <a:spcBef>
                <a:spcPts val="550"/>
              </a:spcBef>
              <a:spcAft>
                <a:spcPts val="0"/>
              </a:spcAft>
              <a:buClr>
                <a:srgbClr val="3891A7"/>
              </a:buClr>
              <a:buSzTx/>
              <a:buFont typeface="Wingdings" panose="05000000000000000000" pitchFamily="2" charset="2"/>
              <a:buChar char="Ø"/>
              <a:tabLst/>
              <a:defRPr/>
            </a:pPr>
            <a:endParaRPr lang="en-US" dirty="0"/>
          </a:p>
          <a:p>
            <a:pPr marL="1317240" marR="0" lvl="2" indent="-457200" algn="just" defTabSz="914400" rtl="0" eaLnBrk="1" fontAlgn="auto" latinLnBrk="0" hangingPunct="1">
              <a:lnSpc>
                <a:spcPct val="100000"/>
              </a:lnSpc>
              <a:spcBef>
                <a:spcPts val="550"/>
              </a:spcBef>
              <a:spcAft>
                <a:spcPts val="0"/>
              </a:spcAft>
              <a:buClr>
                <a:srgbClr val="3891A7"/>
              </a:buClr>
              <a:buSzTx/>
              <a:buFont typeface="Wingdings" panose="05000000000000000000" pitchFamily="2" charset="2"/>
              <a:buChar char="Ø"/>
              <a:tabLst/>
              <a:defRPr/>
            </a:pPr>
            <a:r>
              <a:rPr lang="en-US" dirty="0"/>
              <a:t> The study leverages socioeconomic data as predictors to improve the accuracy of the forecasts. </a:t>
            </a:r>
          </a:p>
          <a:p>
            <a:pPr marL="1317240" marR="0" lvl="2" indent="-457200" algn="just" defTabSz="914400" rtl="0" eaLnBrk="1" fontAlgn="auto" latinLnBrk="0" hangingPunct="1">
              <a:lnSpc>
                <a:spcPct val="100000"/>
              </a:lnSpc>
              <a:spcBef>
                <a:spcPts val="550"/>
              </a:spcBef>
              <a:spcAft>
                <a:spcPts val="0"/>
              </a:spcAft>
              <a:buClr>
                <a:srgbClr val="3891A7"/>
              </a:buClr>
              <a:buSzTx/>
              <a:buFont typeface="Wingdings" panose="05000000000000000000" pitchFamily="2" charset="2"/>
              <a:buChar char="Ø"/>
              <a:tabLst/>
              <a:defRPr/>
            </a:pPr>
            <a:endParaRPr lang="en-US" dirty="0"/>
          </a:p>
          <a:p>
            <a:pPr marL="1317240" marR="0" lvl="2" indent="-457200" algn="just" defTabSz="914400" rtl="0" eaLnBrk="1" fontAlgn="auto" latinLnBrk="0" hangingPunct="1">
              <a:lnSpc>
                <a:spcPct val="100000"/>
              </a:lnSpc>
              <a:spcBef>
                <a:spcPts val="550"/>
              </a:spcBef>
              <a:spcAft>
                <a:spcPts val="0"/>
              </a:spcAft>
              <a:buClr>
                <a:srgbClr val="3891A7"/>
              </a:buClr>
              <a:buSzTx/>
              <a:buFont typeface="Wingdings" panose="05000000000000000000" pitchFamily="2" charset="2"/>
              <a:buChar char="Ø"/>
              <a:tabLst/>
              <a:defRPr/>
            </a:pPr>
            <a:r>
              <a:rPr lang="en-US" dirty="0"/>
              <a:t>Comparative analysis is done on the performance of six well-known optimization algorithms in the </a:t>
            </a:r>
            <a:r>
              <a:rPr lang="en-US" dirty="0" err="1"/>
              <a:t>Keras</a:t>
            </a:r>
            <a:r>
              <a:rPr lang="en-US" dirty="0"/>
              <a:t> machine learning library—Adam, </a:t>
            </a:r>
            <a:r>
              <a:rPr lang="en-US" dirty="0" err="1"/>
              <a:t>Adagrad</a:t>
            </a:r>
            <a:r>
              <a:rPr lang="en-US" dirty="0"/>
              <a:t>, Stochastic Gradient Descent, RMSprop, and others—that are utilized to train the LSTM model.</a:t>
            </a:r>
          </a:p>
          <a:p>
            <a:pPr marL="1317240" marR="0" lvl="2" indent="-457200" algn="just" defTabSz="914400" rtl="0" eaLnBrk="1" fontAlgn="auto" latinLnBrk="0" hangingPunct="1">
              <a:lnSpc>
                <a:spcPct val="100000"/>
              </a:lnSpc>
              <a:spcBef>
                <a:spcPts val="550"/>
              </a:spcBef>
              <a:spcAft>
                <a:spcPts val="0"/>
              </a:spcAft>
              <a:buClr>
                <a:srgbClr val="3891A7"/>
              </a:buClr>
              <a:buSzTx/>
              <a:buFont typeface="Wingdings" panose="05000000000000000000" pitchFamily="2" charset="2"/>
              <a:buChar char="Ø"/>
              <a:tabLst/>
              <a:defRPr/>
            </a:pPr>
            <a:endParaRPr lang="en-US" dirty="0"/>
          </a:p>
          <a:p>
            <a:pPr marL="1317240" marR="0" lvl="2" indent="-457200" algn="just" defTabSz="914400" rtl="0" eaLnBrk="1" fontAlgn="auto" latinLnBrk="0" hangingPunct="1">
              <a:lnSpc>
                <a:spcPct val="100000"/>
              </a:lnSpc>
              <a:spcBef>
                <a:spcPts val="550"/>
              </a:spcBef>
              <a:spcAft>
                <a:spcPts val="0"/>
              </a:spcAft>
              <a:buClr>
                <a:srgbClr val="3891A7"/>
              </a:buClr>
              <a:buSzTx/>
              <a:buFont typeface="Wingdings" panose="05000000000000000000" pitchFamily="2" charset="2"/>
              <a:buChar char="Ø"/>
              <a:tabLst/>
              <a:defRPr/>
            </a:pPr>
            <a:r>
              <a:rPr lang="en-US" dirty="0"/>
              <a:t>Performance metrics, such as MAE and RMSE, are used to evaluate model performance.</a:t>
            </a:r>
          </a:p>
          <a:p>
            <a:pPr marL="1317240" marR="0" lvl="2" indent="-457200" algn="just" defTabSz="914400" rtl="0" eaLnBrk="1" fontAlgn="auto" latinLnBrk="0" hangingPunct="1">
              <a:lnSpc>
                <a:spcPct val="100000"/>
              </a:lnSpc>
              <a:spcBef>
                <a:spcPts val="550"/>
              </a:spcBef>
              <a:spcAft>
                <a:spcPts val="0"/>
              </a:spcAft>
              <a:buClr>
                <a:srgbClr val="3891A7"/>
              </a:buClr>
              <a:buSzTx/>
              <a:buFont typeface="Wingdings" panose="05000000000000000000" pitchFamily="2" charset="2"/>
              <a:buChar char="Ø"/>
              <a:tabLst/>
              <a:defRPr/>
            </a:pPr>
            <a:endParaRPr lang="en-US" dirty="0"/>
          </a:p>
          <a:p>
            <a:pPr marL="1317240" marR="0" lvl="2" indent="-457200" algn="just" defTabSz="914400" rtl="0" eaLnBrk="1" fontAlgn="auto" latinLnBrk="0" hangingPunct="1">
              <a:lnSpc>
                <a:spcPct val="100000"/>
              </a:lnSpc>
              <a:spcBef>
                <a:spcPts val="550"/>
              </a:spcBef>
              <a:spcAft>
                <a:spcPts val="0"/>
              </a:spcAft>
              <a:buClr>
                <a:srgbClr val="3891A7"/>
              </a:buClr>
              <a:buSzTx/>
              <a:buFont typeface="Wingdings" panose="05000000000000000000" pitchFamily="2" charset="2"/>
              <a:buChar char="Ø"/>
              <a:tabLst/>
              <a:defRPr/>
            </a:pPr>
            <a:r>
              <a:rPr lang="en-US" dirty="0"/>
              <a:t> The results allow one to understand the most efficient method for optimizing the prediction of stock prices and practical implications in terms of offering data driven strategies for decision-making by financial analysts and investors. </a:t>
            </a:r>
            <a:endParaRPr lang="en-IN" dirty="0"/>
          </a:p>
        </p:txBody>
      </p:sp>
      <p:sp>
        <p:nvSpPr>
          <p:cNvPr id="4" name="Rectangle: Rounded Corners 3">
            <a:extLst>
              <a:ext uri="{FF2B5EF4-FFF2-40B4-BE49-F238E27FC236}">
                <a16:creationId xmlns:a16="http://schemas.microsoft.com/office/drawing/2014/main" id="{9BDB99BB-7EF7-0135-9AF8-B0566D933D2E}"/>
              </a:ext>
            </a:extLst>
          </p:cNvPr>
          <p:cNvSpPr/>
          <p:nvPr/>
        </p:nvSpPr>
        <p:spPr>
          <a:xfrm>
            <a:off x="642081" y="504375"/>
            <a:ext cx="11289671" cy="6480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2800" b="1" dirty="0">
              <a:solidFill>
                <a:schemeClr val="accent5">
                  <a:lumMod val="75000"/>
                </a:schemeClr>
              </a:solidFill>
              <a:latin typeface="+mn-lt"/>
            </a:endParaRPr>
          </a:p>
          <a:p>
            <a:r>
              <a:rPr lang="en-US" sz="2800" b="1" dirty="0">
                <a:solidFill>
                  <a:schemeClr val="accent5">
                    <a:lumMod val="75000"/>
                  </a:schemeClr>
                </a:solidFill>
                <a:latin typeface="+mn-lt"/>
              </a:rPr>
              <a:t>Objective of the problem </a:t>
            </a:r>
            <a:r>
              <a:rPr lang="en-US" sz="2800" dirty="0">
                <a:latin typeface="+mn-lt"/>
              </a:rPr>
              <a:t> </a:t>
            </a:r>
            <a:br>
              <a:rPr lang="en-US" sz="2800" dirty="0">
                <a:latin typeface="+mn-lt"/>
              </a:rPr>
            </a:br>
            <a:endParaRPr lang="en-IN" sz="2800" dirty="0"/>
          </a:p>
        </p:txBody>
      </p:sp>
    </p:spTree>
    <p:extLst>
      <p:ext uri="{BB962C8B-B14F-4D97-AF65-F5344CB8AC3E}">
        <p14:creationId xmlns:p14="http://schemas.microsoft.com/office/powerpoint/2010/main" val="3028110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B64887-912B-DF74-2877-3173C1DED94D}"/>
              </a:ext>
            </a:extLst>
          </p:cNvPr>
          <p:cNvSpPr>
            <a:spLocks noGrp="1"/>
          </p:cNvSpPr>
          <p:nvPr>
            <p:ph idx="1"/>
          </p:nvPr>
        </p:nvSpPr>
        <p:spPr>
          <a:xfrm>
            <a:off x="351693" y="1740162"/>
            <a:ext cx="10961914" cy="4761122"/>
          </a:xfrm>
        </p:spPr>
        <p:txBody>
          <a:bodyPr vert="horz" lIns="91440" tIns="45720" rIns="91440" bIns="45720" rtlCol="0" anchor="t">
            <a:normAutofit/>
          </a:bodyPr>
          <a:lstStyle/>
          <a:p>
            <a:r>
              <a:rPr lang="en-US" sz="2000" dirty="0"/>
              <a:t>Stock Data of Four Companies :Tesla, Meta , Apple( 'AAPL', start='2023-01-01', end='2024-01-01’) ,Amazon</a:t>
            </a:r>
          </a:p>
          <a:p>
            <a:r>
              <a:rPr lang="en-US" sz="2000" dirty="0"/>
              <a:t>Count: Number of trading days in the dataset.</a:t>
            </a:r>
          </a:p>
          <a:p>
            <a:r>
              <a:rPr lang="en-US" sz="2000" dirty="0"/>
              <a:t>Mean: The average value of each column.</a:t>
            </a:r>
          </a:p>
          <a:p>
            <a:r>
              <a:rPr lang="en-US" sz="2000" dirty="0"/>
              <a:t>Standard Deviation (</a:t>
            </a:r>
            <a:r>
              <a:rPr lang="en-US" sz="2000" dirty="0" err="1"/>
              <a:t>std</a:t>
            </a:r>
            <a:r>
              <a:rPr lang="en-US" sz="2000" dirty="0"/>
              <a:t>): The variation in stock prices.</a:t>
            </a:r>
          </a:p>
          <a:p>
            <a:r>
              <a:rPr lang="en-US" sz="2000" dirty="0"/>
              <a:t>Min &amp; Max: The lowest and highest values.</a:t>
            </a:r>
          </a:p>
          <a:p>
            <a:r>
              <a:rPr lang="en-US" sz="2000" dirty="0"/>
              <a:t>Quartiles (25%, 50%, 75%): Percentile distributions of the data.</a:t>
            </a:r>
          </a:p>
        </p:txBody>
      </p:sp>
      <p:sp>
        <p:nvSpPr>
          <p:cNvPr id="4" name="Slide Number Placeholder 3">
            <a:extLst>
              <a:ext uri="{FF2B5EF4-FFF2-40B4-BE49-F238E27FC236}">
                <a16:creationId xmlns:a16="http://schemas.microsoft.com/office/drawing/2014/main" id="{4696FA35-E905-B889-87A1-7798133382CE}"/>
              </a:ext>
            </a:extLst>
          </p:cNvPr>
          <p:cNvSpPr>
            <a:spLocks noGrp="1"/>
          </p:cNvSpPr>
          <p:nvPr>
            <p:ph type="sldNum" sz="quarter" idx="12"/>
          </p:nvPr>
        </p:nvSpPr>
        <p:spPr/>
        <p:txBody>
          <a:bodyPr/>
          <a:lstStyle/>
          <a:p>
            <a:fld id="{B8E0871B-6F50-4800-9A95-2ABCD52193FF}" type="slidenum">
              <a:rPr lang="en-IN" smtClean="0"/>
              <a:t>7</a:t>
            </a:fld>
            <a:endParaRPr lang="en-IN"/>
          </a:p>
        </p:txBody>
      </p:sp>
      <p:sp>
        <p:nvSpPr>
          <p:cNvPr id="2" name="Rectangle: Rounded Corners 1">
            <a:extLst>
              <a:ext uri="{FF2B5EF4-FFF2-40B4-BE49-F238E27FC236}">
                <a16:creationId xmlns:a16="http://schemas.microsoft.com/office/drawing/2014/main" id="{9BDB99BB-7EF7-0135-9AF8-B0566D933D2E}"/>
              </a:ext>
            </a:extLst>
          </p:cNvPr>
          <p:cNvSpPr/>
          <p:nvPr/>
        </p:nvSpPr>
        <p:spPr>
          <a:xfrm>
            <a:off x="351693" y="623056"/>
            <a:ext cx="11289671" cy="6480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2800" b="1" dirty="0">
              <a:solidFill>
                <a:schemeClr val="accent5">
                  <a:lumMod val="75000"/>
                </a:schemeClr>
              </a:solidFill>
              <a:latin typeface="+mn-lt"/>
            </a:endParaRPr>
          </a:p>
          <a:p>
            <a:r>
              <a:rPr lang="en-US" sz="2800" b="1" dirty="0">
                <a:solidFill>
                  <a:schemeClr val="accent5">
                    <a:lumMod val="75000"/>
                  </a:schemeClr>
                </a:solidFill>
                <a:latin typeface="+mn-lt"/>
              </a:rPr>
              <a:t>Data Set Description</a:t>
            </a:r>
            <a:r>
              <a:rPr lang="en-US" sz="2800" dirty="0">
                <a:latin typeface="+mn-lt"/>
              </a:rPr>
              <a:t> </a:t>
            </a:r>
            <a:br>
              <a:rPr lang="en-US" sz="2800" dirty="0">
                <a:latin typeface="+mn-lt"/>
              </a:rPr>
            </a:br>
            <a:endParaRPr lang="en-IN" sz="2800" dirty="0"/>
          </a:p>
        </p:txBody>
      </p:sp>
    </p:spTree>
    <p:extLst>
      <p:ext uri="{BB962C8B-B14F-4D97-AF65-F5344CB8AC3E}">
        <p14:creationId xmlns:p14="http://schemas.microsoft.com/office/powerpoint/2010/main" val="3202361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2A9720-1418-DB33-B257-28649F163E74}"/>
              </a:ext>
            </a:extLst>
          </p:cNvPr>
          <p:cNvSpPr>
            <a:spLocks noGrp="1"/>
          </p:cNvSpPr>
          <p:nvPr>
            <p:ph idx="1"/>
          </p:nvPr>
        </p:nvSpPr>
        <p:spPr>
          <a:xfrm>
            <a:off x="838200" y="1825624"/>
            <a:ext cx="10515600" cy="4454596"/>
          </a:xfrm>
        </p:spPr>
        <p:txBody>
          <a:bodyPr>
            <a:normAutofit/>
          </a:bodyPr>
          <a:lstStyle/>
          <a:p>
            <a:r>
              <a:rPr lang="en-US" dirty="0"/>
              <a:t>AAPL stock each day:</a:t>
            </a:r>
          </a:p>
          <a:p>
            <a:pPr marL="0" indent="0">
              <a:buNone/>
            </a:pPr>
            <a:endParaRPr lang="en-IN" dirty="0"/>
          </a:p>
        </p:txBody>
      </p:sp>
      <p:sp>
        <p:nvSpPr>
          <p:cNvPr id="4" name="Slide Number Placeholder 3">
            <a:extLst>
              <a:ext uri="{FF2B5EF4-FFF2-40B4-BE49-F238E27FC236}">
                <a16:creationId xmlns:a16="http://schemas.microsoft.com/office/drawing/2014/main" id="{48DBFD40-3E4E-D199-B0A2-A32D8D7D74EF}"/>
              </a:ext>
            </a:extLst>
          </p:cNvPr>
          <p:cNvSpPr>
            <a:spLocks noGrp="1"/>
          </p:cNvSpPr>
          <p:nvPr>
            <p:ph type="sldNum" sz="quarter" idx="12"/>
          </p:nvPr>
        </p:nvSpPr>
        <p:spPr/>
        <p:txBody>
          <a:bodyPr/>
          <a:lstStyle/>
          <a:p>
            <a:fld id="{B8E0871B-6F50-4800-9A95-2ABCD52193FF}" type="slidenum">
              <a:rPr lang="en-IN" smtClean="0"/>
              <a:t>8</a:t>
            </a:fld>
            <a:endParaRPr lang="en-IN"/>
          </a:p>
        </p:txBody>
      </p:sp>
      <p:graphicFrame>
        <p:nvGraphicFramePr>
          <p:cNvPr id="2" name="Table 1"/>
          <p:cNvGraphicFramePr>
            <a:graphicFrameLocks noGrp="1"/>
          </p:cNvGraphicFramePr>
          <p:nvPr>
            <p:extLst>
              <p:ext uri="{D42A27DB-BD31-4B8C-83A1-F6EECF244321}">
                <p14:modId xmlns:p14="http://schemas.microsoft.com/office/powerpoint/2010/main" val="671847153"/>
              </p:ext>
            </p:extLst>
          </p:nvPr>
        </p:nvGraphicFramePr>
        <p:xfrm>
          <a:off x="1748778" y="2669847"/>
          <a:ext cx="8631169" cy="3337560"/>
        </p:xfrm>
        <a:graphic>
          <a:graphicData uri="http://schemas.openxmlformats.org/drawingml/2006/table">
            <a:tbl>
              <a:tblPr firstRow="1" bandRow="1">
                <a:tableStyleId>{5C22544A-7EE6-4342-B048-85BDC9FD1C3A}</a:tableStyleId>
              </a:tblPr>
              <a:tblGrid>
                <a:gridCol w="1161143">
                  <a:extLst>
                    <a:ext uri="{9D8B030D-6E8A-4147-A177-3AD203B41FA5}">
                      <a16:colId xmlns:a16="http://schemas.microsoft.com/office/drawing/2014/main" val="20000"/>
                    </a:ext>
                  </a:extLst>
                </a:gridCol>
                <a:gridCol w="1161143">
                  <a:extLst>
                    <a:ext uri="{9D8B030D-6E8A-4147-A177-3AD203B41FA5}">
                      <a16:colId xmlns:a16="http://schemas.microsoft.com/office/drawing/2014/main" val="20001"/>
                    </a:ext>
                  </a:extLst>
                </a:gridCol>
                <a:gridCol w="1161143">
                  <a:extLst>
                    <a:ext uri="{9D8B030D-6E8A-4147-A177-3AD203B41FA5}">
                      <a16:colId xmlns:a16="http://schemas.microsoft.com/office/drawing/2014/main" val="20002"/>
                    </a:ext>
                  </a:extLst>
                </a:gridCol>
                <a:gridCol w="1161143">
                  <a:extLst>
                    <a:ext uri="{9D8B030D-6E8A-4147-A177-3AD203B41FA5}">
                      <a16:colId xmlns:a16="http://schemas.microsoft.com/office/drawing/2014/main" val="20003"/>
                    </a:ext>
                  </a:extLst>
                </a:gridCol>
                <a:gridCol w="1161143">
                  <a:extLst>
                    <a:ext uri="{9D8B030D-6E8A-4147-A177-3AD203B41FA5}">
                      <a16:colId xmlns:a16="http://schemas.microsoft.com/office/drawing/2014/main" val="20004"/>
                    </a:ext>
                  </a:extLst>
                </a:gridCol>
                <a:gridCol w="1161143">
                  <a:extLst>
                    <a:ext uri="{9D8B030D-6E8A-4147-A177-3AD203B41FA5}">
                      <a16:colId xmlns:a16="http://schemas.microsoft.com/office/drawing/2014/main" val="20005"/>
                    </a:ext>
                  </a:extLst>
                </a:gridCol>
                <a:gridCol w="1664311">
                  <a:extLst>
                    <a:ext uri="{9D8B030D-6E8A-4147-A177-3AD203B41FA5}">
                      <a16:colId xmlns:a16="http://schemas.microsoft.com/office/drawing/2014/main" val="20006"/>
                    </a:ext>
                  </a:extLst>
                </a:gridCol>
              </a:tblGrid>
              <a:tr h="370840">
                <a:tc>
                  <a:txBody>
                    <a:bodyPr/>
                    <a:lstStyle/>
                    <a:p>
                      <a:r>
                        <a:rPr lang="en-IN" dirty="0"/>
                        <a:t>Statistic</a:t>
                      </a:r>
                    </a:p>
                  </a:txBody>
                  <a:tcPr anchor="ctr"/>
                </a:tc>
                <a:tc>
                  <a:txBody>
                    <a:bodyPr/>
                    <a:lstStyle/>
                    <a:p>
                      <a:r>
                        <a:rPr lang="en-IN"/>
                        <a:t>Open</a:t>
                      </a:r>
                    </a:p>
                  </a:txBody>
                  <a:tcPr anchor="ctr"/>
                </a:tc>
                <a:tc>
                  <a:txBody>
                    <a:bodyPr/>
                    <a:lstStyle/>
                    <a:p>
                      <a:r>
                        <a:rPr lang="en-IN"/>
                        <a:t>High</a:t>
                      </a:r>
                    </a:p>
                  </a:txBody>
                  <a:tcPr anchor="ctr"/>
                </a:tc>
                <a:tc>
                  <a:txBody>
                    <a:bodyPr/>
                    <a:lstStyle/>
                    <a:p>
                      <a:r>
                        <a:rPr lang="en-IN"/>
                        <a:t>Low</a:t>
                      </a:r>
                    </a:p>
                  </a:txBody>
                  <a:tcPr anchor="ctr"/>
                </a:tc>
                <a:tc>
                  <a:txBody>
                    <a:bodyPr/>
                    <a:lstStyle/>
                    <a:p>
                      <a:r>
                        <a:rPr lang="en-IN"/>
                        <a:t>Close</a:t>
                      </a:r>
                    </a:p>
                  </a:txBody>
                  <a:tcPr anchor="ctr"/>
                </a:tc>
                <a:tc>
                  <a:txBody>
                    <a:bodyPr/>
                    <a:lstStyle/>
                    <a:p>
                      <a:r>
                        <a:rPr lang="en-IN"/>
                        <a:t>Adj Close</a:t>
                      </a:r>
                    </a:p>
                  </a:txBody>
                  <a:tcPr anchor="ctr"/>
                </a:tc>
                <a:tc>
                  <a:txBody>
                    <a:bodyPr/>
                    <a:lstStyle/>
                    <a:p>
                      <a:r>
                        <a:rPr lang="en-IN"/>
                        <a:t>Volume</a:t>
                      </a:r>
                    </a:p>
                  </a:txBody>
                  <a:tcPr anchor="ctr"/>
                </a:tc>
                <a:extLst>
                  <a:ext uri="{0D108BD9-81ED-4DB2-BD59-A6C34878D82A}">
                    <a16:rowId xmlns:a16="http://schemas.microsoft.com/office/drawing/2014/main" val="10000"/>
                  </a:ext>
                </a:extLst>
              </a:tr>
              <a:tr h="370840">
                <a:tc>
                  <a:txBody>
                    <a:bodyPr/>
                    <a:lstStyle/>
                    <a:p>
                      <a:r>
                        <a:rPr lang="en-IN" dirty="0"/>
                        <a:t>Count</a:t>
                      </a:r>
                    </a:p>
                  </a:txBody>
                  <a:tcPr anchor="ctr"/>
                </a:tc>
                <a:tc>
                  <a:txBody>
                    <a:bodyPr/>
                    <a:lstStyle/>
                    <a:p>
                      <a:r>
                        <a:rPr lang="en-IN" dirty="0"/>
                        <a:t>250.00</a:t>
                      </a:r>
                    </a:p>
                  </a:txBody>
                  <a:tcPr anchor="ctr"/>
                </a:tc>
                <a:tc>
                  <a:txBody>
                    <a:bodyPr/>
                    <a:lstStyle/>
                    <a:p>
                      <a:r>
                        <a:rPr lang="en-IN" dirty="0"/>
                        <a:t>250.00</a:t>
                      </a:r>
                    </a:p>
                  </a:txBody>
                  <a:tcPr anchor="ctr"/>
                </a:tc>
                <a:tc>
                  <a:txBody>
                    <a:bodyPr/>
                    <a:lstStyle/>
                    <a:p>
                      <a:r>
                        <a:rPr lang="en-IN" dirty="0"/>
                        <a:t>250.00</a:t>
                      </a:r>
                    </a:p>
                  </a:txBody>
                  <a:tcPr anchor="ctr"/>
                </a:tc>
                <a:tc>
                  <a:txBody>
                    <a:bodyPr/>
                    <a:lstStyle/>
                    <a:p>
                      <a:r>
                        <a:rPr lang="en-IN" dirty="0"/>
                        <a:t>250.00</a:t>
                      </a:r>
                    </a:p>
                  </a:txBody>
                  <a:tcPr anchor="ctr"/>
                </a:tc>
                <a:tc>
                  <a:txBody>
                    <a:bodyPr/>
                    <a:lstStyle/>
                    <a:p>
                      <a:r>
                        <a:rPr lang="en-IN" dirty="0"/>
                        <a:t>250.00</a:t>
                      </a:r>
                    </a:p>
                  </a:txBody>
                  <a:tcPr anchor="ctr"/>
                </a:tc>
                <a:tc>
                  <a:txBody>
                    <a:bodyPr/>
                    <a:lstStyle/>
                    <a:p>
                      <a:r>
                        <a:rPr lang="en-IN" dirty="0"/>
                        <a:t>250.00</a:t>
                      </a:r>
                    </a:p>
                  </a:txBody>
                  <a:tcPr anchor="ctr"/>
                </a:tc>
                <a:extLst>
                  <a:ext uri="{0D108BD9-81ED-4DB2-BD59-A6C34878D82A}">
                    <a16:rowId xmlns:a16="http://schemas.microsoft.com/office/drawing/2014/main" val="10001"/>
                  </a:ext>
                </a:extLst>
              </a:tr>
              <a:tr h="370840">
                <a:tc>
                  <a:txBody>
                    <a:bodyPr/>
                    <a:lstStyle/>
                    <a:p>
                      <a:r>
                        <a:rPr lang="en-IN" b="1" dirty="0"/>
                        <a:t>Mean</a:t>
                      </a:r>
                      <a:endParaRPr lang="en-IN" dirty="0"/>
                    </a:p>
                  </a:txBody>
                  <a:tcPr anchor="ctr"/>
                </a:tc>
                <a:tc>
                  <a:txBody>
                    <a:bodyPr/>
                    <a:lstStyle/>
                    <a:p>
                      <a:r>
                        <a:rPr lang="en-IN" dirty="0"/>
                        <a:t>172.25</a:t>
                      </a:r>
                    </a:p>
                  </a:txBody>
                  <a:tcPr anchor="ctr"/>
                </a:tc>
                <a:tc>
                  <a:txBody>
                    <a:bodyPr/>
                    <a:lstStyle/>
                    <a:p>
                      <a:r>
                        <a:rPr lang="en-IN" dirty="0"/>
                        <a:t>173.85</a:t>
                      </a:r>
                    </a:p>
                  </a:txBody>
                  <a:tcPr anchor="ctr"/>
                </a:tc>
                <a:tc>
                  <a:txBody>
                    <a:bodyPr/>
                    <a:lstStyle/>
                    <a:p>
                      <a:r>
                        <a:rPr lang="en-IN" dirty="0"/>
                        <a:t>170.98</a:t>
                      </a:r>
                    </a:p>
                  </a:txBody>
                  <a:tcPr anchor="ctr"/>
                </a:tc>
                <a:tc>
                  <a:txBody>
                    <a:bodyPr/>
                    <a:lstStyle/>
                    <a:p>
                      <a:r>
                        <a:rPr lang="en-IN" dirty="0"/>
                        <a:t>172.54</a:t>
                      </a:r>
                    </a:p>
                  </a:txBody>
                  <a:tcPr anchor="ctr"/>
                </a:tc>
                <a:tc>
                  <a:txBody>
                    <a:bodyPr/>
                    <a:lstStyle/>
                    <a:p>
                      <a:r>
                        <a:rPr lang="en-IN" dirty="0"/>
                        <a:t>171.28</a:t>
                      </a:r>
                    </a:p>
                  </a:txBody>
                  <a:tcPr anchor="ctr"/>
                </a:tc>
                <a:tc>
                  <a:txBody>
                    <a:bodyPr/>
                    <a:lstStyle/>
                    <a:p>
                      <a:r>
                        <a:rPr lang="en-IN" dirty="0"/>
                        <a:t>59,217,030</a:t>
                      </a:r>
                    </a:p>
                  </a:txBody>
                  <a:tcPr anchor="ctr"/>
                </a:tc>
                <a:extLst>
                  <a:ext uri="{0D108BD9-81ED-4DB2-BD59-A6C34878D82A}">
                    <a16:rowId xmlns:a16="http://schemas.microsoft.com/office/drawing/2014/main" val="10002"/>
                  </a:ext>
                </a:extLst>
              </a:tr>
              <a:tr h="370840">
                <a:tc>
                  <a:txBody>
                    <a:bodyPr/>
                    <a:lstStyle/>
                    <a:p>
                      <a:r>
                        <a:rPr lang="en-IN" dirty="0" err="1"/>
                        <a:t>Std</a:t>
                      </a:r>
                      <a:endParaRPr lang="en-IN" dirty="0"/>
                    </a:p>
                  </a:txBody>
                  <a:tcPr anchor="ctr"/>
                </a:tc>
                <a:tc>
                  <a:txBody>
                    <a:bodyPr/>
                    <a:lstStyle/>
                    <a:p>
                      <a:r>
                        <a:rPr lang="en-IN" dirty="0"/>
                        <a:t>17.53</a:t>
                      </a:r>
                    </a:p>
                  </a:txBody>
                  <a:tcPr anchor="ctr"/>
                </a:tc>
                <a:tc>
                  <a:txBody>
                    <a:bodyPr/>
                    <a:lstStyle/>
                    <a:p>
                      <a:r>
                        <a:rPr lang="en-IN" dirty="0"/>
                        <a:t>17.26</a:t>
                      </a:r>
                    </a:p>
                  </a:txBody>
                  <a:tcPr anchor="ctr"/>
                </a:tc>
                <a:tc>
                  <a:txBody>
                    <a:bodyPr/>
                    <a:lstStyle/>
                    <a:p>
                      <a:r>
                        <a:rPr lang="en-IN" dirty="0"/>
                        <a:t>17.53</a:t>
                      </a:r>
                    </a:p>
                  </a:txBody>
                  <a:tcPr anchor="ctr"/>
                </a:tc>
                <a:tc>
                  <a:txBody>
                    <a:bodyPr/>
                    <a:lstStyle/>
                    <a:p>
                      <a:r>
                        <a:rPr lang="en-IN" dirty="0"/>
                        <a:t>17.33</a:t>
                      </a:r>
                    </a:p>
                  </a:txBody>
                  <a:tcPr anchor="ctr"/>
                </a:tc>
                <a:tc>
                  <a:txBody>
                    <a:bodyPr/>
                    <a:lstStyle/>
                    <a:p>
                      <a:r>
                        <a:rPr lang="en-IN" dirty="0"/>
                        <a:t>17.41</a:t>
                      </a:r>
                    </a:p>
                  </a:txBody>
                  <a:tcPr anchor="ctr"/>
                </a:tc>
                <a:tc>
                  <a:txBody>
                    <a:bodyPr/>
                    <a:lstStyle/>
                    <a:p>
                      <a:r>
                        <a:rPr lang="en-IN" dirty="0"/>
                        <a:t>17,773,920</a:t>
                      </a:r>
                    </a:p>
                  </a:txBody>
                  <a:tcPr anchor="ctr"/>
                </a:tc>
                <a:extLst>
                  <a:ext uri="{0D108BD9-81ED-4DB2-BD59-A6C34878D82A}">
                    <a16:rowId xmlns:a16="http://schemas.microsoft.com/office/drawing/2014/main" val="10003"/>
                  </a:ext>
                </a:extLst>
              </a:tr>
              <a:tr h="370840">
                <a:tc>
                  <a:txBody>
                    <a:bodyPr/>
                    <a:lstStyle/>
                    <a:p>
                      <a:r>
                        <a:rPr lang="en-IN" dirty="0"/>
                        <a:t>Min</a:t>
                      </a:r>
                    </a:p>
                  </a:txBody>
                  <a:tcPr anchor="ctr"/>
                </a:tc>
                <a:tc>
                  <a:txBody>
                    <a:bodyPr/>
                    <a:lstStyle/>
                    <a:p>
                      <a:r>
                        <a:rPr lang="en-IN" dirty="0"/>
                        <a:t>126.01</a:t>
                      </a:r>
                    </a:p>
                  </a:txBody>
                  <a:tcPr anchor="ctr"/>
                </a:tc>
                <a:tc>
                  <a:txBody>
                    <a:bodyPr/>
                    <a:lstStyle/>
                    <a:p>
                      <a:r>
                        <a:rPr lang="en-IN" dirty="0"/>
                        <a:t>127.76</a:t>
                      </a:r>
                    </a:p>
                  </a:txBody>
                  <a:tcPr anchor="ctr"/>
                </a:tc>
                <a:tc>
                  <a:txBody>
                    <a:bodyPr/>
                    <a:lstStyle/>
                    <a:p>
                      <a:r>
                        <a:rPr lang="en-IN" dirty="0"/>
                        <a:t>124.16</a:t>
                      </a:r>
                    </a:p>
                  </a:txBody>
                  <a:tcPr anchor="ctr"/>
                </a:tc>
                <a:tc>
                  <a:txBody>
                    <a:bodyPr/>
                    <a:lstStyle/>
                    <a:p>
                      <a:r>
                        <a:rPr lang="en-IN" dirty="0"/>
                        <a:t>125.01</a:t>
                      </a:r>
                    </a:p>
                  </a:txBody>
                  <a:tcPr anchor="ctr"/>
                </a:tc>
                <a:tc>
                  <a:txBody>
                    <a:bodyPr/>
                    <a:lstStyle/>
                    <a:p>
                      <a:r>
                        <a:rPr lang="en-IN" dirty="0"/>
                        <a:t>123.71</a:t>
                      </a:r>
                    </a:p>
                  </a:txBody>
                  <a:tcPr anchor="ctr"/>
                </a:tc>
                <a:tc>
                  <a:txBody>
                    <a:bodyPr/>
                    <a:lstStyle/>
                    <a:p>
                      <a:r>
                        <a:rPr lang="en-IN" dirty="0"/>
                        <a:t>24,048,300</a:t>
                      </a:r>
                    </a:p>
                  </a:txBody>
                  <a:tcPr anchor="ctr"/>
                </a:tc>
                <a:extLst>
                  <a:ext uri="{0D108BD9-81ED-4DB2-BD59-A6C34878D82A}">
                    <a16:rowId xmlns:a16="http://schemas.microsoft.com/office/drawing/2014/main" val="10004"/>
                  </a:ext>
                </a:extLst>
              </a:tr>
              <a:tr h="370840">
                <a:tc>
                  <a:txBody>
                    <a:bodyPr/>
                    <a:lstStyle/>
                    <a:p>
                      <a:r>
                        <a:rPr lang="en-IN" dirty="0"/>
                        <a:t>25%</a:t>
                      </a:r>
                    </a:p>
                  </a:txBody>
                  <a:tcPr anchor="ctr"/>
                </a:tc>
                <a:tc>
                  <a:txBody>
                    <a:bodyPr/>
                    <a:lstStyle/>
                    <a:p>
                      <a:r>
                        <a:rPr lang="en-IN" dirty="0"/>
                        <a:t>161.55</a:t>
                      </a:r>
                    </a:p>
                  </a:txBody>
                  <a:tcPr anchor="ctr"/>
                </a:tc>
                <a:tc>
                  <a:txBody>
                    <a:bodyPr/>
                    <a:lstStyle/>
                    <a:p>
                      <a:r>
                        <a:rPr lang="en-IN" dirty="0"/>
                        <a:t>162.38</a:t>
                      </a:r>
                    </a:p>
                  </a:txBody>
                  <a:tcPr anchor="ctr"/>
                </a:tc>
                <a:tc>
                  <a:txBody>
                    <a:bodyPr/>
                    <a:lstStyle/>
                    <a:p>
                      <a:r>
                        <a:rPr lang="en-IN" dirty="0"/>
                        <a:t>160.69</a:t>
                      </a:r>
                    </a:p>
                  </a:txBody>
                  <a:tcPr anchor="ctr"/>
                </a:tc>
                <a:tc>
                  <a:txBody>
                    <a:bodyPr/>
                    <a:lstStyle/>
                    <a:p>
                      <a:r>
                        <a:rPr lang="en-IN" dirty="0"/>
                        <a:t>162.11</a:t>
                      </a:r>
                    </a:p>
                  </a:txBody>
                  <a:tcPr anchor="ctr"/>
                </a:tc>
                <a:tc>
                  <a:txBody>
                    <a:bodyPr/>
                    <a:lstStyle/>
                    <a:p>
                      <a:r>
                        <a:rPr lang="en-IN" dirty="0"/>
                        <a:t>160.67</a:t>
                      </a:r>
                    </a:p>
                  </a:txBody>
                  <a:tcPr anchor="ctr"/>
                </a:tc>
                <a:tc>
                  <a:txBody>
                    <a:bodyPr/>
                    <a:lstStyle/>
                    <a:p>
                      <a:r>
                        <a:rPr lang="en-IN" dirty="0"/>
                        <a:t>47,812,080</a:t>
                      </a:r>
                    </a:p>
                  </a:txBody>
                  <a:tcPr anchor="ctr"/>
                </a:tc>
                <a:extLst>
                  <a:ext uri="{0D108BD9-81ED-4DB2-BD59-A6C34878D82A}">
                    <a16:rowId xmlns:a16="http://schemas.microsoft.com/office/drawing/2014/main" val="10005"/>
                  </a:ext>
                </a:extLst>
              </a:tr>
              <a:tr h="370840">
                <a:tc>
                  <a:txBody>
                    <a:bodyPr/>
                    <a:lstStyle/>
                    <a:p>
                      <a:r>
                        <a:rPr lang="en-IN" dirty="0"/>
                        <a:t>50%</a:t>
                      </a:r>
                    </a:p>
                  </a:txBody>
                  <a:tcPr anchor="ctr"/>
                </a:tc>
                <a:tc>
                  <a:txBody>
                    <a:bodyPr/>
                    <a:lstStyle/>
                    <a:p>
                      <a:r>
                        <a:rPr lang="en-IN" dirty="0"/>
                        <a:t>175.24</a:t>
                      </a:r>
                    </a:p>
                  </a:txBody>
                  <a:tcPr anchor="ctr"/>
                </a:tc>
                <a:tc>
                  <a:txBody>
                    <a:bodyPr/>
                    <a:lstStyle/>
                    <a:p>
                      <a:r>
                        <a:rPr lang="en-IN" dirty="0"/>
                        <a:t>177.02</a:t>
                      </a:r>
                    </a:p>
                  </a:txBody>
                  <a:tcPr anchor="ctr"/>
                </a:tc>
                <a:tc>
                  <a:txBody>
                    <a:bodyPr/>
                    <a:lstStyle/>
                    <a:p>
                      <a:r>
                        <a:rPr lang="en-IN" dirty="0"/>
                        <a:t>173.84</a:t>
                      </a:r>
                    </a:p>
                  </a:txBody>
                  <a:tcPr anchor="ctr"/>
                </a:tc>
                <a:tc>
                  <a:txBody>
                    <a:bodyPr/>
                    <a:lstStyle/>
                    <a:p>
                      <a:r>
                        <a:rPr lang="en-IN" dirty="0"/>
                        <a:t>175.47</a:t>
                      </a:r>
                    </a:p>
                  </a:txBody>
                  <a:tcPr anchor="ctr"/>
                </a:tc>
                <a:tc>
                  <a:txBody>
                    <a:bodyPr/>
                    <a:lstStyle/>
                    <a:p>
                      <a:r>
                        <a:rPr lang="en-IN" dirty="0"/>
                        <a:t>174.38</a:t>
                      </a:r>
                    </a:p>
                  </a:txBody>
                  <a:tcPr anchor="ctr"/>
                </a:tc>
                <a:tc>
                  <a:txBody>
                    <a:bodyPr/>
                    <a:lstStyle/>
                    <a:p>
                      <a:r>
                        <a:rPr lang="en-IN" dirty="0"/>
                        <a:t>55,077,500</a:t>
                      </a:r>
                    </a:p>
                  </a:txBody>
                  <a:tcPr anchor="ctr"/>
                </a:tc>
                <a:extLst>
                  <a:ext uri="{0D108BD9-81ED-4DB2-BD59-A6C34878D82A}">
                    <a16:rowId xmlns:a16="http://schemas.microsoft.com/office/drawing/2014/main" val="10006"/>
                  </a:ext>
                </a:extLst>
              </a:tr>
              <a:tr h="370840">
                <a:tc>
                  <a:txBody>
                    <a:bodyPr/>
                    <a:lstStyle/>
                    <a:p>
                      <a:r>
                        <a:rPr lang="en-IN" dirty="0"/>
                        <a:t>75%</a:t>
                      </a:r>
                    </a:p>
                  </a:txBody>
                  <a:tcPr anchor="ctr"/>
                </a:tc>
                <a:tc>
                  <a:txBody>
                    <a:bodyPr/>
                    <a:lstStyle/>
                    <a:p>
                      <a:r>
                        <a:rPr lang="en-IN" dirty="0"/>
                        <a:t>186.80</a:t>
                      </a:r>
                    </a:p>
                  </a:txBody>
                  <a:tcPr anchor="ctr"/>
                </a:tc>
                <a:tc>
                  <a:txBody>
                    <a:bodyPr/>
                    <a:lstStyle/>
                    <a:p>
                      <a:r>
                        <a:rPr lang="en-IN" dirty="0"/>
                        <a:t>188.09</a:t>
                      </a:r>
                    </a:p>
                  </a:txBody>
                  <a:tcPr anchor="ctr"/>
                </a:tc>
                <a:tc>
                  <a:txBody>
                    <a:bodyPr/>
                    <a:lstStyle/>
                    <a:p>
                      <a:r>
                        <a:rPr lang="en-IN" dirty="0"/>
                        <a:t>185.17</a:t>
                      </a:r>
                    </a:p>
                  </a:txBody>
                  <a:tcPr anchor="ctr"/>
                </a:tc>
                <a:tc>
                  <a:txBody>
                    <a:bodyPr/>
                    <a:lstStyle/>
                    <a:p>
                      <a:r>
                        <a:rPr lang="en-IN" dirty="0"/>
                        <a:t>187.33</a:t>
                      </a:r>
                    </a:p>
                  </a:txBody>
                  <a:tcPr anchor="ctr"/>
                </a:tc>
                <a:tc>
                  <a:txBody>
                    <a:bodyPr/>
                    <a:lstStyle/>
                    <a:p>
                      <a:r>
                        <a:rPr lang="en-IN" dirty="0"/>
                        <a:t>186.26</a:t>
                      </a:r>
                    </a:p>
                  </a:txBody>
                  <a:tcPr anchor="ctr"/>
                </a:tc>
                <a:tc>
                  <a:txBody>
                    <a:bodyPr/>
                    <a:lstStyle/>
                    <a:p>
                      <a:r>
                        <a:rPr lang="en-IN" dirty="0"/>
                        <a:t>65,742,920</a:t>
                      </a:r>
                    </a:p>
                  </a:txBody>
                  <a:tcPr anchor="ctr"/>
                </a:tc>
                <a:extLst>
                  <a:ext uri="{0D108BD9-81ED-4DB2-BD59-A6C34878D82A}">
                    <a16:rowId xmlns:a16="http://schemas.microsoft.com/office/drawing/2014/main" val="10007"/>
                  </a:ext>
                </a:extLst>
              </a:tr>
              <a:tr h="370840">
                <a:tc>
                  <a:txBody>
                    <a:bodyPr/>
                    <a:lstStyle/>
                    <a:p>
                      <a:r>
                        <a:rPr lang="en-IN" dirty="0"/>
                        <a:t>Max</a:t>
                      </a:r>
                    </a:p>
                  </a:txBody>
                  <a:tcPr anchor="ctr"/>
                </a:tc>
                <a:tc>
                  <a:txBody>
                    <a:bodyPr/>
                    <a:lstStyle/>
                    <a:p>
                      <a:r>
                        <a:rPr lang="en-IN" dirty="0"/>
                        <a:t>198.02</a:t>
                      </a:r>
                    </a:p>
                  </a:txBody>
                  <a:tcPr anchor="ctr"/>
                </a:tc>
                <a:tc>
                  <a:txBody>
                    <a:bodyPr/>
                    <a:lstStyle/>
                    <a:p>
                      <a:r>
                        <a:rPr lang="en-IN" dirty="0"/>
                        <a:t>199.61</a:t>
                      </a:r>
                    </a:p>
                  </a:txBody>
                  <a:tcPr anchor="ctr"/>
                </a:tc>
                <a:tc>
                  <a:txBody>
                    <a:bodyPr/>
                    <a:lstStyle/>
                    <a:p>
                      <a:r>
                        <a:rPr lang="en-IN" dirty="0"/>
                        <a:t>197.00</a:t>
                      </a:r>
                    </a:p>
                  </a:txBody>
                  <a:tcPr anchor="ctr"/>
                </a:tc>
                <a:tc>
                  <a:txBody>
                    <a:bodyPr/>
                    <a:lstStyle/>
                    <a:p>
                      <a:r>
                        <a:rPr lang="en-IN" dirty="0"/>
                        <a:t>198.11</a:t>
                      </a:r>
                    </a:p>
                  </a:txBody>
                  <a:tcPr anchor="ctr"/>
                </a:tc>
                <a:tc>
                  <a:txBody>
                    <a:bodyPr/>
                    <a:lstStyle/>
                    <a:p>
                      <a:r>
                        <a:rPr lang="en-IN" dirty="0"/>
                        <a:t>197.14</a:t>
                      </a:r>
                    </a:p>
                  </a:txBody>
                  <a:tcPr anchor="ctr"/>
                </a:tc>
                <a:tc>
                  <a:txBody>
                    <a:bodyPr/>
                    <a:lstStyle/>
                    <a:p>
                      <a:r>
                        <a:rPr lang="en-IN"/>
                        <a:t>154,357,300</a:t>
                      </a:r>
                      <a:endParaRPr lang="en-IN" dirty="0"/>
                    </a:p>
                  </a:txBody>
                  <a:tcPr anchor="ctr"/>
                </a:tc>
                <a:extLst>
                  <a:ext uri="{0D108BD9-81ED-4DB2-BD59-A6C34878D82A}">
                    <a16:rowId xmlns:a16="http://schemas.microsoft.com/office/drawing/2014/main" val="10008"/>
                  </a:ext>
                </a:extLst>
              </a:tr>
            </a:tbl>
          </a:graphicData>
        </a:graphic>
      </p:graphicFrame>
      <p:sp>
        <p:nvSpPr>
          <p:cNvPr id="13" name="Rectangle: Rounded Corners 12">
            <a:extLst>
              <a:ext uri="{FF2B5EF4-FFF2-40B4-BE49-F238E27FC236}">
                <a16:creationId xmlns:a16="http://schemas.microsoft.com/office/drawing/2014/main" id="{3B9C0310-AF97-4DFA-68A0-74300A1EA704}"/>
              </a:ext>
            </a:extLst>
          </p:cNvPr>
          <p:cNvSpPr/>
          <p:nvPr/>
        </p:nvSpPr>
        <p:spPr>
          <a:xfrm>
            <a:off x="351693" y="623056"/>
            <a:ext cx="11289671" cy="6480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2800" b="1" dirty="0">
              <a:solidFill>
                <a:schemeClr val="accent5">
                  <a:lumMod val="75000"/>
                </a:schemeClr>
              </a:solidFill>
              <a:latin typeface="+mn-lt"/>
            </a:endParaRPr>
          </a:p>
          <a:p>
            <a:r>
              <a:rPr lang="en-US" sz="2800" b="1" dirty="0">
                <a:solidFill>
                  <a:schemeClr val="accent5">
                    <a:lumMod val="75000"/>
                  </a:schemeClr>
                </a:solidFill>
                <a:latin typeface="+mn-lt"/>
              </a:rPr>
              <a:t>Data Set Description (contd..)</a:t>
            </a:r>
            <a:r>
              <a:rPr lang="en-US" sz="2800" dirty="0">
                <a:latin typeface="+mn-lt"/>
              </a:rPr>
              <a:t> </a:t>
            </a:r>
            <a:br>
              <a:rPr lang="en-US" sz="2800" dirty="0">
                <a:latin typeface="+mn-lt"/>
              </a:rPr>
            </a:br>
            <a:endParaRPr lang="en-IN" sz="2800" dirty="0"/>
          </a:p>
        </p:txBody>
      </p:sp>
    </p:spTree>
    <p:extLst>
      <p:ext uri="{BB962C8B-B14F-4D97-AF65-F5344CB8AC3E}">
        <p14:creationId xmlns:p14="http://schemas.microsoft.com/office/powerpoint/2010/main" val="290056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0A45A1-0EDA-5115-AA07-E6755957D782}"/>
              </a:ext>
            </a:extLst>
          </p:cNvPr>
          <p:cNvSpPr>
            <a:spLocks noGrp="1"/>
          </p:cNvSpPr>
          <p:nvPr>
            <p:ph idx="1"/>
          </p:nvPr>
        </p:nvSpPr>
        <p:spPr>
          <a:xfrm>
            <a:off x="719137" y="1290918"/>
            <a:ext cx="10753725" cy="5430557"/>
          </a:xfrm>
        </p:spPr>
        <p:txBody>
          <a:bodyPr vert="horz" lIns="91440" tIns="45720" rIns="91440" bIns="45720" rtlCol="0" anchor="t">
            <a:normAutofit/>
          </a:bodyPr>
          <a:lstStyle/>
          <a:p>
            <a:pPr marL="0" indent="0" algn="just">
              <a:buNone/>
            </a:pPr>
            <a:r>
              <a:rPr lang="en-US" sz="2000" u="sng" dirty="0"/>
              <a:t>Hardware configuration-</a:t>
            </a:r>
          </a:p>
          <a:p>
            <a:pPr marL="0" indent="0" algn="just">
              <a:buNone/>
            </a:pPr>
            <a:r>
              <a:rPr lang="en-US" sz="2000" dirty="0"/>
              <a:t>The experiments were conducted on </a:t>
            </a:r>
          </a:p>
          <a:p>
            <a:pPr algn="just"/>
            <a:r>
              <a:rPr lang="en-US" sz="2000" dirty="0"/>
              <a:t> OS Microsoft Windows 11 system</a:t>
            </a:r>
          </a:p>
          <a:p>
            <a:pPr algn="just"/>
            <a:r>
              <a:rPr lang="en-US" sz="2000" dirty="0"/>
              <a:t> Version 10.0.26100 Build 26100</a:t>
            </a:r>
          </a:p>
          <a:p>
            <a:pPr algn="just"/>
            <a:r>
              <a:rPr lang="en-US" sz="2000" dirty="0"/>
              <a:t> System Model HP Laptop 15s-dr2xxx </a:t>
            </a:r>
          </a:p>
          <a:p>
            <a:pPr algn="just"/>
            <a:r>
              <a:rPr lang="en-US" sz="2000" dirty="0"/>
              <a:t> System Type 64-bit </a:t>
            </a:r>
          </a:p>
          <a:p>
            <a:pPr algn="just"/>
            <a:r>
              <a:rPr lang="en-US" sz="2000" dirty="0"/>
              <a:t>Equipped with an </a:t>
            </a:r>
            <a:r>
              <a:rPr lang="pt-BR" sz="2000" dirty="0"/>
              <a:t>Processor-Intel(R) Core(TM) i5-1035G1 CPU @ 1.00GHz, 1190 Mhz, 4 Core(s), 8 Logical Processor(s) </a:t>
            </a:r>
          </a:p>
          <a:p>
            <a:pPr algn="just"/>
            <a:r>
              <a:rPr lang="pt-BR" sz="2000" dirty="0"/>
              <a:t>With installed RAM 8.00 GB (7.79 GB usable)</a:t>
            </a:r>
            <a:r>
              <a:rPr lang="en-US" sz="2000" dirty="0"/>
              <a:t>.</a:t>
            </a:r>
          </a:p>
          <a:p>
            <a:pPr marL="0" indent="0" algn="just">
              <a:buNone/>
            </a:pPr>
            <a:r>
              <a:rPr lang="en-US" sz="2000" u="sng" dirty="0"/>
              <a:t>Software configuration-</a:t>
            </a:r>
          </a:p>
          <a:p>
            <a:pPr marL="0" indent="0" algn="just">
              <a:buNone/>
            </a:pPr>
            <a:r>
              <a:rPr lang="en-US" sz="2000" dirty="0"/>
              <a:t> The program runs on</a:t>
            </a:r>
          </a:p>
          <a:p>
            <a:pPr algn="just"/>
            <a:r>
              <a:rPr lang="en-US" sz="2000" dirty="0"/>
              <a:t>Python 3.12.3 , </a:t>
            </a:r>
            <a:r>
              <a:rPr lang="en-US" sz="2000" dirty="0" err="1"/>
              <a:t>conda</a:t>
            </a:r>
            <a:r>
              <a:rPr lang="en-US" sz="2000" dirty="0"/>
              <a:t> 24.5.0 . The implementation leveraged TensorFlow 2.18.0 for deep learning, and Scikit-learn 1.4.2 for data preprocessing. </a:t>
            </a:r>
          </a:p>
        </p:txBody>
      </p:sp>
      <p:sp>
        <p:nvSpPr>
          <p:cNvPr id="2" name="Slide Number Placeholder 1">
            <a:extLst>
              <a:ext uri="{FF2B5EF4-FFF2-40B4-BE49-F238E27FC236}">
                <a16:creationId xmlns:a16="http://schemas.microsoft.com/office/drawing/2014/main" id="{D05E385C-6B87-1A08-4B02-1D34D406C795}"/>
              </a:ext>
            </a:extLst>
          </p:cNvPr>
          <p:cNvSpPr>
            <a:spLocks noGrp="1"/>
          </p:cNvSpPr>
          <p:nvPr>
            <p:ph type="sldNum" sz="quarter" idx="12"/>
          </p:nvPr>
        </p:nvSpPr>
        <p:spPr/>
        <p:txBody>
          <a:bodyPr/>
          <a:lstStyle/>
          <a:p>
            <a:fld id="{B8E0871B-6F50-4800-9A95-2ABCD52193FF}" type="slidenum">
              <a:rPr lang="en-IN" smtClean="0"/>
              <a:t>9</a:t>
            </a:fld>
            <a:endParaRPr lang="en-IN"/>
          </a:p>
        </p:txBody>
      </p:sp>
      <p:sp>
        <p:nvSpPr>
          <p:cNvPr id="4" name="Rectangle: Rounded Corners 3">
            <a:extLst>
              <a:ext uri="{FF2B5EF4-FFF2-40B4-BE49-F238E27FC236}">
                <a16:creationId xmlns:a16="http://schemas.microsoft.com/office/drawing/2014/main" id="{F4CB2A47-B13D-79C9-3846-E48E0657FF78}"/>
              </a:ext>
            </a:extLst>
          </p:cNvPr>
          <p:cNvSpPr/>
          <p:nvPr/>
        </p:nvSpPr>
        <p:spPr>
          <a:xfrm>
            <a:off x="451163" y="442186"/>
            <a:ext cx="11289671" cy="648000"/>
          </a:xfrm>
          <a:prstGeom prst="round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2800" b="1" dirty="0">
              <a:solidFill>
                <a:schemeClr val="accent5">
                  <a:lumMod val="75000"/>
                </a:schemeClr>
              </a:solidFill>
              <a:latin typeface="+mn-lt"/>
            </a:endParaRPr>
          </a:p>
          <a:p>
            <a:r>
              <a:rPr lang="en-US" sz="2800" b="1" dirty="0">
                <a:solidFill>
                  <a:schemeClr val="accent5">
                    <a:lumMod val="75000"/>
                  </a:schemeClr>
                </a:solidFill>
                <a:latin typeface="+mn-lt"/>
              </a:rPr>
              <a:t>Configuration Of System</a:t>
            </a:r>
            <a:br>
              <a:rPr lang="en-US" sz="2800" dirty="0">
                <a:latin typeface="+mn-lt"/>
              </a:rPr>
            </a:br>
            <a:endParaRPr lang="en-IN" sz="2800" dirty="0"/>
          </a:p>
        </p:txBody>
      </p:sp>
    </p:spTree>
    <p:extLst>
      <p:ext uri="{BB962C8B-B14F-4D97-AF65-F5344CB8AC3E}">
        <p14:creationId xmlns:p14="http://schemas.microsoft.com/office/powerpoint/2010/main" val="2359532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2923</TotalTime>
  <Words>2853</Words>
  <Application>Microsoft Office PowerPoint</Application>
  <PresentationFormat>Widescreen</PresentationFormat>
  <Paragraphs>527</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Nigamesh Prasad</dc:creator>
  <cp:lastModifiedBy>tanushree dwibedi</cp:lastModifiedBy>
  <cp:revision>20</cp:revision>
  <dcterms:created xsi:type="dcterms:W3CDTF">2022-06-17T00:47:57Z</dcterms:created>
  <dcterms:modified xsi:type="dcterms:W3CDTF">2025-02-04T18:58:14Z</dcterms:modified>
</cp:coreProperties>
</file>