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62" r:id="rId3"/>
    <p:sldId id="257" r:id="rId4"/>
    <p:sldId id="258" r:id="rId5"/>
    <p:sldId id="263" r:id="rId6"/>
    <p:sldId id="264" r:id="rId7"/>
    <p:sldId id="265" r:id="rId8"/>
    <p:sldId id="266" r:id="rId9"/>
    <p:sldId id="268" r:id="rId10"/>
    <p:sldId id="269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32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FA6F-DDA4-486D-8857-3FF3A222901E}" type="datetimeFigureOut">
              <a:rPr lang="en-US" smtClean="0"/>
              <a:t>03/05/2016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2F75-EFF1-4546-8914-C3C53819D1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49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FA6F-DDA4-486D-8857-3FF3A222901E}" type="datetimeFigureOut">
              <a:rPr lang="en-US" smtClean="0"/>
              <a:t>03/05/2016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2F75-EFF1-4546-8914-C3C53819D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9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FA6F-DDA4-486D-8857-3FF3A222901E}" type="datetimeFigureOut">
              <a:rPr lang="en-US" smtClean="0"/>
              <a:t>03/05/2016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2F75-EFF1-4546-8914-C3C53819D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FA6F-DDA4-486D-8857-3FF3A222901E}" type="datetimeFigureOut">
              <a:rPr lang="en-US" smtClean="0"/>
              <a:t>03/05/2016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2F75-EFF1-4546-8914-C3C53819D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FA6F-DDA4-486D-8857-3FF3A222901E}" type="datetimeFigureOut">
              <a:rPr lang="en-US" smtClean="0"/>
              <a:t>03/05/2016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2F75-EFF1-4546-8914-C3C53819D1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7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FA6F-DDA4-486D-8857-3FF3A222901E}" type="datetimeFigureOut">
              <a:rPr lang="en-US" smtClean="0"/>
              <a:t>03/05/2016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2F75-EFF1-4546-8914-C3C53819D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4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FA6F-DDA4-486D-8857-3FF3A222901E}" type="datetimeFigureOut">
              <a:rPr lang="en-US" smtClean="0"/>
              <a:t>03/05/2016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2F75-EFF1-4546-8914-C3C53819D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FA6F-DDA4-486D-8857-3FF3A222901E}" type="datetimeFigureOut">
              <a:rPr lang="en-US" smtClean="0"/>
              <a:t>03/05/2016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2F75-EFF1-4546-8914-C3C53819D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FA6F-DDA4-486D-8857-3FF3A222901E}" type="datetimeFigureOut">
              <a:rPr lang="en-US" smtClean="0"/>
              <a:t>03/05/2016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2F75-EFF1-4546-8914-C3C53819D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01FA6F-DDA4-486D-8857-3FF3A222901E}" type="datetimeFigureOut">
              <a:rPr lang="en-US" smtClean="0"/>
              <a:t>03/05/2016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032F75-EFF1-4546-8914-C3C53819D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FA6F-DDA4-486D-8857-3FF3A222901E}" type="datetimeFigureOut">
              <a:rPr lang="en-US" smtClean="0"/>
              <a:t>03/05/2016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2F75-EFF1-4546-8914-C3C53819D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0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01FA6F-DDA4-486D-8857-3FF3A222901E}" type="datetimeFigureOut">
              <a:rPr lang="en-US" smtClean="0"/>
              <a:t>03/05/2016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032F75-EFF1-4546-8914-C3C53819D1A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2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053" y="264234"/>
            <a:ext cx="9144000" cy="2387600"/>
          </a:xfrm>
        </p:spPr>
        <p:txBody>
          <a:bodyPr/>
          <a:lstStyle/>
          <a:p>
            <a:r>
              <a:rPr lang="en-US" dirty="0" smtClean="0"/>
              <a:t>CipherBook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3551" y="2532334"/>
            <a:ext cx="10635173" cy="37771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Subject: Security Algorithms and protocols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Authors:                                      Professor: </a:t>
            </a:r>
          </a:p>
          <a:p>
            <a:r>
              <a:rPr lang="en-US" dirty="0" err="1"/>
              <a:t>Vikas</a:t>
            </a:r>
            <a:r>
              <a:rPr lang="en-US" dirty="0"/>
              <a:t> </a:t>
            </a:r>
            <a:r>
              <a:rPr lang="en-US" dirty="0" err="1" smtClean="0"/>
              <a:t>Nandanam</a:t>
            </a:r>
            <a:r>
              <a:rPr lang="en-US" dirty="0" smtClean="0"/>
              <a:t>			</a:t>
            </a:r>
            <a:r>
              <a:rPr lang="en-US" dirty="0"/>
              <a:t> Dr</a:t>
            </a:r>
            <a:r>
              <a:rPr lang="en-US" dirty="0" smtClean="0"/>
              <a:t>. Pablo Rivas</a:t>
            </a:r>
            <a:endParaRPr lang="en-US" dirty="0"/>
          </a:p>
          <a:p>
            <a:r>
              <a:rPr lang="en-US" dirty="0" err="1"/>
              <a:t>Vikram</a:t>
            </a:r>
            <a:r>
              <a:rPr lang="en-US" dirty="0"/>
              <a:t> </a:t>
            </a:r>
            <a:r>
              <a:rPr lang="en-US" dirty="0" err="1"/>
              <a:t>Patil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				</a:t>
            </a:r>
          </a:p>
          <a:p>
            <a:pPr algn="r"/>
            <a:r>
              <a:rPr lang="en-US" dirty="0" smtClean="0"/>
              <a:t>May 3,2016</a:t>
            </a:r>
          </a:p>
        </p:txBody>
      </p:sp>
    </p:spTree>
    <p:extLst>
      <p:ext uri="{BB962C8B-B14F-4D97-AF65-F5344CB8AC3E}">
        <p14:creationId xmlns:p14="http://schemas.microsoft.com/office/powerpoint/2010/main" val="400355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790700" y="26352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sz="4400" dirty="0">
                <a:solidFill>
                  <a:schemeClr val="tx2"/>
                </a:solidFill>
              </a:rPr>
              <a:t>The AES Inverse Cipher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04800" y="1981200"/>
            <a:ext cx="2438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Add round key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3048000"/>
            <a:ext cx="2438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Inv. Shift rows	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1000" y="3733800"/>
            <a:ext cx="2438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Inv. Sub bytes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81000" y="4419600"/>
            <a:ext cx="2438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Add round key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5105400"/>
            <a:ext cx="2438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Inv. Mix Columns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19600" y="3048000"/>
            <a:ext cx="213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Inv. Shift rows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419600" y="3810000"/>
            <a:ext cx="213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Inv. Sub bytes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419600" y="4495800"/>
            <a:ext cx="213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Add round key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343400" y="5181600"/>
            <a:ext cx="2209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Inv. Mix columns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781800" y="32766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Inv. Shift rows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781800" y="38862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Inv. Sub bytes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6781800" y="44958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Add round key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295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1295400" y="3505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419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12954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2954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28600" y="6096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13716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54102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>
            <a:off x="54102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>
            <a:off x="5410200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>
            <a:off x="54102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2"/>
          <p:cNvSpPr>
            <a:spLocks noChangeShapeType="1"/>
          </p:cNvSpPr>
          <p:nvPr/>
        </p:nvSpPr>
        <p:spPr bwMode="auto">
          <a:xfrm>
            <a:off x="579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>
            <a:off x="5791200" y="640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 flipV="1">
            <a:off x="6705600" y="28956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6705600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78486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>
            <a:off x="7848600" y="3733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8"/>
          <p:cNvSpPr>
            <a:spLocks noChangeShapeType="1"/>
          </p:cNvSpPr>
          <p:nvPr/>
        </p:nvSpPr>
        <p:spPr bwMode="auto">
          <a:xfrm>
            <a:off x="7848600" y="4343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>
            <a:off x="82296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40"/>
          <p:cNvSpPr>
            <a:spLocks noChangeArrowheads="1"/>
          </p:cNvSpPr>
          <p:nvPr/>
        </p:nvSpPr>
        <p:spPr bwMode="auto">
          <a:xfrm>
            <a:off x="228600" y="2743200"/>
            <a:ext cx="31242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685800" y="1143000"/>
            <a:ext cx="140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ciphertext</a:t>
            </a: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7391400" y="52578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plaintext</a:t>
            </a: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228600" y="6400800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762000" y="60960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W[36,39]</a:t>
            </a:r>
          </a:p>
        </p:txBody>
      </p:sp>
      <p:sp>
        <p:nvSpPr>
          <p:cNvPr id="39" name="Text Box 45"/>
          <p:cNvSpPr txBox="1">
            <a:spLocks noChangeArrowheads="1"/>
          </p:cNvSpPr>
          <p:nvPr/>
        </p:nvSpPr>
        <p:spPr bwMode="auto">
          <a:xfrm>
            <a:off x="4800600" y="60960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W[4,7]</a:t>
            </a:r>
          </a:p>
        </p:txBody>
      </p:sp>
      <p:sp>
        <p:nvSpPr>
          <p:cNvPr id="40" name="Line 46"/>
          <p:cNvSpPr>
            <a:spLocks noChangeShapeType="1"/>
          </p:cNvSpPr>
          <p:nvPr/>
        </p:nvSpPr>
        <p:spPr bwMode="auto">
          <a:xfrm flipV="1">
            <a:off x="70866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47"/>
          <p:cNvSpPr txBox="1">
            <a:spLocks noChangeArrowheads="1"/>
          </p:cNvSpPr>
          <p:nvPr/>
        </p:nvSpPr>
        <p:spPr bwMode="auto">
          <a:xfrm>
            <a:off x="6781800" y="60960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W[0,3]</a:t>
            </a:r>
          </a:p>
        </p:txBody>
      </p:sp>
      <p:sp>
        <p:nvSpPr>
          <p:cNvPr id="42" name="Text Box 48"/>
          <p:cNvSpPr txBox="1">
            <a:spLocks noChangeArrowheads="1"/>
          </p:cNvSpPr>
          <p:nvPr/>
        </p:nvSpPr>
        <p:spPr bwMode="auto">
          <a:xfrm rot="5400000">
            <a:off x="2587625" y="4194175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Round 1</a:t>
            </a:r>
          </a:p>
        </p:txBody>
      </p:sp>
      <p:sp>
        <p:nvSpPr>
          <p:cNvPr id="43" name="Rectangle 49"/>
          <p:cNvSpPr>
            <a:spLocks noChangeArrowheads="1"/>
          </p:cNvSpPr>
          <p:nvPr/>
        </p:nvSpPr>
        <p:spPr bwMode="auto">
          <a:xfrm>
            <a:off x="3886200" y="2743200"/>
            <a:ext cx="27432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50"/>
          <p:cNvSpPr txBox="1">
            <a:spLocks noChangeArrowheads="1"/>
          </p:cNvSpPr>
          <p:nvPr/>
        </p:nvSpPr>
        <p:spPr bwMode="auto">
          <a:xfrm rot="5400000">
            <a:off x="3502025" y="4270375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Round 9</a:t>
            </a:r>
          </a:p>
        </p:txBody>
      </p:sp>
    </p:spTree>
    <p:extLst>
      <p:ext uri="{BB962C8B-B14F-4D97-AF65-F5344CB8AC3E}">
        <p14:creationId xmlns:p14="http://schemas.microsoft.com/office/powerpoint/2010/main" val="222263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vky\Downloads\encryption-and-key-distribution-methods-36-63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92"/>
            <a:ext cx="12191999" cy="685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>
                <a:latin typeface="+mj-lt"/>
              </a:rPr>
              <a:t>i) About the CipherBook</a:t>
            </a:r>
          </a:p>
          <a:p>
            <a:r>
              <a:rPr lang="en-US" sz="3200" b="1" dirty="0" smtClean="0">
                <a:latin typeface="+mj-lt"/>
              </a:rPr>
              <a:t>ii) How to use application</a:t>
            </a:r>
          </a:p>
          <a:p>
            <a:r>
              <a:rPr lang="en-US" sz="3200" b="1" dirty="0">
                <a:latin typeface="+mj-lt"/>
              </a:rPr>
              <a:t>i</a:t>
            </a:r>
            <a:r>
              <a:rPr lang="en-US" sz="3200" b="1" dirty="0" smtClean="0">
                <a:latin typeface="+mj-lt"/>
              </a:rPr>
              <a:t>ii) AES Encryption</a:t>
            </a:r>
          </a:p>
          <a:p>
            <a:r>
              <a:rPr lang="en-US" sz="3200" b="1" dirty="0">
                <a:latin typeface="+mj-lt"/>
              </a:rPr>
              <a:t>i</a:t>
            </a:r>
            <a:r>
              <a:rPr lang="en-US" sz="3200" b="1" dirty="0" smtClean="0">
                <a:latin typeface="+mj-lt"/>
              </a:rPr>
              <a:t>v) AES Decryption</a:t>
            </a:r>
          </a:p>
          <a:p>
            <a:r>
              <a:rPr lang="en-US" sz="3200" b="1" dirty="0" smtClean="0">
                <a:latin typeface="+mj-lt"/>
              </a:rPr>
              <a:t>v) Future Enhancement</a:t>
            </a:r>
          </a:p>
          <a:p>
            <a:r>
              <a:rPr lang="en-US" sz="3200" b="1" dirty="0" smtClean="0">
                <a:latin typeface="+mj-lt"/>
              </a:rPr>
              <a:t>vi)Conclusion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159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CipherBook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CipherBook is a single user android application that protects </a:t>
            </a:r>
            <a:r>
              <a:rPr lang="en-US" sz="2800" dirty="0">
                <a:latin typeface="+mj-lt"/>
              </a:rPr>
              <a:t>the confidential data by saving them in the in </a:t>
            </a:r>
            <a:r>
              <a:rPr lang="en-US" sz="2800" dirty="0" smtClean="0">
                <a:latin typeface="+mj-lt"/>
              </a:rPr>
              <a:t>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application stores the encrypted cipher text into a file, the saved file is stored in internal memory of android.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application follows AES 128 bit technique, the key and text for encryption are strictly restricted to 16 characters(mandatory) for the current version of the application.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206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Device Specification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Android 6.3 - Marshmallow,      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Nexus 7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SDK-API 23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- Brief Demonstration video</a:t>
            </a:r>
          </a:p>
          <a:p>
            <a:endParaRPr lang="en-US" dirty="0"/>
          </a:p>
          <a:p>
            <a:r>
              <a:rPr lang="en-US" dirty="0" smtClean="0"/>
              <a:t>- User Manual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3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Picture 3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03" y="158212"/>
            <a:ext cx="8967993" cy="65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4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55042" y="445827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The AES Cipher 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32462" y="1588827"/>
            <a:ext cx="7772400" cy="41148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Block length is limited to 128 bit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key size can be independently specified to 128, 192 or 256            bits</a:t>
            </a:r>
          </a:p>
          <a:p>
            <a:pPr>
              <a:buFontTx/>
              <a:buNone/>
            </a:pPr>
            <a:endParaRPr lang="en-US" sz="2400" i="1" dirty="0" smtClean="0"/>
          </a:p>
          <a:p>
            <a:pPr>
              <a:buFontTx/>
              <a:buNone/>
            </a:pPr>
            <a:endParaRPr lang="en-US" sz="2400" i="1" dirty="0"/>
          </a:p>
        </p:txBody>
      </p:sp>
      <p:graphicFrame>
        <p:nvGraphicFramePr>
          <p:cNvPr id="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129827"/>
              </p:ext>
            </p:extLst>
          </p:nvPr>
        </p:nvGraphicFramePr>
        <p:xfrm>
          <a:off x="1685498" y="3501788"/>
          <a:ext cx="8382000" cy="1847850"/>
        </p:xfrm>
        <a:graphic>
          <a:graphicData uri="http://schemas.openxmlformats.org/drawingml/2006/table">
            <a:tbl>
              <a:tblPr/>
              <a:tblGrid>
                <a:gridCol w="4230688"/>
                <a:gridCol w="1335087"/>
                <a:gridCol w="1408113"/>
                <a:gridCol w="1408112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size (words/bytes/bits)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4/16/128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6/24/192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8/32/256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rounds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Expanded key size (words/byte)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44/176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52/208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60/240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18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473657" y="186519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The AES Cipher Key Generation</a:t>
            </a:r>
            <a:endParaRPr lang="en-US" sz="36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473657" y="1329519"/>
            <a:ext cx="7772400" cy="219160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Key received as input array of 4 rows and </a:t>
            </a:r>
            <a:r>
              <a:rPr lang="en-US" sz="2400" dirty="0" err="1" smtClean="0"/>
              <a:t>Nk</a:t>
            </a:r>
            <a:r>
              <a:rPr lang="en-US" sz="2400" dirty="0" smtClean="0"/>
              <a:t>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Input key is expanded into an array of 44/52/60 words of 32 bits each 4 different words serve as a key for each round </a:t>
            </a:r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92657" y="4148919"/>
            <a:ext cx="2514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702257" y="4148919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311857" y="4148919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921457" y="4148919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092657" y="4758519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092657" y="5215719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092657" y="5672919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92657" y="4225119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k0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702257" y="4225119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k4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311857" y="4225119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k8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921457" y="4225119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k12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92657" y="4758519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k1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092657" y="5215719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k2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092657" y="5672919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k3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702257" y="4758519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k5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2257" y="5215719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k6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702257" y="5672919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k7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311857" y="4758519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k9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311857" y="5215719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k10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1857" y="5672919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k11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921457" y="4758519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k13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921457" y="5215719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k14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921457" y="5672919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k15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5537532" y="4183844"/>
            <a:ext cx="464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6070932" y="4183844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6680532" y="4183844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7290132" y="4183844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8814132" y="4183844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9499932" y="4183844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537532" y="4793444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w0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6147132" y="4793444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w1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6756732" y="4793444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w2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7731457" y="4682319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……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8814132" y="4793444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w42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9499932" y="4793444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w43</a:t>
            </a: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4683457" y="513951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AddRoundKey</a:t>
            </a:r>
            <a:r>
              <a:rPr lang="en-US" sz="2800" dirty="0"/>
              <a:t>() – round key is added to the State using XOR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MixColumns</a:t>
            </a:r>
            <a:r>
              <a:rPr lang="en-US" sz="2800" dirty="0"/>
              <a:t>() – takes all the columns of the State and mixes their data, independently of one another, making use of arithmetic over GF(2^8)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ShiftRows</a:t>
            </a:r>
            <a:r>
              <a:rPr lang="en-US" sz="2800" dirty="0"/>
              <a:t>() – processes the State by cyclically shifting the last three rows of the State by different offsets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NibbleSub</a:t>
            </a:r>
            <a:r>
              <a:rPr lang="en-US" sz="2800" dirty="0" smtClean="0"/>
              <a:t>() </a:t>
            </a:r>
            <a:r>
              <a:rPr lang="en-US" sz="2800" dirty="0"/>
              <a:t>– uses S-box to perform a byte-by-byte substitution of State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147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04800" y="1981200"/>
            <a:ext cx="2438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Add round key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3048000"/>
            <a:ext cx="2438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Substitute bytes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1000" y="3733800"/>
            <a:ext cx="2438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Shift rows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81000" y="4419600"/>
            <a:ext cx="2438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Mix columns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5105400"/>
            <a:ext cx="2438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Add Round key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419600" y="3048000"/>
            <a:ext cx="213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Substitute bytes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419600" y="3810000"/>
            <a:ext cx="213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Shift rows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419600" y="4495800"/>
            <a:ext cx="213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Mix columns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419600" y="5181600"/>
            <a:ext cx="213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Add round key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781800" y="32766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Substitute bytes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6781800" y="38862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Shift rows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781800" y="44958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Add round key</a:t>
            </a: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295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H="1">
            <a:off x="1295400" y="3505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1295400" y="419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12954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12954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228600" y="6096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flipV="1">
            <a:off x="13716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V="1">
            <a:off x="54102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3"/>
          <p:cNvSpPr>
            <a:spLocks noChangeShapeType="1"/>
          </p:cNvSpPr>
          <p:nvPr/>
        </p:nvSpPr>
        <p:spPr bwMode="auto">
          <a:xfrm>
            <a:off x="54102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>
            <a:off x="5410200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54102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6"/>
          <p:cNvSpPr>
            <a:spLocks noChangeShapeType="1"/>
          </p:cNvSpPr>
          <p:nvPr/>
        </p:nvSpPr>
        <p:spPr bwMode="auto">
          <a:xfrm>
            <a:off x="579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5791200" y="640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6705600" y="28956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6705600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78486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7848600" y="3733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2"/>
          <p:cNvSpPr>
            <a:spLocks noChangeShapeType="1"/>
          </p:cNvSpPr>
          <p:nvPr/>
        </p:nvSpPr>
        <p:spPr bwMode="auto">
          <a:xfrm>
            <a:off x="7848600" y="4343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82296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50"/>
          <p:cNvSpPr>
            <a:spLocks noChangeArrowheads="1"/>
          </p:cNvSpPr>
          <p:nvPr/>
        </p:nvSpPr>
        <p:spPr bwMode="auto">
          <a:xfrm>
            <a:off x="228600" y="2743200"/>
            <a:ext cx="31242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60"/>
          <p:cNvSpPr txBox="1">
            <a:spLocks noChangeArrowheads="1"/>
          </p:cNvSpPr>
          <p:nvPr/>
        </p:nvSpPr>
        <p:spPr bwMode="auto">
          <a:xfrm>
            <a:off x="685800" y="1143000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plaintext</a:t>
            </a:r>
          </a:p>
        </p:txBody>
      </p:sp>
      <p:sp>
        <p:nvSpPr>
          <p:cNvPr id="36" name="Text Box 61"/>
          <p:cNvSpPr txBox="1">
            <a:spLocks noChangeArrowheads="1"/>
          </p:cNvSpPr>
          <p:nvPr/>
        </p:nvSpPr>
        <p:spPr bwMode="auto">
          <a:xfrm>
            <a:off x="7391400" y="52578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Cipher text</a:t>
            </a:r>
          </a:p>
        </p:txBody>
      </p:sp>
      <p:sp>
        <p:nvSpPr>
          <p:cNvPr id="37" name="Text Box 62"/>
          <p:cNvSpPr txBox="1">
            <a:spLocks noChangeArrowheads="1"/>
          </p:cNvSpPr>
          <p:nvPr/>
        </p:nvSpPr>
        <p:spPr bwMode="auto">
          <a:xfrm>
            <a:off x="228600" y="6400800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914400" y="60960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W[4,7]</a:t>
            </a:r>
          </a:p>
        </p:txBody>
      </p:sp>
      <p:sp>
        <p:nvSpPr>
          <p:cNvPr id="39" name="Text Box 64"/>
          <p:cNvSpPr txBox="1">
            <a:spLocks noChangeArrowheads="1"/>
          </p:cNvSpPr>
          <p:nvPr/>
        </p:nvSpPr>
        <p:spPr bwMode="auto">
          <a:xfrm>
            <a:off x="4800600" y="60960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W[36,39]</a:t>
            </a:r>
          </a:p>
        </p:txBody>
      </p:sp>
      <p:sp>
        <p:nvSpPr>
          <p:cNvPr id="40" name="Line 66"/>
          <p:cNvSpPr>
            <a:spLocks noChangeShapeType="1"/>
          </p:cNvSpPr>
          <p:nvPr/>
        </p:nvSpPr>
        <p:spPr bwMode="auto">
          <a:xfrm flipV="1">
            <a:off x="70866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67"/>
          <p:cNvSpPr txBox="1">
            <a:spLocks noChangeArrowheads="1"/>
          </p:cNvSpPr>
          <p:nvPr/>
        </p:nvSpPr>
        <p:spPr bwMode="auto">
          <a:xfrm>
            <a:off x="6781800" y="60960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W[40,43]</a:t>
            </a:r>
          </a:p>
        </p:txBody>
      </p:sp>
      <p:sp>
        <p:nvSpPr>
          <p:cNvPr id="42" name="Text Box 68"/>
          <p:cNvSpPr txBox="1">
            <a:spLocks noChangeArrowheads="1"/>
          </p:cNvSpPr>
          <p:nvPr/>
        </p:nvSpPr>
        <p:spPr bwMode="auto">
          <a:xfrm rot="5400000">
            <a:off x="2587625" y="4194175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Round 1</a:t>
            </a: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auto">
          <a:xfrm>
            <a:off x="3886200" y="2743200"/>
            <a:ext cx="27432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70"/>
          <p:cNvSpPr txBox="1">
            <a:spLocks noChangeArrowheads="1"/>
          </p:cNvSpPr>
          <p:nvPr/>
        </p:nvSpPr>
        <p:spPr bwMode="auto">
          <a:xfrm rot="5400000">
            <a:off x="3502025" y="4270375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Round 9</a:t>
            </a: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828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sz="4400" dirty="0">
                <a:solidFill>
                  <a:schemeClr val="tx2"/>
                </a:solidFill>
              </a:rPr>
              <a:t>The </a:t>
            </a:r>
            <a:r>
              <a:rPr lang="en-US" sz="4400" dirty="0" smtClean="0">
                <a:solidFill>
                  <a:schemeClr val="tx2"/>
                </a:solidFill>
              </a:rPr>
              <a:t>AES </a:t>
            </a:r>
            <a:r>
              <a:rPr lang="en-US" sz="4400" dirty="0">
                <a:solidFill>
                  <a:schemeClr val="tx2"/>
                </a:solidFill>
              </a:rPr>
              <a:t>Cipher</a:t>
            </a:r>
          </a:p>
        </p:txBody>
      </p:sp>
    </p:spTree>
    <p:extLst>
      <p:ext uri="{BB962C8B-B14F-4D97-AF65-F5344CB8AC3E}">
        <p14:creationId xmlns:p14="http://schemas.microsoft.com/office/powerpoint/2010/main" val="34569109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421</Words>
  <Application>Microsoft Office PowerPoint</Application>
  <PresentationFormat>Custom</PresentationFormat>
  <Paragraphs>116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CipherBook </vt:lpstr>
      <vt:lpstr>Contents</vt:lpstr>
      <vt:lpstr>About CipherBook</vt:lpstr>
      <vt:lpstr>How to use application</vt:lpstr>
      <vt:lpstr>PowerPoint Presentation</vt:lpstr>
      <vt:lpstr>PowerPoint Presentation</vt:lpstr>
      <vt:lpstr>PowerPoint Presentation</vt:lpstr>
      <vt:lpstr>AES Functions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CipherBook</dc:title>
  <dc:creator>murali krishna</dc:creator>
  <cp:lastModifiedBy>vky</cp:lastModifiedBy>
  <cp:revision>15</cp:revision>
  <dcterms:created xsi:type="dcterms:W3CDTF">2016-05-03T09:13:29Z</dcterms:created>
  <dcterms:modified xsi:type="dcterms:W3CDTF">2016-05-03T12:49:36Z</dcterms:modified>
</cp:coreProperties>
</file>