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62" r:id="rId3"/>
    <p:sldId id="257" r:id="rId4"/>
    <p:sldId id="258" r:id="rId5"/>
    <p:sldId id="263" r:id="rId6"/>
    <p:sldId id="264" r:id="rId7"/>
    <p:sldId id="265" r:id="rId8"/>
    <p:sldId id="266" r:id="rId9"/>
    <p:sldId id="268" r:id="rId10"/>
    <p:sldId id="269" r:id="rId11"/>
    <p:sldId id="270"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01FA6F-DDA4-486D-8857-3FF3A222901E}" type="datetimeFigureOut">
              <a:rPr lang="en-US" smtClean="0"/>
              <a:t>03/05/2016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2F75-EFF1-4546-8914-C3C53819D1A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49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01FA6F-DDA4-486D-8857-3FF3A222901E}" type="datetimeFigureOut">
              <a:rPr lang="en-US" smtClean="0"/>
              <a:t>03/05/2016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2F75-EFF1-4546-8914-C3C53819D1A3}" type="slidenum">
              <a:rPr lang="en-US" smtClean="0"/>
              <a:t>‹#›</a:t>
            </a:fld>
            <a:endParaRPr lang="en-US"/>
          </a:p>
        </p:txBody>
      </p:sp>
    </p:spTree>
    <p:extLst>
      <p:ext uri="{BB962C8B-B14F-4D97-AF65-F5344CB8AC3E}">
        <p14:creationId xmlns:p14="http://schemas.microsoft.com/office/powerpoint/2010/main" val="122119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01FA6F-DDA4-486D-8857-3FF3A222901E}" type="datetimeFigureOut">
              <a:rPr lang="en-US" smtClean="0"/>
              <a:t>03/05/2016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2F75-EFF1-4546-8914-C3C53819D1A3}" type="slidenum">
              <a:rPr lang="en-US" smtClean="0"/>
              <a:t>‹#›</a:t>
            </a:fld>
            <a:endParaRPr lang="en-US"/>
          </a:p>
        </p:txBody>
      </p:sp>
    </p:spTree>
    <p:extLst>
      <p:ext uri="{BB962C8B-B14F-4D97-AF65-F5344CB8AC3E}">
        <p14:creationId xmlns:p14="http://schemas.microsoft.com/office/powerpoint/2010/main" val="3283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01FA6F-DDA4-486D-8857-3FF3A222901E}" type="datetimeFigureOut">
              <a:rPr lang="en-US" smtClean="0"/>
              <a:t>03/05/2016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2F75-EFF1-4546-8914-C3C53819D1A3}" type="slidenum">
              <a:rPr lang="en-US" smtClean="0"/>
              <a:t>‹#›</a:t>
            </a:fld>
            <a:endParaRPr lang="en-US"/>
          </a:p>
        </p:txBody>
      </p:sp>
    </p:spTree>
    <p:extLst>
      <p:ext uri="{BB962C8B-B14F-4D97-AF65-F5344CB8AC3E}">
        <p14:creationId xmlns:p14="http://schemas.microsoft.com/office/powerpoint/2010/main" val="255649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01FA6F-DDA4-486D-8857-3FF3A222901E}" type="datetimeFigureOut">
              <a:rPr lang="en-US" smtClean="0"/>
              <a:t>03/05/2016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32F75-EFF1-4546-8914-C3C53819D1A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67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01FA6F-DDA4-486D-8857-3FF3A222901E}" type="datetimeFigureOut">
              <a:rPr lang="en-US" smtClean="0"/>
              <a:t>03/05/2016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32F75-EFF1-4546-8914-C3C53819D1A3}" type="slidenum">
              <a:rPr lang="en-US" smtClean="0"/>
              <a:t>‹#›</a:t>
            </a:fld>
            <a:endParaRPr lang="en-US"/>
          </a:p>
        </p:txBody>
      </p:sp>
    </p:spTree>
    <p:extLst>
      <p:ext uri="{BB962C8B-B14F-4D97-AF65-F5344CB8AC3E}">
        <p14:creationId xmlns:p14="http://schemas.microsoft.com/office/powerpoint/2010/main" val="418174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01FA6F-DDA4-486D-8857-3FF3A222901E}" type="datetimeFigureOut">
              <a:rPr lang="en-US" smtClean="0"/>
              <a:t>03/05/2016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32F75-EFF1-4546-8914-C3C53819D1A3}" type="slidenum">
              <a:rPr lang="en-US" smtClean="0"/>
              <a:t>‹#›</a:t>
            </a:fld>
            <a:endParaRPr lang="en-US"/>
          </a:p>
        </p:txBody>
      </p:sp>
    </p:spTree>
    <p:extLst>
      <p:ext uri="{BB962C8B-B14F-4D97-AF65-F5344CB8AC3E}">
        <p14:creationId xmlns:p14="http://schemas.microsoft.com/office/powerpoint/2010/main" val="55326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01FA6F-DDA4-486D-8857-3FF3A222901E}" type="datetimeFigureOut">
              <a:rPr lang="en-US" smtClean="0"/>
              <a:t>03/05/2016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32F75-EFF1-4546-8914-C3C53819D1A3}" type="slidenum">
              <a:rPr lang="en-US" smtClean="0"/>
              <a:t>‹#›</a:t>
            </a:fld>
            <a:endParaRPr lang="en-US"/>
          </a:p>
        </p:txBody>
      </p:sp>
    </p:spTree>
    <p:extLst>
      <p:ext uri="{BB962C8B-B14F-4D97-AF65-F5344CB8AC3E}">
        <p14:creationId xmlns:p14="http://schemas.microsoft.com/office/powerpoint/2010/main" val="5566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01FA6F-DDA4-486D-8857-3FF3A222901E}" type="datetimeFigureOut">
              <a:rPr lang="en-US" smtClean="0"/>
              <a:t>03/05/2016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E032F75-EFF1-4546-8914-C3C53819D1A3}" type="slidenum">
              <a:rPr lang="en-US" smtClean="0"/>
              <a:t>‹#›</a:t>
            </a:fld>
            <a:endParaRPr lang="en-US"/>
          </a:p>
        </p:txBody>
      </p:sp>
    </p:spTree>
    <p:extLst>
      <p:ext uri="{BB962C8B-B14F-4D97-AF65-F5344CB8AC3E}">
        <p14:creationId xmlns:p14="http://schemas.microsoft.com/office/powerpoint/2010/main" val="279979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01FA6F-DDA4-486D-8857-3FF3A222901E}" type="datetimeFigureOut">
              <a:rPr lang="en-US" smtClean="0"/>
              <a:t>03/05/2016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032F75-EFF1-4546-8914-C3C53819D1A3}" type="slidenum">
              <a:rPr lang="en-US" smtClean="0"/>
              <a:t>‹#›</a:t>
            </a:fld>
            <a:endParaRPr lang="en-US"/>
          </a:p>
        </p:txBody>
      </p:sp>
    </p:spTree>
    <p:extLst>
      <p:ext uri="{BB962C8B-B14F-4D97-AF65-F5344CB8AC3E}">
        <p14:creationId xmlns:p14="http://schemas.microsoft.com/office/powerpoint/2010/main" val="25315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01FA6F-DDA4-486D-8857-3FF3A222901E}" type="datetimeFigureOut">
              <a:rPr lang="en-US" smtClean="0"/>
              <a:t>03/05/2016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32F75-EFF1-4546-8914-C3C53819D1A3}" type="slidenum">
              <a:rPr lang="en-US" smtClean="0"/>
              <a:t>‹#›</a:t>
            </a:fld>
            <a:endParaRPr lang="en-US"/>
          </a:p>
        </p:txBody>
      </p:sp>
    </p:spTree>
    <p:extLst>
      <p:ext uri="{BB962C8B-B14F-4D97-AF65-F5344CB8AC3E}">
        <p14:creationId xmlns:p14="http://schemas.microsoft.com/office/powerpoint/2010/main" val="272310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01FA6F-DDA4-486D-8857-3FF3A222901E}" type="datetimeFigureOut">
              <a:rPr lang="en-US" smtClean="0"/>
              <a:t>03/05/2016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032F75-EFF1-4546-8914-C3C53819D1A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02645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7053" y="264234"/>
            <a:ext cx="9144000" cy="2387600"/>
          </a:xfrm>
        </p:spPr>
        <p:txBody>
          <a:bodyPr/>
          <a:lstStyle/>
          <a:p>
            <a:r>
              <a:rPr lang="en-US" dirty="0" smtClean="0"/>
              <a:t>CipherBook</a:t>
            </a:r>
            <a:br>
              <a:rPr lang="en-US" dirty="0" smtClean="0"/>
            </a:br>
            <a:endParaRPr lang="en-US" dirty="0"/>
          </a:p>
        </p:txBody>
      </p:sp>
      <p:sp>
        <p:nvSpPr>
          <p:cNvPr id="3" name="Subtitle 2"/>
          <p:cNvSpPr>
            <a:spLocks noGrp="1"/>
          </p:cNvSpPr>
          <p:nvPr>
            <p:ph type="subTitle" idx="1"/>
          </p:nvPr>
        </p:nvSpPr>
        <p:spPr>
          <a:xfrm>
            <a:off x="1153551" y="2532334"/>
            <a:ext cx="10635173" cy="3777101"/>
          </a:xfrm>
        </p:spPr>
        <p:txBody>
          <a:bodyPr>
            <a:normAutofit lnSpcReduction="10000"/>
          </a:bodyPr>
          <a:lstStyle/>
          <a:p>
            <a:r>
              <a:rPr lang="en-US" dirty="0" smtClean="0"/>
              <a:t>Subject: Security Algorithms and protocols</a:t>
            </a:r>
          </a:p>
          <a:p>
            <a:endParaRPr lang="en-US" dirty="0" smtClean="0"/>
          </a:p>
          <a:p>
            <a:endParaRPr lang="en-US" dirty="0"/>
          </a:p>
          <a:p>
            <a:r>
              <a:rPr lang="en-US" dirty="0" smtClean="0"/>
              <a:t>Authors:                                      Professor: </a:t>
            </a:r>
          </a:p>
          <a:p>
            <a:r>
              <a:rPr lang="en-US" dirty="0" err="1"/>
              <a:t>Vikas</a:t>
            </a:r>
            <a:r>
              <a:rPr lang="en-US" dirty="0"/>
              <a:t> </a:t>
            </a:r>
            <a:r>
              <a:rPr lang="en-US" dirty="0" err="1" smtClean="0"/>
              <a:t>Nandanam</a:t>
            </a:r>
            <a:r>
              <a:rPr lang="en-US" dirty="0" smtClean="0"/>
              <a:t>			</a:t>
            </a:r>
            <a:r>
              <a:rPr lang="en-US" dirty="0"/>
              <a:t> Dr</a:t>
            </a:r>
            <a:r>
              <a:rPr lang="en-US" dirty="0" smtClean="0"/>
              <a:t>. Pablo Rivas</a:t>
            </a:r>
            <a:endParaRPr lang="en-US" dirty="0"/>
          </a:p>
          <a:p>
            <a:r>
              <a:rPr lang="en-US" dirty="0" err="1"/>
              <a:t>Vikram</a:t>
            </a:r>
            <a:r>
              <a:rPr lang="en-US" dirty="0"/>
              <a:t> </a:t>
            </a:r>
            <a:r>
              <a:rPr lang="en-US" dirty="0" err="1"/>
              <a:t>Patil</a:t>
            </a:r>
            <a:endParaRPr lang="en-US" dirty="0"/>
          </a:p>
          <a:p>
            <a:r>
              <a:rPr lang="en-US" dirty="0"/>
              <a:t>	</a:t>
            </a:r>
            <a:r>
              <a:rPr lang="en-US" dirty="0" smtClean="0"/>
              <a:t>					</a:t>
            </a:r>
          </a:p>
          <a:p>
            <a:pPr algn="r"/>
            <a:r>
              <a:rPr lang="en-US" dirty="0" smtClean="0"/>
              <a:t>May 3,2016</a:t>
            </a:r>
          </a:p>
        </p:txBody>
      </p:sp>
    </p:spTree>
    <p:extLst>
      <p:ext uri="{BB962C8B-B14F-4D97-AF65-F5344CB8AC3E}">
        <p14:creationId xmlns:p14="http://schemas.microsoft.com/office/powerpoint/2010/main" val="400355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790700" y="26352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sz="4400" dirty="0">
                <a:solidFill>
                  <a:schemeClr val="tx2"/>
                </a:solidFill>
              </a:rPr>
              <a:t>The AES Inverse Cipher</a:t>
            </a:r>
          </a:p>
        </p:txBody>
      </p:sp>
      <p:sp>
        <p:nvSpPr>
          <p:cNvPr id="3" name="Rectangle 4"/>
          <p:cNvSpPr>
            <a:spLocks noChangeArrowheads="1"/>
          </p:cNvSpPr>
          <p:nvPr/>
        </p:nvSpPr>
        <p:spPr bwMode="auto">
          <a:xfrm>
            <a:off x="304800" y="1981200"/>
            <a:ext cx="2438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Add round key</a:t>
            </a:r>
          </a:p>
        </p:txBody>
      </p:sp>
      <p:sp>
        <p:nvSpPr>
          <p:cNvPr id="4" name="Rectangle 5"/>
          <p:cNvSpPr>
            <a:spLocks noChangeArrowheads="1"/>
          </p:cNvSpPr>
          <p:nvPr/>
        </p:nvSpPr>
        <p:spPr bwMode="auto">
          <a:xfrm>
            <a:off x="381000" y="3048000"/>
            <a:ext cx="2438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Inv. Shift rows	</a:t>
            </a:r>
          </a:p>
        </p:txBody>
      </p:sp>
      <p:sp>
        <p:nvSpPr>
          <p:cNvPr id="5" name="Rectangle 6"/>
          <p:cNvSpPr>
            <a:spLocks noChangeArrowheads="1"/>
          </p:cNvSpPr>
          <p:nvPr/>
        </p:nvSpPr>
        <p:spPr bwMode="auto">
          <a:xfrm>
            <a:off x="381000" y="3733800"/>
            <a:ext cx="2438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Inv. Sub bytes</a:t>
            </a:r>
          </a:p>
        </p:txBody>
      </p:sp>
      <p:sp>
        <p:nvSpPr>
          <p:cNvPr id="6" name="Rectangle 7"/>
          <p:cNvSpPr>
            <a:spLocks noChangeArrowheads="1"/>
          </p:cNvSpPr>
          <p:nvPr/>
        </p:nvSpPr>
        <p:spPr bwMode="auto">
          <a:xfrm>
            <a:off x="381000" y="4419600"/>
            <a:ext cx="2438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Add round key</a:t>
            </a:r>
          </a:p>
        </p:txBody>
      </p:sp>
      <p:sp>
        <p:nvSpPr>
          <p:cNvPr id="7" name="Rectangle 8"/>
          <p:cNvSpPr>
            <a:spLocks noChangeArrowheads="1"/>
          </p:cNvSpPr>
          <p:nvPr/>
        </p:nvSpPr>
        <p:spPr bwMode="auto">
          <a:xfrm>
            <a:off x="381000" y="5105400"/>
            <a:ext cx="2438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Inv. Mix Columns</a:t>
            </a:r>
          </a:p>
        </p:txBody>
      </p:sp>
      <p:sp>
        <p:nvSpPr>
          <p:cNvPr id="8" name="Rectangle 9"/>
          <p:cNvSpPr>
            <a:spLocks noChangeArrowheads="1"/>
          </p:cNvSpPr>
          <p:nvPr/>
        </p:nvSpPr>
        <p:spPr bwMode="auto">
          <a:xfrm>
            <a:off x="4419600" y="3048000"/>
            <a:ext cx="2133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Inv. Shift rows</a:t>
            </a:r>
          </a:p>
        </p:txBody>
      </p:sp>
      <p:sp>
        <p:nvSpPr>
          <p:cNvPr id="9" name="Rectangle 10"/>
          <p:cNvSpPr>
            <a:spLocks noChangeArrowheads="1"/>
          </p:cNvSpPr>
          <p:nvPr/>
        </p:nvSpPr>
        <p:spPr bwMode="auto">
          <a:xfrm>
            <a:off x="4419600" y="3810000"/>
            <a:ext cx="2133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Inv. Sub bytes</a:t>
            </a:r>
          </a:p>
        </p:txBody>
      </p:sp>
      <p:sp>
        <p:nvSpPr>
          <p:cNvPr id="10" name="Rectangle 11"/>
          <p:cNvSpPr>
            <a:spLocks noChangeArrowheads="1"/>
          </p:cNvSpPr>
          <p:nvPr/>
        </p:nvSpPr>
        <p:spPr bwMode="auto">
          <a:xfrm>
            <a:off x="4419600" y="4495800"/>
            <a:ext cx="2133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Add round key</a:t>
            </a:r>
          </a:p>
        </p:txBody>
      </p:sp>
      <p:sp>
        <p:nvSpPr>
          <p:cNvPr id="11" name="Rectangle 12"/>
          <p:cNvSpPr>
            <a:spLocks noChangeArrowheads="1"/>
          </p:cNvSpPr>
          <p:nvPr/>
        </p:nvSpPr>
        <p:spPr bwMode="auto">
          <a:xfrm>
            <a:off x="4343400" y="5181600"/>
            <a:ext cx="2209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Inv. Mix columns</a:t>
            </a:r>
          </a:p>
        </p:txBody>
      </p:sp>
      <p:sp>
        <p:nvSpPr>
          <p:cNvPr id="12" name="Rectangle 13"/>
          <p:cNvSpPr>
            <a:spLocks noChangeArrowheads="1"/>
          </p:cNvSpPr>
          <p:nvPr/>
        </p:nvSpPr>
        <p:spPr bwMode="auto">
          <a:xfrm>
            <a:off x="6781800" y="3276600"/>
            <a:ext cx="2057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Inv. Shift rows</a:t>
            </a:r>
          </a:p>
        </p:txBody>
      </p:sp>
      <p:sp>
        <p:nvSpPr>
          <p:cNvPr id="13" name="Rectangle 14"/>
          <p:cNvSpPr>
            <a:spLocks noChangeArrowheads="1"/>
          </p:cNvSpPr>
          <p:nvPr/>
        </p:nvSpPr>
        <p:spPr bwMode="auto">
          <a:xfrm>
            <a:off x="6781800" y="3886200"/>
            <a:ext cx="2057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Inv. Sub bytes</a:t>
            </a:r>
          </a:p>
        </p:txBody>
      </p:sp>
      <p:sp>
        <p:nvSpPr>
          <p:cNvPr id="14" name="Rectangle 15"/>
          <p:cNvSpPr>
            <a:spLocks noChangeArrowheads="1"/>
          </p:cNvSpPr>
          <p:nvPr/>
        </p:nvSpPr>
        <p:spPr bwMode="auto">
          <a:xfrm>
            <a:off x="6781800" y="4495800"/>
            <a:ext cx="2057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Add round key</a:t>
            </a:r>
          </a:p>
        </p:txBody>
      </p:sp>
      <p:sp>
        <p:nvSpPr>
          <p:cNvPr id="15" name="Line 16"/>
          <p:cNvSpPr>
            <a:spLocks noChangeShapeType="1"/>
          </p:cNvSpPr>
          <p:nvPr/>
        </p:nvSpPr>
        <p:spPr bwMode="auto">
          <a:xfrm>
            <a:off x="1295400" y="2438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7"/>
          <p:cNvSpPr>
            <a:spLocks noChangeShapeType="1"/>
          </p:cNvSpPr>
          <p:nvPr/>
        </p:nvSpPr>
        <p:spPr bwMode="auto">
          <a:xfrm flipH="1">
            <a:off x="1295400" y="3505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8"/>
          <p:cNvSpPr>
            <a:spLocks noChangeShapeType="1"/>
          </p:cNvSpPr>
          <p:nvPr/>
        </p:nvSpPr>
        <p:spPr bwMode="auto">
          <a:xfrm>
            <a:off x="1295400" y="4191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9"/>
          <p:cNvSpPr>
            <a:spLocks noChangeShapeType="1"/>
          </p:cNvSpPr>
          <p:nvPr/>
        </p:nvSpPr>
        <p:spPr bwMode="auto">
          <a:xfrm>
            <a:off x="1295400" y="4876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0"/>
          <p:cNvSpPr>
            <a:spLocks noChangeShapeType="1"/>
          </p:cNvSpPr>
          <p:nvPr/>
        </p:nvSpPr>
        <p:spPr bwMode="auto">
          <a:xfrm>
            <a:off x="1295400" y="1524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1"/>
          <p:cNvSpPr>
            <a:spLocks noChangeShapeType="1"/>
          </p:cNvSpPr>
          <p:nvPr/>
        </p:nvSpPr>
        <p:spPr bwMode="auto">
          <a:xfrm>
            <a:off x="228600" y="6096000"/>
            <a:ext cx="853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2"/>
          <p:cNvSpPr>
            <a:spLocks noChangeShapeType="1"/>
          </p:cNvSpPr>
          <p:nvPr/>
        </p:nvSpPr>
        <p:spPr bwMode="auto">
          <a:xfrm flipV="1">
            <a:off x="1371600" y="55626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3"/>
          <p:cNvSpPr>
            <a:spLocks noChangeShapeType="1"/>
          </p:cNvSpPr>
          <p:nvPr/>
        </p:nvSpPr>
        <p:spPr bwMode="auto">
          <a:xfrm flipV="1">
            <a:off x="5410200" y="5638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9"/>
          <p:cNvSpPr>
            <a:spLocks noChangeShapeType="1"/>
          </p:cNvSpPr>
          <p:nvPr/>
        </p:nvSpPr>
        <p:spPr bwMode="auto">
          <a:xfrm>
            <a:off x="5410200" y="3505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30"/>
          <p:cNvSpPr>
            <a:spLocks noChangeShapeType="1"/>
          </p:cNvSpPr>
          <p:nvPr/>
        </p:nvSpPr>
        <p:spPr bwMode="auto">
          <a:xfrm>
            <a:off x="5410200" y="4267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31"/>
          <p:cNvSpPr>
            <a:spLocks noChangeShapeType="1"/>
          </p:cNvSpPr>
          <p:nvPr/>
        </p:nvSpPr>
        <p:spPr bwMode="auto">
          <a:xfrm>
            <a:off x="5410200" y="495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2"/>
          <p:cNvSpPr>
            <a:spLocks noChangeShapeType="1"/>
          </p:cNvSpPr>
          <p:nvPr/>
        </p:nvSpPr>
        <p:spPr bwMode="auto">
          <a:xfrm>
            <a:off x="5791200" y="56388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3"/>
          <p:cNvSpPr>
            <a:spLocks noChangeShapeType="1"/>
          </p:cNvSpPr>
          <p:nvPr/>
        </p:nvSpPr>
        <p:spPr bwMode="auto">
          <a:xfrm>
            <a:off x="5791200" y="64008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4"/>
          <p:cNvSpPr>
            <a:spLocks noChangeShapeType="1"/>
          </p:cNvSpPr>
          <p:nvPr/>
        </p:nvSpPr>
        <p:spPr bwMode="auto">
          <a:xfrm flipV="1">
            <a:off x="6705600" y="2895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5"/>
          <p:cNvSpPr>
            <a:spLocks noChangeShapeType="1"/>
          </p:cNvSpPr>
          <p:nvPr/>
        </p:nvSpPr>
        <p:spPr bwMode="auto">
          <a:xfrm>
            <a:off x="6705600" y="2895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6"/>
          <p:cNvSpPr>
            <a:spLocks noChangeShapeType="1"/>
          </p:cNvSpPr>
          <p:nvPr/>
        </p:nvSpPr>
        <p:spPr bwMode="auto">
          <a:xfrm>
            <a:off x="78486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7"/>
          <p:cNvSpPr>
            <a:spLocks noChangeShapeType="1"/>
          </p:cNvSpPr>
          <p:nvPr/>
        </p:nvSpPr>
        <p:spPr bwMode="auto">
          <a:xfrm>
            <a:off x="7848600" y="3733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8"/>
          <p:cNvSpPr>
            <a:spLocks noChangeShapeType="1"/>
          </p:cNvSpPr>
          <p:nvPr/>
        </p:nvSpPr>
        <p:spPr bwMode="auto">
          <a:xfrm>
            <a:off x="7848600" y="4343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9"/>
          <p:cNvSpPr>
            <a:spLocks noChangeShapeType="1"/>
          </p:cNvSpPr>
          <p:nvPr/>
        </p:nvSpPr>
        <p:spPr bwMode="auto">
          <a:xfrm>
            <a:off x="8229600" y="4953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Rectangle 40"/>
          <p:cNvSpPr>
            <a:spLocks noChangeArrowheads="1"/>
          </p:cNvSpPr>
          <p:nvPr/>
        </p:nvSpPr>
        <p:spPr bwMode="auto">
          <a:xfrm>
            <a:off x="228600" y="2743200"/>
            <a:ext cx="31242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41"/>
          <p:cNvSpPr txBox="1">
            <a:spLocks noChangeArrowheads="1"/>
          </p:cNvSpPr>
          <p:nvPr/>
        </p:nvSpPr>
        <p:spPr bwMode="auto">
          <a:xfrm>
            <a:off x="685800" y="1143000"/>
            <a:ext cx="140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ciphertext</a:t>
            </a:r>
          </a:p>
        </p:txBody>
      </p:sp>
      <p:sp>
        <p:nvSpPr>
          <p:cNvPr id="36" name="Text Box 42"/>
          <p:cNvSpPr txBox="1">
            <a:spLocks noChangeArrowheads="1"/>
          </p:cNvSpPr>
          <p:nvPr/>
        </p:nvSpPr>
        <p:spPr bwMode="auto">
          <a:xfrm>
            <a:off x="7391400" y="5257800"/>
            <a:ext cx="154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plaintext</a:t>
            </a:r>
          </a:p>
        </p:txBody>
      </p:sp>
      <p:sp>
        <p:nvSpPr>
          <p:cNvPr id="37" name="Text Box 43"/>
          <p:cNvSpPr txBox="1">
            <a:spLocks noChangeArrowheads="1"/>
          </p:cNvSpPr>
          <p:nvPr/>
        </p:nvSpPr>
        <p:spPr bwMode="auto">
          <a:xfrm>
            <a:off x="228600" y="6400800"/>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key</a:t>
            </a:r>
          </a:p>
        </p:txBody>
      </p:sp>
      <p:sp>
        <p:nvSpPr>
          <p:cNvPr id="38" name="Text Box 44"/>
          <p:cNvSpPr txBox="1">
            <a:spLocks noChangeArrowheads="1"/>
          </p:cNvSpPr>
          <p:nvPr/>
        </p:nvSpPr>
        <p:spPr bwMode="auto">
          <a:xfrm>
            <a:off x="762000" y="609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W[36,39]</a:t>
            </a:r>
          </a:p>
        </p:txBody>
      </p:sp>
      <p:sp>
        <p:nvSpPr>
          <p:cNvPr id="39" name="Text Box 45"/>
          <p:cNvSpPr txBox="1">
            <a:spLocks noChangeArrowheads="1"/>
          </p:cNvSpPr>
          <p:nvPr/>
        </p:nvSpPr>
        <p:spPr bwMode="auto">
          <a:xfrm>
            <a:off x="4800600" y="609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W[4,7]</a:t>
            </a:r>
          </a:p>
        </p:txBody>
      </p:sp>
      <p:sp>
        <p:nvSpPr>
          <p:cNvPr id="40" name="Line 46"/>
          <p:cNvSpPr>
            <a:spLocks noChangeShapeType="1"/>
          </p:cNvSpPr>
          <p:nvPr/>
        </p:nvSpPr>
        <p:spPr bwMode="auto">
          <a:xfrm flipV="1">
            <a:off x="7086600" y="49530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Text Box 47"/>
          <p:cNvSpPr txBox="1">
            <a:spLocks noChangeArrowheads="1"/>
          </p:cNvSpPr>
          <p:nvPr/>
        </p:nvSpPr>
        <p:spPr bwMode="auto">
          <a:xfrm>
            <a:off x="6781800" y="6096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W[0,3]</a:t>
            </a:r>
          </a:p>
        </p:txBody>
      </p:sp>
      <p:sp>
        <p:nvSpPr>
          <p:cNvPr id="42" name="Text Box 48"/>
          <p:cNvSpPr txBox="1">
            <a:spLocks noChangeArrowheads="1"/>
          </p:cNvSpPr>
          <p:nvPr/>
        </p:nvSpPr>
        <p:spPr bwMode="auto">
          <a:xfrm rot="5400000">
            <a:off x="2587625" y="4194175"/>
            <a:ext cx="122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Round 1</a:t>
            </a:r>
          </a:p>
        </p:txBody>
      </p:sp>
      <p:sp>
        <p:nvSpPr>
          <p:cNvPr id="43" name="Rectangle 49"/>
          <p:cNvSpPr>
            <a:spLocks noChangeArrowheads="1"/>
          </p:cNvSpPr>
          <p:nvPr/>
        </p:nvSpPr>
        <p:spPr bwMode="auto">
          <a:xfrm>
            <a:off x="3886200" y="2743200"/>
            <a:ext cx="27432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 Box 50"/>
          <p:cNvSpPr txBox="1">
            <a:spLocks noChangeArrowheads="1"/>
          </p:cNvSpPr>
          <p:nvPr/>
        </p:nvSpPr>
        <p:spPr bwMode="auto">
          <a:xfrm rot="5400000">
            <a:off x="3502025" y="4270375"/>
            <a:ext cx="122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Round 9</a:t>
            </a:r>
          </a:p>
        </p:txBody>
      </p:sp>
    </p:spTree>
    <p:extLst>
      <p:ext uri="{BB962C8B-B14F-4D97-AF65-F5344CB8AC3E}">
        <p14:creationId xmlns:p14="http://schemas.microsoft.com/office/powerpoint/2010/main" val="2222633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US" dirty="0"/>
          </a:p>
        </p:txBody>
      </p:sp>
      <p:sp>
        <p:nvSpPr>
          <p:cNvPr id="3" name="Content Placeholder 2"/>
          <p:cNvSpPr>
            <a:spLocks noGrp="1"/>
          </p:cNvSpPr>
          <p:nvPr>
            <p:ph idx="1"/>
          </p:nvPr>
        </p:nvSpPr>
        <p:spPr/>
        <p:txBody>
          <a:bodyPr>
            <a:normAutofit/>
          </a:bodyPr>
          <a:lstStyle/>
          <a:p>
            <a:r>
              <a:rPr lang="en-US" sz="2800" dirty="0">
                <a:latin typeface="+mj-lt"/>
              </a:rPr>
              <a:t>The application </a:t>
            </a:r>
            <a:r>
              <a:rPr lang="en-US" sz="2800" dirty="0" smtClean="0">
                <a:latin typeface="+mj-lt"/>
              </a:rPr>
              <a:t>Cipherbook </a:t>
            </a:r>
            <a:r>
              <a:rPr lang="en-US" sz="2800" dirty="0">
                <a:latin typeface="+mj-lt"/>
              </a:rPr>
              <a:t>is a basic version for encryption and decryption using AES 128 bit technique. The current application is a single user application, where encryption and decryption is processed on the same device. In future, the application will be enhanced for AES 192 and 256 bit encryption and decryption techniques. The other versions of the application will be for multi users and even authentication will also be enabled.</a:t>
            </a:r>
          </a:p>
          <a:p>
            <a:r>
              <a:rPr lang="en-US" sz="2800" dirty="0">
                <a:latin typeface="+mj-lt"/>
              </a:rPr>
              <a:t>There is also a scope for introducing authentication in the application.</a:t>
            </a:r>
          </a:p>
          <a:p>
            <a:endParaRPr lang="en-US" sz="2800" dirty="0">
              <a:latin typeface="+mj-lt"/>
            </a:endParaRPr>
          </a:p>
        </p:txBody>
      </p:sp>
    </p:spTree>
    <p:extLst>
      <p:ext uri="{BB962C8B-B14F-4D97-AF65-F5344CB8AC3E}">
        <p14:creationId xmlns:p14="http://schemas.microsoft.com/office/powerpoint/2010/main" val="194013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vky\Downloads\encryption-and-key-distribution-methods-36-63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692"/>
            <a:ext cx="12191999" cy="685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sz="3200" b="1" dirty="0" smtClean="0">
                <a:latin typeface="+mj-lt"/>
              </a:rPr>
              <a:t>i) About the CipherBook</a:t>
            </a:r>
          </a:p>
          <a:p>
            <a:r>
              <a:rPr lang="en-US" sz="3200" b="1" dirty="0" smtClean="0">
                <a:latin typeface="+mj-lt"/>
              </a:rPr>
              <a:t>ii) How to use application</a:t>
            </a:r>
          </a:p>
          <a:p>
            <a:r>
              <a:rPr lang="en-US" sz="3200" b="1" dirty="0">
                <a:latin typeface="+mj-lt"/>
              </a:rPr>
              <a:t>i</a:t>
            </a:r>
            <a:r>
              <a:rPr lang="en-US" sz="3200" b="1" dirty="0" smtClean="0">
                <a:latin typeface="+mj-lt"/>
              </a:rPr>
              <a:t>ii) AES Encryption</a:t>
            </a:r>
          </a:p>
          <a:p>
            <a:r>
              <a:rPr lang="en-US" sz="3200" b="1" dirty="0">
                <a:latin typeface="+mj-lt"/>
              </a:rPr>
              <a:t>i</a:t>
            </a:r>
            <a:r>
              <a:rPr lang="en-US" sz="3200" b="1" dirty="0" smtClean="0">
                <a:latin typeface="+mj-lt"/>
              </a:rPr>
              <a:t>v) AES Decryption</a:t>
            </a:r>
          </a:p>
          <a:p>
            <a:r>
              <a:rPr lang="en-US" sz="3200" b="1" dirty="0" smtClean="0">
                <a:latin typeface="+mj-lt"/>
              </a:rPr>
              <a:t>v) Future Enhancement</a:t>
            </a:r>
          </a:p>
          <a:p>
            <a:endParaRPr lang="en-US" dirty="0" smtClean="0">
              <a:latin typeface="+mj-lt"/>
            </a:endParaRPr>
          </a:p>
          <a:p>
            <a:endParaRPr lang="en-US" dirty="0" smtClean="0"/>
          </a:p>
        </p:txBody>
      </p:sp>
    </p:spTree>
    <p:extLst>
      <p:ext uri="{BB962C8B-B14F-4D97-AF65-F5344CB8AC3E}">
        <p14:creationId xmlns:p14="http://schemas.microsoft.com/office/powerpoint/2010/main" val="170159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CipherBook</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smtClean="0">
                <a:latin typeface="+mj-lt"/>
              </a:rPr>
              <a:t>CipherBook is a single user android application that protects </a:t>
            </a:r>
            <a:r>
              <a:rPr lang="en-US" sz="2800" dirty="0">
                <a:latin typeface="+mj-lt"/>
              </a:rPr>
              <a:t>the confidential data by saving them in the in </a:t>
            </a:r>
            <a:r>
              <a:rPr lang="en-US" sz="2800" dirty="0" smtClean="0">
                <a:latin typeface="+mj-lt"/>
              </a:rPr>
              <a:t>file.</a:t>
            </a:r>
          </a:p>
          <a:p>
            <a:pPr>
              <a:buFont typeface="Arial" panose="020B0604020202020204" pitchFamily="34" charset="0"/>
              <a:buChar char="•"/>
            </a:pPr>
            <a:r>
              <a:rPr lang="en-US" sz="2800" dirty="0" smtClean="0">
                <a:latin typeface="+mj-lt"/>
              </a:rPr>
              <a:t>The application stores the encrypted cipher text into a file, the saved file is stored in internal memory of android.</a:t>
            </a:r>
          </a:p>
          <a:p>
            <a:pPr>
              <a:buFont typeface="Arial" panose="020B0604020202020204" pitchFamily="34" charset="0"/>
              <a:buChar char="•"/>
            </a:pPr>
            <a:r>
              <a:rPr lang="en-US" sz="2800" dirty="0" smtClean="0">
                <a:latin typeface="+mj-lt"/>
              </a:rPr>
              <a:t>The application follows AES 128 bit technique, the key and text for encryption are strictly restricted to 16 characters(mandatory) for the current version of the application.</a:t>
            </a:r>
            <a:endParaRPr lang="en-US" sz="2800" dirty="0">
              <a:latin typeface="+mj-lt"/>
            </a:endParaRPr>
          </a:p>
        </p:txBody>
      </p:sp>
    </p:spTree>
    <p:extLst>
      <p:ext uri="{BB962C8B-B14F-4D97-AF65-F5344CB8AC3E}">
        <p14:creationId xmlns:p14="http://schemas.microsoft.com/office/powerpoint/2010/main" val="424206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application</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smtClean="0"/>
              <a:t>Device Specification</a:t>
            </a:r>
          </a:p>
          <a:p>
            <a:pPr>
              <a:buFont typeface="Wingdings" panose="05000000000000000000" pitchFamily="2" charset="2"/>
              <a:buChar char="q"/>
            </a:pPr>
            <a:r>
              <a:rPr lang="en-US" dirty="0" smtClean="0"/>
              <a:t>Android 6.3 - Marshmallow,           </a:t>
            </a:r>
          </a:p>
          <a:p>
            <a:pPr>
              <a:buFont typeface="Wingdings" panose="05000000000000000000" pitchFamily="2" charset="2"/>
              <a:buChar char="q"/>
            </a:pPr>
            <a:r>
              <a:rPr lang="en-US" dirty="0" smtClean="0"/>
              <a:t>Nexus 7    </a:t>
            </a:r>
          </a:p>
          <a:p>
            <a:pPr>
              <a:buFont typeface="Wingdings" panose="05000000000000000000" pitchFamily="2" charset="2"/>
              <a:buChar char="q"/>
            </a:pPr>
            <a:r>
              <a:rPr lang="en-US" dirty="0" smtClean="0"/>
              <a:t>SDK-API 23</a:t>
            </a:r>
          </a:p>
          <a:p>
            <a:pPr marL="0" indent="0">
              <a:buNone/>
            </a:pPr>
            <a:endParaRPr lang="en-US" dirty="0"/>
          </a:p>
          <a:p>
            <a:r>
              <a:rPr lang="en-US" dirty="0" smtClean="0"/>
              <a:t>- Brief Demonstration video</a:t>
            </a:r>
          </a:p>
          <a:p>
            <a:endParaRPr lang="en-US" dirty="0"/>
          </a:p>
          <a:p>
            <a:r>
              <a:rPr lang="en-US" dirty="0" smtClean="0"/>
              <a:t>- User Manual</a:t>
            </a:r>
          </a:p>
          <a:p>
            <a:endParaRPr lang="en-US" dirty="0" smtClean="0"/>
          </a:p>
          <a:p>
            <a:endParaRPr lang="en-US" dirty="0"/>
          </a:p>
        </p:txBody>
      </p:sp>
    </p:spTree>
    <p:extLst>
      <p:ext uri="{BB962C8B-B14F-4D97-AF65-F5344CB8AC3E}">
        <p14:creationId xmlns:p14="http://schemas.microsoft.com/office/powerpoint/2010/main" val="289603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 name="Picture 363"/>
          <p:cNvPicPr>
            <a:picLocks noChangeAspect="1"/>
          </p:cNvPicPr>
          <p:nvPr/>
        </p:nvPicPr>
        <p:blipFill>
          <a:blip r:embed="rId2"/>
          <a:stretch>
            <a:fillRect/>
          </a:stretch>
        </p:blipFill>
        <p:spPr>
          <a:xfrm>
            <a:off x="1612003" y="158212"/>
            <a:ext cx="8967993" cy="6541575"/>
          </a:xfrm>
          <a:prstGeom prst="rect">
            <a:avLst/>
          </a:prstGeom>
        </p:spPr>
      </p:pic>
    </p:spTree>
    <p:extLst>
      <p:ext uri="{BB962C8B-B14F-4D97-AF65-F5344CB8AC3E}">
        <p14:creationId xmlns:p14="http://schemas.microsoft.com/office/powerpoint/2010/main" val="230554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55042" y="445827"/>
            <a:ext cx="7772400" cy="11430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smtClean="0"/>
              <a:t>The AES Cipher </a:t>
            </a:r>
            <a:endParaRPr lang="en-US" dirty="0"/>
          </a:p>
        </p:txBody>
      </p:sp>
      <p:sp>
        <p:nvSpPr>
          <p:cNvPr id="3" name="Rectangle 3"/>
          <p:cNvSpPr txBox="1">
            <a:spLocks noChangeArrowheads="1"/>
          </p:cNvSpPr>
          <p:nvPr/>
        </p:nvSpPr>
        <p:spPr>
          <a:xfrm>
            <a:off x="2132462" y="1588827"/>
            <a:ext cx="7772400" cy="41148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smtClean="0"/>
              <a:t>Block length is limited to 128 bit</a:t>
            </a:r>
          </a:p>
          <a:p>
            <a:pPr>
              <a:buFont typeface="Wingdings" panose="05000000000000000000" pitchFamily="2" charset="2"/>
              <a:buChar char="q"/>
            </a:pPr>
            <a:r>
              <a:rPr lang="en-US" dirty="0" smtClean="0"/>
              <a:t>The key size can be independently specified to 128, 192 or 256            bits</a:t>
            </a:r>
          </a:p>
          <a:p>
            <a:pPr>
              <a:buFontTx/>
              <a:buNone/>
            </a:pPr>
            <a:endParaRPr lang="en-US" sz="2400" i="1" dirty="0" smtClean="0"/>
          </a:p>
          <a:p>
            <a:pPr>
              <a:buFontTx/>
              <a:buNone/>
            </a:pPr>
            <a:endParaRPr lang="en-US" sz="2400" i="1" dirty="0"/>
          </a:p>
        </p:txBody>
      </p:sp>
      <p:graphicFrame>
        <p:nvGraphicFramePr>
          <p:cNvPr id="4" name="Group 66"/>
          <p:cNvGraphicFramePr>
            <a:graphicFrameLocks noGrp="1"/>
          </p:cNvGraphicFramePr>
          <p:nvPr>
            <p:extLst>
              <p:ext uri="{D42A27DB-BD31-4B8C-83A1-F6EECF244321}">
                <p14:modId xmlns:p14="http://schemas.microsoft.com/office/powerpoint/2010/main" val="3034129827"/>
              </p:ext>
            </p:extLst>
          </p:nvPr>
        </p:nvGraphicFramePr>
        <p:xfrm>
          <a:off x="1685498" y="3501788"/>
          <a:ext cx="8382000" cy="1847850"/>
        </p:xfrm>
        <a:graphic>
          <a:graphicData uri="http://schemas.openxmlformats.org/drawingml/2006/table">
            <a:tbl>
              <a:tblPr/>
              <a:tblGrid>
                <a:gridCol w="4230688"/>
                <a:gridCol w="1335087"/>
                <a:gridCol w="1408113"/>
                <a:gridCol w="1408112"/>
              </a:tblGrid>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Key size (words/bytes/bits)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4/16/128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6/24/192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8/32/256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Number of rounds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Expanded key size (words/byte)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44/176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52/208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60/240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8218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473657" y="186519"/>
            <a:ext cx="7772400" cy="11430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smtClean="0"/>
              <a:t>The AES Cipher Key Generation</a:t>
            </a:r>
            <a:endParaRPr lang="en-US" sz="3600" dirty="0"/>
          </a:p>
        </p:txBody>
      </p:sp>
      <p:sp>
        <p:nvSpPr>
          <p:cNvPr id="3" name="Rectangle 3"/>
          <p:cNvSpPr txBox="1">
            <a:spLocks noChangeArrowheads="1"/>
          </p:cNvSpPr>
          <p:nvPr/>
        </p:nvSpPr>
        <p:spPr>
          <a:xfrm>
            <a:off x="2473657" y="1329519"/>
            <a:ext cx="7772400" cy="219160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dirty="0" smtClean="0"/>
              <a:t>Key received as input array of 4 rows and </a:t>
            </a:r>
            <a:r>
              <a:rPr lang="en-US" sz="2400" dirty="0" err="1" smtClean="0"/>
              <a:t>Nk</a:t>
            </a:r>
            <a:r>
              <a:rPr lang="en-US" sz="2400" dirty="0" smtClean="0"/>
              <a:t> columns</a:t>
            </a:r>
          </a:p>
          <a:p>
            <a:pPr>
              <a:buFont typeface="Arial" panose="020B0604020202020204" pitchFamily="34" charset="0"/>
              <a:buChar char="•"/>
            </a:pPr>
            <a:r>
              <a:rPr lang="en-US" sz="2400" dirty="0" smtClean="0"/>
              <a:t>Input key is expanded into an array of 44/52/60 words of 32 bits each 4 different words serve as a key for each round </a:t>
            </a:r>
            <a:endParaRPr lang="en-US" sz="2400" dirty="0"/>
          </a:p>
        </p:txBody>
      </p:sp>
      <p:sp>
        <p:nvSpPr>
          <p:cNvPr id="4" name="Rectangle 4"/>
          <p:cNvSpPr>
            <a:spLocks noChangeArrowheads="1"/>
          </p:cNvSpPr>
          <p:nvPr/>
        </p:nvSpPr>
        <p:spPr bwMode="auto">
          <a:xfrm>
            <a:off x="2092657" y="4148919"/>
            <a:ext cx="2514600"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 name="Line 5"/>
          <p:cNvSpPr>
            <a:spLocks noChangeShapeType="1"/>
          </p:cNvSpPr>
          <p:nvPr/>
        </p:nvSpPr>
        <p:spPr bwMode="auto">
          <a:xfrm>
            <a:off x="2702257" y="4148919"/>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a:off x="3311857" y="4148919"/>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a:off x="3921457" y="4148919"/>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8"/>
          <p:cNvSpPr>
            <a:spLocks noChangeShapeType="1"/>
          </p:cNvSpPr>
          <p:nvPr/>
        </p:nvSpPr>
        <p:spPr bwMode="auto">
          <a:xfrm>
            <a:off x="2092657" y="4758519"/>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9"/>
          <p:cNvSpPr>
            <a:spLocks noChangeShapeType="1"/>
          </p:cNvSpPr>
          <p:nvPr/>
        </p:nvSpPr>
        <p:spPr bwMode="auto">
          <a:xfrm>
            <a:off x="2092657" y="5215719"/>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
          <p:cNvSpPr>
            <a:spLocks noChangeShapeType="1"/>
          </p:cNvSpPr>
          <p:nvPr/>
        </p:nvSpPr>
        <p:spPr bwMode="auto">
          <a:xfrm>
            <a:off x="2092657" y="5672919"/>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11"/>
          <p:cNvSpPr txBox="1">
            <a:spLocks noChangeArrowheads="1"/>
          </p:cNvSpPr>
          <p:nvPr/>
        </p:nvSpPr>
        <p:spPr bwMode="auto">
          <a:xfrm>
            <a:off x="2092657" y="422511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k0</a:t>
            </a:r>
          </a:p>
        </p:txBody>
      </p:sp>
      <p:sp>
        <p:nvSpPr>
          <p:cNvPr id="12" name="Text Box 12"/>
          <p:cNvSpPr txBox="1">
            <a:spLocks noChangeArrowheads="1"/>
          </p:cNvSpPr>
          <p:nvPr/>
        </p:nvSpPr>
        <p:spPr bwMode="auto">
          <a:xfrm>
            <a:off x="2702257" y="422511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k4</a:t>
            </a:r>
          </a:p>
        </p:txBody>
      </p:sp>
      <p:sp>
        <p:nvSpPr>
          <p:cNvPr id="13" name="Text Box 13"/>
          <p:cNvSpPr txBox="1">
            <a:spLocks noChangeArrowheads="1"/>
          </p:cNvSpPr>
          <p:nvPr/>
        </p:nvSpPr>
        <p:spPr bwMode="auto">
          <a:xfrm>
            <a:off x="3311857" y="422511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k8</a:t>
            </a:r>
          </a:p>
        </p:txBody>
      </p:sp>
      <p:sp>
        <p:nvSpPr>
          <p:cNvPr id="14" name="Text Box 14"/>
          <p:cNvSpPr txBox="1">
            <a:spLocks noChangeArrowheads="1"/>
          </p:cNvSpPr>
          <p:nvPr/>
        </p:nvSpPr>
        <p:spPr bwMode="auto">
          <a:xfrm>
            <a:off x="3921457" y="422511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k12</a:t>
            </a:r>
          </a:p>
        </p:txBody>
      </p:sp>
      <p:sp>
        <p:nvSpPr>
          <p:cNvPr id="15" name="Text Box 15"/>
          <p:cNvSpPr txBox="1">
            <a:spLocks noChangeArrowheads="1"/>
          </p:cNvSpPr>
          <p:nvPr/>
        </p:nvSpPr>
        <p:spPr bwMode="auto">
          <a:xfrm>
            <a:off x="2092657" y="4758519"/>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k1</a:t>
            </a:r>
          </a:p>
        </p:txBody>
      </p:sp>
      <p:sp>
        <p:nvSpPr>
          <p:cNvPr id="16" name="Text Box 16"/>
          <p:cNvSpPr txBox="1">
            <a:spLocks noChangeArrowheads="1"/>
          </p:cNvSpPr>
          <p:nvPr/>
        </p:nvSpPr>
        <p:spPr bwMode="auto">
          <a:xfrm>
            <a:off x="2092657" y="521571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k2</a:t>
            </a:r>
          </a:p>
        </p:txBody>
      </p:sp>
      <p:sp>
        <p:nvSpPr>
          <p:cNvPr id="17" name="Text Box 17"/>
          <p:cNvSpPr txBox="1">
            <a:spLocks noChangeArrowheads="1"/>
          </p:cNvSpPr>
          <p:nvPr/>
        </p:nvSpPr>
        <p:spPr bwMode="auto">
          <a:xfrm>
            <a:off x="2092657" y="567291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k3</a:t>
            </a:r>
          </a:p>
        </p:txBody>
      </p:sp>
      <p:sp>
        <p:nvSpPr>
          <p:cNvPr id="18" name="Text Box 18"/>
          <p:cNvSpPr txBox="1">
            <a:spLocks noChangeArrowheads="1"/>
          </p:cNvSpPr>
          <p:nvPr/>
        </p:nvSpPr>
        <p:spPr bwMode="auto">
          <a:xfrm>
            <a:off x="2702257" y="475851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k5</a:t>
            </a:r>
          </a:p>
        </p:txBody>
      </p:sp>
      <p:sp>
        <p:nvSpPr>
          <p:cNvPr id="19" name="Text Box 19"/>
          <p:cNvSpPr txBox="1">
            <a:spLocks noChangeArrowheads="1"/>
          </p:cNvSpPr>
          <p:nvPr/>
        </p:nvSpPr>
        <p:spPr bwMode="auto">
          <a:xfrm>
            <a:off x="2702257" y="521571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k6</a:t>
            </a:r>
          </a:p>
        </p:txBody>
      </p:sp>
      <p:sp>
        <p:nvSpPr>
          <p:cNvPr id="20" name="Text Box 20"/>
          <p:cNvSpPr txBox="1">
            <a:spLocks noChangeArrowheads="1"/>
          </p:cNvSpPr>
          <p:nvPr/>
        </p:nvSpPr>
        <p:spPr bwMode="auto">
          <a:xfrm>
            <a:off x="2702257" y="567291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k7</a:t>
            </a:r>
          </a:p>
        </p:txBody>
      </p:sp>
      <p:sp>
        <p:nvSpPr>
          <p:cNvPr id="21" name="Text Box 21"/>
          <p:cNvSpPr txBox="1">
            <a:spLocks noChangeArrowheads="1"/>
          </p:cNvSpPr>
          <p:nvPr/>
        </p:nvSpPr>
        <p:spPr bwMode="auto">
          <a:xfrm>
            <a:off x="3311857" y="475851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k9</a:t>
            </a:r>
          </a:p>
        </p:txBody>
      </p:sp>
      <p:sp>
        <p:nvSpPr>
          <p:cNvPr id="22" name="Text Box 22"/>
          <p:cNvSpPr txBox="1">
            <a:spLocks noChangeArrowheads="1"/>
          </p:cNvSpPr>
          <p:nvPr/>
        </p:nvSpPr>
        <p:spPr bwMode="auto">
          <a:xfrm>
            <a:off x="3311857" y="521571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k10</a:t>
            </a:r>
          </a:p>
        </p:txBody>
      </p:sp>
      <p:sp>
        <p:nvSpPr>
          <p:cNvPr id="23" name="Text Box 23"/>
          <p:cNvSpPr txBox="1">
            <a:spLocks noChangeArrowheads="1"/>
          </p:cNvSpPr>
          <p:nvPr/>
        </p:nvSpPr>
        <p:spPr bwMode="auto">
          <a:xfrm>
            <a:off x="3311857" y="567291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k11</a:t>
            </a:r>
          </a:p>
        </p:txBody>
      </p:sp>
      <p:sp>
        <p:nvSpPr>
          <p:cNvPr id="24" name="Text Box 24"/>
          <p:cNvSpPr txBox="1">
            <a:spLocks noChangeArrowheads="1"/>
          </p:cNvSpPr>
          <p:nvPr/>
        </p:nvSpPr>
        <p:spPr bwMode="auto">
          <a:xfrm>
            <a:off x="3921457" y="475851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k13</a:t>
            </a:r>
          </a:p>
        </p:txBody>
      </p:sp>
      <p:sp>
        <p:nvSpPr>
          <p:cNvPr id="25" name="Text Box 25"/>
          <p:cNvSpPr txBox="1">
            <a:spLocks noChangeArrowheads="1"/>
          </p:cNvSpPr>
          <p:nvPr/>
        </p:nvSpPr>
        <p:spPr bwMode="auto">
          <a:xfrm>
            <a:off x="3921457" y="521571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k14</a:t>
            </a:r>
          </a:p>
        </p:txBody>
      </p:sp>
      <p:sp>
        <p:nvSpPr>
          <p:cNvPr id="26" name="Text Box 26"/>
          <p:cNvSpPr txBox="1">
            <a:spLocks noChangeArrowheads="1"/>
          </p:cNvSpPr>
          <p:nvPr/>
        </p:nvSpPr>
        <p:spPr bwMode="auto">
          <a:xfrm>
            <a:off x="3921457" y="567291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k15</a:t>
            </a:r>
          </a:p>
        </p:txBody>
      </p:sp>
      <p:sp>
        <p:nvSpPr>
          <p:cNvPr id="27" name="Rectangle 27"/>
          <p:cNvSpPr>
            <a:spLocks noChangeArrowheads="1"/>
          </p:cNvSpPr>
          <p:nvPr/>
        </p:nvSpPr>
        <p:spPr bwMode="auto">
          <a:xfrm>
            <a:off x="5537532" y="4183844"/>
            <a:ext cx="4648200"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8"/>
          <p:cNvSpPr>
            <a:spLocks noChangeShapeType="1"/>
          </p:cNvSpPr>
          <p:nvPr/>
        </p:nvSpPr>
        <p:spPr bwMode="auto">
          <a:xfrm>
            <a:off x="6070932" y="4183844"/>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9"/>
          <p:cNvSpPr>
            <a:spLocks noChangeShapeType="1"/>
          </p:cNvSpPr>
          <p:nvPr/>
        </p:nvSpPr>
        <p:spPr bwMode="auto">
          <a:xfrm>
            <a:off x="6680532" y="4183844"/>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0"/>
          <p:cNvSpPr>
            <a:spLocks noChangeShapeType="1"/>
          </p:cNvSpPr>
          <p:nvPr/>
        </p:nvSpPr>
        <p:spPr bwMode="auto">
          <a:xfrm>
            <a:off x="7290132" y="4183844"/>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1"/>
          <p:cNvSpPr>
            <a:spLocks noChangeShapeType="1"/>
          </p:cNvSpPr>
          <p:nvPr/>
        </p:nvSpPr>
        <p:spPr bwMode="auto">
          <a:xfrm>
            <a:off x="8814132" y="4183844"/>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2"/>
          <p:cNvSpPr>
            <a:spLocks noChangeShapeType="1"/>
          </p:cNvSpPr>
          <p:nvPr/>
        </p:nvSpPr>
        <p:spPr bwMode="auto">
          <a:xfrm>
            <a:off x="9499932" y="4183844"/>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Text Box 33"/>
          <p:cNvSpPr txBox="1">
            <a:spLocks noChangeArrowheads="1"/>
          </p:cNvSpPr>
          <p:nvPr/>
        </p:nvSpPr>
        <p:spPr bwMode="auto">
          <a:xfrm>
            <a:off x="5537532" y="4793444"/>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w0</a:t>
            </a:r>
          </a:p>
        </p:txBody>
      </p:sp>
      <p:sp>
        <p:nvSpPr>
          <p:cNvPr id="34" name="Text Box 34"/>
          <p:cNvSpPr txBox="1">
            <a:spLocks noChangeArrowheads="1"/>
          </p:cNvSpPr>
          <p:nvPr/>
        </p:nvSpPr>
        <p:spPr bwMode="auto">
          <a:xfrm>
            <a:off x="6147132" y="4793444"/>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w1</a:t>
            </a:r>
          </a:p>
        </p:txBody>
      </p:sp>
      <p:sp>
        <p:nvSpPr>
          <p:cNvPr id="35" name="Text Box 35"/>
          <p:cNvSpPr txBox="1">
            <a:spLocks noChangeArrowheads="1"/>
          </p:cNvSpPr>
          <p:nvPr/>
        </p:nvSpPr>
        <p:spPr bwMode="auto">
          <a:xfrm>
            <a:off x="6756732" y="4793444"/>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w2</a:t>
            </a:r>
          </a:p>
        </p:txBody>
      </p:sp>
      <p:sp>
        <p:nvSpPr>
          <p:cNvPr id="36" name="Text Box 36"/>
          <p:cNvSpPr txBox="1">
            <a:spLocks noChangeArrowheads="1"/>
          </p:cNvSpPr>
          <p:nvPr/>
        </p:nvSpPr>
        <p:spPr bwMode="auto">
          <a:xfrm>
            <a:off x="7731457" y="4682319"/>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37" name="Text Box 37"/>
          <p:cNvSpPr txBox="1">
            <a:spLocks noChangeArrowheads="1"/>
          </p:cNvSpPr>
          <p:nvPr/>
        </p:nvSpPr>
        <p:spPr bwMode="auto">
          <a:xfrm>
            <a:off x="8814132" y="4793444"/>
            <a:ext cx="709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w42</a:t>
            </a:r>
          </a:p>
        </p:txBody>
      </p:sp>
      <p:sp>
        <p:nvSpPr>
          <p:cNvPr id="38" name="Text Box 38"/>
          <p:cNvSpPr txBox="1">
            <a:spLocks noChangeArrowheads="1"/>
          </p:cNvSpPr>
          <p:nvPr/>
        </p:nvSpPr>
        <p:spPr bwMode="auto">
          <a:xfrm>
            <a:off x="9499932" y="4793444"/>
            <a:ext cx="709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w43</a:t>
            </a:r>
          </a:p>
        </p:txBody>
      </p:sp>
      <p:sp>
        <p:nvSpPr>
          <p:cNvPr id="39" name="Line 39"/>
          <p:cNvSpPr>
            <a:spLocks noChangeShapeType="1"/>
          </p:cNvSpPr>
          <p:nvPr/>
        </p:nvSpPr>
        <p:spPr bwMode="auto">
          <a:xfrm>
            <a:off x="4683457" y="5139519"/>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6642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AES Functions</a:t>
            </a:r>
            <a:endParaRPr lang="en-US" dirty="0"/>
          </a:p>
        </p:txBody>
      </p:sp>
      <p:sp>
        <p:nvSpPr>
          <p:cNvPr id="4" name="Content Placeholder 3"/>
          <p:cNvSpPr>
            <a:spLocks noGrp="1"/>
          </p:cNvSpPr>
          <p:nvPr>
            <p:ph idx="1"/>
          </p:nvPr>
        </p:nvSpPr>
        <p:spPr/>
        <p:txBody>
          <a:bodyPr>
            <a:noAutofit/>
          </a:bodyPr>
          <a:lstStyle/>
          <a:p>
            <a:pPr marL="514350" indent="-514350">
              <a:buFont typeface="+mj-lt"/>
              <a:buAutoNum type="arabicPeriod"/>
            </a:pPr>
            <a:r>
              <a:rPr lang="en-US" sz="2800" dirty="0" err="1"/>
              <a:t>AddRoundKey</a:t>
            </a:r>
            <a:r>
              <a:rPr lang="en-US" sz="2800" dirty="0"/>
              <a:t>() – round key is added to the State using XOR operation</a:t>
            </a:r>
          </a:p>
          <a:p>
            <a:pPr marL="514350" indent="-514350">
              <a:buFont typeface="+mj-lt"/>
              <a:buAutoNum type="arabicPeriod"/>
            </a:pPr>
            <a:r>
              <a:rPr lang="en-US" sz="2800" dirty="0" err="1"/>
              <a:t>MixColumns</a:t>
            </a:r>
            <a:r>
              <a:rPr lang="en-US" sz="2800" dirty="0"/>
              <a:t>() – takes all the columns of the State and mixes their data, independently of one another, making use of arithmetic over GF(2^8)</a:t>
            </a:r>
          </a:p>
          <a:p>
            <a:pPr marL="514350" indent="-514350">
              <a:buFont typeface="+mj-lt"/>
              <a:buAutoNum type="arabicPeriod"/>
            </a:pPr>
            <a:r>
              <a:rPr lang="en-US" sz="2800" dirty="0" err="1"/>
              <a:t>ShiftRows</a:t>
            </a:r>
            <a:r>
              <a:rPr lang="en-US" sz="2800" dirty="0"/>
              <a:t>() – processes the State by cyclically shifting the last three rows of the State by different offsets</a:t>
            </a:r>
          </a:p>
          <a:p>
            <a:pPr marL="514350" indent="-514350">
              <a:buFont typeface="+mj-lt"/>
              <a:buAutoNum type="arabicPeriod"/>
            </a:pPr>
            <a:r>
              <a:rPr lang="en-US" sz="2800" dirty="0" err="1" smtClean="0"/>
              <a:t>NibbleSub</a:t>
            </a:r>
            <a:r>
              <a:rPr lang="en-US" sz="2800" dirty="0" smtClean="0"/>
              <a:t>() </a:t>
            </a:r>
            <a:r>
              <a:rPr lang="en-US" sz="2800" dirty="0"/>
              <a:t>– uses S-box to perform a byte-by-byte substitution of State</a:t>
            </a:r>
          </a:p>
          <a:p>
            <a:pPr marL="514350" indent="-514350">
              <a:buFont typeface="+mj-lt"/>
              <a:buAutoNum type="arabicPeriod"/>
            </a:pPr>
            <a:endParaRPr lang="en-US" sz="2800" dirty="0"/>
          </a:p>
        </p:txBody>
      </p:sp>
    </p:spTree>
    <p:extLst>
      <p:ext uri="{BB962C8B-B14F-4D97-AF65-F5344CB8AC3E}">
        <p14:creationId xmlns:p14="http://schemas.microsoft.com/office/powerpoint/2010/main" val="422147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304800" y="1981200"/>
            <a:ext cx="2438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Add round key</a:t>
            </a:r>
          </a:p>
        </p:txBody>
      </p:sp>
      <p:sp>
        <p:nvSpPr>
          <p:cNvPr id="4" name="Rectangle 5"/>
          <p:cNvSpPr>
            <a:spLocks noChangeArrowheads="1"/>
          </p:cNvSpPr>
          <p:nvPr/>
        </p:nvSpPr>
        <p:spPr bwMode="auto">
          <a:xfrm>
            <a:off x="381000" y="3048000"/>
            <a:ext cx="2438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Substitute bytes</a:t>
            </a:r>
          </a:p>
        </p:txBody>
      </p:sp>
      <p:sp>
        <p:nvSpPr>
          <p:cNvPr id="5" name="Rectangle 6"/>
          <p:cNvSpPr>
            <a:spLocks noChangeArrowheads="1"/>
          </p:cNvSpPr>
          <p:nvPr/>
        </p:nvSpPr>
        <p:spPr bwMode="auto">
          <a:xfrm>
            <a:off x="381000" y="3733800"/>
            <a:ext cx="2438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Shift rows</a:t>
            </a:r>
          </a:p>
        </p:txBody>
      </p:sp>
      <p:sp>
        <p:nvSpPr>
          <p:cNvPr id="6" name="Rectangle 7"/>
          <p:cNvSpPr>
            <a:spLocks noChangeArrowheads="1"/>
          </p:cNvSpPr>
          <p:nvPr/>
        </p:nvSpPr>
        <p:spPr bwMode="auto">
          <a:xfrm>
            <a:off x="381000" y="4419600"/>
            <a:ext cx="2438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Mix columns</a:t>
            </a:r>
          </a:p>
        </p:txBody>
      </p:sp>
      <p:sp>
        <p:nvSpPr>
          <p:cNvPr id="7" name="Rectangle 8"/>
          <p:cNvSpPr>
            <a:spLocks noChangeArrowheads="1"/>
          </p:cNvSpPr>
          <p:nvPr/>
        </p:nvSpPr>
        <p:spPr bwMode="auto">
          <a:xfrm>
            <a:off x="381000" y="5105400"/>
            <a:ext cx="2438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Add Round key</a:t>
            </a:r>
          </a:p>
        </p:txBody>
      </p:sp>
      <p:sp>
        <p:nvSpPr>
          <p:cNvPr id="8" name="Rectangle 10"/>
          <p:cNvSpPr>
            <a:spLocks noChangeArrowheads="1"/>
          </p:cNvSpPr>
          <p:nvPr/>
        </p:nvSpPr>
        <p:spPr bwMode="auto">
          <a:xfrm>
            <a:off x="4419600" y="3048000"/>
            <a:ext cx="2133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Substitute bytes</a:t>
            </a:r>
          </a:p>
        </p:txBody>
      </p:sp>
      <p:sp>
        <p:nvSpPr>
          <p:cNvPr id="9" name="Rectangle 11"/>
          <p:cNvSpPr>
            <a:spLocks noChangeArrowheads="1"/>
          </p:cNvSpPr>
          <p:nvPr/>
        </p:nvSpPr>
        <p:spPr bwMode="auto">
          <a:xfrm>
            <a:off x="4419600" y="3810000"/>
            <a:ext cx="2133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Shift rows</a:t>
            </a:r>
          </a:p>
        </p:txBody>
      </p:sp>
      <p:sp>
        <p:nvSpPr>
          <p:cNvPr id="10" name="Rectangle 12"/>
          <p:cNvSpPr>
            <a:spLocks noChangeArrowheads="1"/>
          </p:cNvSpPr>
          <p:nvPr/>
        </p:nvSpPr>
        <p:spPr bwMode="auto">
          <a:xfrm>
            <a:off x="4419600" y="4495800"/>
            <a:ext cx="2133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Mix columns</a:t>
            </a:r>
          </a:p>
        </p:txBody>
      </p:sp>
      <p:sp>
        <p:nvSpPr>
          <p:cNvPr id="11" name="Rectangle 13"/>
          <p:cNvSpPr>
            <a:spLocks noChangeArrowheads="1"/>
          </p:cNvSpPr>
          <p:nvPr/>
        </p:nvSpPr>
        <p:spPr bwMode="auto">
          <a:xfrm>
            <a:off x="4419600" y="5181600"/>
            <a:ext cx="2133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Add round key</a:t>
            </a:r>
          </a:p>
        </p:txBody>
      </p:sp>
      <p:sp>
        <p:nvSpPr>
          <p:cNvPr id="12" name="Rectangle 14"/>
          <p:cNvSpPr>
            <a:spLocks noChangeArrowheads="1"/>
          </p:cNvSpPr>
          <p:nvPr/>
        </p:nvSpPr>
        <p:spPr bwMode="auto">
          <a:xfrm>
            <a:off x="6781800" y="3276600"/>
            <a:ext cx="2057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Substitute bytes</a:t>
            </a:r>
          </a:p>
        </p:txBody>
      </p:sp>
      <p:sp>
        <p:nvSpPr>
          <p:cNvPr id="13" name="Rectangle 15"/>
          <p:cNvSpPr>
            <a:spLocks noChangeArrowheads="1"/>
          </p:cNvSpPr>
          <p:nvPr/>
        </p:nvSpPr>
        <p:spPr bwMode="auto">
          <a:xfrm>
            <a:off x="6781800" y="3886200"/>
            <a:ext cx="2057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Shift rows</a:t>
            </a:r>
          </a:p>
        </p:txBody>
      </p:sp>
      <p:sp>
        <p:nvSpPr>
          <p:cNvPr id="14" name="Rectangle 16"/>
          <p:cNvSpPr>
            <a:spLocks noChangeArrowheads="1"/>
          </p:cNvSpPr>
          <p:nvPr/>
        </p:nvSpPr>
        <p:spPr bwMode="auto">
          <a:xfrm>
            <a:off x="6781800" y="4495800"/>
            <a:ext cx="2057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Add round key</a:t>
            </a:r>
          </a:p>
        </p:txBody>
      </p:sp>
      <p:sp>
        <p:nvSpPr>
          <p:cNvPr id="15" name="Line 19"/>
          <p:cNvSpPr>
            <a:spLocks noChangeShapeType="1"/>
          </p:cNvSpPr>
          <p:nvPr/>
        </p:nvSpPr>
        <p:spPr bwMode="auto">
          <a:xfrm>
            <a:off x="1295400" y="2438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0"/>
          <p:cNvSpPr>
            <a:spLocks noChangeShapeType="1"/>
          </p:cNvSpPr>
          <p:nvPr/>
        </p:nvSpPr>
        <p:spPr bwMode="auto">
          <a:xfrm flipH="1">
            <a:off x="1295400" y="3505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1"/>
          <p:cNvSpPr>
            <a:spLocks noChangeShapeType="1"/>
          </p:cNvSpPr>
          <p:nvPr/>
        </p:nvSpPr>
        <p:spPr bwMode="auto">
          <a:xfrm>
            <a:off x="1295400" y="4191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22"/>
          <p:cNvSpPr>
            <a:spLocks noChangeShapeType="1"/>
          </p:cNvSpPr>
          <p:nvPr/>
        </p:nvSpPr>
        <p:spPr bwMode="auto">
          <a:xfrm>
            <a:off x="1295400" y="4876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3"/>
          <p:cNvSpPr>
            <a:spLocks noChangeShapeType="1"/>
          </p:cNvSpPr>
          <p:nvPr/>
        </p:nvSpPr>
        <p:spPr bwMode="auto">
          <a:xfrm>
            <a:off x="1295400" y="1524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4"/>
          <p:cNvSpPr>
            <a:spLocks noChangeShapeType="1"/>
          </p:cNvSpPr>
          <p:nvPr/>
        </p:nvSpPr>
        <p:spPr bwMode="auto">
          <a:xfrm>
            <a:off x="228600" y="6096000"/>
            <a:ext cx="853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5"/>
          <p:cNvSpPr>
            <a:spLocks noChangeShapeType="1"/>
          </p:cNvSpPr>
          <p:nvPr/>
        </p:nvSpPr>
        <p:spPr bwMode="auto">
          <a:xfrm flipV="1">
            <a:off x="1371600" y="55626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6"/>
          <p:cNvSpPr>
            <a:spLocks noChangeShapeType="1"/>
          </p:cNvSpPr>
          <p:nvPr/>
        </p:nvSpPr>
        <p:spPr bwMode="auto">
          <a:xfrm flipV="1">
            <a:off x="5410200" y="5638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33"/>
          <p:cNvSpPr>
            <a:spLocks noChangeShapeType="1"/>
          </p:cNvSpPr>
          <p:nvPr/>
        </p:nvSpPr>
        <p:spPr bwMode="auto">
          <a:xfrm>
            <a:off x="5410200" y="3505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34"/>
          <p:cNvSpPr>
            <a:spLocks noChangeShapeType="1"/>
          </p:cNvSpPr>
          <p:nvPr/>
        </p:nvSpPr>
        <p:spPr bwMode="auto">
          <a:xfrm>
            <a:off x="5410200" y="4267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35"/>
          <p:cNvSpPr>
            <a:spLocks noChangeShapeType="1"/>
          </p:cNvSpPr>
          <p:nvPr/>
        </p:nvSpPr>
        <p:spPr bwMode="auto">
          <a:xfrm>
            <a:off x="5410200" y="495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6"/>
          <p:cNvSpPr>
            <a:spLocks noChangeShapeType="1"/>
          </p:cNvSpPr>
          <p:nvPr/>
        </p:nvSpPr>
        <p:spPr bwMode="auto">
          <a:xfrm>
            <a:off x="5791200" y="56388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7"/>
          <p:cNvSpPr>
            <a:spLocks noChangeShapeType="1"/>
          </p:cNvSpPr>
          <p:nvPr/>
        </p:nvSpPr>
        <p:spPr bwMode="auto">
          <a:xfrm>
            <a:off x="5791200" y="64008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8"/>
          <p:cNvSpPr>
            <a:spLocks noChangeShapeType="1"/>
          </p:cNvSpPr>
          <p:nvPr/>
        </p:nvSpPr>
        <p:spPr bwMode="auto">
          <a:xfrm flipV="1">
            <a:off x="6705600" y="2895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9"/>
          <p:cNvSpPr>
            <a:spLocks noChangeShapeType="1"/>
          </p:cNvSpPr>
          <p:nvPr/>
        </p:nvSpPr>
        <p:spPr bwMode="auto">
          <a:xfrm>
            <a:off x="6705600" y="2895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40"/>
          <p:cNvSpPr>
            <a:spLocks noChangeShapeType="1"/>
          </p:cNvSpPr>
          <p:nvPr/>
        </p:nvSpPr>
        <p:spPr bwMode="auto">
          <a:xfrm>
            <a:off x="78486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41"/>
          <p:cNvSpPr>
            <a:spLocks noChangeShapeType="1"/>
          </p:cNvSpPr>
          <p:nvPr/>
        </p:nvSpPr>
        <p:spPr bwMode="auto">
          <a:xfrm>
            <a:off x="7848600" y="3733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42"/>
          <p:cNvSpPr>
            <a:spLocks noChangeShapeType="1"/>
          </p:cNvSpPr>
          <p:nvPr/>
        </p:nvSpPr>
        <p:spPr bwMode="auto">
          <a:xfrm>
            <a:off x="7848600" y="4343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43"/>
          <p:cNvSpPr>
            <a:spLocks noChangeShapeType="1"/>
          </p:cNvSpPr>
          <p:nvPr/>
        </p:nvSpPr>
        <p:spPr bwMode="auto">
          <a:xfrm>
            <a:off x="8229600" y="4953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Rectangle 50"/>
          <p:cNvSpPr>
            <a:spLocks noChangeArrowheads="1"/>
          </p:cNvSpPr>
          <p:nvPr/>
        </p:nvSpPr>
        <p:spPr bwMode="auto">
          <a:xfrm>
            <a:off x="228600" y="2743200"/>
            <a:ext cx="31242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60"/>
          <p:cNvSpPr txBox="1">
            <a:spLocks noChangeArrowheads="1"/>
          </p:cNvSpPr>
          <p:nvPr/>
        </p:nvSpPr>
        <p:spPr bwMode="auto">
          <a:xfrm>
            <a:off x="685800" y="1143000"/>
            <a:ext cx="124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plaintext</a:t>
            </a:r>
          </a:p>
        </p:txBody>
      </p:sp>
      <p:sp>
        <p:nvSpPr>
          <p:cNvPr id="36" name="Text Box 61"/>
          <p:cNvSpPr txBox="1">
            <a:spLocks noChangeArrowheads="1"/>
          </p:cNvSpPr>
          <p:nvPr/>
        </p:nvSpPr>
        <p:spPr bwMode="auto">
          <a:xfrm>
            <a:off x="7391400" y="5257800"/>
            <a:ext cx="154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Cipher text</a:t>
            </a:r>
          </a:p>
        </p:txBody>
      </p:sp>
      <p:sp>
        <p:nvSpPr>
          <p:cNvPr id="37" name="Text Box 62"/>
          <p:cNvSpPr txBox="1">
            <a:spLocks noChangeArrowheads="1"/>
          </p:cNvSpPr>
          <p:nvPr/>
        </p:nvSpPr>
        <p:spPr bwMode="auto">
          <a:xfrm>
            <a:off x="228600" y="6400800"/>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key</a:t>
            </a:r>
          </a:p>
        </p:txBody>
      </p:sp>
      <p:sp>
        <p:nvSpPr>
          <p:cNvPr id="38" name="Text Box 63"/>
          <p:cNvSpPr txBox="1">
            <a:spLocks noChangeArrowheads="1"/>
          </p:cNvSpPr>
          <p:nvPr/>
        </p:nvSpPr>
        <p:spPr bwMode="auto">
          <a:xfrm>
            <a:off x="914400" y="60960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W[4,7]</a:t>
            </a:r>
          </a:p>
        </p:txBody>
      </p:sp>
      <p:sp>
        <p:nvSpPr>
          <p:cNvPr id="39" name="Text Box 64"/>
          <p:cNvSpPr txBox="1">
            <a:spLocks noChangeArrowheads="1"/>
          </p:cNvSpPr>
          <p:nvPr/>
        </p:nvSpPr>
        <p:spPr bwMode="auto">
          <a:xfrm>
            <a:off x="4800600" y="609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W[36,39]</a:t>
            </a:r>
          </a:p>
        </p:txBody>
      </p:sp>
      <p:sp>
        <p:nvSpPr>
          <p:cNvPr id="40" name="Line 66"/>
          <p:cNvSpPr>
            <a:spLocks noChangeShapeType="1"/>
          </p:cNvSpPr>
          <p:nvPr/>
        </p:nvSpPr>
        <p:spPr bwMode="auto">
          <a:xfrm flipV="1">
            <a:off x="7086600" y="49530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Text Box 67"/>
          <p:cNvSpPr txBox="1">
            <a:spLocks noChangeArrowheads="1"/>
          </p:cNvSpPr>
          <p:nvPr/>
        </p:nvSpPr>
        <p:spPr bwMode="auto">
          <a:xfrm>
            <a:off x="6781800" y="609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W[40,43]</a:t>
            </a:r>
          </a:p>
        </p:txBody>
      </p:sp>
      <p:sp>
        <p:nvSpPr>
          <p:cNvPr id="42" name="Text Box 68"/>
          <p:cNvSpPr txBox="1">
            <a:spLocks noChangeArrowheads="1"/>
          </p:cNvSpPr>
          <p:nvPr/>
        </p:nvSpPr>
        <p:spPr bwMode="auto">
          <a:xfrm rot="5400000">
            <a:off x="2587625" y="4194175"/>
            <a:ext cx="122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Round 1</a:t>
            </a:r>
          </a:p>
        </p:txBody>
      </p:sp>
      <p:sp>
        <p:nvSpPr>
          <p:cNvPr id="43" name="Rectangle 69"/>
          <p:cNvSpPr>
            <a:spLocks noChangeArrowheads="1"/>
          </p:cNvSpPr>
          <p:nvPr/>
        </p:nvSpPr>
        <p:spPr bwMode="auto">
          <a:xfrm>
            <a:off x="3886200" y="2743200"/>
            <a:ext cx="27432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 Box 70"/>
          <p:cNvSpPr txBox="1">
            <a:spLocks noChangeArrowheads="1"/>
          </p:cNvSpPr>
          <p:nvPr/>
        </p:nvSpPr>
        <p:spPr bwMode="auto">
          <a:xfrm rot="5400000">
            <a:off x="3502025" y="4270375"/>
            <a:ext cx="122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Round 9</a:t>
            </a:r>
          </a:p>
        </p:txBody>
      </p:sp>
      <p:sp>
        <p:nvSpPr>
          <p:cNvPr id="45" name="Rectangle 3"/>
          <p:cNvSpPr>
            <a:spLocks noChangeArrowheads="1"/>
          </p:cNvSpPr>
          <p:nvPr/>
        </p:nvSpPr>
        <p:spPr bwMode="auto">
          <a:xfrm>
            <a:off x="1828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sz="4400" dirty="0">
                <a:solidFill>
                  <a:schemeClr val="tx2"/>
                </a:solidFill>
              </a:rPr>
              <a:t>The </a:t>
            </a:r>
            <a:r>
              <a:rPr lang="en-US" sz="4400" dirty="0" smtClean="0">
                <a:solidFill>
                  <a:schemeClr val="tx2"/>
                </a:solidFill>
              </a:rPr>
              <a:t>AES </a:t>
            </a:r>
            <a:r>
              <a:rPr lang="en-US" sz="4400" dirty="0">
                <a:solidFill>
                  <a:schemeClr val="tx2"/>
                </a:solidFill>
              </a:rPr>
              <a:t>Cipher</a:t>
            </a:r>
          </a:p>
        </p:txBody>
      </p:sp>
    </p:spTree>
    <p:extLst>
      <p:ext uri="{BB962C8B-B14F-4D97-AF65-F5344CB8AC3E}">
        <p14:creationId xmlns:p14="http://schemas.microsoft.com/office/powerpoint/2010/main" val="3456910902"/>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117</TotalTime>
  <Words>509</Words>
  <Application>Microsoft Office PowerPoint</Application>
  <PresentationFormat>Custom</PresentationFormat>
  <Paragraphs>118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CipherBook </vt:lpstr>
      <vt:lpstr>Contents</vt:lpstr>
      <vt:lpstr>About CipherBook</vt:lpstr>
      <vt:lpstr>How to use application</vt:lpstr>
      <vt:lpstr>PowerPoint Presentation</vt:lpstr>
      <vt:lpstr>PowerPoint Presentation</vt:lpstr>
      <vt:lpstr>PowerPoint Presentation</vt:lpstr>
      <vt:lpstr>AES Functions</vt:lpstr>
      <vt:lpstr>PowerPoint Presentation</vt:lpstr>
      <vt:lpstr>PowerPoint Presentation</vt:lpstr>
      <vt:lpstr>Future Enhancement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CipherBook</dc:title>
  <dc:creator>murali krishna</dc:creator>
  <cp:lastModifiedBy>vky</cp:lastModifiedBy>
  <cp:revision>17</cp:revision>
  <dcterms:created xsi:type="dcterms:W3CDTF">2016-05-03T09:13:29Z</dcterms:created>
  <dcterms:modified xsi:type="dcterms:W3CDTF">2016-05-03T14:10:20Z</dcterms:modified>
</cp:coreProperties>
</file>