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3"/>
    <p:sldId id="16140622" r:id="rId4"/>
    <p:sldId id="262" r:id="rId5"/>
    <p:sldId id="263" r:id="rId6"/>
    <p:sldId id="265" r:id="rId7"/>
    <p:sldId id="266" r:id="rId8"/>
    <p:sldId id="16140630" r:id="rId9"/>
    <p:sldId id="267" r:id="rId10"/>
    <p:sldId id="268" r:id="rId11"/>
    <p:sldId id="16140623" r:id="rId12"/>
    <p:sldId id="269" r:id="rId13"/>
    <p:sldId id="16140627" r:id="rId14"/>
    <p:sldId id="16140628" r:id="rId15"/>
    <p:sldId id="1614062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ustomXml" Target="../customXml/item3.xml"/><Relationship Id="rId23" Type="http://schemas.openxmlformats.org/officeDocument/2006/relationships/customXml" Target="../customXml/item2.xml"/><Relationship Id="rId22" Type="http://schemas.openxmlformats.org/officeDocument/2006/relationships/customXml" Target="../customXml/item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NUTRITION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1. Nandana Renjith-Amrita Vishwa Vidyapeetham-CSE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lnSpcReduction="20000"/>
          </a:bodyPr>
          <a:lstStyle/>
          <a:p>
            <a:pPr marL="0" indent="0">
              <a:buNone/>
            </a:pPr>
            <a:endParaRPr lang="en-US" sz="2000" b="1" dirty="0"/>
          </a:p>
          <a:p>
            <a:pPr marL="305435" indent="-305435"/>
            <a:r>
              <a:rPr lang="en-US" altLang="en-US" dirty="0"/>
              <a:t>The nutrition agent holds significant potential for enhancement and scalability. In the future, the system can incorporate additional data sources such as wearable fitness trackers, medical reports, or real-time biometric data to offer even more personalized and dynamic recommendations. The AI model can be further optimized using advanced machine learning techniques like reinforcement learning, graph neural networks, or few-shot learning for better contextual understanding and adaptability to diverse user needs.</a:t>
            </a:r>
            <a:endParaRPr lang="en-US" altLang="en-US" dirty="0"/>
          </a:p>
          <a:p>
            <a:pPr marL="305435" indent="-305435"/>
            <a:endParaRPr lang="en-US" altLang="en-US" dirty="0"/>
          </a:p>
          <a:p>
            <a:pPr marL="305435" indent="-305435"/>
            <a:r>
              <a:rPr lang="en-US" altLang="en-US" dirty="0"/>
              <a:t>Geographically, the system can be scaled to support multiple languages and regions, offering culturally and regionally appropriate dietary suggestions. Integration with edge computing devices—like smartwatches or health monitors—would enable offline and real-time functionality, particularly useful in remote or low-connectivity areas.</a:t>
            </a:r>
            <a:endParaRPr lang="en-US" altLang="en-US" dirty="0"/>
          </a:p>
          <a:p>
            <a:pPr marL="305435" indent="-305435"/>
            <a:endParaRPr lang="en-US" altLang="en-US" dirty="0"/>
          </a:p>
          <a:p>
            <a:pPr marL="305435" indent="-305435"/>
            <a:r>
              <a:rPr lang="en-US" altLang="en-US" dirty="0"/>
              <a:t>Additionally, a feedback loop mechanism could be implemented to continuously improve suggestions based on user behavior and satisfaction. Visual capabilities can also be enhanced with more sophisticated computer vision models to better recognize complex meals or packaged food items.</a:t>
            </a:r>
            <a:endParaRPr lang="en-US" altLang="en-US" dirty="0"/>
          </a:p>
          <a:p>
            <a:pPr marL="305435" indent="-305435"/>
            <a:endParaRPr lang="en-US" altLang="en-US" dirty="0"/>
          </a:p>
          <a:p>
            <a:pPr marL="305435" indent="-305435"/>
            <a:r>
              <a:rPr lang="en-US" altLang="en-US" dirty="0"/>
              <a:t>Finally, the system could be expanded to include predictive health insights, integrating with healthcare providers to act as a virtual dietitian assistant for preventive care and chronic disease management.</a:t>
            </a:r>
            <a:endParaRPr lang="en-US" altLang="en-US" dirty="0"/>
          </a:p>
          <a:p>
            <a:pPr marL="305435" indent="-305435"/>
            <a:endParaRPr lang="en-US" altLang="en-US" dirty="0"/>
          </a:p>
          <a:p>
            <a:pPr marL="305435" indent="-305435"/>
            <a:endParaRPr lang="en-US" alt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US" altLang="en-IN" sz="2400" dirty="0"/>
              <a:t>IBM CLOUD (Videos)</a:t>
            </a:r>
            <a:endParaRPr lang="en-US" altLang="en-IN" sz="2400" dirty="0"/>
          </a:p>
          <a:p>
            <a:pPr marL="305435" indent="-305435"/>
            <a:r>
              <a:rPr lang="en-US" altLang="en-IN" sz="2400" dirty="0"/>
              <a:t>Edunet (IBM Skillbuild) - lectures</a:t>
            </a:r>
            <a:endParaRPr lang="en-US" altLang="en-IN" sz="2400" dirty="0"/>
          </a:p>
          <a:p>
            <a:pPr marL="305435" indent="-305435"/>
            <a:r>
              <a:rPr lang="en-US" altLang="en-IN" sz="2400" dirty="0"/>
              <a:t>google</a:t>
            </a:r>
            <a:endParaRPr lang="en-US" altLang="en-IN" sz="2400" dirty="0"/>
          </a:p>
          <a:p>
            <a:pPr marL="305435" indent="-305435"/>
            <a:r>
              <a:rPr lang="en-US" altLang="en-IN" sz="2400" dirty="0"/>
              <a:t>chatgpt</a:t>
            </a:r>
            <a:endParaRPr lang="en-US" altLang="en-IN" sz="2400" dirty="0"/>
          </a:p>
          <a:p>
            <a:pPr marL="305435" indent="-305435"/>
            <a:endParaRPr lang="en-US" alt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sp>
        <p:nvSpPr>
          <p:cNvPr id="3" name="Content Placeholder 2"/>
          <p:cNvSpPr>
            <a:spLocks noGrp="1"/>
          </p:cNvSpPr>
          <p:nvPr>
            <p:ph idx="1"/>
          </p:nvPr>
        </p:nvSpPr>
        <p:spPr/>
        <p:txBody>
          <a:bodyPr/>
          <a:lstStyle/>
          <a:p>
            <a:r>
              <a:rPr lang="en-IN" b="1" dirty="0"/>
              <a:t>Screenshot</a:t>
            </a:r>
            <a:r>
              <a:rPr lang="en-IN" dirty="0"/>
              <a:t>/ </a:t>
            </a:r>
            <a:r>
              <a:rPr lang="en-IN" dirty="0" err="1"/>
              <a:t>credly</a:t>
            </a:r>
            <a:r>
              <a:rPr lang="en-IN" dirty="0"/>
              <a:t> certificate( getting started with AI)</a:t>
            </a:r>
            <a:endParaRPr lang="en-IN" dirty="0"/>
          </a:p>
        </p:txBody>
      </p:sp>
      <p:pic>
        <p:nvPicPr>
          <p:cNvPr id="4" name="Picture 3"/>
          <p:cNvPicPr>
            <a:picLocks noChangeAspect="1"/>
          </p:cNvPicPr>
          <p:nvPr/>
        </p:nvPicPr>
        <p:blipFill>
          <a:blip r:embed="rId1"/>
          <a:stretch>
            <a:fillRect/>
          </a:stretch>
        </p:blipFill>
        <p:spPr>
          <a:xfrm>
            <a:off x="1041400" y="1301750"/>
            <a:ext cx="7543800" cy="56997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sp>
        <p:nvSpPr>
          <p:cNvPr id="3" name="Content Placeholder 2"/>
          <p:cNvSpPr>
            <a:spLocks noGrp="1"/>
          </p:cNvSpPr>
          <p:nvPr>
            <p:ph idx="1"/>
          </p:nvPr>
        </p:nvSpPr>
        <p:spPr/>
        <p:txBody>
          <a:bodyPr/>
          <a:lstStyle/>
          <a:p>
            <a:r>
              <a:rPr lang="en-IN" dirty="0"/>
              <a:t>Screenshot/ </a:t>
            </a:r>
            <a:r>
              <a:rPr lang="en-IN" dirty="0" err="1"/>
              <a:t>credly</a:t>
            </a:r>
            <a:r>
              <a:rPr lang="en-IN" dirty="0"/>
              <a:t> certificate( Journey to Cloud)</a:t>
            </a:r>
            <a:endParaRPr lang="en-IN" dirty="0"/>
          </a:p>
        </p:txBody>
      </p:sp>
      <p:pic>
        <p:nvPicPr>
          <p:cNvPr id="4" name="Picture 3"/>
          <p:cNvPicPr>
            <a:picLocks noChangeAspect="1"/>
          </p:cNvPicPr>
          <p:nvPr/>
        </p:nvPicPr>
        <p:blipFill>
          <a:blip r:embed="rId1"/>
          <a:stretch>
            <a:fillRect/>
          </a:stretch>
        </p:blipFill>
        <p:spPr>
          <a:xfrm>
            <a:off x="1096010" y="1517650"/>
            <a:ext cx="9034780" cy="5273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sp>
        <p:nvSpPr>
          <p:cNvPr id="3" name="Content Placeholder 2"/>
          <p:cNvSpPr>
            <a:spLocks noGrp="1"/>
          </p:cNvSpPr>
          <p:nvPr>
            <p:ph idx="1"/>
          </p:nvPr>
        </p:nvSpPr>
        <p:spPr/>
        <p:txBody>
          <a:bodyPr/>
          <a:lstStyle/>
          <a:p>
            <a:r>
              <a:rPr lang="en-IN" dirty="0"/>
              <a:t>Screenshot/ </a:t>
            </a:r>
            <a:r>
              <a:rPr lang="en-IN" dirty="0" err="1"/>
              <a:t>credly</a:t>
            </a:r>
            <a:r>
              <a:rPr lang="en-IN" dirty="0"/>
              <a:t> certificate( RAG Lab)</a:t>
            </a:r>
            <a:endParaRPr lang="en-IN" dirty="0"/>
          </a:p>
        </p:txBody>
      </p:sp>
      <p:pic>
        <p:nvPicPr>
          <p:cNvPr id="5" name="Picture 4"/>
          <p:cNvPicPr>
            <a:picLocks noChangeAspect="1"/>
          </p:cNvPicPr>
          <p:nvPr/>
        </p:nvPicPr>
        <p:blipFill>
          <a:blip r:embed="rId1"/>
          <a:stretch>
            <a:fillRect/>
          </a:stretch>
        </p:blipFill>
        <p:spPr>
          <a:xfrm>
            <a:off x="1123315" y="1484630"/>
            <a:ext cx="9375775" cy="5151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endParaRPr lang="en-US" altLang="en-US" dirty="0"/>
          </a:p>
          <a:p>
            <a:pPr marL="305435" indent="-305435"/>
            <a:endParaRPr lang="en-US" altLang="en-US" dirty="0"/>
          </a:p>
          <a:p>
            <a:pPr marL="305435" indent="-305435"/>
            <a:endParaRPr lang="en-US" altLang="en-US" dirty="0"/>
          </a:p>
          <a:p>
            <a:pPr marL="305435" indent="-305435"/>
            <a:r>
              <a:rPr lang="en-US" altLang="en-US" dirty="0">
                <a:sym typeface="+mn-ea"/>
              </a:rPr>
              <a:t>Maintaining a healthy diet is increasingly difficult in today’s fast-paced lifestyle, where many individuals lack the time, awareness, or personalized support to make informed nutritional choices. This project addresses the growing need for accessible dietary guidance by exploring how emerging technologies can improve the way people receive nutrition advice. It investigates the potential of artificial intelligence, cloud computing, and multimodal interfaces—such as text, voice, and image input—to enhance user engagement and promote healthier eating habits. The initiative aims to bridge the gap between traditional diet planning and personalized support, focusing on convenience, real-time interaction, and user-centric nutritional assistance.</a:t>
            </a:r>
            <a:endParaRPr lang="en-US" altLang="en-US" dirty="0"/>
          </a:p>
          <a:p>
            <a:pPr marL="305435" indent="-305435"/>
            <a:endParaRPr lang="en-US" altLang="en-US" dirty="0"/>
          </a:p>
          <a:p>
            <a:pPr marL="305435" indent="-305435"/>
            <a:endParaRPr lang="en-US" altLang="en-US" dirty="0"/>
          </a:p>
          <a:p>
            <a:pPr marL="305435" indent="-305435"/>
            <a:endParaRPr lang="en-US" altLang="en-US" dirty="0"/>
          </a:p>
          <a:p>
            <a:pPr marL="305435" indent="-305435"/>
            <a:endParaRPr lang="en-US" altLang="en-US" dirty="0"/>
          </a:p>
          <a:p>
            <a:pPr marL="305435" indent="-305435"/>
            <a:endParaRPr lang="en-US" altLang="en-US" dirty="0"/>
          </a:p>
          <a:p>
            <a:pPr marL="305435" indent="-305435"/>
            <a:endParaRPr lang="en-US" altLang="en-US" dirty="0"/>
          </a:p>
          <a:p>
            <a:pPr marL="305435" indent="-305435"/>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altLang="en-US" sz="1600" b="1" dirty="0">
                <a:latin typeface="Calibri" panose="020F0502020204030204"/>
                <a:cs typeface="Calibri" panose="020F0502020204030204"/>
              </a:rPr>
              <a:t>The proposed system addresses the growing need for personalized dietary guidance through an AI-powered nutrition assistant. The solution is composed of the following key components:</a:t>
            </a:r>
            <a:endParaRPr lang="en-US" altLang="en-US" sz="1600" b="1" dirty="0">
              <a:latin typeface="Calibri" panose="020F0502020204030204"/>
              <a:cs typeface="Calibri" panose="020F0502020204030204"/>
            </a:endParaRPr>
          </a:p>
          <a:p>
            <a:pPr marL="305435" indent="-305435"/>
            <a:r>
              <a:rPr lang="en-US" altLang="en-US" sz="1600" b="1" dirty="0">
                <a:latin typeface="Calibri" panose="020F0502020204030204"/>
                <a:cs typeface="Calibri" panose="020F0502020204030204"/>
              </a:rPr>
              <a:t>AI and Cognitive Services : he proposed system delivers real-time, personalized nutrition guidance through an AI-powered assistant built using IBM Watson AI and deployed on IBM Cloud. The assistant uses IBM Watson Assistant to handle natural, conversational interactions with users. Voice-based communication is enabled through Watson Speech-to-Text and Text-to-Speech services, while IBM Watson Visual Recognition or Maximo Vision supports image-based food analysis. The assistant provides tailored meal recommendations, food swap suggestions, and nutrition breakdowns based on user input and preferences such as dietary goals (e.g., diabetic, vegetarian). The solution is deployed as a secure, scalable, and accessible cloud-based application with a multimodal user interface.</a:t>
            </a:r>
            <a:endParaRPr lang="en-US" altLang="en-US" sz="1600" b="1" dirty="0">
              <a:latin typeface="Calibri" panose="020F0502020204030204"/>
              <a:cs typeface="Calibri" panose="020F0502020204030204"/>
            </a:endParaRPr>
          </a:p>
          <a:p>
            <a:pPr marL="305435" indent="-305435"/>
            <a:r>
              <a:rPr lang="en-US" altLang="en-US" sz="1600" b="1" dirty="0">
                <a:latin typeface="Calibri" panose="020F0502020204030204"/>
                <a:cs typeface="Calibri" panose="020F0502020204030204"/>
              </a:rPr>
              <a:t>Deployment: Deploy the assistant on IBM Cloud for scalability and security. Ensure cross-platform accessibility (mobile, desktop) with a simple, interactive UI supporting voice, text, and image-based queries</a:t>
            </a:r>
            <a:endParaRPr lang="en-US" altLang="en-US" sz="1600" b="1" dirty="0">
              <a:latin typeface="Calibri" panose="020F0502020204030204"/>
              <a:cs typeface="Calibri" panose="020F0502020204030204"/>
            </a:endParaRPr>
          </a:p>
          <a:p>
            <a:pPr marL="305435" indent="-305435"/>
            <a:r>
              <a:rPr lang="en-US" altLang="en-US" sz="1600" b="1" dirty="0">
                <a:latin typeface="Calibri" panose="020F0502020204030204"/>
                <a:cs typeface="Calibri" panose="020F0502020204030204"/>
              </a:rPr>
              <a:t>Evaluation: Measure system performance based on user feedback, relevance of suggestions, and response accuracy. Continuously refine the models based on new inputs and usage patterns.</a:t>
            </a:r>
            <a:endParaRPr lang="en-US" altLang="en-US" sz="1600" b="1" dirty="0">
              <a:latin typeface="Calibri" panose="020F0502020204030204"/>
              <a:cs typeface="Calibri" panose="020F0502020204030204"/>
            </a:endParaRPr>
          </a:p>
          <a:p>
            <a:pPr marL="305435" indent="-305435"/>
            <a:r>
              <a:rPr lang="en-US" altLang="en-US" sz="1600" b="1" dirty="0">
                <a:latin typeface="Calibri" panose="020F0502020204030204"/>
                <a:cs typeface="Calibri" panose="020F0502020204030204"/>
              </a:rPr>
              <a:t>Result: The system will provide users with a smart, context-aware, real-time nutrition assistant that bridges the gap between general diet apps and expert dietitian guidance.</a:t>
            </a:r>
            <a:endParaRPr lang="en-US" altLang="en-US" sz="1600" b="1" dirty="0">
              <a:latin typeface="Calibri" panose="020F0502020204030204"/>
              <a:cs typeface="Calibri" panose="020F0502020204030204"/>
            </a:endParaRPr>
          </a:p>
          <a:p>
            <a:pPr marL="0" indent="0">
              <a:buNone/>
            </a:pP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lnSpcReduction="10000"/>
          </a:bodyPr>
          <a:lstStyle/>
          <a:p>
            <a:pPr marL="0" indent="0">
              <a:buNone/>
            </a:pPr>
            <a:r>
              <a:rPr lang="en-US" altLang="en-US" sz="1800" b="1">
                <a:solidFill>
                  <a:srgbClr val="0F0F0F"/>
                </a:solidFill>
              </a:rPr>
              <a:t>The system follows a service-oriented and modular architecture, leveraging IBM Watson’s AI services to handle specific functionalities in a scalable and decoupled manner. It adopts a multimodal interaction model, allowing users to communicate via text, voice, and images. Key components interact through API calls and cloud-based services, ensuring smooth integration and real-time response.</a:t>
            </a:r>
            <a:endParaRPr lang="en-US" altLang="en-US" sz="1800" b="1">
              <a:solidFill>
                <a:srgbClr val="0F0F0F"/>
              </a:solidFill>
            </a:endParaRPr>
          </a:p>
          <a:p>
            <a:pPr marL="0" indent="0">
              <a:buNone/>
            </a:pPr>
            <a:endParaRPr lang="en-US" altLang="en-US" sz="1800" b="1">
              <a:solidFill>
                <a:srgbClr val="0F0F0F"/>
              </a:solidFill>
            </a:endParaRPr>
          </a:p>
          <a:p>
            <a:pPr marL="0" indent="0">
              <a:buNone/>
            </a:pPr>
            <a:r>
              <a:rPr lang="en-US" altLang="en-US" sz="1800" b="1">
                <a:solidFill>
                  <a:srgbClr val="0F0F0F"/>
                </a:solidFill>
              </a:rPr>
              <a:t>Watson Assistant handles the conversational logic and context-aware dialogue management.</a:t>
            </a:r>
            <a:endParaRPr lang="en-US" altLang="en-US" sz="1800" b="1">
              <a:solidFill>
                <a:srgbClr val="0F0F0F"/>
              </a:solidFill>
            </a:endParaRPr>
          </a:p>
          <a:p>
            <a:pPr marL="0" indent="0">
              <a:buNone/>
            </a:pPr>
            <a:r>
              <a:rPr lang="en-US" altLang="en-US" sz="1800" b="1">
                <a:solidFill>
                  <a:srgbClr val="0F0F0F"/>
                </a:solidFill>
              </a:rPr>
              <a:t>Plateform : Agent beta lab</a:t>
            </a:r>
            <a:endParaRPr lang="en-US" altLang="en-US" sz="1800" b="1">
              <a:solidFill>
                <a:srgbClr val="0F0F0F"/>
              </a:solidFill>
            </a:endParaRPr>
          </a:p>
          <a:p>
            <a:pPr marL="0" indent="0">
              <a:buNone/>
            </a:pPr>
            <a:r>
              <a:rPr lang="en-US" altLang="en-US" sz="1800" b="1">
                <a:solidFill>
                  <a:srgbClr val="0F0F0F"/>
                </a:solidFill>
              </a:rPr>
              <a:t>Framework : LanGraph</a:t>
            </a:r>
            <a:endParaRPr lang="en-US" altLang="en-US" sz="1800" b="1">
              <a:solidFill>
                <a:srgbClr val="0F0F0F"/>
              </a:solidFill>
            </a:endParaRPr>
          </a:p>
          <a:p>
            <a:pPr marL="0" indent="0">
              <a:buNone/>
            </a:pPr>
            <a:r>
              <a:rPr lang="en-US" altLang="en-US" sz="1800" b="1">
                <a:solidFill>
                  <a:srgbClr val="0F0F0F"/>
                </a:solidFill>
              </a:rPr>
              <a:t>Architecture : React</a:t>
            </a:r>
            <a:endParaRPr lang="en-US" altLang="en-US" sz="1800" b="1">
              <a:solidFill>
                <a:srgbClr val="0F0F0F"/>
              </a:solidFill>
            </a:endParaRPr>
          </a:p>
          <a:p>
            <a:pPr marL="0" indent="0">
              <a:buNone/>
            </a:pPr>
            <a:r>
              <a:rPr lang="en-US" altLang="en-US" sz="1800" b="1">
                <a:solidFill>
                  <a:srgbClr val="0F0F0F"/>
                </a:solidFill>
              </a:rPr>
              <a:t>Model :  Granite-3-3-7b-instruct large language model</a:t>
            </a:r>
            <a:endParaRPr lang="en-US" altLang="en-US" sz="1800" b="1">
              <a:solidFill>
                <a:srgbClr val="0F0F0F"/>
              </a:solidFill>
            </a:endParaRPr>
          </a:p>
          <a:p>
            <a:pPr marL="0" indent="0">
              <a:buNone/>
            </a:pPr>
            <a:r>
              <a:rPr lang="en-US" altLang="en-US" sz="1800" b="1">
                <a:solidFill>
                  <a:srgbClr val="0F0F0F"/>
                </a:solidFill>
              </a:rPr>
              <a:t>Deployment : IBM cloud </a:t>
            </a:r>
            <a:endParaRPr lang="en-US" altLang="en-US" sz="1800" b="1">
              <a:solidFill>
                <a:srgbClr val="0F0F0F"/>
              </a:solidFill>
            </a:endParaRPr>
          </a:p>
          <a:p>
            <a:pPr marL="0" indent="0">
              <a:buNone/>
            </a:pPr>
            <a:r>
              <a:rPr lang="en-US" altLang="en-US" sz="1800" b="1">
                <a:solidFill>
                  <a:srgbClr val="0F0F0F"/>
                </a:solidFill>
              </a:rPr>
              <a:t>Assosiatives : Watson runtime</a:t>
            </a:r>
            <a:endParaRPr lang="en-US" altLang="en-US"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90000"/>
          </a:bodyPr>
          <a:lstStyle/>
          <a:p>
            <a:pPr marL="305435" indent="-305435"/>
            <a:r>
              <a:rPr lang="en-US" altLang="en-IN"/>
              <a:t>In the algorithum session ,Create an IBM account </a:t>
            </a:r>
            <a:endParaRPr lang="en-US" altLang="en-IN"/>
          </a:p>
          <a:p>
            <a:pPr marL="305435" indent="-305435"/>
            <a:r>
              <a:rPr lang="en-US" altLang="en-IN"/>
              <a:t>IBM account -&gt; watson ai (this would help in building ai agents without coding)</a:t>
            </a:r>
            <a:endParaRPr lang="en-US" altLang="en-IN"/>
          </a:p>
          <a:p>
            <a:pPr marL="305435" indent="-305435"/>
            <a:r>
              <a:rPr lang="en-US" altLang="en-IN"/>
              <a:t>watson ai -&gt; gen ai solutions -&gt; Automating task ai agents -&gt; Agent lab(beta)</a:t>
            </a:r>
            <a:endParaRPr lang="en-US" altLang="en-IN"/>
          </a:p>
          <a:p>
            <a:pPr marL="305435" indent="-305435"/>
            <a:r>
              <a:rPr lang="en-US" altLang="en-IN" b="1">
                <a:solidFill>
                  <a:schemeClr val="tx1"/>
                </a:solidFill>
                <a:effectLst>
                  <a:outerShdw blurRad="38100" dist="19050" dir="2700000" algn="tl" rotWithShape="0">
                    <a:schemeClr val="dk1">
                      <a:alpha val="40000"/>
                    </a:schemeClr>
                  </a:outerShdw>
                </a:effectLst>
              </a:rPr>
              <a:t>Agent lab (beta) : plateform used to build and deploy ai can be used to make your application more flexible and dynamic</a:t>
            </a:r>
            <a:endParaRPr lang="en-US" altLang="en-IN" b="1">
              <a:solidFill>
                <a:schemeClr val="tx1"/>
              </a:solidFill>
              <a:effectLst>
                <a:outerShdw blurRad="38100" dist="19050" dir="2700000" algn="tl" rotWithShape="0">
                  <a:schemeClr val="dk1">
                    <a:alpha val="40000"/>
                  </a:schemeClr>
                </a:outerShdw>
              </a:effectLst>
            </a:endParaRPr>
          </a:p>
          <a:p>
            <a:pPr marL="305435" indent="-305435"/>
            <a:r>
              <a:rPr lang="en-US" altLang="en-IN">
                <a:solidFill>
                  <a:schemeClr val="tx1"/>
                </a:solidFill>
                <a:effectLst>
                  <a:outerShdw blurRad="38100" dist="19050" dir="2700000" algn="tl" rotWithShape="0">
                    <a:schemeClr val="dk1">
                      <a:alpha val="40000"/>
                    </a:schemeClr>
                  </a:outerShdw>
                </a:effectLst>
              </a:rPr>
              <a:t>go to watson ai homepage </a:t>
            </a:r>
            <a:endParaRPr lang="en-US" altLang="en-IN">
              <a:solidFill>
                <a:schemeClr val="tx1"/>
              </a:solidFill>
              <a:effectLst>
                <a:outerShdw blurRad="38100" dist="19050" dir="2700000" algn="tl" rotWithShape="0">
                  <a:schemeClr val="dk1">
                    <a:alpha val="40000"/>
                  </a:schemeClr>
                </a:outerShdw>
              </a:effectLst>
            </a:endParaRPr>
          </a:p>
          <a:p>
            <a:pPr marL="305435" indent="-305435"/>
            <a:r>
              <a:rPr lang="en-US" altLang="en-IN" sz="2000">
                <a:solidFill>
                  <a:schemeClr val="tx1"/>
                </a:solidFill>
                <a:effectLst>
                  <a:outerShdw blurRad="38100" dist="19050" dir="2700000" algn="tl" rotWithShape="0">
                    <a:schemeClr val="dk1">
                      <a:alpha val="40000"/>
                    </a:schemeClr>
                  </a:outerShdw>
                </a:effectLst>
              </a:rPr>
              <a:t>CREATING THE PROJECT</a:t>
            </a:r>
            <a:endParaRPr lang="en-US" altLang="en-IN" sz="1800">
              <a:solidFill>
                <a:schemeClr val="tx1"/>
              </a:solidFill>
              <a:effectLst>
                <a:outerShdw blurRad="38100" dist="19050" dir="2700000" algn="tl" rotWithShape="0">
                  <a:schemeClr val="dk1">
                    <a:alpha val="40000"/>
                  </a:schemeClr>
                </a:outerShdw>
              </a:effectLst>
            </a:endParaRPr>
          </a:p>
          <a:p>
            <a:pPr marL="305435" indent="-305435"/>
            <a:r>
              <a:rPr lang="en-US" altLang="en-IN" sz="1800">
                <a:solidFill>
                  <a:schemeClr val="tx1"/>
                </a:solidFill>
                <a:effectLst>
                  <a:outerShdw blurRad="38100" dist="19050" dir="2700000" algn="tl" rotWithShape="0">
                    <a:schemeClr val="dk1">
                      <a:alpha val="40000"/>
                    </a:schemeClr>
                  </a:outerShdw>
                </a:effectLst>
              </a:rPr>
              <a:t>watson ai homepage -&gt; create a sandbox project -&gt; create a project instead </a:t>
            </a:r>
            <a:endParaRPr lang="en-US" altLang="en-IN" sz="1800">
              <a:solidFill>
                <a:schemeClr val="tx1"/>
              </a:solidFill>
              <a:effectLst>
                <a:outerShdw blurRad="38100" dist="19050" dir="2700000" algn="tl" rotWithShape="0">
                  <a:schemeClr val="dk1">
                    <a:alpha val="40000"/>
                  </a:schemeClr>
                </a:outerShdw>
              </a:effectLst>
            </a:endParaRPr>
          </a:p>
          <a:p>
            <a:pPr marL="305435" indent="-305435"/>
            <a:r>
              <a:rPr lang="en-US" altLang="en-IN" sz="1800">
                <a:solidFill>
                  <a:schemeClr val="tx1"/>
                </a:solidFill>
                <a:effectLst>
                  <a:outerShdw blurRad="38100" dist="19050" dir="2700000" algn="tl" rotWithShape="0">
                    <a:schemeClr val="dk1">
                      <a:alpha val="40000"/>
                    </a:schemeClr>
                  </a:outerShdw>
                </a:effectLst>
              </a:rPr>
              <a:t>create a project -&gt; Add a name -&gt; chose the cloud object storage -&gt;Select Lite(deprecated) (which is a freeplan) -&gt; create</a:t>
            </a:r>
            <a:endParaRPr lang="en-US" altLang="en-IN" sz="1800">
              <a:solidFill>
                <a:schemeClr val="tx1"/>
              </a:solidFill>
              <a:effectLst>
                <a:outerShdw blurRad="38100" dist="19050" dir="2700000" algn="tl" rotWithShape="0">
                  <a:schemeClr val="dk1">
                    <a:alpha val="40000"/>
                  </a:schemeClr>
                </a:outerShdw>
              </a:effectLst>
            </a:endParaRPr>
          </a:p>
          <a:p>
            <a:pPr marL="305435" indent="-305435"/>
            <a:r>
              <a:rPr lang="en-US" altLang="en-IN" sz="1800" b="1">
                <a:solidFill>
                  <a:schemeClr val="tx1"/>
                </a:solidFill>
                <a:effectLst>
                  <a:outerShdw blurRad="38100" dist="19050" dir="2700000" algn="tl" rotWithShape="0">
                    <a:schemeClr val="dk1">
                      <a:alpha val="40000"/>
                    </a:schemeClr>
                  </a:outerShdw>
                </a:effectLst>
              </a:rPr>
              <a:t>Cloud object storage : </a:t>
            </a:r>
            <a:r>
              <a:rPr lang="en-US" altLang="en-US" sz="1800" b="1">
                <a:solidFill>
                  <a:schemeClr val="tx1"/>
                </a:solidFill>
                <a:effectLst>
                  <a:outerShdw blurRad="38100" dist="19050" dir="2700000" algn="tl" rotWithShape="0">
                    <a:schemeClr val="dk1">
                      <a:alpha val="40000"/>
                    </a:schemeClr>
                  </a:outerShdw>
                </a:effectLst>
              </a:rPr>
              <a:t>is a scalable, internet-based storage system that allows you to store and manage large amounts of unstructured data—such as images, videos, documents, and backups—as objects rather than traditional files or blocks.</a:t>
            </a:r>
            <a:endParaRPr lang="en-US" altLang="en-US" sz="1800" b="1">
              <a:solidFill>
                <a:schemeClr val="tx1"/>
              </a:solidFill>
              <a:effectLst>
                <a:outerShdw blurRad="38100" dist="19050" dir="2700000" algn="tl" rotWithShape="0">
                  <a:schemeClr val="dk1">
                    <a:alpha val="40000"/>
                  </a:schemeClr>
                </a:outerShdw>
              </a:effectLst>
            </a:endParaRPr>
          </a:p>
          <a:p>
            <a:pPr marL="305435" indent="-305435"/>
            <a:r>
              <a:rPr lang="en-US" altLang="en-US" sz="1800" b="1">
                <a:solidFill>
                  <a:schemeClr val="tx1"/>
                </a:solidFill>
                <a:effectLst>
                  <a:outerShdw blurRad="38100" dist="19050" dir="2700000" algn="tl" rotWithShape="0">
                    <a:schemeClr val="dk1">
                      <a:alpha val="40000"/>
                    </a:schemeClr>
                  </a:outerShdw>
                </a:effectLst>
              </a:rPr>
              <a:t>Refresh -&gt; Create project -&gt; go to home Build an AI agent  to automate tasks -&gt; click Associate service</a:t>
            </a:r>
            <a:endParaRPr lang="en-US" altLang="en-US" sz="1800" b="1">
              <a:solidFill>
                <a:schemeClr val="tx1"/>
              </a:solidFill>
              <a:effectLst>
                <a:outerShdw blurRad="38100" dist="19050" dir="2700000" algn="tl" rotWithShape="0">
                  <a:schemeClr val="dk1">
                    <a:alpha val="40000"/>
                  </a:schemeClr>
                </a:outerShdw>
              </a:effectLst>
            </a:endParaRPr>
          </a:p>
          <a:p>
            <a:pPr marL="305435" indent="-305435"/>
            <a:r>
              <a:rPr lang="en-US" altLang="en-US" sz="1800" b="1">
                <a:solidFill>
                  <a:schemeClr val="tx1"/>
                </a:solidFill>
                <a:effectLst>
                  <a:outerShdw blurRad="38100" dist="19050" dir="2700000" algn="tl" rotWithShape="0">
                    <a:schemeClr val="dk1">
                      <a:alpha val="40000"/>
                    </a:schemeClr>
                  </a:outerShdw>
                </a:effectLst>
              </a:rPr>
              <a:t>select the region -&gt;Dallias (service name watson ai)-&gt; create -&gt; Home page -&gt; </a:t>
            </a:r>
            <a:r>
              <a:rPr lang="en-US" altLang="en-US" sz="1800" b="1">
                <a:solidFill>
                  <a:schemeClr val="tx1"/>
                </a:solidFill>
                <a:effectLst>
                  <a:outerShdw blurRad="38100" dist="19050" dir="2700000" algn="tl" rotWithShape="0">
                    <a:schemeClr val="dk1">
                      <a:alpha val="40000"/>
                    </a:schemeClr>
                  </a:outerShdw>
                </a:effectLst>
                <a:sym typeface="+mn-ea"/>
              </a:rPr>
              <a:t>Build an AI agent  to automate tasks</a:t>
            </a:r>
            <a:endParaRPr lang="en-US" altLang="en-US" sz="1800" b="1">
              <a:solidFill>
                <a:schemeClr val="tx1"/>
              </a:solidFill>
              <a:effectLst>
                <a:outerShdw blurRad="38100" dist="19050" dir="2700000" algn="tl" rotWithShape="0">
                  <a:schemeClr val="dk1">
                    <a:alpha val="40000"/>
                  </a:schemeClr>
                </a:outerShdw>
              </a:effectLst>
              <a:sym typeface="+mn-ea"/>
            </a:endParaRPr>
          </a:p>
          <a:p>
            <a:pPr marL="305435" indent="-305435"/>
            <a:endParaRPr lang="en-US" altLang="en-US" sz="1800" b="1">
              <a:solidFill>
                <a:schemeClr val="tx1"/>
              </a:solidFill>
              <a:effectLst>
                <a:outerShdw blurRad="38100" dist="19050" dir="2700000" algn="tl" rotWithShape="0">
                  <a:schemeClr val="dk1">
                    <a:alpha val="40000"/>
                  </a:schemeClr>
                </a:outerShdw>
              </a:effectLst>
            </a:endParaRPr>
          </a:p>
          <a:p>
            <a:pPr marL="305435" indent="-305435"/>
            <a:endParaRPr lang="en-US" altLang="en-US" sz="18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ALGORITHUM AND DEPLOYMENT</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b="1"/>
              <a:t>CREATING THE AGENT</a:t>
            </a:r>
            <a:endParaRPr lang="en-US" b="1"/>
          </a:p>
          <a:p>
            <a:r>
              <a:rPr lang="en-US"/>
              <a:t>give the name to the agent(Nutrition agent) -&gt;Architecture used is React Framework is LanGraph -&gt; Add instructions which is suitable for nutrition agent -&gt; for common instructions add to not give answers to any academic or coding questions -&gt; tools(google search,duck duck go search etc) -&gt; select the model </a:t>
            </a:r>
            <a:r>
              <a:rPr lang="en-US" altLang="en-US" b="1">
                <a:solidFill>
                  <a:srgbClr val="0F0F0F"/>
                </a:solidFill>
                <a:sym typeface="+mn-ea"/>
              </a:rPr>
              <a:t>Granite-3-3-7b-instruct  -&gt; then you can give some prompts to test it whether it is working or not(eg: give me a healthy recipe) -&gt; Save the agent</a:t>
            </a:r>
            <a:endParaRPr lang="en-US" altLang="en-US" b="1">
              <a:solidFill>
                <a:srgbClr val="0F0F0F"/>
              </a:solidFill>
              <a:sym typeface="+mn-ea"/>
            </a:endParaRPr>
          </a:p>
          <a:p>
            <a:r>
              <a:rPr lang="en-US" b="1"/>
              <a:t>DEPLOYMENT</a:t>
            </a:r>
            <a:endParaRPr lang="en-US" b="1"/>
          </a:p>
          <a:p>
            <a:r>
              <a:rPr lang="en-US"/>
              <a:t>we deploy the model using IBM cloud -&gt; fter saving click deploy-&gt;Add deployment spaces-&gt; click on watson runtime -&gt;create-&gt; go to saved agent -&gt; click deploy -&gt; enter the name (nutrition agent) -&gt; select production -&gt; watson runtime then create  -&gt; go to home check for projects -&gt; click nutrition agent -&gt; thus it is deployed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4" name="Picture 3"/>
          <p:cNvPicPr>
            <a:picLocks noChangeAspect="1"/>
          </p:cNvPicPr>
          <p:nvPr/>
        </p:nvPicPr>
        <p:blipFill>
          <a:blip r:embed="rId1"/>
          <a:stretch>
            <a:fillRect/>
          </a:stretch>
        </p:blipFill>
        <p:spPr>
          <a:xfrm>
            <a:off x="755650" y="1233170"/>
            <a:ext cx="10160000" cy="3526155"/>
          </a:xfrm>
          <a:prstGeom prst="rect">
            <a:avLst/>
          </a:prstGeom>
        </p:spPr>
      </p:pic>
      <p:sp>
        <p:nvSpPr>
          <p:cNvPr id="6" name="Text Box 5"/>
          <p:cNvSpPr txBox="1"/>
          <p:nvPr/>
        </p:nvSpPr>
        <p:spPr>
          <a:xfrm>
            <a:off x="344170" y="4759325"/>
            <a:ext cx="10896600" cy="3173730"/>
          </a:xfrm>
          <a:prstGeom prst="rect">
            <a:avLst/>
          </a:prstGeom>
          <a:noFill/>
        </p:spPr>
        <p:txBody>
          <a:bodyPr wrap="square" rtlCol="0">
            <a:noAutofit/>
          </a:bodyPr>
          <a:p>
            <a:r>
              <a:rPr lang="en-US"/>
              <a:t>video link :</a:t>
            </a:r>
            <a:r>
              <a:rPr lang="en-US" altLang="en-US"/>
              <a:t>https://amritauniv-my.sharepoint.com/:v:/g/personal/am_sc_u4cse23056_am_students_amrita_edu/EcVbUMkmrg5DvG2hwUUQAUUBN5cIB59dbsJHgDzL7EKQ1g?nav=eyJyZWZlcnJhbEluZm8iOnsicmVmZXJyYWxBcHAiOiJPbmVEcml2ZUZvckJ1c2luZXNzIiwicmVmZXJyYWxBcHBQbGF0Zm9ybSI6IldlYiIsInJlZmVycmFsTW9kZSI6InZpZXciLCJyZWZlcnJhbFZpZXciOiJNeUZpbGVzTGlua0NvcHkifX0&amp;e=uBLyh2</a:t>
            </a:r>
            <a:endParaRPr lang="en-US" altLang="en-US"/>
          </a:p>
          <a:p>
            <a:endParaRPr lang="en-US" altLang="en-US"/>
          </a:p>
          <a:p>
            <a:r>
              <a:rPr lang="en-US" altLang="en-US"/>
              <a:t>github link:https://github.com/Nandanarenjith/Nutrition-agent</a:t>
            </a:r>
            <a:endParaRPr lang="en-US" altLang="en-US"/>
          </a:p>
        </p:txBody>
      </p:sp>
      <p:sp>
        <p:nvSpPr>
          <p:cNvPr id="8" name="Content Placeholder 7"/>
          <p:cNvSpPr/>
          <p:nvPr>
            <p:ph idx="1"/>
          </p:nvPr>
        </p:nvSpPr>
        <p:spPr/>
        <p:txBody>
          <a:bodyPr/>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altLang="en-US" sz="2000" dirty="0"/>
              <a:t>The AI-powered nutrition assistant leverages IBM Watson’s advanced cognitive services to provide personalized, real-time dietary guidance through text, voice, and image-based interactions. By integrating natural language processing, speech recognition, and visual analysis into a unified platform, the system bridges the gap between generic diet apps and professional nutritional advice. Its multimodal interface makes healthy eating more accessible, engaging, and user-centric. Deployed on IBM Cloud, the solution is scalable, secure, and adaptable to a wide range of dietary needs and lifestyles. Overall, this intelligent assistant empowers users to make informed nutritional choices and promotes healthier living through the power of AI.</a:t>
            </a:r>
            <a:endParaRPr lang="en-US" altLang="en-US" sz="20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7918</Words>
  <Application>WPS Presentation</Application>
  <PresentationFormat>Widescreen</PresentationFormat>
  <Paragraphs>121</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NUTRITION AGENT</vt:lpstr>
      <vt:lpstr>OUTLINE</vt:lpstr>
      <vt:lpstr>Problem Statement</vt:lpstr>
      <vt:lpstr>Proposed Solution</vt:lpstr>
      <vt:lpstr>System  Approach</vt:lpstr>
      <vt:lpstr>Algorithm &amp; Deployment</vt:lpstr>
      <vt:lpstr>ALGORITHUM AND DEPLOYMENT</vt:lpstr>
      <vt:lpstr>Result</vt:lpstr>
      <vt:lpstr>Conclusion</vt:lpstr>
      <vt:lpstr>PowerPoint 演示文稿</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27</cp:revision>
  <dcterms:created xsi:type="dcterms:W3CDTF">2021-05-26T16:50:00Z</dcterms:created>
  <dcterms:modified xsi:type="dcterms:W3CDTF">2025-08-01T19:34:13Z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F96B19E5593A41D18F8D5A13C66F1B6B_13</vt:lpwstr>
  </property>
  <property fmtid="{D5CDD505-2E9C-101B-9397-08002B2CF9AE}" pid="4" name="KSOProductBuildVer">
    <vt:lpwstr>1033-12.2.0.21931</vt:lpwstr>
  </property>
</Properties>
</file>