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67" r:id="rId17"/>
    <p:sldId id="270" r:id="rId18"/>
    <p:sldId id="271" r:id="rId19"/>
    <p:sldId id="272" r:id="rId20"/>
    <p:sldId id="273" r:id="rId21"/>
    <p:sldId id="274" r:id="rId22"/>
    <p:sldId id="275" r:id="rId23"/>
    <p:sldId id="276" r:id="rId24"/>
    <p:sldId id="278" r:id="rId25"/>
    <p:sldId id="279" r:id="rId26"/>
    <p:sldId id="277"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PYTHON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The programming LANGUAGE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A1C08687-398C-B006-69CE-7A3603F880A4}"/>
              </a:ext>
            </a:extLst>
          </p:cNvPr>
          <p:cNvPicPr>
            <a:picLocks noChangeAspect="1"/>
          </p:cNvPicPr>
          <p:nvPr/>
        </p:nvPicPr>
        <p:blipFill>
          <a:blip r:embed="rId3"/>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C9DA-59E2-2280-FA6B-32467C9141AE}"/>
              </a:ext>
            </a:extLst>
          </p:cNvPr>
          <p:cNvSpPr>
            <a:spLocks noGrp="1"/>
          </p:cNvSpPr>
          <p:nvPr>
            <p:ph type="title"/>
          </p:nvPr>
        </p:nvSpPr>
        <p:spPr>
          <a:xfrm>
            <a:off x="581192" y="702156"/>
            <a:ext cx="11029616" cy="759007"/>
          </a:xfrm>
        </p:spPr>
        <p:txBody>
          <a:bodyPr/>
          <a:lstStyle/>
          <a:p>
            <a:r>
              <a:rPr lang="en-US" dirty="0"/>
              <a:t>Python data types - 1</a:t>
            </a:r>
            <a:endParaRPr lang="en-IN" dirty="0"/>
          </a:p>
        </p:txBody>
      </p:sp>
      <p:graphicFrame>
        <p:nvGraphicFramePr>
          <p:cNvPr id="5" name="Table 5">
            <a:extLst>
              <a:ext uri="{FF2B5EF4-FFF2-40B4-BE49-F238E27FC236}">
                <a16:creationId xmlns:a16="http://schemas.microsoft.com/office/drawing/2014/main" id="{15233F23-F04D-4B70-1983-3DD4DC12AB19}"/>
              </a:ext>
            </a:extLst>
          </p:cNvPr>
          <p:cNvGraphicFramePr>
            <a:graphicFrameLocks noGrp="1"/>
          </p:cNvGraphicFramePr>
          <p:nvPr>
            <p:ph idx="1"/>
            <p:extLst>
              <p:ext uri="{D42A27DB-BD31-4B8C-83A1-F6EECF244321}">
                <p14:modId xmlns:p14="http://schemas.microsoft.com/office/powerpoint/2010/main" val="3595990974"/>
              </p:ext>
            </p:extLst>
          </p:nvPr>
        </p:nvGraphicFramePr>
        <p:xfrm>
          <a:off x="698406" y="1641948"/>
          <a:ext cx="10795188" cy="3606800"/>
        </p:xfrm>
        <a:graphic>
          <a:graphicData uri="http://schemas.openxmlformats.org/drawingml/2006/table">
            <a:tbl>
              <a:tblPr firstRow="1" bandRow="1">
                <a:tableStyleId>{5C22544A-7EE6-4342-B048-85BDC9FD1C3A}</a:tableStyleId>
              </a:tblPr>
              <a:tblGrid>
                <a:gridCol w="3598396">
                  <a:extLst>
                    <a:ext uri="{9D8B030D-6E8A-4147-A177-3AD203B41FA5}">
                      <a16:colId xmlns:a16="http://schemas.microsoft.com/office/drawing/2014/main" val="1886494702"/>
                    </a:ext>
                  </a:extLst>
                </a:gridCol>
                <a:gridCol w="3598396">
                  <a:extLst>
                    <a:ext uri="{9D8B030D-6E8A-4147-A177-3AD203B41FA5}">
                      <a16:colId xmlns:a16="http://schemas.microsoft.com/office/drawing/2014/main" val="3427043982"/>
                    </a:ext>
                  </a:extLst>
                </a:gridCol>
                <a:gridCol w="3598396">
                  <a:extLst>
                    <a:ext uri="{9D8B030D-6E8A-4147-A177-3AD203B41FA5}">
                      <a16:colId xmlns:a16="http://schemas.microsoft.com/office/drawing/2014/main" val="3700542307"/>
                    </a:ext>
                  </a:extLst>
                </a:gridCol>
              </a:tblGrid>
              <a:tr h="370840">
                <a:tc>
                  <a:txBody>
                    <a:bodyPr/>
                    <a:lstStyle/>
                    <a:p>
                      <a:pPr algn="ctr"/>
                      <a:r>
                        <a:rPr lang="en-IN" dirty="0"/>
                        <a:t>Data Types</a:t>
                      </a:r>
                    </a:p>
                  </a:txBody>
                  <a:tcPr/>
                </a:tc>
                <a:tc>
                  <a:txBody>
                    <a:bodyPr/>
                    <a:lstStyle/>
                    <a:p>
                      <a:pPr algn="ctr"/>
                      <a:r>
                        <a:rPr lang="en-IN" dirty="0"/>
                        <a:t>Classes</a:t>
                      </a:r>
                    </a:p>
                  </a:txBody>
                  <a:tcPr/>
                </a:tc>
                <a:tc>
                  <a:txBody>
                    <a:bodyPr/>
                    <a:lstStyle/>
                    <a:p>
                      <a:pPr algn="ctr"/>
                      <a:r>
                        <a:rPr lang="en-IN" dirty="0"/>
                        <a:t>Description</a:t>
                      </a:r>
                    </a:p>
                  </a:txBody>
                  <a:tcPr/>
                </a:tc>
                <a:extLst>
                  <a:ext uri="{0D108BD9-81ED-4DB2-BD59-A6C34878D82A}">
                    <a16:rowId xmlns:a16="http://schemas.microsoft.com/office/drawing/2014/main" val="17917395"/>
                  </a:ext>
                </a:extLst>
              </a:tr>
              <a:tr h="370840">
                <a:tc>
                  <a:txBody>
                    <a:bodyPr/>
                    <a:lstStyle/>
                    <a:p>
                      <a:r>
                        <a:rPr lang="en-IN" dirty="0"/>
                        <a:t>Numeric</a:t>
                      </a:r>
                    </a:p>
                  </a:txBody>
                  <a:tcPr/>
                </a:tc>
                <a:tc>
                  <a:txBody>
                    <a:bodyPr/>
                    <a:lstStyle/>
                    <a:p>
                      <a:r>
                        <a:rPr lang="en-IN" dirty="0"/>
                        <a:t>int, float, complex</a:t>
                      </a:r>
                    </a:p>
                  </a:txBody>
                  <a:tcPr/>
                </a:tc>
                <a:tc>
                  <a:txBody>
                    <a:bodyPr/>
                    <a:lstStyle/>
                    <a:p>
                      <a:r>
                        <a:rPr lang="en-IN" dirty="0"/>
                        <a:t>holds numeric values</a:t>
                      </a:r>
                    </a:p>
                  </a:txBody>
                  <a:tcPr/>
                </a:tc>
                <a:extLst>
                  <a:ext uri="{0D108BD9-81ED-4DB2-BD59-A6C34878D82A}">
                    <a16:rowId xmlns:a16="http://schemas.microsoft.com/office/drawing/2014/main" val="3266868904"/>
                  </a:ext>
                </a:extLst>
              </a:tr>
              <a:tr h="370840">
                <a:tc>
                  <a:txBody>
                    <a:bodyPr/>
                    <a:lstStyle/>
                    <a:p>
                      <a:r>
                        <a:rPr lang="en-IN" dirty="0"/>
                        <a:t>String</a:t>
                      </a:r>
                    </a:p>
                  </a:txBody>
                  <a:tcPr/>
                </a:tc>
                <a:tc>
                  <a:txBody>
                    <a:bodyPr/>
                    <a:lstStyle/>
                    <a:p>
                      <a:r>
                        <a:rPr lang="en-IN" dirty="0"/>
                        <a:t>str</a:t>
                      </a:r>
                    </a:p>
                  </a:txBody>
                  <a:tcPr/>
                </a:tc>
                <a:tc>
                  <a:txBody>
                    <a:bodyPr/>
                    <a:lstStyle/>
                    <a:p>
                      <a:r>
                        <a:rPr lang="en-IN" dirty="0"/>
                        <a:t>holds sequence of characters</a:t>
                      </a:r>
                    </a:p>
                  </a:txBody>
                  <a:tcPr/>
                </a:tc>
                <a:extLst>
                  <a:ext uri="{0D108BD9-81ED-4DB2-BD59-A6C34878D82A}">
                    <a16:rowId xmlns:a16="http://schemas.microsoft.com/office/drawing/2014/main" val="833064224"/>
                  </a:ext>
                </a:extLst>
              </a:tr>
              <a:tr h="370840">
                <a:tc>
                  <a:txBody>
                    <a:bodyPr/>
                    <a:lstStyle/>
                    <a:p>
                      <a:r>
                        <a:rPr lang="en-IN" dirty="0"/>
                        <a:t>Sequence</a:t>
                      </a:r>
                    </a:p>
                  </a:txBody>
                  <a:tcPr/>
                </a:tc>
                <a:tc>
                  <a:txBody>
                    <a:bodyPr/>
                    <a:lstStyle/>
                    <a:p>
                      <a:r>
                        <a:rPr lang="en-IN" dirty="0"/>
                        <a:t>list, tuple, range</a:t>
                      </a:r>
                    </a:p>
                  </a:txBody>
                  <a:tcPr/>
                </a:tc>
                <a:tc>
                  <a:txBody>
                    <a:bodyPr/>
                    <a:lstStyle/>
                    <a:p>
                      <a:r>
                        <a:rPr lang="en-IN" dirty="0"/>
                        <a:t>holds collection of items</a:t>
                      </a:r>
                    </a:p>
                  </a:txBody>
                  <a:tcPr/>
                </a:tc>
                <a:extLst>
                  <a:ext uri="{0D108BD9-81ED-4DB2-BD59-A6C34878D82A}">
                    <a16:rowId xmlns:a16="http://schemas.microsoft.com/office/drawing/2014/main" val="3905269522"/>
                  </a:ext>
                </a:extLst>
              </a:tr>
              <a:tr h="370840">
                <a:tc>
                  <a:txBody>
                    <a:bodyPr/>
                    <a:lstStyle/>
                    <a:p>
                      <a:r>
                        <a:rPr lang="en-IN" dirty="0"/>
                        <a:t>Mapping</a:t>
                      </a:r>
                    </a:p>
                  </a:txBody>
                  <a:tcPr/>
                </a:tc>
                <a:tc>
                  <a:txBody>
                    <a:bodyPr/>
                    <a:lstStyle/>
                    <a:p>
                      <a:r>
                        <a:rPr lang="en-IN" dirty="0" err="1"/>
                        <a:t>dict</a:t>
                      </a:r>
                      <a:endParaRPr lang="en-IN" dirty="0"/>
                    </a:p>
                  </a:txBody>
                  <a:tcPr/>
                </a:tc>
                <a:tc>
                  <a:txBody>
                    <a:bodyPr/>
                    <a:lstStyle/>
                    <a:p>
                      <a:r>
                        <a:rPr lang="en-US" dirty="0"/>
                        <a:t>holds data in key-value pair form</a:t>
                      </a:r>
                      <a:endParaRPr lang="en-IN" dirty="0"/>
                    </a:p>
                  </a:txBody>
                  <a:tcPr/>
                </a:tc>
                <a:extLst>
                  <a:ext uri="{0D108BD9-81ED-4DB2-BD59-A6C34878D82A}">
                    <a16:rowId xmlns:a16="http://schemas.microsoft.com/office/drawing/2014/main" val="3763040299"/>
                  </a:ext>
                </a:extLst>
              </a:tr>
              <a:tr h="370840">
                <a:tc>
                  <a:txBody>
                    <a:bodyPr/>
                    <a:lstStyle/>
                    <a:p>
                      <a:r>
                        <a:rPr lang="en-IN" dirty="0"/>
                        <a:t>Boolean</a:t>
                      </a:r>
                    </a:p>
                  </a:txBody>
                  <a:tcPr/>
                </a:tc>
                <a:tc>
                  <a:txBody>
                    <a:bodyPr/>
                    <a:lstStyle/>
                    <a:p>
                      <a:r>
                        <a:rPr lang="en-IN" dirty="0"/>
                        <a:t>bool</a:t>
                      </a:r>
                    </a:p>
                  </a:txBody>
                  <a:tcPr/>
                </a:tc>
                <a:tc>
                  <a:txBody>
                    <a:bodyPr/>
                    <a:lstStyle/>
                    <a:p>
                      <a:r>
                        <a:rPr lang="en-US" dirty="0"/>
                        <a:t>holds either True or False</a:t>
                      </a:r>
                      <a:endParaRPr lang="en-IN" dirty="0"/>
                    </a:p>
                  </a:txBody>
                  <a:tcPr/>
                </a:tc>
                <a:extLst>
                  <a:ext uri="{0D108BD9-81ED-4DB2-BD59-A6C34878D82A}">
                    <a16:rowId xmlns:a16="http://schemas.microsoft.com/office/drawing/2014/main" val="1142517795"/>
                  </a:ext>
                </a:extLst>
              </a:tr>
              <a:tr h="370840">
                <a:tc>
                  <a:txBody>
                    <a:bodyPr/>
                    <a:lstStyle/>
                    <a:p>
                      <a:r>
                        <a:rPr lang="en-IN" dirty="0"/>
                        <a:t>Set</a:t>
                      </a:r>
                    </a:p>
                  </a:txBody>
                  <a:tcPr/>
                </a:tc>
                <a:tc>
                  <a:txBody>
                    <a:bodyPr/>
                    <a:lstStyle/>
                    <a:p>
                      <a:r>
                        <a:rPr lang="en-IN" dirty="0"/>
                        <a:t>set, </a:t>
                      </a:r>
                      <a:r>
                        <a:rPr lang="en-IN" dirty="0" err="1"/>
                        <a:t>frozenset</a:t>
                      </a:r>
                      <a:endParaRPr lang="en-IN" dirty="0"/>
                    </a:p>
                  </a:txBody>
                  <a:tcPr/>
                </a:tc>
                <a:tc>
                  <a:txBody>
                    <a:bodyPr/>
                    <a:lstStyle/>
                    <a:p>
                      <a:r>
                        <a:rPr lang="en-US" dirty="0"/>
                        <a:t>hold collection of unique items</a:t>
                      </a:r>
                      <a:endParaRPr lang="en-IN" dirty="0"/>
                    </a:p>
                  </a:txBody>
                  <a:tcPr/>
                </a:tc>
                <a:extLst>
                  <a:ext uri="{0D108BD9-81ED-4DB2-BD59-A6C34878D82A}">
                    <a16:rowId xmlns:a16="http://schemas.microsoft.com/office/drawing/2014/main" val="2435721082"/>
                  </a:ext>
                </a:extLst>
              </a:tr>
              <a:tr h="370840">
                <a:tc>
                  <a:txBody>
                    <a:bodyPr/>
                    <a:lstStyle/>
                    <a:p>
                      <a:r>
                        <a:rPr lang="en-US" dirty="0"/>
                        <a:t>Binary</a:t>
                      </a:r>
                      <a:endParaRPr lang="en-IN" dirty="0"/>
                    </a:p>
                  </a:txBody>
                  <a:tcPr/>
                </a:tc>
                <a:tc>
                  <a:txBody>
                    <a:bodyPr/>
                    <a:lstStyle/>
                    <a:p>
                      <a:r>
                        <a:rPr lang="en-US" dirty="0"/>
                        <a:t>bytes, </a:t>
                      </a:r>
                      <a:r>
                        <a:rPr lang="en-US" dirty="0" err="1"/>
                        <a:t>bytearray</a:t>
                      </a:r>
                      <a:r>
                        <a:rPr lang="en-US" dirty="0"/>
                        <a:t>, </a:t>
                      </a:r>
                      <a:r>
                        <a:rPr lang="en-US" dirty="0" err="1"/>
                        <a:t>memoryview</a:t>
                      </a:r>
                      <a:endParaRPr lang="en-IN" dirty="0"/>
                    </a:p>
                  </a:txBody>
                  <a:tcPr/>
                </a:tc>
                <a:tc>
                  <a:txBody>
                    <a:bodyPr/>
                    <a:lstStyle/>
                    <a:p>
                      <a:endParaRPr lang="en-IN" dirty="0"/>
                    </a:p>
                  </a:txBody>
                  <a:tcPr/>
                </a:tc>
                <a:extLst>
                  <a:ext uri="{0D108BD9-81ED-4DB2-BD59-A6C34878D82A}">
                    <a16:rowId xmlns:a16="http://schemas.microsoft.com/office/drawing/2014/main" val="27267894"/>
                  </a:ext>
                </a:extLst>
              </a:tr>
              <a:tr h="370840">
                <a:tc>
                  <a:txBody>
                    <a:bodyPr/>
                    <a:lstStyle/>
                    <a:p>
                      <a:r>
                        <a:rPr lang="en-US" dirty="0"/>
                        <a:t>None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None Type</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4178652198"/>
                  </a:ext>
                </a:extLst>
              </a:tr>
            </a:tbl>
          </a:graphicData>
        </a:graphic>
      </p:graphicFrame>
      <p:pic>
        <p:nvPicPr>
          <p:cNvPr id="4" name="Picture 3">
            <a:extLst>
              <a:ext uri="{FF2B5EF4-FFF2-40B4-BE49-F238E27FC236}">
                <a16:creationId xmlns:a16="http://schemas.microsoft.com/office/drawing/2014/main" id="{7FE945BC-3E7C-FA8D-3CF4-D1F53F40ED51}"/>
              </a:ext>
            </a:extLst>
          </p:cNvPr>
          <p:cNvPicPr>
            <a:picLocks noChangeAspect="1"/>
          </p:cNvPicPr>
          <p:nvPr/>
        </p:nvPicPr>
        <p:blipFill>
          <a:blip r:embed="rId2"/>
          <a:stretch>
            <a:fillRect/>
          </a:stretch>
        </p:blipFill>
        <p:spPr>
          <a:xfrm>
            <a:off x="10824882" y="654483"/>
            <a:ext cx="884518" cy="806680"/>
          </a:xfrm>
          <a:prstGeom prst="rect">
            <a:avLst/>
          </a:prstGeom>
        </p:spPr>
      </p:pic>
      <p:sp>
        <p:nvSpPr>
          <p:cNvPr id="7" name="TextBox 6">
            <a:extLst>
              <a:ext uri="{FF2B5EF4-FFF2-40B4-BE49-F238E27FC236}">
                <a16:creationId xmlns:a16="http://schemas.microsoft.com/office/drawing/2014/main" id="{AFFE67B7-934B-F304-4C73-D09F639D1CC1}"/>
              </a:ext>
            </a:extLst>
          </p:cNvPr>
          <p:cNvSpPr txBox="1"/>
          <p:nvPr/>
        </p:nvSpPr>
        <p:spPr>
          <a:xfrm>
            <a:off x="698406" y="5429533"/>
            <a:ext cx="10795188" cy="646331"/>
          </a:xfrm>
          <a:prstGeom prst="rect">
            <a:avLst/>
          </a:prstGeom>
          <a:solidFill>
            <a:schemeClr val="accent2">
              <a:lumMod val="20000"/>
              <a:lumOff val="80000"/>
            </a:schemeClr>
          </a:solidFill>
        </p:spPr>
        <p:txBody>
          <a:bodyPr wrap="square">
            <a:spAutoFit/>
          </a:bodyPr>
          <a:lstStyle/>
          <a:p>
            <a:r>
              <a:rPr lang="en-US" dirty="0"/>
              <a:t>Since everything is an object in Python programming, data types are actually classes and variables are instances(object) of these classes.</a:t>
            </a:r>
            <a:endParaRPr lang="en-IN" dirty="0"/>
          </a:p>
        </p:txBody>
      </p:sp>
    </p:spTree>
    <p:extLst>
      <p:ext uri="{BB962C8B-B14F-4D97-AF65-F5344CB8AC3E}">
        <p14:creationId xmlns:p14="http://schemas.microsoft.com/office/powerpoint/2010/main" val="274110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C51DC4-91E8-38FC-FA21-7DF0E77CCBAB}"/>
              </a:ext>
            </a:extLst>
          </p:cNvPr>
          <p:cNvSpPr>
            <a:spLocks noGrp="1"/>
          </p:cNvSpPr>
          <p:nvPr>
            <p:ph type="title"/>
          </p:nvPr>
        </p:nvSpPr>
        <p:spPr>
          <a:xfrm>
            <a:off x="581192" y="769391"/>
            <a:ext cx="11029616" cy="759007"/>
          </a:xfrm>
        </p:spPr>
        <p:txBody>
          <a:bodyPr/>
          <a:lstStyle/>
          <a:p>
            <a:r>
              <a:rPr lang="en-US" dirty="0"/>
              <a:t>Python data types - 2</a:t>
            </a:r>
            <a:endParaRPr lang="en-IN" dirty="0"/>
          </a:p>
        </p:txBody>
      </p:sp>
      <p:pic>
        <p:nvPicPr>
          <p:cNvPr id="7" name="Picture 6">
            <a:extLst>
              <a:ext uri="{FF2B5EF4-FFF2-40B4-BE49-F238E27FC236}">
                <a16:creationId xmlns:a16="http://schemas.microsoft.com/office/drawing/2014/main" id="{C7091F19-8AE1-3A7A-7CAF-BD5DD986407A}"/>
              </a:ext>
            </a:extLst>
          </p:cNvPr>
          <p:cNvPicPr>
            <a:picLocks noChangeAspect="1"/>
          </p:cNvPicPr>
          <p:nvPr/>
        </p:nvPicPr>
        <p:blipFill>
          <a:blip r:embed="rId2"/>
          <a:stretch>
            <a:fillRect/>
          </a:stretch>
        </p:blipFill>
        <p:spPr>
          <a:xfrm>
            <a:off x="10824882" y="654483"/>
            <a:ext cx="884518" cy="806680"/>
          </a:xfrm>
          <a:prstGeom prst="rect">
            <a:avLst/>
          </a:prstGeom>
        </p:spPr>
      </p:pic>
      <p:pic>
        <p:nvPicPr>
          <p:cNvPr id="3" name="Picture 2">
            <a:extLst>
              <a:ext uri="{FF2B5EF4-FFF2-40B4-BE49-F238E27FC236}">
                <a16:creationId xmlns:a16="http://schemas.microsoft.com/office/drawing/2014/main" id="{B299FB05-7B46-AD14-3C5A-2D7640F58FB7}"/>
              </a:ext>
            </a:extLst>
          </p:cNvPr>
          <p:cNvPicPr>
            <a:picLocks noChangeAspect="1"/>
          </p:cNvPicPr>
          <p:nvPr/>
        </p:nvPicPr>
        <p:blipFill>
          <a:blip r:embed="rId3"/>
          <a:stretch>
            <a:fillRect/>
          </a:stretch>
        </p:blipFill>
        <p:spPr>
          <a:xfrm>
            <a:off x="796344" y="1643306"/>
            <a:ext cx="10378161" cy="4711259"/>
          </a:xfrm>
          <a:prstGeom prst="rect">
            <a:avLst/>
          </a:prstGeom>
        </p:spPr>
      </p:pic>
    </p:spTree>
    <p:extLst>
      <p:ext uri="{BB962C8B-B14F-4D97-AF65-F5344CB8AC3E}">
        <p14:creationId xmlns:p14="http://schemas.microsoft.com/office/powerpoint/2010/main" val="143321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EF44E0-BFD2-874B-BB7A-107A3DCCFEE9}"/>
              </a:ext>
            </a:extLst>
          </p:cNvPr>
          <p:cNvPicPr>
            <a:picLocks noGrp="1" noChangeAspect="1"/>
          </p:cNvPicPr>
          <p:nvPr>
            <p:ph idx="1"/>
          </p:nvPr>
        </p:nvPicPr>
        <p:blipFill>
          <a:blip r:embed="rId2"/>
          <a:stretch>
            <a:fillRect/>
          </a:stretch>
        </p:blipFill>
        <p:spPr>
          <a:xfrm>
            <a:off x="1075765" y="759677"/>
            <a:ext cx="9937376" cy="6105080"/>
          </a:xfrm>
        </p:spPr>
      </p:pic>
    </p:spTree>
    <p:extLst>
      <p:ext uri="{BB962C8B-B14F-4D97-AF65-F5344CB8AC3E}">
        <p14:creationId xmlns:p14="http://schemas.microsoft.com/office/powerpoint/2010/main" val="282553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42FC-2475-306A-58EA-5D7350F39EAD}"/>
              </a:ext>
            </a:extLst>
          </p:cNvPr>
          <p:cNvSpPr>
            <a:spLocks noGrp="1"/>
          </p:cNvSpPr>
          <p:nvPr>
            <p:ph type="title"/>
          </p:nvPr>
        </p:nvSpPr>
        <p:spPr>
          <a:xfrm>
            <a:off x="581192" y="702156"/>
            <a:ext cx="11029616" cy="845290"/>
          </a:xfrm>
        </p:spPr>
        <p:txBody>
          <a:bodyPr/>
          <a:lstStyle/>
          <a:p>
            <a:r>
              <a:rPr lang="en-US" dirty="0"/>
              <a:t>Numeric data types</a:t>
            </a:r>
            <a:endParaRPr lang="en-IN" dirty="0"/>
          </a:p>
        </p:txBody>
      </p:sp>
      <p:sp>
        <p:nvSpPr>
          <p:cNvPr id="4" name="Rectangle 1">
            <a:extLst>
              <a:ext uri="{FF2B5EF4-FFF2-40B4-BE49-F238E27FC236}">
                <a16:creationId xmlns:a16="http://schemas.microsoft.com/office/drawing/2014/main" id="{96EF9412-6994-9DB7-1D09-B89BE3A72F81}"/>
              </a:ext>
            </a:extLst>
          </p:cNvPr>
          <p:cNvSpPr>
            <a:spLocks noGrp="1" noChangeArrowheads="1"/>
          </p:cNvSpPr>
          <p:nvPr>
            <p:ph idx="1"/>
          </p:nvPr>
        </p:nvSpPr>
        <p:spPr bwMode="auto">
          <a:xfrm>
            <a:off x="524921" y="1724444"/>
            <a:ext cx="11029616" cy="352642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num1 =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print(num1, 'is of type', type(num1))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num2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print(num2, 'is of type', type(num2))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num3 = 1+2j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print(num3, 'is of type', type(num3))</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C020983-CFBF-F728-92FD-90F302574E70}"/>
              </a:ext>
            </a:extLst>
          </p:cNvPr>
          <p:cNvSpPr>
            <a:spLocks noChangeArrowheads="1"/>
          </p:cNvSpPr>
          <p:nvPr/>
        </p:nvSpPr>
        <p:spPr bwMode="auto">
          <a:xfrm>
            <a:off x="524921" y="5407998"/>
            <a:ext cx="11029616" cy="1015663"/>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5 is of type &lt;class 'int’&gt;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2.0 is of type &lt;class 'float’&gt;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(1+2j) is of type &lt;class 'complex'&gt;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5B18A63-23EE-BED0-1768-32BFB0DEDC03}"/>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46541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0EA-A6C2-4F7E-AEEA-9732BE1FB9FF}"/>
              </a:ext>
            </a:extLst>
          </p:cNvPr>
          <p:cNvSpPr>
            <a:spLocks noGrp="1"/>
          </p:cNvSpPr>
          <p:nvPr>
            <p:ph type="title"/>
          </p:nvPr>
        </p:nvSpPr>
        <p:spPr>
          <a:xfrm>
            <a:off x="581192" y="702157"/>
            <a:ext cx="11029616" cy="615656"/>
          </a:xfrm>
        </p:spPr>
        <p:txBody>
          <a:bodyPr/>
          <a:lstStyle/>
          <a:p>
            <a:r>
              <a:rPr lang="en-US" dirty="0"/>
              <a:t>Python modules</a:t>
            </a:r>
            <a:endParaRPr lang="en-IN" dirty="0"/>
          </a:p>
        </p:txBody>
      </p:sp>
      <p:pic>
        <p:nvPicPr>
          <p:cNvPr id="5" name="Picture 4">
            <a:extLst>
              <a:ext uri="{FF2B5EF4-FFF2-40B4-BE49-F238E27FC236}">
                <a16:creationId xmlns:a16="http://schemas.microsoft.com/office/drawing/2014/main" id="{23477034-E794-CF67-38E6-77295A06AD83}"/>
              </a:ext>
            </a:extLst>
          </p:cNvPr>
          <p:cNvPicPr>
            <a:picLocks noChangeAspect="1"/>
          </p:cNvPicPr>
          <p:nvPr/>
        </p:nvPicPr>
        <p:blipFill>
          <a:blip r:embed="rId2"/>
          <a:stretch>
            <a:fillRect/>
          </a:stretch>
        </p:blipFill>
        <p:spPr>
          <a:xfrm>
            <a:off x="1337307" y="1532965"/>
            <a:ext cx="9527917" cy="4904859"/>
          </a:xfrm>
          <a:prstGeom prst="rect">
            <a:avLst/>
          </a:prstGeom>
        </p:spPr>
      </p:pic>
    </p:spTree>
    <p:extLst>
      <p:ext uri="{BB962C8B-B14F-4D97-AF65-F5344CB8AC3E}">
        <p14:creationId xmlns:p14="http://schemas.microsoft.com/office/powerpoint/2010/main" val="15622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9B8-14F7-13D0-C528-4CEE80A314F3}"/>
              </a:ext>
            </a:extLst>
          </p:cNvPr>
          <p:cNvSpPr>
            <a:spLocks noGrp="1"/>
          </p:cNvSpPr>
          <p:nvPr>
            <p:ph type="title"/>
          </p:nvPr>
        </p:nvSpPr>
        <p:spPr>
          <a:xfrm>
            <a:off x="581192" y="702155"/>
            <a:ext cx="11029616" cy="1166985"/>
          </a:xfrm>
        </p:spPr>
        <p:txBody>
          <a:bodyPr/>
          <a:lstStyle/>
          <a:p>
            <a:r>
              <a:rPr lang="en-US" dirty="0"/>
              <a:t>Rules for Creating a variable</a:t>
            </a:r>
            <a:endParaRPr lang="en-IN" dirty="0"/>
          </a:p>
        </p:txBody>
      </p:sp>
      <p:sp>
        <p:nvSpPr>
          <p:cNvPr id="5" name="TextBox 4">
            <a:extLst>
              <a:ext uri="{FF2B5EF4-FFF2-40B4-BE49-F238E27FC236}">
                <a16:creationId xmlns:a16="http://schemas.microsoft.com/office/drawing/2014/main" id="{15F70596-252D-56F4-2E26-910EDDDDBC6B}"/>
              </a:ext>
            </a:extLst>
          </p:cNvPr>
          <p:cNvSpPr txBox="1"/>
          <p:nvPr/>
        </p:nvSpPr>
        <p:spPr>
          <a:xfrm>
            <a:off x="581191" y="2379746"/>
            <a:ext cx="11029617" cy="313932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 variable can have a short name (like x and y) or a more descriptive name (age, </a:t>
            </a:r>
            <a:r>
              <a:rPr lang="en-US" b="0" i="0" dirty="0" err="1">
                <a:solidFill>
                  <a:srgbClr val="000000"/>
                </a:solidFill>
                <a:effectLst/>
                <a:latin typeface="Verdana" panose="020B0604030504040204" pitchFamily="34" charset="0"/>
              </a:rPr>
              <a:t>carname</a:t>
            </a:r>
            <a:r>
              <a:rPr lang="en-US" b="0" i="0" dirty="0">
                <a:solidFill>
                  <a:srgbClr val="000000"/>
                </a:solidFill>
                <a:effectLst/>
                <a:latin typeface="Verdana" panose="020B0604030504040204" pitchFamily="34" charset="0"/>
              </a:rPr>
              <a:t>, total volume). </a:t>
            </a:r>
          </a:p>
          <a:p>
            <a:pPr algn="l"/>
            <a:endParaRPr lang="en-US" dirty="0">
              <a:solidFill>
                <a:srgbClr val="000000"/>
              </a:solidFill>
              <a:latin typeface="Verdana" panose="020B0604030504040204" pitchFamily="34" charset="0"/>
            </a:endParaRPr>
          </a:p>
          <a:p>
            <a:pPr algn="l"/>
            <a:r>
              <a:rPr lang="en-US" b="1" i="0" dirty="0">
                <a:solidFill>
                  <a:srgbClr val="00B050"/>
                </a:solidFill>
                <a:effectLst/>
                <a:latin typeface="Verdana" panose="020B0604030504040204" pitchFamily="34" charset="0"/>
              </a:rPr>
              <a:t>Rules for Python variables:</a:t>
            </a:r>
          </a:p>
          <a:p>
            <a:pPr algn="l"/>
            <a:endParaRPr lang="en-US" dirty="0">
              <a:solidFill>
                <a:srgbClr val="000000"/>
              </a:solidFill>
              <a:latin typeface="Verdana" panose="020B0604030504040204" pitchFamily="34" charset="0"/>
            </a:endParaRP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A variable name must start with a letter or the underscore character</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A variable name cannot start with a number</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A variable name can only contain alpha-numeric characters and underscores (A-z, 0-9, </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and _ )</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Variable names are case-sensitive (age, Age and AGE are three different variables)</a:t>
            </a:r>
          </a:p>
          <a:p>
            <a:pPr marL="285750" indent="-285750" algn="l">
              <a:buFont typeface="Wingdings" panose="05000000000000000000" pitchFamily="2" charset="2"/>
              <a:buChar char="q"/>
            </a:pPr>
            <a:r>
              <a:rPr lang="en-US" b="0" i="0" dirty="0">
                <a:solidFill>
                  <a:srgbClr val="000000"/>
                </a:solidFill>
                <a:effectLst/>
                <a:latin typeface="Verdana" panose="020B0604030504040204" pitchFamily="34" charset="0"/>
              </a:rPr>
              <a:t>A variable name cannot be any of the Python keywords.</a:t>
            </a:r>
          </a:p>
        </p:txBody>
      </p:sp>
      <p:pic>
        <p:nvPicPr>
          <p:cNvPr id="6" name="Picture 5">
            <a:extLst>
              <a:ext uri="{FF2B5EF4-FFF2-40B4-BE49-F238E27FC236}">
                <a16:creationId xmlns:a16="http://schemas.microsoft.com/office/drawing/2014/main" id="{90C36D05-348D-8D0B-5DC0-FF2FCBA4CA81}"/>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41629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B5E7-EE5A-4BCC-BC30-665D334FCEE1}"/>
              </a:ext>
            </a:extLst>
          </p:cNvPr>
          <p:cNvSpPr>
            <a:spLocks noGrp="1"/>
          </p:cNvSpPr>
          <p:nvPr>
            <p:ph type="title"/>
          </p:nvPr>
        </p:nvSpPr>
        <p:spPr/>
        <p:txBody>
          <a:bodyPr/>
          <a:lstStyle/>
          <a:p>
            <a:r>
              <a:rPr lang="en-US" dirty="0"/>
              <a:t>Examples of variable names</a:t>
            </a:r>
            <a:endParaRPr lang="en-IN" dirty="0"/>
          </a:p>
        </p:txBody>
      </p:sp>
      <p:sp>
        <p:nvSpPr>
          <p:cNvPr id="5" name="TextBox 4">
            <a:extLst>
              <a:ext uri="{FF2B5EF4-FFF2-40B4-BE49-F238E27FC236}">
                <a16:creationId xmlns:a16="http://schemas.microsoft.com/office/drawing/2014/main" id="{8DA97A47-569A-62BC-3DBE-81D2E83D4559}"/>
              </a:ext>
            </a:extLst>
          </p:cNvPr>
          <p:cNvSpPr txBox="1"/>
          <p:nvPr/>
        </p:nvSpPr>
        <p:spPr>
          <a:xfrm>
            <a:off x="581192" y="2350131"/>
            <a:ext cx="3385690" cy="2308324"/>
          </a:xfrm>
          <a:prstGeom prst="rect">
            <a:avLst/>
          </a:prstGeom>
          <a:noFill/>
        </p:spPr>
        <p:txBody>
          <a:bodyPr wrap="square">
            <a:spAutoFit/>
          </a:bodyPr>
          <a:lstStyle/>
          <a:p>
            <a:r>
              <a:rPr lang="en-IN" b="1" i="0" dirty="0">
                <a:solidFill>
                  <a:srgbClr val="00B050"/>
                </a:solidFill>
                <a:effectLst/>
                <a:latin typeface="Verdana" panose="020B0604030504040204" pitchFamily="34" charset="0"/>
              </a:rPr>
              <a:t>Legal variable names:</a:t>
            </a:r>
            <a:endParaRPr lang="en-US" b="1" i="0" dirty="0">
              <a:solidFill>
                <a:srgbClr val="00B050"/>
              </a:solidFill>
              <a:effectLst/>
              <a:latin typeface="Consolas" panose="020B0609020204030204" pitchFamily="49" charset="0"/>
            </a:endParaRPr>
          </a:p>
          <a:p>
            <a:endParaRPr lang="en-US" dirty="0">
              <a:solidFill>
                <a:srgbClr val="000000"/>
              </a:solidFill>
              <a:latin typeface="Consolas" panose="020B0609020204030204" pitchFamily="49" charset="0"/>
            </a:endParaRPr>
          </a:p>
          <a:p>
            <a:r>
              <a:rPr lang="en-US" b="0" i="0" dirty="0" err="1">
                <a:solidFill>
                  <a:srgbClr val="000000"/>
                </a:solidFill>
                <a:effectLst/>
                <a:latin typeface="Consolas" panose="020B0609020204030204" pitchFamily="49" charset="0"/>
              </a:rPr>
              <a:t>myvar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dirty="0"/>
            </a:br>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dirty="0"/>
            </a:br>
            <a:r>
              <a:rPr lang="en-US" b="0" i="0" dirty="0">
                <a:solidFill>
                  <a:srgbClr val="000000"/>
                </a:solidFill>
                <a:effectLst/>
                <a:latin typeface="Consolas" panose="020B0609020204030204" pitchFamily="49" charset="0"/>
              </a:rPr>
              <a:t>_</a:t>
            </a:r>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dirty="0"/>
            </a:br>
            <a:r>
              <a:rPr lang="en-US" b="0" i="0" dirty="0" err="1">
                <a:solidFill>
                  <a:srgbClr val="000000"/>
                </a:solidFill>
                <a:effectLst/>
                <a:latin typeface="Consolas" panose="020B0609020204030204" pitchFamily="49" charset="0"/>
              </a:rPr>
              <a:t>myVar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dirty="0"/>
            </a:br>
            <a:r>
              <a:rPr lang="en-US" b="0" i="0" dirty="0">
                <a:solidFill>
                  <a:srgbClr val="000000"/>
                </a:solidFill>
                <a:effectLst/>
                <a:latin typeface="Consolas" panose="020B0609020204030204" pitchFamily="49" charset="0"/>
              </a:rPr>
              <a:t>MYVAR = </a:t>
            </a:r>
            <a:r>
              <a:rPr lang="en-US" b="0" i="0" dirty="0">
                <a:solidFill>
                  <a:srgbClr val="A52A2A"/>
                </a:solidFill>
                <a:effectLst/>
                <a:latin typeface="Consolas" panose="020B0609020204030204" pitchFamily="49" charset="0"/>
              </a:rPr>
              <a:t>"John"</a:t>
            </a:r>
            <a:br>
              <a:rPr lang="en-US" dirty="0"/>
            </a:br>
            <a:r>
              <a:rPr lang="en-US" b="0" i="0" dirty="0">
                <a:solidFill>
                  <a:srgbClr val="000000"/>
                </a:solidFill>
                <a:effectLst/>
                <a:latin typeface="Consolas" panose="020B0609020204030204" pitchFamily="49" charset="0"/>
              </a:rPr>
              <a:t>myvar2 = </a:t>
            </a:r>
            <a:r>
              <a:rPr lang="en-US" b="0" i="0" dirty="0">
                <a:solidFill>
                  <a:srgbClr val="A52A2A"/>
                </a:solidFill>
                <a:effectLst/>
                <a:latin typeface="Consolas" panose="020B0609020204030204" pitchFamily="49" charset="0"/>
              </a:rPr>
              <a:t>"John"</a:t>
            </a:r>
            <a:endParaRPr lang="en-IN" dirty="0"/>
          </a:p>
        </p:txBody>
      </p:sp>
      <p:sp>
        <p:nvSpPr>
          <p:cNvPr id="7" name="TextBox 6">
            <a:extLst>
              <a:ext uri="{FF2B5EF4-FFF2-40B4-BE49-F238E27FC236}">
                <a16:creationId xmlns:a16="http://schemas.microsoft.com/office/drawing/2014/main" id="{F103F648-DF3D-D6B6-C870-DBFEF94F7CA9}"/>
              </a:ext>
            </a:extLst>
          </p:cNvPr>
          <p:cNvSpPr txBox="1"/>
          <p:nvPr/>
        </p:nvSpPr>
        <p:spPr>
          <a:xfrm>
            <a:off x="4128247" y="2350131"/>
            <a:ext cx="3186953" cy="1477328"/>
          </a:xfrm>
          <a:prstGeom prst="rect">
            <a:avLst/>
          </a:prstGeom>
          <a:noFill/>
        </p:spPr>
        <p:txBody>
          <a:bodyPr wrap="square">
            <a:spAutoFit/>
          </a:bodyPr>
          <a:lstStyle/>
          <a:p>
            <a:r>
              <a:rPr lang="en-IN" b="1" i="0" dirty="0">
                <a:solidFill>
                  <a:srgbClr val="00B050"/>
                </a:solidFill>
                <a:effectLst/>
                <a:latin typeface="Verdana" panose="020B0604030504040204" pitchFamily="34" charset="0"/>
              </a:rPr>
              <a:t>Illegal variable names:</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2myvar = </a:t>
            </a:r>
            <a:r>
              <a:rPr lang="en-US" b="0" i="0" dirty="0">
                <a:solidFill>
                  <a:srgbClr val="A52A2A"/>
                </a:solidFill>
                <a:effectLst/>
                <a:latin typeface="Consolas" panose="020B0609020204030204" pitchFamily="49" charset="0"/>
              </a:rPr>
              <a:t>"John"</a:t>
            </a:r>
            <a:br>
              <a:rPr lang="en-US" dirty="0"/>
            </a:br>
            <a:r>
              <a:rPr lang="en-US" b="0" i="0" dirty="0">
                <a:solidFill>
                  <a:srgbClr val="000000"/>
                </a:solidFill>
                <a:effectLst/>
                <a:latin typeface="Consolas" panose="020B0609020204030204" pitchFamily="49" charset="0"/>
              </a:rPr>
              <a:t>my-var = </a:t>
            </a:r>
            <a:r>
              <a:rPr lang="en-US" b="0" i="0" dirty="0">
                <a:solidFill>
                  <a:srgbClr val="A52A2A"/>
                </a:solidFill>
                <a:effectLst/>
                <a:latin typeface="Consolas" panose="020B0609020204030204" pitchFamily="49" charset="0"/>
              </a:rPr>
              <a:t>"John"</a:t>
            </a:r>
            <a:br>
              <a:rPr lang="en-US" dirty="0"/>
            </a:br>
            <a:r>
              <a:rPr lang="en-US" b="0" i="0" dirty="0">
                <a:solidFill>
                  <a:srgbClr val="000000"/>
                </a:solidFill>
                <a:effectLst/>
                <a:latin typeface="Consolas" panose="020B0609020204030204" pitchFamily="49" charset="0"/>
              </a:rPr>
              <a:t>my var = </a:t>
            </a:r>
            <a:r>
              <a:rPr lang="en-US" b="0" i="0" dirty="0">
                <a:solidFill>
                  <a:srgbClr val="A52A2A"/>
                </a:solidFill>
                <a:effectLst/>
                <a:latin typeface="Consolas" panose="020B0609020204030204" pitchFamily="49" charset="0"/>
              </a:rPr>
              <a:t>"John"</a:t>
            </a:r>
            <a:endParaRPr lang="en-IN" dirty="0"/>
          </a:p>
        </p:txBody>
      </p:sp>
      <p:sp>
        <p:nvSpPr>
          <p:cNvPr id="9" name="TextBox 8">
            <a:extLst>
              <a:ext uri="{FF2B5EF4-FFF2-40B4-BE49-F238E27FC236}">
                <a16:creationId xmlns:a16="http://schemas.microsoft.com/office/drawing/2014/main" id="{36897190-6E69-50DE-5C5E-ACBC849D8EF8}"/>
              </a:ext>
            </a:extLst>
          </p:cNvPr>
          <p:cNvSpPr txBox="1"/>
          <p:nvPr/>
        </p:nvSpPr>
        <p:spPr>
          <a:xfrm>
            <a:off x="7570694" y="2350131"/>
            <a:ext cx="3899647" cy="3693319"/>
          </a:xfrm>
          <a:prstGeom prst="rect">
            <a:avLst/>
          </a:prstGeom>
          <a:noFill/>
        </p:spPr>
        <p:txBody>
          <a:bodyPr wrap="square">
            <a:spAutoFit/>
          </a:bodyPr>
          <a:lstStyle/>
          <a:p>
            <a:r>
              <a:rPr lang="en-IN" b="1" i="0" dirty="0">
                <a:solidFill>
                  <a:srgbClr val="00B050"/>
                </a:solidFill>
                <a:effectLst/>
                <a:latin typeface="Verdana" panose="020B0604030504040204" pitchFamily="34" charset="0"/>
                <a:ea typeface="Verdana" panose="020B0604030504040204" pitchFamily="34" charset="0"/>
              </a:rPr>
              <a:t>Camel case variable names:</a:t>
            </a:r>
          </a:p>
          <a:p>
            <a:endParaRPr lang="en-IN" dirty="0">
              <a:solidFill>
                <a:srgbClr val="000000"/>
              </a:solidFill>
              <a:latin typeface="Consolas" panose="020B0609020204030204" pitchFamily="49" charset="0"/>
            </a:endParaRPr>
          </a:p>
          <a:p>
            <a:r>
              <a:rPr lang="en-IN" b="0" i="0" dirty="0" err="1">
                <a:solidFill>
                  <a:srgbClr val="000000"/>
                </a:solidFill>
                <a:effectLst/>
                <a:latin typeface="Consolas" panose="020B0609020204030204" pitchFamily="49" charset="0"/>
              </a:rPr>
              <a:t>myVariableName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p>
          <a:p>
            <a:endParaRPr lang="en-IN" dirty="0">
              <a:solidFill>
                <a:srgbClr val="A52A2A"/>
              </a:solidFill>
              <a:latin typeface="Consolas" panose="020B0609020204030204" pitchFamily="49" charset="0"/>
            </a:endParaRPr>
          </a:p>
          <a:p>
            <a:endParaRPr lang="en-IN" dirty="0">
              <a:solidFill>
                <a:srgbClr val="A52A2A"/>
              </a:solidFill>
              <a:latin typeface="Consolas" panose="020B0609020204030204" pitchFamily="49" charset="0"/>
            </a:endParaRPr>
          </a:p>
          <a:p>
            <a:r>
              <a:rPr lang="en-IN" b="1" i="0" dirty="0">
                <a:solidFill>
                  <a:srgbClr val="00B050"/>
                </a:solidFill>
                <a:effectLst/>
                <a:latin typeface="Verdana" panose="020B0604030504040204" pitchFamily="34" charset="0"/>
                <a:ea typeface="Verdana" panose="020B0604030504040204" pitchFamily="34" charset="0"/>
              </a:rPr>
              <a:t>Pascal case variable names:</a:t>
            </a:r>
          </a:p>
          <a:p>
            <a:endParaRPr lang="en-IN" dirty="0">
              <a:solidFill>
                <a:srgbClr val="A52A2A"/>
              </a:solidFill>
              <a:latin typeface="Consolas" panose="020B0609020204030204" pitchFamily="49" charset="0"/>
            </a:endParaRPr>
          </a:p>
          <a:p>
            <a:r>
              <a:rPr lang="en-IN" b="0" i="0" dirty="0" err="1">
                <a:solidFill>
                  <a:srgbClr val="000000"/>
                </a:solidFill>
                <a:effectLst/>
                <a:latin typeface="Consolas" panose="020B0609020204030204" pitchFamily="49" charset="0"/>
              </a:rPr>
              <a:t>MyVariableName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endParaRPr lang="en-IN" b="0" i="0" dirty="0">
              <a:effectLst/>
              <a:latin typeface="Consolas" panose="020B0609020204030204" pitchFamily="49" charset="0"/>
            </a:endParaRPr>
          </a:p>
          <a:p>
            <a:endParaRPr lang="en-IN" dirty="0">
              <a:solidFill>
                <a:srgbClr val="A52A2A"/>
              </a:solidFill>
              <a:latin typeface="Consolas" panose="020B0609020204030204" pitchFamily="49" charset="0"/>
            </a:endParaRPr>
          </a:p>
          <a:p>
            <a:endParaRPr lang="en-IN" b="0" i="0" dirty="0">
              <a:solidFill>
                <a:srgbClr val="A52A2A"/>
              </a:solidFill>
              <a:effectLst/>
              <a:latin typeface="Consolas" panose="020B0609020204030204" pitchFamily="49" charset="0"/>
            </a:endParaRPr>
          </a:p>
          <a:p>
            <a:r>
              <a:rPr lang="en-IN" b="1" dirty="0">
                <a:solidFill>
                  <a:srgbClr val="00B050"/>
                </a:solidFill>
                <a:latin typeface="Verdana" panose="020B0604030504040204" pitchFamily="34" charset="0"/>
                <a:ea typeface="Verdana" panose="020B0604030504040204" pitchFamily="34" charset="0"/>
              </a:rPr>
              <a:t>Snake case variable names:</a:t>
            </a:r>
          </a:p>
          <a:p>
            <a:endParaRPr lang="en-IN" b="0" i="0" dirty="0">
              <a:solidFill>
                <a:srgbClr val="A52A2A"/>
              </a:solidFill>
              <a:effectLst/>
              <a:latin typeface="Consolas" panose="020B0609020204030204" pitchFamily="49" charset="0"/>
            </a:endParaRPr>
          </a:p>
          <a:p>
            <a:r>
              <a:rPr lang="en-IN" b="0" i="0" dirty="0" err="1">
                <a:solidFill>
                  <a:srgbClr val="000000"/>
                </a:solidFill>
                <a:effectLst/>
                <a:latin typeface="Consolas" panose="020B0609020204030204" pitchFamily="49" charset="0"/>
              </a:rPr>
              <a:t>my_variable_name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p>
        </p:txBody>
      </p:sp>
      <p:pic>
        <p:nvPicPr>
          <p:cNvPr id="3" name="Picture 2">
            <a:extLst>
              <a:ext uri="{FF2B5EF4-FFF2-40B4-BE49-F238E27FC236}">
                <a16:creationId xmlns:a16="http://schemas.microsoft.com/office/drawing/2014/main" id="{738980E0-E1C7-2509-B447-FC2A3C71DE87}"/>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260359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E886-712F-2008-D301-03259AD86B29}"/>
              </a:ext>
            </a:extLst>
          </p:cNvPr>
          <p:cNvSpPr>
            <a:spLocks noGrp="1"/>
          </p:cNvSpPr>
          <p:nvPr>
            <p:ph type="title"/>
          </p:nvPr>
        </p:nvSpPr>
        <p:spPr>
          <a:xfrm>
            <a:off x="581192" y="702156"/>
            <a:ext cx="11029616" cy="924938"/>
          </a:xfrm>
        </p:spPr>
        <p:txBody>
          <a:bodyPr/>
          <a:lstStyle/>
          <a:p>
            <a:r>
              <a:rPr lang="en-US" dirty="0"/>
              <a:t>Python valid variable assignment</a:t>
            </a:r>
            <a:endParaRPr lang="en-IN" dirty="0"/>
          </a:p>
        </p:txBody>
      </p:sp>
      <p:sp>
        <p:nvSpPr>
          <p:cNvPr id="5" name="TextBox 4">
            <a:extLst>
              <a:ext uri="{FF2B5EF4-FFF2-40B4-BE49-F238E27FC236}">
                <a16:creationId xmlns:a16="http://schemas.microsoft.com/office/drawing/2014/main" id="{DA25245E-8574-B89A-DFAC-18E1B7953B8C}"/>
              </a:ext>
            </a:extLst>
          </p:cNvPr>
          <p:cNvSpPr txBox="1"/>
          <p:nvPr/>
        </p:nvSpPr>
        <p:spPr>
          <a:xfrm>
            <a:off x="803462" y="2137946"/>
            <a:ext cx="6098240" cy="1754326"/>
          </a:xfrm>
          <a:prstGeom prst="rect">
            <a:avLst/>
          </a:prstGeom>
          <a:noFill/>
        </p:spPr>
        <p:txBody>
          <a:bodyPr wrap="square">
            <a:spAutoFit/>
          </a:bodyPr>
          <a:lstStyle/>
          <a:p>
            <a:r>
              <a:rPr lang="en-IN" b="1" dirty="0">
                <a:solidFill>
                  <a:srgbClr val="00B050"/>
                </a:solidFill>
                <a:latin typeface="Verdana" panose="020B0604030504040204" pitchFamily="34" charset="0"/>
                <a:ea typeface="Verdana" panose="020B0604030504040204" pitchFamily="34" charset="0"/>
              </a:rPr>
              <a:t>Many Values to Multiple Variables:</a:t>
            </a:r>
          </a:p>
          <a:p>
            <a:endParaRPr lang="en-IN" dirty="0"/>
          </a:p>
          <a:p>
            <a:r>
              <a:rPr lang="en-IN" b="1" dirty="0">
                <a:latin typeface="Courier New" panose="02070309020205020404" pitchFamily="49" charset="0"/>
                <a:cs typeface="Courier New" panose="02070309020205020404" pitchFamily="49" charset="0"/>
              </a:rPr>
              <a:t>x, y, z = "Orange", "Banana", "Cherry"</a:t>
            </a:r>
          </a:p>
          <a:p>
            <a:r>
              <a:rPr lang="en-IN" b="1" dirty="0">
                <a:latin typeface="Courier New" panose="02070309020205020404" pitchFamily="49" charset="0"/>
                <a:cs typeface="Courier New" panose="02070309020205020404" pitchFamily="49" charset="0"/>
              </a:rPr>
              <a:t>print(x)</a:t>
            </a:r>
          </a:p>
          <a:p>
            <a:r>
              <a:rPr lang="en-IN" b="1" dirty="0">
                <a:latin typeface="Courier New" panose="02070309020205020404" pitchFamily="49" charset="0"/>
                <a:cs typeface="Courier New" panose="02070309020205020404" pitchFamily="49" charset="0"/>
              </a:rPr>
              <a:t>print(y)</a:t>
            </a:r>
          </a:p>
          <a:p>
            <a:r>
              <a:rPr lang="en-IN" b="1" dirty="0">
                <a:latin typeface="Courier New" panose="02070309020205020404" pitchFamily="49" charset="0"/>
                <a:cs typeface="Courier New" panose="02070309020205020404" pitchFamily="49" charset="0"/>
              </a:rPr>
              <a:t>print(z)</a:t>
            </a:r>
          </a:p>
        </p:txBody>
      </p:sp>
      <p:sp>
        <p:nvSpPr>
          <p:cNvPr id="7" name="TextBox 6">
            <a:extLst>
              <a:ext uri="{FF2B5EF4-FFF2-40B4-BE49-F238E27FC236}">
                <a16:creationId xmlns:a16="http://schemas.microsoft.com/office/drawing/2014/main" id="{4EE77B3B-5964-11AC-0F9C-B4BFB51B5E77}"/>
              </a:ext>
            </a:extLst>
          </p:cNvPr>
          <p:cNvSpPr txBox="1"/>
          <p:nvPr/>
        </p:nvSpPr>
        <p:spPr>
          <a:xfrm>
            <a:off x="6901702" y="2137946"/>
            <a:ext cx="4111439" cy="2031325"/>
          </a:xfrm>
          <a:prstGeom prst="rect">
            <a:avLst/>
          </a:prstGeom>
          <a:noFill/>
        </p:spPr>
        <p:txBody>
          <a:bodyPr wrap="square">
            <a:spAutoFit/>
          </a:bodyPr>
          <a:lstStyle/>
          <a:p>
            <a:r>
              <a:rPr lang="en-IN" b="1" dirty="0">
                <a:solidFill>
                  <a:srgbClr val="00B050"/>
                </a:solidFill>
                <a:latin typeface="Verdana" panose="020B0604030504040204" pitchFamily="34" charset="0"/>
                <a:ea typeface="Verdana" panose="020B0604030504040204" pitchFamily="34" charset="0"/>
              </a:rPr>
              <a:t>One Value to Multiple Variables:</a:t>
            </a:r>
          </a:p>
          <a:p>
            <a:endParaRPr lang="en-IN" b="1" dirty="0"/>
          </a:p>
          <a:p>
            <a:r>
              <a:rPr lang="en-IN" b="1" dirty="0">
                <a:latin typeface="Courier New" panose="02070309020205020404" pitchFamily="49" charset="0"/>
                <a:cs typeface="Courier New" panose="02070309020205020404" pitchFamily="49" charset="0"/>
              </a:rPr>
              <a:t>x = y = z = "Orange"</a:t>
            </a:r>
          </a:p>
          <a:p>
            <a:r>
              <a:rPr lang="en-IN" b="1" dirty="0">
                <a:latin typeface="Courier New" panose="02070309020205020404" pitchFamily="49" charset="0"/>
                <a:cs typeface="Courier New" panose="02070309020205020404" pitchFamily="49" charset="0"/>
              </a:rPr>
              <a:t>print(x)</a:t>
            </a:r>
          </a:p>
          <a:p>
            <a:r>
              <a:rPr lang="en-IN" b="1" dirty="0">
                <a:latin typeface="Courier New" panose="02070309020205020404" pitchFamily="49" charset="0"/>
                <a:cs typeface="Courier New" panose="02070309020205020404" pitchFamily="49" charset="0"/>
              </a:rPr>
              <a:t>print(y)</a:t>
            </a:r>
          </a:p>
          <a:p>
            <a:r>
              <a:rPr lang="en-IN" b="1" dirty="0">
                <a:latin typeface="Courier New" panose="02070309020205020404" pitchFamily="49" charset="0"/>
                <a:cs typeface="Courier New" panose="02070309020205020404" pitchFamily="49" charset="0"/>
              </a:rPr>
              <a:t>print(z)</a:t>
            </a:r>
          </a:p>
        </p:txBody>
      </p:sp>
      <p:sp>
        <p:nvSpPr>
          <p:cNvPr id="9" name="TextBox 8">
            <a:extLst>
              <a:ext uri="{FF2B5EF4-FFF2-40B4-BE49-F238E27FC236}">
                <a16:creationId xmlns:a16="http://schemas.microsoft.com/office/drawing/2014/main" id="{C5D9E85A-83B5-C496-5664-12166F3F77BA}"/>
              </a:ext>
            </a:extLst>
          </p:cNvPr>
          <p:cNvSpPr txBox="1"/>
          <p:nvPr/>
        </p:nvSpPr>
        <p:spPr>
          <a:xfrm>
            <a:off x="803462" y="4170796"/>
            <a:ext cx="6098240" cy="2031325"/>
          </a:xfrm>
          <a:prstGeom prst="rect">
            <a:avLst/>
          </a:prstGeom>
          <a:noFill/>
        </p:spPr>
        <p:txBody>
          <a:bodyPr wrap="square">
            <a:spAutoFit/>
          </a:bodyPr>
          <a:lstStyle/>
          <a:p>
            <a:r>
              <a:rPr lang="en-IN" b="1" dirty="0">
                <a:solidFill>
                  <a:srgbClr val="00B050"/>
                </a:solidFill>
                <a:latin typeface="Verdana" panose="020B0604030504040204" pitchFamily="34" charset="0"/>
                <a:ea typeface="Verdana" panose="020B0604030504040204" pitchFamily="34" charset="0"/>
              </a:rPr>
              <a:t>Unpack a Collection:</a:t>
            </a:r>
          </a:p>
          <a:p>
            <a:endParaRPr lang="en-IN" dirty="0"/>
          </a:p>
          <a:p>
            <a:r>
              <a:rPr lang="en-IN" b="1" dirty="0">
                <a:latin typeface="Courier New" panose="02070309020205020404" pitchFamily="49" charset="0"/>
                <a:cs typeface="Courier New" panose="02070309020205020404" pitchFamily="49" charset="0"/>
              </a:rPr>
              <a:t>fruits = ["apple", "banana", "cherry"]</a:t>
            </a:r>
          </a:p>
          <a:p>
            <a:r>
              <a:rPr lang="en-IN" b="1" dirty="0">
                <a:latin typeface="Courier New" panose="02070309020205020404" pitchFamily="49" charset="0"/>
                <a:cs typeface="Courier New" panose="02070309020205020404" pitchFamily="49" charset="0"/>
              </a:rPr>
              <a:t>x, y, z = fruits</a:t>
            </a:r>
          </a:p>
          <a:p>
            <a:r>
              <a:rPr lang="en-IN" b="1" dirty="0">
                <a:latin typeface="Courier New" panose="02070309020205020404" pitchFamily="49" charset="0"/>
                <a:cs typeface="Courier New" panose="02070309020205020404" pitchFamily="49" charset="0"/>
              </a:rPr>
              <a:t>print(x)</a:t>
            </a:r>
          </a:p>
          <a:p>
            <a:r>
              <a:rPr lang="en-IN" b="1" dirty="0">
                <a:latin typeface="Courier New" panose="02070309020205020404" pitchFamily="49" charset="0"/>
                <a:cs typeface="Courier New" panose="02070309020205020404" pitchFamily="49" charset="0"/>
              </a:rPr>
              <a:t>print(y)</a:t>
            </a:r>
          </a:p>
          <a:p>
            <a:r>
              <a:rPr lang="en-IN" b="1" dirty="0">
                <a:latin typeface="Courier New" panose="02070309020205020404" pitchFamily="49" charset="0"/>
                <a:cs typeface="Courier New" panose="02070309020205020404" pitchFamily="49" charset="0"/>
              </a:rPr>
              <a:t>print(z)</a:t>
            </a:r>
          </a:p>
        </p:txBody>
      </p:sp>
      <p:pic>
        <p:nvPicPr>
          <p:cNvPr id="3" name="Picture 2">
            <a:extLst>
              <a:ext uri="{FF2B5EF4-FFF2-40B4-BE49-F238E27FC236}">
                <a16:creationId xmlns:a16="http://schemas.microsoft.com/office/drawing/2014/main" id="{D6E49493-13C5-0087-8690-B8B7370849D6}"/>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231164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054B-6AEF-7402-05A5-F571541A9910}"/>
              </a:ext>
            </a:extLst>
          </p:cNvPr>
          <p:cNvSpPr>
            <a:spLocks noGrp="1"/>
          </p:cNvSpPr>
          <p:nvPr>
            <p:ph type="title"/>
          </p:nvPr>
        </p:nvSpPr>
        <p:spPr>
          <a:xfrm>
            <a:off x="581192" y="702156"/>
            <a:ext cx="11029616" cy="763573"/>
          </a:xfrm>
        </p:spPr>
        <p:txBody>
          <a:bodyPr/>
          <a:lstStyle/>
          <a:p>
            <a:r>
              <a:rPr lang="en-US" dirty="0"/>
              <a:t>Global variables</a:t>
            </a:r>
            <a:endParaRPr lang="en-IN" dirty="0"/>
          </a:p>
        </p:txBody>
      </p:sp>
      <p:sp>
        <p:nvSpPr>
          <p:cNvPr id="5" name="TextBox 4">
            <a:extLst>
              <a:ext uri="{FF2B5EF4-FFF2-40B4-BE49-F238E27FC236}">
                <a16:creationId xmlns:a16="http://schemas.microsoft.com/office/drawing/2014/main" id="{CFB6E634-AFB2-85D1-E5BD-E68E3F017B6C}"/>
              </a:ext>
            </a:extLst>
          </p:cNvPr>
          <p:cNvSpPr txBox="1"/>
          <p:nvPr/>
        </p:nvSpPr>
        <p:spPr>
          <a:xfrm>
            <a:off x="581192" y="1899628"/>
            <a:ext cx="11029616" cy="2585323"/>
          </a:xfrm>
          <a:prstGeom prst="rect">
            <a:avLst/>
          </a:prstGeom>
          <a:noFill/>
        </p:spPr>
        <p:txBody>
          <a:bodyPr wrap="square">
            <a:spAutoFit/>
          </a:bodyPr>
          <a:lstStyle/>
          <a:p>
            <a:r>
              <a:rPr lang="en-IN" dirty="0"/>
              <a:t>The variables that are created outside of a function</a:t>
            </a:r>
          </a:p>
          <a:p>
            <a:r>
              <a:rPr lang="en-US" dirty="0"/>
              <a:t>Global variables can be created both inside and outside of functions</a:t>
            </a:r>
          </a:p>
          <a:p>
            <a:endParaRPr lang="en-US" dirty="0"/>
          </a:p>
          <a:p>
            <a:r>
              <a:rPr lang="en-US" b="1" dirty="0">
                <a:latin typeface="Courier New" panose="02070309020205020404" pitchFamily="49" charset="0"/>
                <a:cs typeface="Courier New" panose="02070309020205020404" pitchFamily="49" charset="0"/>
              </a:rPr>
              <a:t>x = "awesome"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print("Python is " + x)</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a:t>
            </a:r>
            <a:endParaRPr lang="en-IN"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6447D1E-8CBA-2C15-C83B-043BFC074007}"/>
              </a:ext>
            </a:extLst>
          </p:cNvPr>
          <p:cNvSpPr txBox="1"/>
          <p:nvPr/>
        </p:nvSpPr>
        <p:spPr>
          <a:xfrm>
            <a:off x="6096000" y="3053790"/>
            <a:ext cx="5514808" cy="2862322"/>
          </a:xfrm>
          <a:prstGeom prst="rect">
            <a:avLst/>
          </a:prstGeom>
          <a:noFill/>
        </p:spPr>
        <p:txBody>
          <a:bodyPr wrap="square">
            <a:spAutoFit/>
          </a:bodyPr>
          <a:lstStyle/>
          <a:p>
            <a:r>
              <a:rPr lang="en-IN" dirty="0"/>
              <a:t>If you use the global keyword, the variable belongs to the global scope:</a:t>
            </a:r>
          </a:p>
          <a:p>
            <a:endParaRPr lang="en-IN" dirty="0"/>
          </a:p>
          <a:p>
            <a:r>
              <a:rPr lang="en-IN" b="1" dirty="0">
                <a:latin typeface="Courier New" panose="02070309020205020404" pitchFamily="49" charset="0"/>
                <a:cs typeface="Courier New" panose="02070309020205020404" pitchFamily="49" charset="0"/>
              </a:rPr>
              <a:t>def </a:t>
            </a:r>
            <a:r>
              <a:rPr lang="en-IN" b="1" dirty="0" err="1">
                <a:latin typeface="Courier New" panose="02070309020205020404" pitchFamily="49" charset="0"/>
                <a:cs typeface="Courier New" panose="02070309020205020404" pitchFamily="49" charset="0"/>
              </a:rPr>
              <a:t>myfunc</a:t>
            </a:r>
            <a:r>
              <a:rPr lang="en-IN" b="1" dirty="0">
                <a:latin typeface="Courier New" panose="02070309020205020404" pitchFamily="49" charset="0"/>
                <a:cs typeface="Courier New" panose="02070309020205020404" pitchFamily="49" charset="0"/>
              </a:rPr>
              <a:t>():</a:t>
            </a:r>
          </a:p>
          <a:p>
            <a:r>
              <a:rPr lang="en-IN" b="1" dirty="0">
                <a:latin typeface="Courier New" panose="02070309020205020404" pitchFamily="49" charset="0"/>
                <a:cs typeface="Courier New" panose="02070309020205020404" pitchFamily="49" charset="0"/>
              </a:rPr>
              <a:t>  global x</a:t>
            </a:r>
          </a:p>
          <a:p>
            <a:r>
              <a:rPr lang="en-IN" b="1" dirty="0">
                <a:latin typeface="Courier New" panose="02070309020205020404" pitchFamily="49" charset="0"/>
                <a:cs typeface="Courier New" panose="02070309020205020404" pitchFamily="49" charset="0"/>
              </a:rPr>
              <a:t>  x = "fantastic"</a:t>
            </a:r>
          </a:p>
          <a:p>
            <a:endParaRPr lang="en-IN" b="1" dirty="0">
              <a:latin typeface="Courier New" panose="02070309020205020404" pitchFamily="49" charset="0"/>
              <a:cs typeface="Courier New" panose="02070309020205020404" pitchFamily="49" charset="0"/>
            </a:endParaRPr>
          </a:p>
          <a:p>
            <a:r>
              <a:rPr lang="en-IN" b="1" dirty="0" err="1">
                <a:latin typeface="Courier New" panose="02070309020205020404" pitchFamily="49" charset="0"/>
                <a:cs typeface="Courier New" panose="02070309020205020404" pitchFamily="49" charset="0"/>
              </a:rPr>
              <a:t>myfunc</a:t>
            </a:r>
            <a:r>
              <a:rPr lang="en-IN" b="1" dirty="0">
                <a:latin typeface="Courier New" panose="02070309020205020404" pitchFamily="49" charset="0"/>
                <a:cs typeface="Courier New" panose="02070309020205020404" pitchFamily="49" charset="0"/>
              </a:rPr>
              <a:t>()</a:t>
            </a:r>
          </a:p>
          <a:p>
            <a:endParaRPr lang="en-IN" b="1" dirty="0">
              <a:latin typeface="Courier New" panose="02070309020205020404" pitchFamily="49" charset="0"/>
              <a:cs typeface="Courier New" panose="02070309020205020404" pitchFamily="49" charset="0"/>
            </a:endParaRPr>
          </a:p>
          <a:p>
            <a:r>
              <a:rPr lang="en-IN" b="1" dirty="0">
                <a:latin typeface="Courier New" panose="02070309020205020404" pitchFamily="49" charset="0"/>
                <a:cs typeface="Courier New" panose="02070309020205020404" pitchFamily="49" charset="0"/>
              </a:rPr>
              <a:t>print("Python is " + x)</a:t>
            </a:r>
          </a:p>
        </p:txBody>
      </p:sp>
      <p:pic>
        <p:nvPicPr>
          <p:cNvPr id="3" name="Picture 2">
            <a:extLst>
              <a:ext uri="{FF2B5EF4-FFF2-40B4-BE49-F238E27FC236}">
                <a16:creationId xmlns:a16="http://schemas.microsoft.com/office/drawing/2014/main" id="{106FFF90-C30C-75FB-A89D-9543C0416E1A}"/>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89397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54B8-9BA9-E052-FAF5-5E1795F0DA47}"/>
              </a:ext>
            </a:extLst>
          </p:cNvPr>
          <p:cNvSpPr>
            <a:spLocks noGrp="1"/>
          </p:cNvSpPr>
          <p:nvPr>
            <p:ph type="title"/>
          </p:nvPr>
        </p:nvSpPr>
        <p:spPr>
          <a:xfrm>
            <a:off x="581192" y="702156"/>
            <a:ext cx="11029616" cy="806680"/>
          </a:xfrm>
        </p:spPr>
        <p:txBody>
          <a:bodyPr/>
          <a:lstStyle/>
          <a:p>
            <a:r>
              <a:rPr lang="en-IN" b="1" dirty="0"/>
              <a:t>Escape Characters</a:t>
            </a:r>
            <a:endParaRPr lang="en-IN" dirty="0"/>
          </a:p>
        </p:txBody>
      </p:sp>
      <p:graphicFrame>
        <p:nvGraphicFramePr>
          <p:cNvPr id="5" name="Table 5">
            <a:extLst>
              <a:ext uri="{FF2B5EF4-FFF2-40B4-BE49-F238E27FC236}">
                <a16:creationId xmlns:a16="http://schemas.microsoft.com/office/drawing/2014/main" id="{E49988CA-122B-CB9F-BF1C-787551FED493}"/>
              </a:ext>
            </a:extLst>
          </p:cNvPr>
          <p:cNvGraphicFramePr>
            <a:graphicFrameLocks noGrp="1"/>
          </p:cNvGraphicFramePr>
          <p:nvPr>
            <p:ph idx="1"/>
            <p:extLst>
              <p:ext uri="{D42A27DB-BD31-4B8C-83A1-F6EECF244321}">
                <p14:modId xmlns:p14="http://schemas.microsoft.com/office/powerpoint/2010/main" val="1078499353"/>
              </p:ext>
            </p:extLst>
          </p:nvPr>
        </p:nvGraphicFramePr>
        <p:xfrm>
          <a:off x="1845049" y="2018834"/>
          <a:ext cx="8038540" cy="3708400"/>
        </p:xfrm>
        <a:graphic>
          <a:graphicData uri="http://schemas.openxmlformats.org/drawingml/2006/table">
            <a:tbl>
              <a:tblPr firstRow="1" bandRow="1">
                <a:tableStyleId>{5C22544A-7EE6-4342-B048-85BDC9FD1C3A}</a:tableStyleId>
              </a:tblPr>
              <a:tblGrid>
                <a:gridCol w="850568">
                  <a:extLst>
                    <a:ext uri="{9D8B030D-6E8A-4147-A177-3AD203B41FA5}">
                      <a16:colId xmlns:a16="http://schemas.microsoft.com/office/drawing/2014/main" val="3646850975"/>
                    </a:ext>
                  </a:extLst>
                </a:gridCol>
                <a:gridCol w="2528428">
                  <a:extLst>
                    <a:ext uri="{9D8B030D-6E8A-4147-A177-3AD203B41FA5}">
                      <a16:colId xmlns:a16="http://schemas.microsoft.com/office/drawing/2014/main" val="1803607591"/>
                    </a:ext>
                  </a:extLst>
                </a:gridCol>
                <a:gridCol w="4659544">
                  <a:extLst>
                    <a:ext uri="{9D8B030D-6E8A-4147-A177-3AD203B41FA5}">
                      <a16:colId xmlns:a16="http://schemas.microsoft.com/office/drawing/2014/main" val="4159264668"/>
                    </a:ext>
                  </a:extLst>
                </a:gridCol>
              </a:tblGrid>
              <a:tr h="370840">
                <a:tc>
                  <a:txBody>
                    <a:bodyPr/>
                    <a:lstStyle/>
                    <a:p>
                      <a:pPr algn="ctr"/>
                      <a:r>
                        <a:rPr lang="en-US" dirty="0" err="1"/>
                        <a:t>Slno</a:t>
                      </a:r>
                      <a:endParaRPr lang="en-IN" dirty="0"/>
                    </a:p>
                  </a:txBody>
                  <a:tcPr/>
                </a:tc>
                <a:tc>
                  <a:txBody>
                    <a:bodyPr/>
                    <a:lstStyle/>
                    <a:p>
                      <a:r>
                        <a:rPr lang="en-US" dirty="0"/>
                        <a:t>Code</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316983963"/>
                  </a:ext>
                </a:extLst>
              </a:tr>
              <a:tr h="370840">
                <a:tc>
                  <a:txBody>
                    <a:bodyPr/>
                    <a:lstStyle/>
                    <a:p>
                      <a:pPr algn="ctr"/>
                      <a:r>
                        <a:rPr lang="en-US" dirty="0"/>
                        <a:t>1</a:t>
                      </a:r>
                      <a:endParaRPr lang="en-IN" dirty="0"/>
                    </a:p>
                  </a:txBody>
                  <a:tcPr/>
                </a:tc>
                <a:tc>
                  <a:txBody>
                    <a:bodyPr/>
                    <a:lstStyle/>
                    <a:p>
                      <a:r>
                        <a:rPr lang="en-IN" dirty="0"/>
                        <a:t>\'</a:t>
                      </a:r>
                    </a:p>
                  </a:txBody>
                  <a:tcPr/>
                </a:tc>
                <a:tc>
                  <a:txBody>
                    <a:bodyPr/>
                    <a:lstStyle/>
                    <a:p>
                      <a:r>
                        <a:rPr lang="en-IN" dirty="0"/>
                        <a:t>Single Quote</a:t>
                      </a:r>
                    </a:p>
                  </a:txBody>
                  <a:tcPr/>
                </a:tc>
                <a:extLst>
                  <a:ext uri="{0D108BD9-81ED-4DB2-BD59-A6C34878D82A}">
                    <a16:rowId xmlns:a16="http://schemas.microsoft.com/office/drawing/2014/main" val="3212856824"/>
                  </a:ext>
                </a:extLst>
              </a:tr>
              <a:tr h="370840">
                <a:tc>
                  <a:txBody>
                    <a:bodyPr/>
                    <a:lstStyle/>
                    <a:p>
                      <a:pPr algn="ctr"/>
                      <a:r>
                        <a:rPr lang="en-US" dirty="0"/>
                        <a:t>2</a:t>
                      </a:r>
                      <a:endParaRPr lang="en-IN" dirty="0"/>
                    </a:p>
                  </a:txBody>
                  <a:tcPr/>
                </a:tc>
                <a:tc>
                  <a:txBody>
                    <a:bodyPr/>
                    <a:lstStyle/>
                    <a:p>
                      <a:r>
                        <a:rPr lang="en-IN" dirty="0"/>
                        <a:t>\\</a:t>
                      </a:r>
                    </a:p>
                  </a:txBody>
                  <a:tcPr/>
                </a:tc>
                <a:tc>
                  <a:txBody>
                    <a:bodyPr/>
                    <a:lstStyle/>
                    <a:p>
                      <a:r>
                        <a:rPr lang="en-IN" dirty="0"/>
                        <a:t>Backslash</a:t>
                      </a:r>
                    </a:p>
                  </a:txBody>
                  <a:tcPr/>
                </a:tc>
                <a:extLst>
                  <a:ext uri="{0D108BD9-81ED-4DB2-BD59-A6C34878D82A}">
                    <a16:rowId xmlns:a16="http://schemas.microsoft.com/office/drawing/2014/main" val="1493370848"/>
                  </a:ext>
                </a:extLst>
              </a:tr>
              <a:tr h="370840">
                <a:tc>
                  <a:txBody>
                    <a:bodyPr/>
                    <a:lstStyle/>
                    <a:p>
                      <a:pPr algn="ctr"/>
                      <a:r>
                        <a:rPr lang="en-US" dirty="0"/>
                        <a:t>3</a:t>
                      </a:r>
                      <a:endParaRPr lang="en-IN" dirty="0"/>
                    </a:p>
                  </a:txBody>
                  <a:tcPr/>
                </a:tc>
                <a:tc>
                  <a:txBody>
                    <a:bodyPr/>
                    <a:lstStyle/>
                    <a:p>
                      <a:r>
                        <a:rPr lang="en-IN" dirty="0"/>
                        <a:t>\n</a:t>
                      </a:r>
                    </a:p>
                  </a:txBody>
                  <a:tcPr/>
                </a:tc>
                <a:tc>
                  <a:txBody>
                    <a:bodyPr/>
                    <a:lstStyle/>
                    <a:p>
                      <a:r>
                        <a:rPr lang="en-IN" dirty="0"/>
                        <a:t>New Line</a:t>
                      </a:r>
                    </a:p>
                  </a:txBody>
                  <a:tcPr/>
                </a:tc>
                <a:extLst>
                  <a:ext uri="{0D108BD9-81ED-4DB2-BD59-A6C34878D82A}">
                    <a16:rowId xmlns:a16="http://schemas.microsoft.com/office/drawing/2014/main" val="2193809980"/>
                  </a:ext>
                </a:extLst>
              </a:tr>
              <a:tr h="370840">
                <a:tc>
                  <a:txBody>
                    <a:bodyPr/>
                    <a:lstStyle/>
                    <a:p>
                      <a:pPr algn="ctr"/>
                      <a:r>
                        <a:rPr lang="en-US" dirty="0"/>
                        <a:t>4</a:t>
                      </a:r>
                      <a:endParaRPr lang="en-IN" dirty="0"/>
                    </a:p>
                  </a:txBody>
                  <a:tcPr/>
                </a:tc>
                <a:tc>
                  <a:txBody>
                    <a:bodyPr/>
                    <a:lstStyle/>
                    <a:p>
                      <a:r>
                        <a:rPr lang="en-IN" dirty="0"/>
                        <a:t>\r</a:t>
                      </a:r>
                    </a:p>
                  </a:txBody>
                  <a:tcPr/>
                </a:tc>
                <a:tc>
                  <a:txBody>
                    <a:bodyPr/>
                    <a:lstStyle/>
                    <a:p>
                      <a:r>
                        <a:rPr lang="en-IN" dirty="0"/>
                        <a:t>Carriage Return</a:t>
                      </a:r>
                    </a:p>
                  </a:txBody>
                  <a:tcPr/>
                </a:tc>
                <a:extLst>
                  <a:ext uri="{0D108BD9-81ED-4DB2-BD59-A6C34878D82A}">
                    <a16:rowId xmlns:a16="http://schemas.microsoft.com/office/drawing/2014/main" val="1833349561"/>
                  </a:ext>
                </a:extLst>
              </a:tr>
              <a:tr h="370840">
                <a:tc>
                  <a:txBody>
                    <a:bodyPr/>
                    <a:lstStyle/>
                    <a:p>
                      <a:pPr algn="ctr"/>
                      <a:r>
                        <a:rPr lang="en-US" dirty="0"/>
                        <a:t>5</a:t>
                      </a:r>
                      <a:endParaRPr lang="en-IN" dirty="0"/>
                    </a:p>
                  </a:txBody>
                  <a:tcPr/>
                </a:tc>
                <a:tc>
                  <a:txBody>
                    <a:bodyPr/>
                    <a:lstStyle/>
                    <a:p>
                      <a:r>
                        <a:rPr lang="en-IN" dirty="0"/>
                        <a:t>\t</a:t>
                      </a:r>
                    </a:p>
                  </a:txBody>
                  <a:tcPr/>
                </a:tc>
                <a:tc>
                  <a:txBody>
                    <a:bodyPr/>
                    <a:lstStyle/>
                    <a:p>
                      <a:r>
                        <a:rPr lang="en-IN" dirty="0"/>
                        <a:t>Tab</a:t>
                      </a:r>
                    </a:p>
                  </a:txBody>
                  <a:tcPr/>
                </a:tc>
                <a:extLst>
                  <a:ext uri="{0D108BD9-81ED-4DB2-BD59-A6C34878D82A}">
                    <a16:rowId xmlns:a16="http://schemas.microsoft.com/office/drawing/2014/main" val="1941958322"/>
                  </a:ext>
                </a:extLst>
              </a:tr>
              <a:tr h="370840">
                <a:tc>
                  <a:txBody>
                    <a:bodyPr/>
                    <a:lstStyle/>
                    <a:p>
                      <a:pPr algn="ctr"/>
                      <a:r>
                        <a:rPr lang="en-US" dirty="0"/>
                        <a:t>6</a:t>
                      </a:r>
                      <a:endParaRPr lang="en-IN" dirty="0"/>
                    </a:p>
                  </a:txBody>
                  <a:tcPr/>
                </a:tc>
                <a:tc>
                  <a:txBody>
                    <a:bodyPr/>
                    <a:lstStyle/>
                    <a:p>
                      <a:r>
                        <a:rPr lang="en-IN" dirty="0"/>
                        <a:t>\b</a:t>
                      </a:r>
                    </a:p>
                  </a:txBody>
                  <a:tcPr/>
                </a:tc>
                <a:tc>
                  <a:txBody>
                    <a:bodyPr/>
                    <a:lstStyle/>
                    <a:p>
                      <a:r>
                        <a:rPr lang="en-IN" dirty="0"/>
                        <a:t>Backspace</a:t>
                      </a:r>
                    </a:p>
                  </a:txBody>
                  <a:tcPr/>
                </a:tc>
                <a:extLst>
                  <a:ext uri="{0D108BD9-81ED-4DB2-BD59-A6C34878D82A}">
                    <a16:rowId xmlns:a16="http://schemas.microsoft.com/office/drawing/2014/main" val="2623768612"/>
                  </a:ext>
                </a:extLst>
              </a:tr>
              <a:tr h="370840">
                <a:tc>
                  <a:txBody>
                    <a:bodyPr/>
                    <a:lstStyle/>
                    <a:p>
                      <a:pPr algn="ctr"/>
                      <a:r>
                        <a:rPr lang="en-US" dirty="0"/>
                        <a:t>7</a:t>
                      </a:r>
                      <a:endParaRPr lang="en-IN" dirty="0"/>
                    </a:p>
                  </a:txBody>
                  <a:tcPr/>
                </a:tc>
                <a:tc>
                  <a:txBody>
                    <a:bodyPr/>
                    <a:lstStyle/>
                    <a:p>
                      <a:r>
                        <a:rPr lang="en-IN" dirty="0"/>
                        <a:t>\f</a:t>
                      </a:r>
                    </a:p>
                  </a:txBody>
                  <a:tcPr/>
                </a:tc>
                <a:tc>
                  <a:txBody>
                    <a:bodyPr/>
                    <a:lstStyle/>
                    <a:p>
                      <a:r>
                        <a:rPr lang="en-IN" dirty="0"/>
                        <a:t>Form Feed</a:t>
                      </a:r>
                    </a:p>
                  </a:txBody>
                  <a:tcPr/>
                </a:tc>
                <a:extLst>
                  <a:ext uri="{0D108BD9-81ED-4DB2-BD59-A6C34878D82A}">
                    <a16:rowId xmlns:a16="http://schemas.microsoft.com/office/drawing/2014/main" val="97376333"/>
                  </a:ext>
                </a:extLst>
              </a:tr>
              <a:tr h="370840">
                <a:tc>
                  <a:txBody>
                    <a:bodyPr/>
                    <a:lstStyle/>
                    <a:p>
                      <a:pPr algn="ctr"/>
                      <a:r>
                        <a:rPr lang="en-US" dirty="0"/>
                        <a:t>8</a:t>
                      </a:r>
                      <a:endParaRPr lang="en-IN" dirty="0"/>
                    </a:p>
                  </a:txBody>
                  <a:tcPr/>
                </a:tc>
                <a:tc>
                  <a:txBody>
                    <a:bodyPr/>
                    <a:lstStyle/>
                    <a:p>
                      <a:r>
                        <a:rPr lang="en-IN" dirty="0"/>
                        <a:t>\</a:t>
                      </a:r>
                      <a:r>
                        <a:rPr lang="en-IN" dirty="0" err="1"/>
                        <a:t>ooo</a:t>
                      </a:r>
                      <a:endParaRPr lang="en-IN" dirty="0"/>
                    </a:p>
                  </a:txBody>
                  <a:tcPr/>
                </a:tc>
                <a:tc>
                  <a:txBody>
                    <a:bodyPr/>
                    <a:lstStyle/>
                    <a:p>
                      <a:r>
                        <a:rPr lang="en-IN" dirty="0"/>
                        <a:t>Octal value</a:t>
                      </a:r>
                    </a:p>
                  </a:txBody>
                  <a:tcPr/>
                </a:tc>
                <a:extLst>
                  <a:ext uri="{0D108BD9-81ED-4DB2-BD59-A6C34878D82A}">
                    <a16:rowId xmlns:a16="http://schemas.microsoft.com/office/drawing/2014/main" val="815101215"/>
                  </a:ext>
                </a:extLst>
              </a:tr>
              <a:tr h="370840">
                <a:tc>
                  <a:txBody>
                    <a:bodyPr/>
                    <a:lstStyle/>
                    <a:p>
                      <a:pPr algn="ctr"/>
                      <a:r>
                        <a:rPr lang="en-US" dirty="0"/>
                        <a:t>9</a:t>
                      </a:r>
                      <a:endParaRPr lang="en-IN" dirty="0"/>
                    </a:p>
                  </a:txBody>
                  <a:tcPr/>
                </a:tc>
                <a:tc>
                  <a:txBody>
                    <a:bodyPr/>
                    <a:lstStyle/>
                    <a:p>
                      <a:r>
                        <a:rPr lang="en-IN" dirty="0"/>
                        <a:t>\</a:t>
                      </a:r>
                      <a:r>
                        <a:rPr lang="en-IN" dirty="0" err="1"/>
                        <a:t>xhh</a:t>
                      </a:r>
                      <a:endParaRPr lang="en-IN" dirty="0"/>
                    </a:p>
                  </a:txBody>
                  <a:tcPr/>
                </a:tc>
                <a:tc>
                  <a:txBody>
                    <a:bodyPr/>
                    <a:lstStyle/>
                    <a:p>
                      <a:r>
                        <a:rPr lang="en-IN" dirty="0"/>
                        <a:t>Hex value</a:t>
                      </a:r>
                    </a:p>
                  </a:txBody>
                  <a:tcPr/>
                </a:tc>
                <a:extLst>
                  <a:ext uri="{0D108BD9-81ED-4DB2-BD59-A6C34878D82A}">
                    <a16:rowId xmlns:a16="http://schemas.microsoft.com/office/drawing/2014/main" val="822533362"/>
                  </a:ext>
                </a:extLst>
              </a:tr>
            </a:tbl>
          </a:graphicData>
        </a:graphic>
      </p:graphicFrame>
      <p:pic>
        <p:nvPicPr>
          <p:cNvPr id="4" name="Picture 3">
            <a:extLst>
              <a:ext uri="{FF2B5EF4-FFF2-40B4-BE49-F238E27FC236}">
                <a16:creationId xmlns:a16="http://schemas.microsoft.com/office/drawing/2014/main" id="{934826C8-65C5-C963-6C11-003E17A3CEF3}"/>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128112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What is Python?</a:t>
            </a:r>
          </a:p>
        </p:txBody>
      </p:sp>
      <p:sp>
        <p:nvSpPr>
          <p:cNvPr id="5" name="Content Placeholder 4">
            <a:extLst>
              <a:ext uri="{FF2B5EF4-FFF2-40B4-BE49-F238E27FC236}">
                <a16:creationId xmlns:a16="http://schemas.microsoft.com/office/drawing/2014/main" id="{45A12796-DFE5-ED5A-C085-005F42F30DE6}"/>
              </a:ext>
            </a:extLst>
          </p:cNvPr>
          <p:cNvSpPr>
            <a:spLocks noGrp="1"/>
          </p:cNvSpPr>
          <p:nvPr>
            <p:ph idx="1"/>
          </p:nvPr>
        </p:nvSpPr>
        <p:spPr/>
        <p:txBody>
          <a:bodyPr numCol="2">
            <a:normAutofit lnSpcReduction="10000"/>
          </a:bodyPr>
          <a:lstStyle/>
          <a:p>
            <a:r>
              <a:rPr lang="en-US" sz="2000" b="0" i="0" dirty="0">
                <a:solidFill>
                  <a:srgbClr val="202124"/>
                </a:solidFill>
                <a:effectLst/>
                <a:latin typeface="Google Sans"/>
              </a:rPr>
              <a:t>Python was created by </a:t>
            </a:r>
            <a:r>
              <a:rPr lang="en-US" sz="2000" b="0" i="0" dirty="0">
                <a:solidFill>
                  <a:srgbClr val="040C28"/>
                </a:solidFill>
                <a:effectLst/>
                <a:latin typeface="Google Sans"/>
              </a:rPr>
              <a:t>Guido van Rossum</a:t>
            </a:r>
            <a:r>
              <a:rPr lang="en-US" sz="2000" b="0" i="0" dirty="0">
                <a:solidFill>
                  <a:srgbClr val="202124"/>
                </a:solidFill>
                <a:effectLst/>
                <a:latin typeface="Google Sans"/>
              </a:rPr>
              <a:t>, and first released on February 20, 1991.</a:t>
            </a:r>
            <a:endParaRPr lang="en-US" sz="2000" dirty="0"/>
          </a:p>
          <a:p>
            <a:r>
              <a:rPr lang="en-US" sz="2000" dirty="0"/>
              <a:t>Python is a high-level, general-purpose programming language. Its design philosophy emphasizes code readability with the use of significant indentation via the off-side rule. Python is dynamically typed and garbage-collected.</a:t>
            </a:r>
          </a:p>
          <a:p>
            <a:endParaRPr lang="en-US" sz="2000" dirty="0"/>
          </a:p>
          <a:p>
            <a:endParaRPr lang="en-US" sz="2000" dirty="0"/>
          </a:p>
          <a:p>
            <a:r>
              <a:rPr lang="en-US" sz="2000" b="1">
                <a:solidFill>
                  <a:schemeClr val="accent2">
                    <a:lumMod val="60000"/>
                    <a:lumOff val="40000"/>
                  </a:schemeClr>
                </a:solidFill>
              </a:rPr>
              <a:t>Designed </a:t>
            </a:r>
            <a:r>
              <a:rPr lang="en-US" sz="2000" b="1" dirty="0">
                <a:solidFill>
                  <a:schemeClr val="accent2">
                    <a:lumMod val="60000"/>
                    <a:lumOff val="40000"/>
                  </a:schemeClr>
                </a:solidFill>
              </a:rPr>
              <a:t>by</a:t>
            </a:r>
            <a:r>
              <a:rPr lang="en-US" sz="2000" dirty="0"/>
              <a:t>: Guido van Rossum</a:t>
            </a:r>
            <a:endParaRPr lang="en-IN" sz="2000" dirty="0"/>
          </a:p>
          <a:p>
            <a:r>
              <a:rPr lang="en-US" sz="2000" b="1" dirty="0">
                <a:solidFill>
                  <a:schemeClr val="accent2">
                    <a:lumMod val="60000"/>
                    <a:lumOff val="40000"/>
                  </a:schemeClr>
                </a:solidFill>
              </a:rPr>
              <a:t>Developer</a:t>
            </a:r>
            <a:r>
              <a:rPr lang="en-US" sz="2000" dirty="0"/>
              <a:t>: Python Software Foundation</a:t>
            </a:r>
            <a:endParaRPr lang="en-IN" sz="2000" dirty="0"/>
          </a:p>
          <a:p>
            <a:r>
              <a:rPr lang="en-US" sz="2000" b="1" dirty="0">
                <a:solidFill>
                  <a:schemeClr val="accent2">
                    <a:lumMod val="60000"/>
                    <a:lumOff val="40000"/>
                  </a:schemeClr>
                </a:solidFill>
              </a:rPr>
              <a:t>First appeared</a:t>
            </a:r>
            <a:r>
              <a:rPr lang="en-US" sz="2000" dirty="0"/>
              <a:t>: 20 February 1991; 32 years ago</a:t>
            </a:r>
            <a:endParaRPr lang="en-IN" sz="2000" dirty="0"/>
          </a:p>
          <a:p>
            <a:r>
              <a:rPr lang="en-US" sz="2000" b="1" dirty="0">
                <a:solidFill>
                  <a:schemeClr val="accent2">
                    <a:lumMod val="60000"/>
                    <a:lumOff val="40000"/>
                  </a:schemeClr>
                </a:solidFill>
              </a:rPr>
              <a:t>OS</a:t>
            </a:r>
            <a:r>
              <a:rPr lang="en-US" sz="2000" dirty="0"/>
              <a:t>: Windows, macOS, Linux/UNIX, Android and more</a:t>
            </a:r>
            <a:endParaRPr lang="en-IN" sz="2000" dirty="0"/>
          </a:p>
          <a:p>
            <a:r>
              <a:rPr lang="en-US" sz="2000" b="1" dirty="0">
                <a:solidFill>
                  <a:schemeClr val="accent2">
                    <a:lumMod val="60000"/>
                    <a:lumOff val="40000"/>
                  </a:schemeClr>
                </a:solidFill>
              </a:rPr>
              <a:t>Paradigm</a:t>
            </a:r>
            <a:r>
              <a:rPr lang="en-US" sz="2000" dirty="0"/>
              <a:t>: Multi-paradigm: object-oriented, procedural (imperative), functional, structured, reflective</a:t>
            </a:r>
          </a:p>
        </p:txBody>
      </p:sp>
      <p:pic>
        <p:nvPicPr>
          <p:cNvPr id="6" name="Picture 5">
            <a:extLst>
              <a:ext uri="{FF2B5EF4-FFF2-40B4-BE49-F238E27FC236}">
                <a16:creationId xmlns:a16="http://schemas.microsoft.com/office/drawing/2014/main" id="{0BC82DED-58A2-D3B3-3271-BC1686EC7247}"/>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6440-9CE2-AED8-4F82-EA9A0D698936}"/>
              </a:ext>
            </a:extLst>
          </p:cNvPr>
          <p:cNvSpPr>
            <a:spLocks noGrp="1"/>
          </p:cNvSpPr>
          <p:nvPr>
            <p:ph type="title"/>
          </p:nvPr>
        </p:nvSpPr>
        <p:spPr>
          <a:xfrm>
            <a:off x="581192" y="702156"/>
            <a:ext cx="11029616" cy="655997"/>
          </a:xfrm>
        </p:spPr>
        <p:txBody>
          <a:bodyPr/>
          <a:lstStyle/>
          <a:p>
            <a:r>
              <a:rPr lang="en-US" dirty="0"/>
              <a:t>Types of operators</a:t>
            </a:r>
            <a:endParaRPr lang="en-IN" dirty="0"/>
          </a:p>
        </p:txBody>
      </p:sp>
      <p:sp>
        <p:nvSpPr>
          <p:cNvPr id="5" name="TextBox 4">
            <a:extLst>
              <a:ext uri="{FF2B5EF4-FFF2-40B4-BE49-F238E27FC236}">
                <a16:creationId xmlns:a16="http://schemas.microsoft.com/office/drawing/2014/main" id="{702577C3-DB77-5069-91CC-3F7CBDAF886B}"/>
              </a:ext>
            </a:extLst>
          </p:cNvPr>
          <p:cNvSpPr txBox="1"/>
          <p:nvPr/>
        </p:nvSpPr>
        <p:spPr>
          <a:xfrm>
            <a:off x="1775011" y="1867414"/>
            <a:ext cx="7466479" cy="3965701"/>
          </a:xfrm>
          <a:prstGeom prst="rect">
            <a:avLst/>
          </a:prstGeom>
          <a:noFill/>
        </p:spPr>
        <p:txBody>
          <a:bodyPr wrap="square">
            <a:spAutoFit/>
          </a:bodyPr>
          <a:lstStyle/>
          <a:p>
            <a:r>
              <a:rPr lang="en-US" sz="2000" b="1" dirty="0"/>
              <a:t>Python divides the operators in the following groups:</a:t>
            </a:r>
          </a:p>
          <a:p>
            <a:endParaRPr lang="en-US" dirty="0"/>
          </a:p>
          <a:p>
            <a:pPr marL="285750" indent="-285750">
              <a:lnSpc>
                <a:spcPct val="150000"/>
              </a:lnSpc>
              <a:spcAft>
                <a:spcPts val="600"/>
              </a:spcAft>
              <a:buFont typeface="Wingdings" panose="05000000000000000000" pitchFamily="2" charset="2"/>
              <a:buChar char="q"/>
            </a:pPr>
            <a:r>
              <a:rPr lang="en-US" dirty="0"/>
              <a:t>Arithmetic operators</a:t>
            </a:r>
          </a:p>
          <a:p>
            <a:pPr marL="285750" indent="-285750">
              <a:lnSpc>
                <a:spcPct val="150000"/>
              </a:lnSpc>
              <a:spcAft>
                <a:spcPts val="600"/>
              </a:spcAft>
              <a:buFont typeface="Wingdings" panose="05000000000000000000" pitchFamily="2" charset="2"/>
              <a:buChar char="q"/>
            </a:pPr>
            <a:r>
              <a:rPr lang="en-US" dirty="0"/>
              <a:t>Assignment operators</a:t>
            </a:r>
          </a:p>
          <a:p>
            <a:pPr marL="285750" indent="-285750">
              <a:lnSpc>
                <a:spcPct val="150000"/>
              </a:lnSpc>
              <a:spcAft>
                <a:spcPts val="600"/>
              </a:spcAft>
              <a:buFont typeface="Wingdings" panose="05000000000000000000" pitchFamily="2" charset="2"/>
              <a:buChar char="q"/>
            </a:pPr>
            <a:r>
              <a:rPr lang="en-US" dirty="0"/>
              <a:t>Comparison operators</a:t>
            </a:r>
          </a:p>
          <a:p>
            <a:pPr marL="285750" indent="-285750">
              <a:lnSpc>
                <a:spcPct val="150000"/>
              </a:lnSpc>
              <a:spcAft>
                <a:spcPts val="600"/>
              </a:spcAft>
              <a:buFont typeface="Wingdings" panose="05000000000000000000" pitchFamily="2" charset="2"/>
              <a:buChar char="q"/>
            </a:pPr>
            <a:r>
              <a:rPr lang="en-US" dirty="0"/>
              <a:t>Logical operators</a:t>
            </a:r>
          </a:p>
          <a:p>
            <a:pPr marL="285750" indent="-285750">
              <a:lnSpc>
                <a:spcPct val="150000"/>
              </a:lnSpc>
              <a:spcAft>
                <a:spcPts val="600"/>
              </a:spcAft>
              <a:buFont typeface="Wingdings" panose="05000000000000000000" pitchFamily="2" charset="2"/>
              <a:buChar char="q"/>
            </a:pPr>
            <a:r>
              <a:rPr lang="en-US" dirty="0"/>
              <a:t>Identity operators</a:t>
            </a:r>
          </a:p>
          <a:p>
            <a:pPr marL="285750" indent="-285750">
              <a:lnSpc>
                <a:spcPct val="150000"/>
              </a:lnSpc>
              <a:spcAft>
                <a:spcPts val="600"/>
              </a:spcAft>
              <a:buFont typeface="Wingdings" panose="05000000000000000000" pitchFamily="2" charset="2"/>
              <a:buChar char="q"/>
            </a:pPr>
            <a:r>
              <a:rPr lang="en-US" dirty="0"/>
              <a:t>Membership operators</a:t>
            </a:r>
          </a:p>
          <a:p>
            <a:pPr marL="285750" indent="-285750">
              <a:lnSpc>
                <a:spcPct val="150000"/>
              </a:lnSpc>
              <a:spcAft>
                <a:spcPts val="600"/>
              </a:spcAft>
              <a:buFont typeface="Wingdings" panose="05000000000000000000" pitchFamily="2" charset="2"/>
              <a:buChar char="q"/>
            </a:pPr>
            <a:r>
              <a:rPr lang="en-US" dirty="0"/>
              <a:t>Bitwise operators</a:t>
            </a:r>
          </a:p>
        </p:txBody>
      </p:sp>
      <p:pic>
        <p:nvPicPr>
          <p:cNvPr id="6" name="Picture 5">
            <a:extLst>
              <a:ext uri="{FF2B5EF4-FFF2-40B4-BE49-F238E27FC236}">
                <a16:creationId xmlns:a16="http://schemas.microsoft.com/office/drawing/2014/main" id="{83DECFF6-DA7B-0F31-ED94-F1F09C84423B}"/>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423504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4F01-642F-E7F0-0063-B157D03FD314}"/>
              </a:ext>
            </a:extLst>
          </p:cNvPr>
          <p:cNvSpPr>
            <a:spLocks noGrp="1"/>
          </p:cNvSpPr>
          <p:nvPr>
            <p:ph type="title"/>
          </p:nvPr>
        </p:nvSpPr>
        <p:spPr>
          <a:xfrm>
            <a:off x="581192" y="702156"/>
            <a:ext cx="11029616" cy="817362"/>
          </a:xfrm>
        </p:spPr>
        <p:txBody>
          <a:bodyPr/>
          <a:lstStyle/>
          <a:p>
            <a:r>
              <a:rPr lang="en-US" dirty="0"/>
              <a:t>Python exception handling</a:t>
            </a:r>
            <a:endParaRPr lang="en-IN" dirty="0"/>
          </a:p>
        </p:txBody>
      </p:sp>
      <p:sp>
        <p:nvSpPr>
          <p:cNvPr id="4" name="Rectangle 1">
            <a:extLst>
              <a:ext uri="{FF2B5EF4-FFF2-40B4-BE49-F238E27FC236}">
                <a16:creationId xmlns:a16="http://schemas.microsoft.com/office/drawing/2014/main" id="{5F5BA677-43BB-28EC-2B74-A0E9F46395D6}"/>
              </a:ext>
            </a:extLst>
          </p:cNvPr>
          <p:cNvSpPr>
            <a:spLocks noChangeArrowheads="1"/>
          </p:cNvSpPr>
          <p:nvPr/>
        </p:nvSpPr>
        <p:spPr bwMode="auto">
          <a:xfrm>
            <a:off x="847165" y="2043279"/>
            <a:ext cx="1001805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There are 5 keywords associated with exception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try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block lets you test a block of code for errors.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except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block lets you handle the error.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else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block lets you execute code when there is no error.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t>finally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block lets you execute code, regardless of the result of the try- and except blocks.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dirty="0">
                <a:latin typeface="Arial" panose="020B0604020202020204" pitchFamily="34" charset="0"/>
                <a:cs typeface="Arial" panose="020B0604020202020204" pitchFamily="34" charset="0"/>
              </a:rPr>
              <a:t>The </a:t>
            </a:r>
            <a:r>
              <a:rPr lang="en-US" altLang="en-US" dirty="0">
                <a:solidFill>
                  <a:srgbClr val="FF0000"/>
                </a:solidFill>
                <a:latin typeface="Arial" panose="020B0604020202020204" pitchFamily="34" charset="0"/>
                <a:cs typeface="Arial" panose="020B0604020202020204" pitchFamily="34" charset="0"/>
              </a:rPr>
              <a:t>raise</a:t>
            </a:r>
            <a:r>
              <a:rPr lang="en-US" altLang="en-US" dirty="0">
                <a:latin typeface="Arial" panose="020B0604020202020204" pitchFamily="34" charset="0"/>
                <a:cs typeface="Arial" panose="020B0604020202020204" pitchFamily="34" charset="0"/>
              </a:rPr>
              <a:t> keyword can generate an exception.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9E49ADE9-0A0E-6830-B117-38FF633F12CE}"/>
              </a:ext>
            </a:extLst>
          </p:cNvPr>
          <p:cNvSpPr>
            <a:spLocks noChangeArrowheads="1"/>
          </p:cNvSpPr>
          <p:nvPr/>
        </p:nvSpPr>
        <p:spPr bwMode="auto">
          <a:xfrm>
            <a:off x="0" y="584947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8B52486C-85CD-DFD5-93CA-4C8188CEA4B6}"/>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32355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5106-8FFB-EEF9-A358-4377AEECC339}"/>
              </a:ext>
            </a:extLst>
          </p:cNvPr>
          <p:cNvSpPr>
            <a:spLocks noGrp="1"/>
          </p:cNvSpPr>
          <p:nvPr>
            <p:ph type="title"/>
          </p:nvPr>
        </p:nvSpPr>
        <p:spPr>
          <a:xfrm>
            <a:off x="581192" y="702156"/>
            <a:ext cx="11029616" cy="898044"/>
          </a:xfrm>
        </p:spPr>
        <p:txBody>
          <a:bodyPr/>
          <a:lstStyle/>
          <a:p>
            <a:r>
              <a:rPr lang="en-US" dirty="0"/>
              <a:t>Exception handling example</a:t>
            </a:r>
            <a:endParaRPr lang="en-IN" dirty="0"/>
          </a:p>
        </p:txBody>
      </p:sp>
      <p:pic>
        <p:nvPicPr>
          <p:cNvPr id="3" name="Picture 2">
            <a:extLst>
              <a:ext uri="{FF2B5EF4-FFF2-40B4-BE49-F238E27FC236}">
                <a16:creationId xmlns:a16="http://schemas.microsoft.com/office/drawing/2014/main" id="{8C57FCB6-8D6F-C9B4-62BD-3F6E98193DEF}"/>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34796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CFA2-ADB1-2FFB-A69B-12324532C09F}"/>
              </a:ext>
            </a:extLst>
          </p:cNvPr>
          <p:cNvSpPr>
            <a:spLocks noGrp="1"/>
          </p:cNvSpPr>
          <p:nvPr>
            <p:ph type="title"/>
          </p:nvPr>
        </p:nvSpPr>
        <p:spPr>
          <a:xfrm>
            <a:off x="581192" y="702156"/>
            <a:ext cx="11029616" cy="911491"/>
          </a:xfrm>
        </p:spPr>
        <p:txBody>
          <a:bodyPr/>
          <a:lstStyle/>
          <a:p>
            <a:r>
              <a:rPr lang="en-US" dirty="0"/>
              <a:t>File handling</a:t>
            </a:r>
            <a:endParaRPr lang="en-IN" dirty="0"/>
          </a:p>
        </p:txBody>
      </p:sp>
      <p:pic>
        <p:nvPicPr>
          <p:cNvPr id="4" name="Picture 3">
            <a:extLst>
              <a:ext uri="{FF2B5EF4-FFF2-40B4-BE49-F238E27FC236}">
                <a16:creationId xmlns:a16="http://schemas.microsoft.com/office/drawing/2014/main" id="{7010C716-83D7-AF42-312C-A4731E1D03E6}"/>
              </a:ext>
            </a:extLst>
          </p:cNvPr>
          <p:cNvPicPr>
            <a:picLocks noChangeAspect="1"/>
          </p:cNvPicPr>
          <p:nvPr/>
        </p:nvPicPr>
        <p:blipFill>
          <a:blip r:embed="rId2"/>
          <a:stretch>
            <a:fillRect/>
          </a:stretch>
        </p:blipFill>
        <p:spPr>
          <a:xfrm>
            <a:off x="10824882" y="654483"/>
            <a:ext cx="884518" cy="806680"/>
          </a:xfrm>
          <a:prstGeom prst="rect">
            <a:avLst/>
          </a:prstGeom>
        </p:spPr>
      </p:pic>
      <p:sp>
        <p:nvSpPr>
          <p:cNvPr id="6" name="TextBox 5">
            <a:extLst>
              <a:ext uri="{FF2B5EF4-FFF2-40B4-BE49-F238E27FC236}">
                <a16:creationId xmlns:a16="http://schemas.microsoft.com/office/drawing/2014/main" id="{CB67B9AF-E8F9-B82F-9451-FE35BE45454E}"/>
              </a:ext>
            </a:extLst>
          </p:cNvPr>
          <p:cNvSpPr txBox="1"/>
          <p:nvPr/>
        </p:nvSpPr>
        <p:spPr>
          <a:xfrm>
            <a:off x="1489262" y="1815789"/>
            <a:ext cx="8364071" cy="2123658"/>
          </a:xfrm>
          <a:prstGeom prst="rect">
            <a:avLst/>
          </a:prstGeom>
          <a:noFill/>
        </p:spPr>
        <p:txBody>
          <a:bodyPr wrap="square">
            <a:spAutoFit/>
          </a:bodyPr>
          <a:lstStyle/>
          <a:p>
            <a:pPr algn="just"/>
            <a:r>
              <a:rPr lang="en-US" sz="2800" b="0" i="0" dirty="0">
                <a:solidFill>
                  <a:srgbClr val="333333"/>
                </a:solidFill>
                <a:effectLst/>
                <a:latin typeface="inter-regular"/>
              </a:rPr>
              <a:t>A file handling is done with the following operation:</a:t>
            </a:r>
          </a:p>
          <a:p>
            <a:pPr algn="just"/>
            <a:endParaRPr lang="en-US" sz="2000" b="0" i="0" dirty="0">
              <a:solidFill>
                <a:srgbClr val="333333"/>
              </a:solidFill>
              <a:effectLst/>
              <a:latin typeface="inter-regular"/>
            </a:endParaRPr>
          </a:p>
          <a:p>
            <a:pPr marL="285750" indent="-285750" algn="just">
              <a:buFont typeface="Wingdings" panose="05000000000000000000" pitchFamily="2" charset="2"/>
              <a:buChar char="q"/>
            </a:pPr>
            <a:r>
              <a:rPr lang="en-US" sz="2800" b="0" i="0" dirty="0">
                <a:solidFill>
                  <a:srgbClr val="000000"/>
                </a:solidFill>
                <a:effectLst/>
                <a:latin typeface="inter-regular"/>
              </a:rPr>
              <a:t>  </a:t>
            </a:r>
            <a:r>
              <a:rPr lang="en-US" sz="2800" b="0" i="0" dirty="0">
                <a:solidFill>
                  <a:srgbClr val="C00000"/>
                </a:solidFill>
                <a:effectLst/>
                <a:latin typeface="inter-regular"/>
              </a:rPr>
              <a:t>Open</a:t>
            </a:r>
            <a:r>
              <a:rPr lang="en-US" sz="2800" b="0" i="0" dirty="0">
                <a:solidFill>
                  <a:srgbClr val="000000"/>
                </a:solidFill>
                <a:effectLst/>
                <a:latin typeface="inter-regular"/>
              </a:rPr>
              <a:t> a file</a:t>
            </a:r>
          </a:p>
          <a:p>
            <a:pPr marL="285750" indent="-285750" algn="just">
              <a:buFont typeface="Wingdings" panose="05000000000000000000" pitchFamily="2" charset="2"/>
              <a:buChar char="q"/>
            </a:pPr>
            <a:r>
              <a:rPr lang="en-US" sz="2800" b="0" i="0" dirty="0">
                <a:solidFill>
                  <a:srgbClr val="000000"/>
                </a:solidFill>
                <a:effectLst/>
                <a:latin typeface="inter-regular"/>
              </a:rPr>
              <a:t>  </a:t>
            </a:r>
            <a:r>
              <a:rPr lang="en-US" sz="2800" b="0" i="0" dirty="0">
                <a:solidFill>
                  <a:srgbClr val="C00000"/>
                </a:solidFill>
                <a:effectLst/>
                <a:latin typeface="inter-regular"/>
              </a:rPr>
              <a:t>Read</a:t>
            </a:r>
            <a:r>
              <a:rPr lang="en-US" sz="2800" b="0" i="0" dirty="0">
                <a:solidFill>
                  <a:srgbClr val="000000"/>
                </a:solidFill>
                <a:effectLst/>
                <a:latin typeface="inter-regular"/>
              </a:rPr>
              <a:t> or </a:t>
            </a:r>
            <a:r>
              <a:rPr lang="en-US" sz="2800" b="0" i="0" dirty="0">
                <a:solidFill>
                  <a:srgbClr val="C00000"/>
                </a:solidFill>
                <a:effectLst/>
                <a:latin typeface="inter-regular"/>
              </a:rPr>
              <a:t>write</a:t>
            </a:r>
            <a:r>
              <a:rPr lang="en-US" sz="2800" b="0" i="0" dirty="0">
                <a:solidFill>
                  <a:srgbClr val="000000"/>
                </a:solidFill>
                <a:effectLst/>
                <a:latin typeface="inter-regular"/>
              </a:rPr>
              <a:t> - Performing operation</a:t>
            </a:r>
          </a:p>
          <a:p>
            <a:pPr marL="285750" indent="-285750" algn="just">
              <a:buFont typeface="Wingdings" panose="05000000000000000000" pitchFamily="2" charset="2"/>
              <a:buChar char="q"/>
            </a:pPr>
            <a:r>
              <a:rPr lang="en-US" sz="2800" b="0" i="0" dirty="0">
                <a:solidFill>
                  <a:srgbClr val="000000"/>
                </a:solidFill>
                <a:effectLst/>
                <a:latin typeface="inter-regular"/>
              </a:rPr>
              <a:t>  </a:t>
            </a:r>
            <a:r>
              <a:rPr lang="en-US" sz="2800" b="0" i="0" dirty="0">
                <a:solidFill>
                  <a:srgbClr val="C00000"/>
                </a:solidFill>
                <a:effectLst/>
                <a:latin typeface="inter-regular"/>
              </a:rPr>
              <a:t>Close</a:t>
            </a:r>
            <a:r>
              <a:rPr lang="en-US" sz="2800" b="0" i="0" dirty="0">
                <a:solidFill>
                  <a:srgbClr val="000000"/>
                </a:solidFill>
                <a:effectLst/>
                <a:latin typeface="inter-regular"/>
              </a:rPr>
              <a:t> the file</a:t>
            </a:r>
          </a:p>
        </p:txBody>
      </p:sp>
      <p:sp>
        <p:nvSpPr>
          <p:cNvPr id="8" name="TextBox 7">
            <a:extLst>
              <a:ext uri="{FF2B5EF4-FFF2-40B4-BE49-F238E27FC236}">
                <a16:creationId xmlns:a16="http://schemas.microsoft.com/office/drawing/2014/main" id="{A2B33E44-A810-9DC5-5B74-C8214EED5291}"/>
              </a:ext>
            </a:extLst>
          </p:cNvPr>
          <p:cNvSpPr txBox="1"/>
          <p:nvPr/>
        </p:nvSpPr>
        <p:spPr>
          <a:xfrm>
            <a:off x="1250577" y="4504329"/>
            <a:ext cx="9574305" cy="1384995"/>
          </a:xfrm>
          <a:prstGeom prst="rect">
            <a:avLst/>
          </a:prstGeom>
          <a:noFill/>
        </p:spPr>
        <p:txBody>
          <a:bodyPr wrap="square">
            <a:spAutoFit/>
          </a:bodyPr>
          <a:lstStyle/>
          <a:p>
            <a:r>
              <a:rPr lang="en-US" sz="2800" b="0" i="0" dirty="0">
                <a:solidFill>
                  <a:srgbClr val="333333"/>
                </a:solidFill>
                <a:effectLst/>
                <a:latin typeface="inter-regular"/>
              </a:rPr>
              <a:t>Python provides an </a:t>
            </a:r>
            <a:r>
              <a:rPr lang="en-US" sz="2800" b="1" i="0" dirty="0">
                <a:solidFill>
                  <a:srgbClr val="C00000"/>
                </a:solidFill>
                <a:effectLst/>
                <a:latin typeface="inter-regular"/>
              </a:rPr>
              <a:t>open()</a:t>
            </a:r>
            <a:r>
              <a:rPr lang="en-US" sz="2800" b="0" i="0" dirty="0">
                <a:solidFill>
                  <a:srgbClr val="333333"/>
                </a:solidFill>
                <a:effectLst/>
                <a:latin typeface="inter-regular"/>
              </a:rPr>
              <a:t> function that accepts two arguments, file name and access mode</a:t>
            </a:r>
          </a:p>
          <a:p>
            <a:r>
              <a:rPr lang="en-US" sz="2800" dirty="0">
                <a:solidFill>
                  <a:srgbClr val="333333"/>
                </a:solidFill>
                <a:latin typeface="inter-regular"/>
              </a:rPr>
              <a:t>	</a:t>
            </a:r>
            <a:r>
              <a:rPr lang="en-US" sz="2800" dirty="0">
                <a:solidFill>
                  <a:srgbClr val="C00000"/>
                </a:solidFill>
                <a:latin typeface="inter-regular"/>
              </a:rPr>
              <a:t>open</a:t>
            </a:r>
            <a:r>
              <a:rPr lang="en-US" sz="2800" dirty="0">
                <a:solidFill>
                  <a:srgbClr val="333333"/>
                </a:solidFill>
                <a:latin typeface="inter-regular"/>
              </a:rPr>
              <a:t>(&lt;</a:t>
            </a:r>
            <a:r>
              <a:rPr lang="en-US" sz="2800" dirty="0">
                <a:solidFill>
                  <a:srgbClr val="00B0F0"/>
                </a:solidFill>
                <a:latin typeface="inter-regular"/>
              </a:rPr>
              <a:t>file-name</a:t>
            </a:r>
            <a:r>
              <a:rPr lang="en-US" sz="2800" dirty="0">
                <a:solidFill>
                  <a:srgbClr val="333333"/>
                </a:solidFill>
                <a:latin typeface="inter-regular"/>
              </a:rPr>
              <a:t>&gt;, &lt;</a:t>
            </a:r>
            <a:r>
              <a:rPr lang="en-US" sz="2800" dirty="0">
                <a:solidFill>
                  <a:srgbClr val="00B0F0"/>
                </a:solidFill>
                <a:latin typeface="inter-regular"/>
              </a:rPr>
              <a:t>access-code</a:t>
            </a:r>
            <a:r>
              <a:rPr lang="en-US" sz="2800" dirty="0">
                <a:solidFill>
                  <a:srgbClr val="333333"/>
                </a:solidFill>
                <a:latin typeface="inter-regular"/>
              </a:rPr>
              <a:t>&gt;)</a:t>
            </a:r>
            <a:endParaRPr lang="en-IN" sz="2800" dirty="0">
              <a:latin typeface="inter-regular"/>
            </a:endParaRPr>
          </a:p>
        </p:txBody>
      </p:sp>
    </p:spTree>
    <p:extLst>
      <p:ext uri="{BB962C8B-B14F-4D97-AF65-F5344CB8AC3E}">
        <p14:creationId xmlns:p14="http://schemas.microsoft.com/office/powerpoint/2010/main" val="309687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684B-7C06-8A08-0953-725B23AA5BA4}"/>
              </a:ext>
            </a:extLst>
          </p:cNvPr>
          <p:cNvSpPr>
            <a:spLocks noGrp="1"/>
          </p:cNvSpPr>
          <p:nvPr>
            <p:ph type="title"/>
          </p:nvPr>
        </p:nvSpPr>
        <p:spPr>
          <a:xfrm>
            <a:off x="581192" y="688709"/>
            <a:ext cx="11029616" cy="588762"/>
          </a:xfrm>
        </p:spPr>
        <p:txBody>
          <a:bodyPr/>
          <a:lstStyle/>
          <a:p>
            <a:r>
              <a:rPr lang="en-US" dirty="0"/>
              <a:t>Access-code</a:t>
            </a:r>
            <a:endParaRPr lang="en-IN" dirty="0"/>
          </a:p>
        </p:txBody>
      </p:sp>
      <p:graphicFrame>
        <p:nvGraphicFramePr>
          <p:cNvPr id="4" name="Table 3">
            <a:extLst>
              <a:ext uri="{FF2B5EF4-FFF2-40B4-BE49-F238E27FC236}">
                <a16:creationId xmlns:a16="http://schemas.microsoft.com/office/drawing/2014/main" id="{71D21CCA-335C-B48E-A83E-D32D099A2424}"/>
              </a:ext>
            </a:extLst>
          </p:cNvPr>
          <p:cNvGraphicFramePr>
            <a:graphicFrameLocks noGrp="1"/>
          </p:cNvGraphicFramePr>
          <p:nvPr>
            <p:extLst>
              <p:ext uri="{D42A27DB-BD31-4B8C-83A1-F6EECF244321}">
                <p14:modId xmlns:p14="http://schemas.microsoft.com/office/powerpoint/2010/main" val="62937763"/>
              </p:ext>
            </p:extLst>
          </p:nvPr>
        </p:nvGraphicFramePr>
        <p:xfrm>
          <a:off x="581191" y="1277471"/>
          <a:ext cx="11029615" cy="9100049"/>
        </p:xfrm>
        <a:graphic>
          <a:graphicData uri="http://schemas.openxmlformats.org/drawingml/2006/table">
            <a:tbl>
              <a:tblPr>
                <a:tableStyleId>{5C22544A-7EE6-4342-B048-85BDC9FD1C3A}</a:tableStyleId>
              </a:tblPr>
              <a:tblGrid>
                <a:gridCol w="1332714">
                  <a:extLst>
                    <a:ext uri="{9D8B030D-6E8A-4147-A177-3AD203B41FA5}">
                      <a16:colId xmlns:a16="http://schemas.microsoft.com/office/drawing/2014/main" val="789846957"/>
                    </a:ext>
                  </a:extLst>
                </a:gridCol>
                <a:gridCol w="2792566">
                  <a:extLst>
                    <a:ext uri="{9D8B030D-6E8A-4147-A177-3AD203B41FA5}">
                      <a16:colId xmlns:a16="http://schemas.microsoft.com/office/drawing/2014/main" val="3429272965"/>
                    </a:ext>
                  </a:extLst>
                </a:gridCol>
                <a:gridCol w="6904335">
                  <a:extLst>
                    <a:ext uri="{9D8B030D-6E8A-4147-A177-3AD203B41FA5}">
                      <a16:colId xmlns:a16="http://schemas.microsoft.com/office/drawing/2014/main" val="317481912"/>
                    </a:ext>
                  </a:extLst>
                </a:gridCol>
              </a:tblGrid>
              <a:tr h="236046">
                <a:tc>
                  <a:txBody>
                    <a:bodyPr/>
                    <a:lstStyle/>
                    <a:p>
                      <a:pPr algn="ctr" fontAlgn="t"/>
                      <a:r>
                        <a:rPr lang="en-IN" sz="1800" u="none" strike="noStrike" dirty="0">
                          <a:effectLst/>
                        </a:rPr>
                        <a:t>SN</a:t>
                      </a:r>
                      <a:endParaRPr lang="en-IN" sz="1800" b="1" i="0" u="none" strike="noStrike" dirty="0">
                        <a:solidFill>
                          <a:srgbClr val="000000"/>
                        </a:solidFill>
                        <a:effectLst/>
                        <a:latin typeface="Times New Roman" panose="02020603050405020304" pitchFamily="18" charset="0"/>
                      </a:endParaRPr>
                    </a:p>
                  </a:txBody>
                  <a:tcPr marL="32876" marR="3653" marT="3653" marB="0"/>
                </a:tc>
                <a:tc>
                  <a:txBody>
                    <a:bodyPr/>
                    <a:lstStyle/>
                    <a:p>
                      <a:pPr algn="ctr" fontAlgn="t"/>
                      <a:r>
                        <a:rPr lang="en-IN" sz="1800" u="none" strike="noStrike" dirty="0">
                          <a:effectLst/>
                        </a:rPr>
                        <a:t>Access mode</a:t>
                      </a:r>
                      <a:endParaRPr lang="en-IN" sz="1800" b="1" i="0" u="none" strike="noStrike" dirty="0">
                        <a:solidFill>
                          <a:srgbClr val="000000"/>
                        </a:solidFill>
                        <a:effectLst/>
                        <a:latin typeface="Times New Roman" panose="02020603050405020304" pitchFamily="18" charset="0"/>
                      </a:endParaRPr>
                    </a:p>
                  </a:txBody>
                  <a:tcPr marL="32876" marR="3653" marT="3653" marB="0"/>
                </a:tc>
                <a:tc>
                  <a:txBody>
                    <a:bodyPr/>
                    <a:lstStyle/>
                    <a:p>
                      <a:pPr algn="l" fontAlgn="t"/>
                      <a:r>
                        <a:rPr lang="en-IN" sz="1800" u="none" strike="noStrike" dirty="0">
                          <a:effectLst/>
                        </a:rPr>
                        <a:t>Description</a:t>
                      </a:r>
                      <a:endParaRPr lang="en-IN" sz="1800" b="1" i="0" u="none" strike="noStrike" dirty="0">
                        <a:solidFill>
                          <a:srgbClr val="000000"/>
                        </a:solidFill>
                        <a:effectLst/>
                        <a:latin typeface="Times New Roman" panose="02020603050405020304" pitchFamily="18" charset="0"/>
                      </a:endParaRPr>
                    </a:p>
                  </a:txBody>
                  <a:tcPr marL="32876" marR="3653" marT="3653" marB="0"/>
                </a:tc>
                <a:extLst>
                  <a:ext uri="{0D108BD9-81ED-4DB2-BD59-A6C34878D82A}">
                    <a16:rowId xmlns:a16="http://schemas.microsoft.com/office/drawing/2014/main" val="1142465297"/>
                  </a:ext>
                </a:extLst>
              </a:tr>
              <a:tr h="468120">
                <a:tc>
                  <a:txBody>
                    <a:bodyPr/>
                    <a:lstStyle/>
                    <a:p>
                      <a:pPr algn="ctr" fontAlgn="t"/>
                      <a:r>
                        <a:rPr lang="en-IN" sz="1800" u="none" strike="noStrike" dirty="0">
                          <a:effectLst/>
                        </a:rPr>
                        <a:t>1</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r</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to read-only mode. The file pointer exists at the beginning. The file is by default open in this mode if no access mode is passed.</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314889122"/>
                  </a:ext>
                </a:extLst>
              </a:tr>
              <a:tr h="241831">
                <a:tc>
                  <a:txBody>
                    <a:bodyPr/>
                    <a:lstStyle/>
                    <a:p>
                      <a:pPr algn="ctr" fontAlgn="t"/>
                      <a:r>
                        <a:rPr lang="en-IN" sz="1800" u="none" strike="noStrike" dirty="0">
                          <a:effectLst/>
                        </a:rPr>
                        <a:t>2</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err="1">
                          <a:effectLst/>
                        </a:rPr>
                        <a:t>rb</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a:effectLst/>
                        </a:rPr>
                        <a:t>It opens the file to read-only in binary format. The file pointer exists at the beginning of the file.</a:t>
                      </a:r>
                      <a:endParaRPr lang="en-US" sz="1800" b="0" i="0" u="none" strike="noStrike">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2090463456"/>
                  </a:ext>
                </a:extLst>
              </a:tr>
              <a:tr h="241831">
                <a:tc>
                  <a:txBody>
                    <a:bodyPr/>
                    <a:lstStyle/>
                    <a:p>
                      <a:pPr algn="ctr" fontAlgn="t"/>
                      <a:r>
                        <a:rPr lang="en-IN" sz="1800" u="none" strike="noStrike" dirty="0">
                          <a:effectLst/>
                        </a:rPr>
                        <a:t>3</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r+</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a:effectLst/>
                        </a:rPr>
                        <a:t>It opens the file to read and write both. The file pointer exists at the beginning of the file.</a:t>
                      </a:r>
                      <a:endParaRPr lang="en-US" sz="1800" b="0" i="0" u="none" strike="noStrike">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2941287970"/>
                  </a:ext>
                </a:extLst>
              </a:tr>
              <a:tr h="360175">
                <a:tc>
                  <a:txBody>
                    <a:bodyPr/>
                    <a:lstStyle/>
                    <a:p>
                      <a:pPr algn="ctr" fontAlgn="t"/>
                      <a:r>
                        <a:rPr lang="en-IN" sz="1800" u="none" strike="noStrike" dirty="0">
                          <a:effectLst/>
                        </a:rPr>
                        <a:t>4</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err="1">
                          <a:effectLst/>
                        </a:rPr>
                        <a:t>rb</a:t>
                      </a:r>
                      <a:r>
                        <a:rPr lang="en-IN" sz="1800" u="none" strike="noStrike" dirty="0">
                          <a:effectLst/>
                        </a:rPr>
                        <a:t>+</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a:effectLst/>
                        </a:rPr>
                        <a:t>It opens the file to read and write both in binary format. The file pointer exists at the beginning of the file.</a:t>
                      </a:r>
                      <a:endParaRPr lang="en-US" sz="1800" b="0" i="0" u="none" strike="noStrike">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14896228"/>
                  </a:ext>
                </a:extLst>
              </a:tr>
              <a:tr h="478518">
                <a:tc>
                  <a:txBody>
                    <a:bodyPr/>
                    <a:lstStyle/>
                    <a:p>
                      <a:pPr algn="ctr" fontAlgn="t"/>
                      <a:r>
                        <a:rPr lang="en-IN" sz="1800" u="none" strike="noStrike" dirty="0">
                          <a:effectLst/>
                        </a:rPr>
                        <a:t>5</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w</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to write only. It overwrites the file if previously exists or creates a new one if no file exists with the same name. The file pointer exists at the beginning of the file.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4149699916"/>
                  </a:ext>
                </a:extLst>
              </a:tr>
              <a:tr h="478518">
                <a:tc>
                  <a:txBody>
                    <a:bodyPr/>
                    <a:lstStyle/>
                    <a:p>
                      <a:pPr algn="ctr" fontAlgn="t"/>
                      <a:r>
                        <a:rPr lang="en-IN" sz="1800" u="none" strike="noStrike" dirty="0">
                          <a:effectLst/>
                        </a:rPr>
                        <a:t>6</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err="1">
                          <a:effectLst/>
                        </a:rPr>
                        <a:t>wb</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to write only in binary format. It overwrites the file if it exists previously or creates a new one if no file exists. The file pointer exists at the beginning of the file.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3629032609"/>
                  </a:ext>
                </a:extLst>
              </a:tr>
              <a:tr h="715203">
                <a:tc>
                  <a:txBody>
                    <a:bodyPr/>
                    <a:lstStyle/>
                    <a:p>
                      <a:pPr algn="ctr" fontAlgn="t"/>
                      <a:r>
                        <a:rPr lang="en-IN" sz="1800" u="none" strike="noStrike" dirty="0">
                          <a:effectLst/>
                        </a:rPr>
                        <a:t>7</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w+</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to write and read both. It is different from r+ in the sense that it overwrites the previous file if one exists whereas r+ doesn't overwrite the previously written file. It creates a new file if no file exists. The file pointer exists at the beginning of the file.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1258616605"/>
                  </a:ext>
                </a:extLst>
              </a:tr>
              <a:tr h="360175">
                <a:tc>
                  <a:txBody>
                    <a:bodyPr/>
                    <a:lstStyle/>
                    <a:p>
                      <a:pPr algn="ctr" fontAlgn="t"/>
                      <a:r>
                        <a:rPr lang="en-IN" sz="1800" u="none" strike="noStrike" dirty="0">
                          <a:effectLst/>
                        </a:rPr>
                        <a:t>8</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err="1">
                          <a:effectLst/>
                        </a:rPr>
                        <a:t>wb</a:t>
                      </a:r>
                      <a:r>
                        <a:rPr lang="en-IN" sz="1800" u="none" strike="noStrike" dirty="0">
                          <a:effectLst/>
                        </a:rPr>
                        <a:t>+</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to write and read both in binary format. The file pointer exists at the beginning of the file.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286107667"/>
                  </a:ext>
                </a:extLst>
              </a:tr>
              <a:tr h="478518">
                <a:tc>
                  <a:txBody>
                    <a:bodyPr/>
                    <a:lstStyle/>
                    <a:p>
                      <a:pPr algn="ctr" fontAlgn="t"/>
                      <a:r>
                        <a:rPr lang="en-IN" sz="1800" u="none" strike="noStrike" dirty="0">
                          <a:effectLst/>
                        </a:rPr>
                        <a:t>9</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a</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in the append mode. The file pointer exists at the end of the previously written file if exists any. It creates a new file if no file exists with the same name.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3834714697"/>
                  </a:ext>
                </a:extLst>
              </a:tr>
              <a:tr h="478518">
                <a:tc>
                  <a:txBody>
                    <a:bodyPr/>
                    <a:lstStyle/>
                    <a:p>
                      <a:pPr algn="ctr" fontAlgn="t"/>
                      <a:r>
                        <a:rPr lang="en-IN" sz="1800" u="none" strike="noStrike" dirty="0">
                          <a:effectLst/>
                        </a:rPr>
                        <a:t>10</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ab</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the file in the append mode in binary format. The pointer exists at the end of the previously written file. It creates a new file in binary format if no file exists with the same name.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1756711746"/>
                  </a:ext>
                </a:extLst>
              </a:tr>
              <a:tr h="478518">
                <a:tc>
                  <a:txBody>
                    <a:bodyPr/>
                    <a:lstStyle/>
                    <a:p>
                      <a:pPr algn="ctr" fontAlgn="t"/>
                      <a:r>
                        <a:rPr lang="en-IN" sz="1800" u="none" strike="noStrike" dirty="0">
                          <a:effectLst/>
                        </a:rPr>
                        <a:t>11</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a+</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a file to append and read both. The file pointer remains at the end of the file if a file exists. It creates a new file if no file exists with the same name.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1684733447"/>
                  </a:ext>
                </a:extLst>
              </a:tr>
              <a:tr h="241831">
                <a:tc>
                  <a:txBody>
                    <a:bodyPr/>
                    <a:lstStyle/>
                    <a:p>
                      <a:pPr algn="ctr" fontAlgn="t"/>
                      <a:r>
                        <a:rPr lang="en-IN" sz="1800" u="none" strike="noStrike" dirty="0">
                          <a:effectLst/>
                        </a:rPr>
                        <a:t>12</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ctr" fontAlgn="t"/>
                      <a:r>
                        <a:rPr lang="en-IN" sz="1800" u="none" strike="noStrike" dirty="0">
                          <a:effectLst/>
                        </a:rPr>
                        <a:t>ab+</a:t>
                      </a:r>
                      <a:endParaRPr lang="en-IN" sz="1800" b="0" i="0" u="none" strike="noStrike" dirty="0">
                        <a:solidFill>
                          <a:srgbClr val="333333"/>
                        </a:solidFill>
                        <a:effectLst/>
                        <a:latin typeface="Segoe UI" panose="020B0502040204020203" pitchFamily="34" charset="0"/>
                      </a:endParaRPr>
                    </a:p>
                  </a:txBody>
                  <a:tcPr marL="3653" marR="3653" marT="3653" marB="0"/>
                </a:tc>
                <a:tc>
                  <a:txBody>
                    <a:bodyPr/>
                    <a:lstStyle/>
                    <a:p>
                      <a:pPr algn="just" fontAlgn="t"/>
                      <a:r>
                        <a:rPr lang="en-US" sz="1800" u="none" strike="noStrike" dirty="0">
                          <a:effectLst/>
                        </a:rPr>
                        <a:t>It opens a file to append and read both in binary format. The file pointer remains at the end of the file.</a:t>
                      </a:r>
                      <a:endParaRPr lang="en-US" sz="1800" b="0" i="0" u="none" strike="noStrike" dirty="0">
                        <a:solidFill>
                          <a:srgbClr val="333333"/>
                        </a:solidFill>
                        <a:effectLst/>
                        <a:latin typeface="Segoe UI" panose="020B0502040204020203" pitchFamily="34" charset="0"/>
                      </a:endParaRPr>
                    </a:p>
                  </a:txBody>
                  <a:tcPr marL="3653" marR="3653" marT="3653" marB="0"/>
                </a:tc>
                <a:extLst>
                  <a:ext uri="{0D108BD9-81ED-4DB2-BD59-A6C34878D82A}">
                    <a16:rowId xmlns:a16="http://schemas.microsoft.com/office/drawing/2014/main" val="523684153"/>
                  </a:ext>
                </a:extLst>
              </a:tr>
            </a:tbl>
          </a:graphicData>
        </a:graphic>
      </p:graphicFrame>
      <p:pic>
        <p:nvPicPr>
          <p:cNvPr id="5" name="Picture 4">
            <a:extLst>
              <a:ext uri="{FF2B5EF4-FFF2-40B4-BE49-F238E27FC236}">
                <a16:creationId xmlns:a16="http://schemas.microsoft.com/office/drawing/2014/main" id="{4847F8F4-920F-0615-ABD0-2AAC2B0D1450}"/>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71693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135F-B324-3329-65E5-39F26EF8FD8B}"/>
              </a:ext>
            </a:extLst>
          </p:cNvPr>
          <p:cNvSpPr>
            <a:spLocks noGrp="1"/>
          </p:cNvSpPr>
          <p:nvPr>
            <p:ph type="title"/>
          </p:nvPr>
        </p:nvSpPr>
        <p:spPr/>
        <p:txBody>
          <a:bodyPr/>
          <a:lstStyle/>
          <a:p>
            <a:r>
              <a:rPr lang="en-US" dirty="0"/>
              <a:t>File open() example</a:t>
            </a:r>
            <a:endParaRPr lang="en-IN" dirty="0"/>
          </a:p>
        </p:txBody>
      </p:sp>
      <p:sp>
        <p:nvSpPr>
          <p:cNvPr id="3" name="Content Placeholder 2">
            <a:extLst>
              <a:ext uri="{FF2B5EF4-FFF2-40B4-BE49-F238E27FC236}">
                <a16:creationId xmlns:a16="http://schemas.microsoft.com/office/drawing/2014/main" id="{6DF0481A-9DE2-BAE9-9BAB-8C2E2DE407D8}"/>
              </a:ext>
            </a:extLst>
          </p:cNvPr>
          <p:cNvSpPr>
            <a:spLocks noGrp="1"/>
          </p:cNvSpPr>
          <p:nvPr>
            <p:ph idx="1"/>
          </p:nvPr>
        </p:nvSpPr>
        <p:spPr>
          <a:xfrm>
            <a:off x="581192" y="2340865"/>
            <a:ext cx="11029615" cy="2970724"/>
          </a:xfrm>
        </p:spPr>
        <p:txBody>
          <a:bodyPr>
            <a:normAutofit fontScale="85000" lnSpcReduction="20000"/>
          </a:bodyPr>
          <a:lstStyle/>
          <a:p>
            <a:pPr algn="just">
              <a:buFont typeface="+mj-lt"/>
              <a:buAutoNum type="arabicPeriod"/>
            </a:pPr>
            <a:r>
              <a:rPr lang="en-US" sz="2800" b="0" i="0" dirty="0">
                <a:solidFill>
                  <a:srgbClr val="008200"/>
                </a:solidFill>
                <a:effectLst/>
                <a:latin typeface="inter-regular"/>
              </a:rPr>
              <a:t># opens the file file.txt in read mode</a:t>
            </a:r>
            <a:endParaRPr lang="en-US" sz="2800" b="0" i="0" dirty="0">
              <a:solidFill>
                <a:srgbClr val="000000"/>
              </a:solidFill>
              <a:effectLst/>
              <a:latin typeface="inter-regular"/>
            </a:endParaRPr>
          </a:p>
          <a:p>
            <a:pPr algn="just">
              <a:buFont typeface="+mj-lt"/>
              <a:buAutoNum type="arabicPeriod"/>
            </a:pPr>
            <a:r>
              <a:rPr lang="en-US" sz="2800" b="0" i="0" dirty="0" err="1">
                <a:solidFill>
                  <a:srgbClr val="000000"/>
                </a:solidFill>
                <a:effectLst/>
                <a:latin typeface="inter-regular"/>
              </a:rPr>
              <a:t>fileptr</a:t>
            </a:r>
            <a:r>
              <a:rPr lang="en-US" sz="2800" b="0" i="0" dirty="0">
                <a:solidFill>
                  <a:srgbClr val="000000"/>
                </a:solidFill>
                <a:effectLst/>
                <a:latin typeface="inter-regular"/>
              </a:rPr>
              <a:t> = open(</a:t>
            </a:r>
            <a:r>
              <a:rPr lang="en-US" sz="2800" b="0" i="0" dirty="0">
                <a:solidFill>
                  <a:srgbClr val="0000FF"/>
                </a:solidFill>
                <a:effectLst/>
                <a:latin typeface="inter-regular"/>
              </a:rPr>
              <a:t>"</a:t>
            </a:r>
            <a:r>
              <a:rPr lang="en-US" sz="2800" b="0" i="0" dirty="0" err="1">
                <a:solidFill>
                  <a:srgbClr val="0000FF"/>
                </a:solidFill>
                <a:effectLst/>
                <a:latin typeface="inter-regular"/>
              </a:rPr>
              <a:t>file.txt"</a:t>
            </a:r>
            <a:r>
              <a:rPr lang="en-US" sz="2800" b="0" i="0" dirty="0" err="1">
                <a:solidFill>
                  <a:srgbClr val="000000"/>
                </a:solidFill>
                <a:effectLst/>
                <a:latin typeface="inter-regular"/>
              </a:rPr>
              <a:t>,</a:t>
            </a:r>
            <a:r>
              <a:rPr lang="en-US" sz="2800" b="0" i="0" dirty="0" err="1">
                <a:solidFill>
                  <a:srgbClr val="0000FF"/>
                </a:solidFill>
                <a:effectLst/>
                <a:latin typeface="inter-regular"/>
              </a:rPr>
              <a:t>"r</a:t>
            </a:r>
            <a:r>
              <a:rPr lang="en-US" sz="2800" b="0" i="0" dirty="0">
                <a:solidFill>
                  <a:srgbClr val="0000FF"/>
                </a:solidFill>
                <a:effectLst/>
                <a:latin typeface="inter-regular"/>
              </a:rPr>
              <a:t>"</a:t>
            </a:r>
            <a:r>
              <a:rPr lang="en-US" sz="2800" b="0" i="0" dirty="0">
                <a:solidFill>
                  <a:srgbClr val="000000"/>
                </a:solidFill>
                <a:effectLst/>
                <a:latin typeface="inter-regular"/>
              </a:rPr>
              <a:t>)</a:t>
            </a:r>
          </a:p>
          <a:p>
            <a:pPr algn="just">
              <a:buFont typeface="+mj-lt"/>
              <a:buAutoNum type="arabicPeriod"/>
            </a:pPr>
            <a:r>
              <a:rPr lang="en-US" sz="2800" b="1" i="0" dirty="0">
                <a:solidFill>
                  <a:srgbClr val="006699"/>
                </a:solidFill>
                <a:effectLst/>
                <a:latin typeface="inter-regular"/>
              </a:rPr>
              <a:t>if</a:t>
            </a:r>
            <a:r>
              <a:rPr lang="en-US" sz="2800" b="0" i="0" dirty="0">
                <a:solidFill>
                  <a:srgbClr val="000000"/>
                </a:solidFill>
                <a:effectLst/>
                <a:latin typeface="inter-regular"/>
              </a:rPr>
              <a:t> </a:t>
            </a:r>
            <a:r>
              <a:rPr lang="en-US" sz="2800" b="0" i="0" dirty="0" err="1">
                <a:solidFill>
                  <a:srgbClr val="000000"/>
                </a:solidFill>
                <a:effectLst/>
                <a:latin typeface="inter-regular"/>
              </a:rPr>
              <a:t>fileptr</a:t>
            </a:r>
            <a:r>
              <a:rPr lang="en-US" sz="2800" b="0" i="0" dirty="0">
                <a:solidFill>
                  <a:srgbClr val="000000"/>
                </a:solidFill>
                <a:effectLst/>
                <a:latin typeface="inter-regular"/>
              </a:rPr>
              <a:t>:</a:t>
            </a:r>
          </a:p>
          <a:p>
            <a:pPr algn="just">
              <a:buFont typeface="+mj-lt"/>
              <a:buAutoNum type="arabicPeriod"/>
            </a:pPr>
            <a:r>
              <a:rPr lang="en-US" sz="2800" b="0" i="0" dirty="0">
                <a:solidFill>
                  <a:srgbClr val="000000"/>
                </a:solidFill>
                <a:effectLst/>
                <a:latin typeface="inter-regular"/>
              </a:rPr>
              <a:t>      </a:t>
            </a:r>
            <a:r>
              <a:rPr lang="en-US" sz="2800" b="1" i="0" dirty="0">
                <a:solidFill>
                  <a:srgbClr val="006699"/>
                </a:solidFill>
                <a:effectLst/>
                <a:latin typeface="inter-regular"/>
              </a:rPr>
              <a:t>print</a:t>
            </a:r>
            <a:r>
              <a:rPr lang="en-US" sz="2800" b="0" i="0" dirty="0">
                <a:solidFill>
                  <a:srgbClr val="000000"/>
                </a:solidFill>
                <a:effectLst/>
                <a:latin typeface="inter-regular"/>
              </a:rPr>
              <a:t>(</a:t>
            </a:r>
            <a:r>
              <a:rPr lang="en-US" sz="2800" b="0" i="0" dirty="0">
                <a:solidFill>
                  <a:srgbClr val="0000FF"/>
                </a:solidFill>
                <a:effectLst/>
                <a:latin typeface="inter-regular"/>
              </a:rPr>
              <a:t>"file is opened successfully"</a:t>
            </a:r>
            <a:r>
              <a:rPr lang="en-US" sz="2800" b="0" i="0" dirty="0">
                <a:solidFill>
                  <a:srgbClr val="000000"/>
                </a:solidFill>
                <a:effectLst/>
                <a:latin typeface="inter-regular"/>
              </a:rPr>
              <a:t>)</a:t>
            </a:r>
          </a:p>
          <a:p>
            <a:pPr algn="just">
              <a:buFont typeface="+mj-lt"/>
              <a:buAutoNum type="arabicPeriod"/>
            </a:pPr>
            <a:r>
              <a:rPr lang="en-US" sz="2800" b="0" i="0" dirty="0">
                <a:solidFill>
                  <a:srgbClr val="008200"/>
                </a:solidFill>
                <a:effectLst/>
                <a:latin typeface="inter-regular"/>
              </a:rPr>
              <a:t>#closes the opened file</a:t>
            </a:r>
            <a:endParaRPr lang="en-US" sz="2800" b="0" i="0" dirty="0">
              <a:solidFill>
                <a:srgbClr val="000000"/>
              </a:solidFill>
              <a:effectLst/>
              <a:latin typeface="inter-regular"/>
            </a:endParaRPr>
          </a:p>
          <a:p>
            <a:pPr algn="just">
              <a:buFont typeface="+mj-lt"/>
              <a:buAutoNum type="arabicPeriod"/>
            </a:pPr>
            <a:r>
              <a:rPr lang="en-US" sz="2800" b="0" i="0" dirty="0" err="1">
                <a:solidFill>
                  <a:srgbClr val="000000"/>
                </a:solidFill>
                <a:effectLst/>
                <a:latin typeface="inter-regular"/>
              </a:rPr>
              <a:t>fileptr.close</a:t>
            </a:r>
            <a:r>
              <a:rPr lang="en-US" sz="2800" b="0" i="0" dirty="0">
                <a:solidFill>
                  <a:srgbClr val="000000"/>
                </a:solidFill>
                <a:effectLst/>
                <a:latin typeface="inter-regular"/>
              </a:rPr>
              <a:t>()</a:t>
            </a:r>
          </a:p>
        </p:txBody>
      </p:sp>
      <p:pic>
        <p:nvPicPr>
          <p:cNvPr id="4" name="Picture 3">
            <a:extLst>
              <a:ext uri="{FF2B5EF4-FFF2-40B4-BE49-F238E27FC236}">
                <a16:creationId xmlns:a16="http://schemas.microsoft.com/office/drawing/2014/main" id="{BCF43A39-5DDA-239D-AEEC-F6BB1A3CEB4B}"/>
              </a:ext>
            </a:extLst>
          </p:cNvPr>
          <p:cNvPicPr>
            <a:picLocks noChangeAspect="1"/>
          </p:cNvPicPr>
          <p:nvPr/>
        </p:nvPicPr>
        <p:blipFill>
          <a:blip r:embed="rId2"/>
          <a:stretch>
            <a:fillRect/>
          </a:stretch>
        </p:blipFill>
        <p:spPr>
          <a:xfrm>
            <a:off x="10824882" y="654483"/>
            <a:ext cx="884518" cy="806680"/>
          </a:xfrm>
          <a:prstGeom prst="rect">
            <a:avLst/>
          </a:prstGeom>
        </p:spPr>
      </p:pic>
      <p:sp>
        <p:nvSpPr>
          <p:cNvPr id="6" name="TextBox 5">
            <a:extLst>
              <a:ext uri="{FF2B5EF4-FFF2-40B4-BE49-F238E27FC236}">
                <a16:creationId xmlns:a16="http://schemas.microsoft.com/office/drawing/2014/main" id="{745C5E9A-29DA-5894-D61D-0B33988919CC}"/>
              </a:ext>
            </a:extLst>
          </p:cNvPr>
          <p:cNvSpPr txBox="1"/>
          <p:nvPr/>
        </p:nvSpPr>
        <p:spPr>
          <a:xfrm>
            <a:off x="6703732" y="2340864"/>
            <a:ext cx="5005668" cy="2308324"/>
          </a:xfrm>
          <a:prstGeom prst="rect">
            <a:avLst/>
          </a:prstGeom>
          <a:noFill/>
        </p:spPr>
        <p:txBody>
          <a:bodyPr wrap="square">
            <a:spAutoFit/>
          </a:bodyPr>
          <a:lstStyle/>
          <a:p>
            <a:pPr algn="just">
              <a:buFont typeface="+mj-lt"/>
              <a:buAutoNum type="arabicPeriod"/>
            </a:pPr>
            <a:r>
              <a:rPr lang="en-US" sz="2400" b="1" i="0" dirty="0">
                <a:solidFill>
                  <a:srgbClr val="006699"/>
                </a:solidFill>
                <a:effectLst/>
                <a:latin typeface="inter-regular"/>
              </a:rPr>
              <a:t>  try</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r>
              <a:rPr lang="en-US" sz="2400" b="0" i="0" dirty="0" err="1">
                <a:solidFill>
                  <a:srgbClr val="000000"/>
                </a:solidFill>
                <a:effectLst/>
                <a:latin typeface="inter-regular"/>
              </a:rPr>
              <a:t>fileptr</a:t>
            </a:r>
            <a:r>
              <a:rPr lang="en-US" sz="2400" b="0" i="0" dirty="0">
                <a:solidFill>
                  <a:srgbClr val="000000"/>
                </a:solidFill>
                <a:effectLst/>
                <a:latin typeface="inter-regular"/>
              </a:rPr>
              <a:t> = open(</a:t>
            </a:r>
            <a:r>
              <a:rPr lang="en-US" sz="2400" b="0" i="0" dirty="0">
                <a:solidFill>
                  <a:srgbClr val="0000FF"/>
                </a:solidFill>
                <a:effectLst/>
                <a:latin typeface="inter-regular"/>
              </a:rPr>
              <a:t>"file.txt"</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r>
              <a:rPr lang="en-US" sz="2400" b="0" i="0" dirty="0">
                <a:solidFill>
                  <a:srgbClr val="008200"/>
                </a:solidFill>
                <a:effectLst/>
                <a:latin typeface="inter-regular"/>
              </a:rPr>
              <a:t># perform file operations</a:t>
            </a:r>
            <a:r>
              <a:rPr lang="en-US" sz="2400" b="0" i="0" dirty="0">
                <a:solidFill>
                  <a:srgbClr val="000000"/>
                </a:solidFill>
                <a:effectLst/>
                <a:latin typeface="inter-regular"/>
              </a:rPr>
              <a:t>  </a:t>
            </a:r>
          </a:p>
          <a:p>
            <a:pPr algn="just">
              <a:buFont typeface="+mj-lt"/>
              <a:buAutoNum type="arabicPeriod"/>
            </a:pPr>
            <a:r>
              <a:rPr lang="en-US" sz="2400" b="1" i="0" dirty="0">
                <a:solidFill>
                  <a:srgbClr val="006699"/>
                </a:solidFill>
                <a:effectLst/>
                <a:latin typeface="inter-regular"/>
              </a:rPr>
              <a:t>  finally</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r>
              <a:rPr lang="en-US" sz="2400" b="0" i="0" dirty="0" err="1">
                <a:solidFill>
                  <a:srgbClr val="000000"/>
                </a:solidFill>
                <a:effectLst/>
                <a:latin typeface="inter-regular"/>
              </a:rPr>
              <a:t>fileptr.close</a:t>
            </a:r>
            <a:r>
              <a:rPr lang="en-US" sz="2400" b="0" i="0" dirty="0">
                <a:solidFill>
                  <a:srgbClr val="000000"/>
                </a:solidFill>
                <a:effectLst/>
                <a:latin typeface="inter-regular"/>
              </a:rPr>
              <a:t>()  </a:t>
            </a:r>
          </a:p>
          <a:p>
            <a:pPr algn="just">
              <a:buFont typeface="+mj-lt"/>
              <a:buAutoNum type="arabicPeriod"/>
            </a:pPr>
            <a:endParaRPr lang="en-US" sz="2400" b="0" i="0" dirty="0">
              <a:solidFill>
                <a:srgbClr val="000000"/>
              </a:solidFill>
              <a:effectLst/>
              <a:latin typeface="inter-regular"/>
            </a:endParaRPr>
          </a:p>
        </p:txBody>
      </p:sp>
      <p:sp>
        <p:nvSpPr>
          <p:cNvPr id="8" name="TextBox 7">
            <a:extLst>
              <a:ext uri="{FF2B5EF4-FFF2-40B4-BE49-F238E27FC236}">
                <a16:creationId xmlns:a16="http://schemas.microsoft.com/office/drawing/2014/main" id="{64F1E736-9E3A-3BA5-2C2F-3E22A66999A3}"/>
              </a:ext>
            </a:extLst>
          </p:cNvPr>
          <p:cNvSpPr txBox="1"/>
          <p:nvPr/>
        </p:nvSpPr>
        <p:spPr>
          <a:xfrm>
            <a:off x="6703732" y="5003188"/>
            <a:ext cx="6098240" cy="1200329"/>
          </a:xfrm>
          <a:prstGeom prst="rect">
            <a:avLst/>
          </a:prstGeom>
          <a:noFill/>
        </p:spPr>
        <p:txBody>
          <a:bodyPr wrap="square">
            <a:spAutoFit/>
          </a:bodyPr>
          <a:lstStyle/>
          <a:p>
            <a:pPr algn="just">
              <a:buFont typeface="+mj-lt"/>
              <a:buAutoNum type="arabicPeriod"/>
            </a:pPr>
            <a:r>
              <a:rPr lang="en-US" sz="2400" b="0" i="0" dirty="0">
                <a:solidFill>
                  <a:srgbClr val="000000"/>
                </a:solidFill>
                <a:effectLst/>
                <a:latin typeface="inter-regular"/>
              </a:rPr>
              <a:t>  with open(</a:t>
            </a:r>
            <a:r>
              <a:rPr lang="en-US" sz="2400" b="0" i="0" dirty="0">
                <a:solidFill>
                  <a:srgbClr val="0000FF"/>
                </a:solidFill>
                <a:effectLst/>
                <a:latin typeface="inter-regular"/>
              </a:rPr>
              <a:t>"</a:t>
            </a:r>
            <a:r>
              <a:rPr lang="en-US" sz="2400" b="0" i="0" dirty="0" err="1">
                <a:solidFill>
                  <a:srgbClr val="0000FF"/>
                </a:solidFill>
                <a:effectLst/>
                <a:latin typeface="inter-regular"/>
              </a:rPr>
              <a:t>file.txt"</a:t>
            </a:r>
            <a:r>
              <a:rPr lang="en-US" sz="2400" b="0" i="0" dirty="0" err="1">
                <a:solidFill>
                  <a:srgbClr val="000000"/>
                </a:solidFill>
                <a:effectLst/>
                <a:latin typeface="inter-regular"/>
              </a:rPr>
              <a:t>,</a:t>
            </a:r>
            <a:r>
              <a:rPr lang="en-US" sz="2400" b="0" i="0" dirty="0" err="1">
                <a:solidFill>
                  <a:srgbClr val="0000FF"/>
                </a:solidFill>
                <a:effectLst/>
                <a:latin typeface="inter-regular"/>
              </a:rPr>
              <a:t>'r</a:t>
            </a:r>
            <a:r>
              <a:rPr lang="en-US" sz="2400" b="0" i="0" dirty="0">
                <a:solidFill>
                  <a:srgbClr val="0000FF"/>
                </a:solidFill>
                <a:effectLst/>
                <a:latin typeface="inter-regular"/>
              </a:rPr>
              <a:t>'</a:t>
            </a:r>
            <a:r>
              <a:rPr lang="en-US" sz="2400" b="0" i="0" dirty="0">
                <a:solidFill>
                  <a:srgbClr val="000000"/>
                </a:solidFill>
                <a:effectLst/>
                <a:latin typeface="inter-regular"/>
              </a:rPr>
              <a:t>) as f:    </a:t>
            </a:r>
          </a:p>
          <a:p>
            <a:pPr algn="just">
              <a:buFont typeface="+mj-lt"/>
              <a:buAutoNum type="arabicPeriod"/>
            </a:pPr>
            <a:r>
              <a:rPr lang="en-US" sz="2400" b="0" i="0" dirty="0">
                <a:solidFill>
                  <a:srgbClr val="000000"/>
                </a:solidFill>
                <a:effectLst/>
                <a:latin typeface="inter-regular"/>
              </a:rPr>
              <a:t>       content = </a:t>
            </a:r>
            <a:r>
              <a:rPr lang="en-US" sz="2400" b="0" i="0" dirty="0" err="1">
                <a:solidFill>
                  <a:srgbClr val="000000"/>
                </a:solidFill>
                <a:effectLst/>
                <a:latin typeface="inter-regular"/>
              </a:rPr>
              <a:t>f.read</a:t>
            </a:r>
            <a:r>
              <a:rPr lang="en-US" sz="2400" b="0" i="0" dirty="0">
                <a:solidFill>
                  <a:srgbClr val="000000"/>
                </a:solidFill>
                <a:effectLst/>
                <a:latin typeface="inter-regular"/>
              </a:rPr>
              <a:t>();    </a:t>
            </a:r>
          </a:p>
          <a:p>
            <a:pPr algn="just">
              <a:buFont typeface="+mj-lt"/>
              <a:buAutoNum type="arabicPeriod"/>
            </a:pPr>
            <a:r>
              <a:rPr lang="en-US" sz="2400" b="0" i="0" dirty="0">
                <a:solidFill>
                  <a:srgbClr val="000000"/>
                </a:solidFill>
                <a:effectLst/>
                <a:latin typeface="inter-regular"/>
              </a:rPr>
              <a:t>       </a:t>
            </a:r>
            <a:r>
              <a:rPr lang="en-US" sz="2400" b="1" i="0" dirty="0">
                <a:solidFill>
                  <a:srgbClr val="006699"/>
                </a:solidFill>
                <a:effectLst/>
                <a:latin typeface="inter-regular"/>
              </a:rPr>
              <a:t>print</a:t>
            </a:r>
            <a:r>
              <a:rPr lang="en-US" sz="2400" b="0" i="0" dirty="0">
                <a:solidFill>
                  <a:srgbClr val="000000"/>
                </a:solidFill>
                <a:effectLst/>
                <a:latin typeface="inter-regular"/>
              </a:rPr>
              <a:t>(content)</a:t>
            </a:r>
          </a:p>
        </p:txBody>
      </p:sp>
    </p:spTree>
    <p:extLst>
      <p:ext uri="{BB962C8B-B14F-4D97-AF65-F5344CB8AC3E}">
        <p14:creationId xmlns:p14="http://schemas.microsoft.com/office/powerpoint/2010/main" val="258329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D81C-33AF-BCEF-F193-2E605EC1362C}"/>
              </a:ext>
            </a:extLst>
          </p:cNvPr>
          <p:cNvSpPr>
            <a:spLocks noGrp="1"/>
          </p:cNvSpPr>
          <p:nvPr>
            <p:ph type="title"/>
          </p:nvPr>
        </p:nvSpPr>
        <p:spPr/>
        <p:txBody>
          <a:bodyPr/>
          <a:lstStyle/>
          <a:p>
            <a:r>
              <a:rPr lang="en-US" dirty="0"/>
              <a:t>Why python?</a:t>
            </a:r>
            <a:endParaRPr lang="en-IN" dirty="0"/>
          </a:p>
        </p:txBody>
      </p:sp>
      <p:sp>
        <p:nvSpPr>
          <p:cNvPr id="3" name="Content Placeholder 2">
            <a:extLst>
              <a:ext uri="{FF2B5EF4-FFF2-40B4-BE49-F238E27FC236}">
                <a16:creationId xmlns:a16="http://schemas.microsoft.com/office/drawing/2014/main" id="{2184BAAE-E761-7FE2-68EA-DC00A5ED174E}"/>
              </a:ext>
            </a:extLst>
          </p:cNvPr>
          <p:cNvSpPr>
            <a:spLocks noGrp="1"/>
          </p:cNvSpPr>
          <p:nvPr>
            <p:ph idx="1"/>
          </p:nvPr>
        </p:nvSpPr>
        <p:spPr>
          <a:xfrm>
            <a:off x="581192" y="2218765"/>
            <a:ext cx="11029615" cy="3937079"/>
          </a:xfrm>
        </p:spPr>
        <p:txBody>
          <a:bodyPr numCol="2">
            <a:normAutofit fontScale="55000" lnSpcReduction="20000"/>
          </a:bodyPr>
          <a:lstStyle/>
          <a:p>
            <a:pPr marL="0" indent="0">
              <a:buNone/>
            </a:pPr>
            <a:r>
              <a:rPr lang="en-US" sz="5100" dirty="0"/>
              <a:t>Python is used for:</a:t>
            </a:r>
          </a:p>
          <a:p>
            <a:pPr lvl="1"/>
            <a:r>
              <a:rPr lang="en-US" sz="3800" dirty="0"/>
              <a:t>Web Development (server-side)</a:t>
            </a:r>
          </a:p>
          <a:p>
            <a:pPr lvl="1"/>
            <a:r>
              <a:rPr lang="en-US" sz="3800" dirty="0"/>
              <a:t>Software Development</a:t>
            </a:r>
          </a:p>
          <a:p>
            <a:pPr lvl="1"/>
            <a:r>
              <a:rPr lang="en-US" sz="3800" dirty="0"/>
              <a:t>Mathematics</a:t>
            </a:r>
          </a:p>
          <a:p>
            <a:pPr lvl="1"/>
            <a:r>
              <a:rPr lang="en-US" sz="3800" dirty="0"/>
              <a:t>System Scripting</a:t>
            </a:r>
          </a:p>
          <a:p>
            <a:pPr lvl="1"/>
            <a:endParaRPr lang="en-US" sz="2400" dirty="0"/>
          </a:p>
          <a:p>
            <a:pPr lvl="1"/>
            <a:endParaRPr lang="en-US" sz="2400" dirty="0"/>
          </a:p>
          <a:p>
            <a:pPr lvl="1"/>
            <a:endParaRPr lang="en-US" sz="2400" dirty="0"/>
          </a:p>
          <a:p>
            <a:pPr lvl="1"/>
            <a:endParaRPr lang="en-US" sz="2400" dirty="0"/>
          </a:p>
          <a:p>
            <a:pPr lvl="1"/>
            <a:endParaRPr lang="en-US" sz="2400" dirty="0"/>
          </a:p>
          <a:p>
            <a:pPr marL="324000" lvl="1" indent="0">
              <a:buNone/>
            </a:pPr>
            <a:endParaRPr lang="en-US" sz="2400" dirty="0"/>
          </a:p>
          <a:p>
            <a:pPr lvl="1"/>
            <a:r>
              <a:rPr lang="en-US" sz="3200" dirty="0"/>
              <a:t>Python works on different platforms (Windows, Mac, Linux, Raspberry Pi, </a:t>
            </a:r>
            <a:r>
              <a:rPr lang="en-US" sz="3200" dirty="0" err="1"/>
              <a:t>etc</a:t>
            </a:r>
            <a:r>
              <a:rPr lang="en-US" sz="3200" dirty="0"/>
              <a:t>).</a:t>
            </a:r>
          </a:p>
          <a:p>
            <a:pPr lvl="1"/>
            <a:r>
              <a:rPr lang="en-US" sz="3200" dirty="0"/>
              <a:t>Python has a simple syntax similar to the English language.</a:t>
            </a:r>
          </a:p>
          <a:p>
            <a:pPr lvl="1"/>
            <a:r>
              <a:rPr lang="en-US" sz="3200" dirty="0"/>
              <a:t>Python has syntax that allows developers to write programs with fewer lines than some other programming languages.</a:t>
            </a:r>
          </a:p>
          <a:p>
            <a:pPr lvl="1"/>
            <a:r>
              <a:rPr lang="en-US" sz="3200" dirty="0"/>
              <a:t>Python runs on an interpreter system, meaning that code can be executed as soon as it is written. This means that prototyping can be very quick.</a:t>
            </a:r>
          </a:p>
          <a:p>
            <a:pPr lvl="1"/>
            <a:r>
              <a:rPr lang="en-US" sz="3200" dirty="0"/>
              <a:t>Python can be treated in a procedural way, an object-oriented way or a functional way</a:t>
            </a:r>
            <a:r>
              <a:rPr lang="en-US" sz="2400" dirty="0"/>
              <a:t>.</a:t>
            </a:r>
          </a:p>
          <a:p>
            <a:pPr lvl="1"/>
            <a:endParaRPr lang="en-US" sz="2400" dirty="0"/>
          </a:p>
        </p:txBody>
      </p:sp>
      <p:pic>
        <p:nvPicPr>
          <p:cNvPr id="4" name="Picture 3">
            <a:extLst>
              <a:ext uri="{FF2B5EF4-FFF2-40B4-BE49-F238E27FC236}">
                <a16:creationId xmlns:a16="http://schemas.microsoft.com/office/drawing/2014/main" id="{9FC10D69-8A71-3808-1FBB-34EE39FB3C9A}"/>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5249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7E86-A83C-E249-5A18-544AB2ED01F7}"/>
              </a:ext>
            </a:extLst>
          </p:cNvPr>
          <p:cNvSpPr>
            <a:spLocks noGrp="1"/>
          </p:cNvSpPr>
          <p:nvPr>
            <p:ph type="title"/>
          </p:nvPr>
        </p:nvSpPr>
        <p:spPr/>
        <p:txBody>
          <a:bodyPr/>
          <a:lstStyle/>
          <a:p>
            <a:r>
              <a:rPr lang="en-IN" dirty="0"/>
              <a:t>What can Python do?</a:t>
            </a:r>
          </a:p>
        </p:txBody>
      </p:sp>
      <p:sp>
        <p:nvSpPr>
          <p:cNvPr id="3" name="Content Placeholder 2">
            <a:extLst>
              <a:ext uri="{FF2B5EF4-FFF2-40B4-BE49-F238E27FC236}">
                <a16:creationId xmlns:a16="http://schemas.microsoft.com/office/drawing/2014/main" id="{8A679DA9-1CAE-5098-14A1-70048D11B0A1}"/>
              </a:ext>
            </a:extLst>
          </p:cNvPr>
          <p:cNvSpPr>
            <a:spLocks noGrp="1"/>
          </p:cNvSpPr>
          <p:nvPr>
            <p:ph idx="1"/>
          </p:nvPr>
        </p:nvSpPr>
        <p:spPr/>
        <p:txBody>
          <a:bodyPr>
            <a:normAutofit fontScale="92500"/>
          </a:bodyPr>
          <a:lstStyle/>
          <a:p>
            <a:r>
              <a:rPr lang="en-US" sz="2800" dirty="0"/>
              <a:t>Python can be used on a server to create web applications.</a:t>
            </a:r>
          </a:p>
          <a:p>
            <a:r>
              <a:rPr lang="en-US" sz="2800" dirty="0"/>
              <a:t>Python can be used alongside software to create workflows.</a:t>
            </a:r>
          </a:p>
          <a:p>
            <a:r>
              <a:rPr lang="en-US" sz="2800" dirty="0"/>
              <a:t>Python can connect to database systems. It can also read and modify files.</a:t>
            </a:r>
          </a:p>
          <a:p>
            <a:r>
              <a:rPr lang="en-US" sz="2800" dirty="0"/>
              <a:t>Python can be used to handle big data and perform complex mathematics.</a:t>
            </a:r>
          </a:p>
          <a:p>
            <a:r>
              <a:rPr lang="en-US" sz="2800" dirty="0"/>
              <a:t>Python can be used for rapid prototyping, or for production-ready software development.</a:t>
            </a:r>
          </a:p>
        </p:txBody>
      </p:sp>
      <p:pic>
        <p:nvPicPr>
          <p:cNvPr id="6" name="Picture 5">
            <a:extLst>
              <a:ext uri="{FF2B5EF4-FFF2-40B4-BE49-F238E27FC236}">
                <a16:creationId xmlns:a16="http://schemas.microsoft.com/office/drawing/2014/main" id="{2073E2E9-B91D-7350-AA3B-38E877DF42D0}"/>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31742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C785-01E2-DA01-298B-F9EE809C6A0D}"/>
              </a:ext>
            </a:extLst>
          </p:cNvPr>
          <p:cNvSpPr>
            <a:spLocks noGrp="1"/>
          </p:cNvSpPr>
          <p:nvPr>
            <p:ph type="title"/>
          </p:nvPr>
        </p:nvSpPr>
        <p:spPr/>
        <p:txBody>
          <a:bodyPr/>
          <a:lstStyle/>
          <a:p>
            <a:r>
              <a:rPr lang="en-IN" dirty="0"/>
              <a:t>Good to know</a:t>
            </a:r>
          </a:p>
        </p:txBody>
      </p:sp>
      <p:sp>
        <p:nvSpPr>
          <p:cNvPr id="3" name="Content Placeholder 2">
            <a:extLst>
              <a:ext uri="{FF2B5EF4-FFF2-40B4-BE49-F238E27FC236}">
                <a16:creationId xmlns:a16="http://schemas.microsoft.com/office/drawing/2014/main" id="{859677E1-3597-03DC-622A-55772F211AFF}"/>
              </a:ext>
            </a:extLst>
          </p:cNvPr>
          <p:cNvSpPr>
            <a:spLocks noGrp="1"/>
          </p:cNvSpPr>
          <p:nvPr>
            <p:ph idx="1"/>
          </p:nvPr>
        </p:nvSpPr>
        <p:spPr>
          <a:xfrm>
            <a:off x="581192" y="2340864"/>
            <a:ext cx="10028537" cy="3634486"/>
          </a:xfrm>
        </p:spPr>
        <p:txBody>
          <a:bodyPr>
            <a:normAutofit/>
          </a:bodyPr>
          <a:lstStyle/>
          <a:p>
            <a:r>
              <a:rPr lang="en-US" sz="2400" dirty="0"/>
              <a:t>The most recent major version of Python is Python 3, which we shall be using in this tutorial. However, Python 2, although not being updated with anything other than security updates, is still quite popular.</a:t>
            </a:r>
          </a:p>
          <a:p>
            <a:r>
              <a:rPr lang="en-US" sz="2400" dirty="0"/>
              <a:t>In this tutorial Python will be written in a text editor. It is possible to write Python in an Integrated Development Environment, such as </a:t>
            </a:r>
            <a:r>
              <a:rPr lang="en-US" sz="2400" dirty="0" err="1"/>
              <a:t>Jupyter</a:t>
            </a:r>
            <a:r>
              <a:rPr lang="en-US" sz="2400" dirty="0"/>
              <a:t>, </a:t>
            </a:r>
            <a:r>
              <a:rPr lang="en-US" sz="2400" dirty="0" err="1"/>
              <a:t>Thonny</a:t>
            </a:r>
            <a:r>
              <a:rPr lang="en-US" sz="2400" dirty="0"/>
              <a:t>, </a:t>
            </a:r>
            <a:r>
              <a:rPr lang="en-US" sz="2400" dirty="0" err="1"/>
              <a:t>Pycharm</a:t>
            </a:r>
            <a:r>
              <a:rPr lang="en-US" sz="2400" dirty="0"/>
              <a:t>, Visual Code, </a:t>
            </a:r>
            <a:r>
              <a:rPr lang="en-US" sz="2400" dirty="0" err="1"/>
              <a:t>Netbeans</a:t>
            </a:r>
            <a:r>
              <a:rPr lang="en-US" sz="2400" dirty="0"/>
              <a:t> or Eclipse which are particularly useful when managing larger collections of Python files.</a:t>
            </a:r>
          </a:p>
        </p:txBody>
      </p:sp>
      <p:pic>
        <p:nvPicPr>
          <p:cNvPr id="4" name="Picture 3">
            <a:extLst>
              <a:ext uri="{FF2B5EF4-FFF2-40B4-BE49-F238E27FC236}">
                <a16:creationId xmlns:a16="http://schemas.microsoft.com/office/drawing/2014/main" id="{82E4C705-EF05-42F7-683A-0D9F16913EAA}"/>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412259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EBB6-F45B-974E-5C70-E8F3639E7A12}"/>
              </a:ext>
            </a:extLst>
          </p:cNvPr>
          <p:cNvSpPr>
            <a:spLocks noGrp="1"/>
          </p:cNvSpPr>
          <p:nvPr>
            <p:ph type="title"/>
          </p:nvPr>
        </p:nvSpPr>
        <p:spPr/>
        <p:txBody>
          <a:bodyPr/>
          <a:lstStyle/>
          <a:p>
            <a:r>
              <a:rPr lang="en-US" dirty="0"/>
              <a:t>Python  vs other programming languages</a:t>
            </a:r>
            <a:endParaRPr lang="en-IN" dirty="0"/>
          </a:p>
        </p:txBody>
      </p:sp>
      <p:sp>
        <p:nvSpPr>
          <p:cNvPr id="3" name="Content Placeholder 2">
            <a:extLst>
              <a:ext uri="{FF2B5EF4-FFF2-40B4-BE49-F238E27FC236}">
                <a16:creationId xmlns:a16="http://schemas.microsoft.com/office/drawing/2014/main" id="{B29C6751-9825-95FB-28BC-839619A073B4}"/>
              </a:ext>
            </a:extLst>
          </p:cNvPr>
          <p:cNvSpPr>
            <a:spLocks noGrp="1"/>
          </p:cNvSpPr>
          <p:nvPr>
            <p:ph idx="1"/>
          </p:nvPr>
        </p:nvSpPr>
        <p:spPr/>
        <p:txBody>
          <a:bodyPr>
            <a:normAutofit lnSpcReduction="10000"/>
          </a:bodyPr>
          <a:lstStyle/>
          <a:p>
            <a:r>
              <a:rPr lang="en-US" sz="2800" dirty="0"/>
              <a:t>Python was designed for readability, and has some similarities to the English language with influence from mathematics.</a:t>
            </a:r>
          </a:p>
          <a:p>
            <a:r>
              <a:rPr lang="en-US" sz="2800" dirty="0"/>
              <a:t>Python uses new lines to complete a command, as opposed to other programming languages which often use semicolons or parentheses.</a:t>
            </a:r>
          </a:p>
          <a:p>
            <a:r>
              <a:rPr lang="en-US" sz="2800" dirty="0"/>
              <a:t>Python relies on indentation, using whitespace, to define scope; such as the scope of loops, functions and classes. Other programming languages often use curly-brackets for this purpose.</a:t>
            </a:r>
          </a:p>
        </p:txBody>
      </p:sp>
      <p:pic>
        <p:nvPicPr>
          <p:cNvPr id="4" name="Picture 3">
            <a:extLst>
              <a:ext uri="{FF2B5EF4-FFF2-40B4-BE49-F238E27FC236}">
                <a16:creationId xmlns:a16="http://schemas.microsoft.com/office/drawing/2014/main" id="{18246AB8-741A-1714-E564-D38FB04F5B8B}"/>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72106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3FF0-37F6-873B-DB02-1A3DEC992D13}"/>
              </a:ext>
            </a:extLst>
          </p:cNvPr>
          <p:cNvSpPr>
            <a:spLocks noGrp="1"/>
          </p:cNvSpPr>
          <p:nvPr>
            <p:ph type="title"/>
          </p:nvPr>
        </p:nvSpPr>
        <p:spPr/>
        <p:txBody>
          <a:bodyPr/>
          <a:lstStyle/>
          <a:p>
            <a:r>
              <a:rPr lang="en-US" dirty="0"/>
              <a:t>Python keywords or reserve words</a:t>
            </a:r>
            <a:endParaRPr lang="en-IN" dirty="0"/>
          </a:p>
        </p:txBody>
      </p:sp>
      <p:graphicFrame>
        <p:nvGraphicFramePr>
          <p:cNvPr id="4" name="Table 4">
            <a:extLst>
              <a:ext uri="{FF2B5EF4-FFF2-40B4-BE49-F238E27FC236}">
                <a16:creationId xmlns:a16="http://schemas.microsoft.com/office/drawing/2014/main" id="{3CE9D05A-4A8F-72C1-BCB0-90421A6B4125}"/>
              </a:ext>
            </a:extLst>
          </p:cNvPr>
          <p:cNvGraphicFramePr>
            <a:graphicFrameLocks noGrp="1"/>
          </p:cNvGraphicFramePr>
          <p:nvPr>
            <p:ph idx="1"/>
            <p:extLst>
              <p:ext uri="{D42A27DB-BD31-4B8C-83A1-F6EECF244321}">
                <p14:modId xmlns:p14="http://schemas.microsoft.com/office/powerpoint/2010/main" val="475402661"/>
              </p:ext>
            </p:extLst>
          </p:nvPr>
        </p:nvGraphicFramePr>
        <p:xfrm>
          <a:off x="944095" y="2146449"/>
          <a:ext cx="10042150" cy="2966720"/>
        </p:xfrm>
        <a:graphic>
          <a:graphicData uri="http://schemas.openxmlformats.org/drawingml/2006/table">
            <a:tbl>
              <a:tblPr firstRow="1" bandRow="1">
                <a:tableStyleId>{5C22544A-7EE6-4342-B048-85BDC9FD1C3A}</a:tableStyleId>
              </a:tblPr>
              <a:tblGrid>
                <a:gridCol w="2008430">
                  <a:extLst>
                    <a:ext uri="{9D8B030D-6E8A-4147-A177-3AD203B41FA5}">
                      <a16:colId xmlns:a16="http://schemas.microsoft.com/office/drawing/2014/main" val="315754083"/>
                    </a:ext>
                  </a:extLst>
                </a:gridCol>
                <a:gridCol w="2008430">
                  <a:extLst>
                    <a:ext uri="{9D8B030D-6E8A-4147-A177-3AD203B41FA5}">
                      <a16:colId xmlns:a16="http://schemas.microsoft.com/office/drawing/2014/main" val="687939097"/>
                    </a:ext>
                  </a:extLst>
                </a:gridCol>
                <a:gridCol w="2008430">
                  <a:extLst>
                    <a:ext uri="{9D8B030D-6E8A-4147-A177-3AD203B41FA5}">
                      <a16:colId xmlns:a16="http://schemas.microsoft.com/office/drawing/2014/main" val="4201930282"/>
                    </a:ext>
                  </a:extLst>
                </a:gridCol>
                <a:gridCol w="2008430">
                  <a:extLst>
                    <a:ext uri="{9D8B030D-6E8A-4147-A177-3AD203B41FA5}">
                      <a16:colId xmlns:a16="http://schemas.microsoft.com/office/drawing/2014/main" val="3499740587"/>
                    </a:ext>
                  </a:extLst>
                </a:gridCol>
                <a:gridCol w="2008430">
                  <a:extLst>
                    <a:ext uri="{9D8B030D-6E8A-4147-A177-3AD203B41FA5}">
                      <a16:colId xmlns:a16="http://schemas.microsoft.com/office/drawing/2014/main" val="2000444252"/>
                    </a:ext>
                  </a:extLst>
                </a:gridCol>
              </a:tblGrid>
              <a:tr h="370840">
                <a:tc gridSpan="5">
                  <a:txBody>
                    <a:bodyPr/>
                    <a:lstStyle/>
                    <a:p>
                      <a:pPr algn="ctr"/>
                      <a:r>
                        <a:rPr lang="en-US" dirty="0"/>
                        <a:t>Keywords in Python  Programming Language</a:t>
                      </a:r>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863168247"/>
                  </a:ext>
                </a:extLst>
              </a:tr>
              <a:tr h="370840">
                <a:tc>
                  <a:txBody>
                    <a:bodyPr/>
                    <a:lstStyle/>
                    <a:p>
                      <a:r>
                        <a:rPr lang="en-IN" dirty="0"/>
                        <a:t>False</a:t>
                      </a:r>
                    </a:p>
                  </a:txBody>
                  <a:tcPr/>
                </a:tc>
                <a:tc>
                  <a:txBody>
                    <a:bodyPr/>
                    <a:lstStyle/>
                    <a:p>
                      <a:r>
                        <a:rPr lang="en-IN" dirty="0"/>
                        <a:t>await</a:t>
                      </a:r>
                    </a:p>
                  </a:txBody>
                  <a:tcPr/>
                </a:tc>
                <a:tc>
                  <a:txBody>
                    <a:bodyPr/>
                    <a:lstStyle/>
                    <a:p>
                      <a:r>
                        <a:rPr lang="en-IN" dirty="0"/>
                        <a:t>else</a:t>
                      </a:r>
                    </a:p>
                  </a:txBody>
                  <a:tcPr/>
                </a:tc>
                <a:tc>
                  <a:txBody>
                    <a:bodyPr/>
                    <a:lstStyle/>
                    <a:p>
                      <a:r>
                        <a:rPr lang="en-IN" dirty="0"/>
                        <a:t>import</a:t>
                      </a:r>
                    </a:p>
                  </a:txBody>
                  <a:tcPr/>
                </a:tc>
                <a:tc>
                  <a:txBody>
                    <a:bodyPr/>
                    <a:lstStyle/>
                    <a:p>
                      <a:r>
                        <a:rPr lang="en-IN" dirty="0"/>
                        <a:t>pass</a:t>
                      </a:r>
                    </a:p>
                  </a:txBody>
                  <a:tcPr/>
                </a:tc>
                <a:extLst>
                  <a:ext uri="{0D108BD9-81ED-4DB2-BD59-A6C34878D82A}">
                    <a16:rowId xmlns:a16="http://schemas.microsoft.com/office/drawing/2014/main" val="1767725655"/>
                  </a:ext>
                </a:extLst>
              </a:tr>
              <a:tr h="370840">
                <a:tc>
                  <a:txBody>
                    <a:bodyPr/>
                    <a:lstStyle/>
                    <a:p>
                      <a:r>
                        <a:rPr lang="en-IN" dirty="0"/>
                        <a:t>None</a:t>
                      </a:r>
                    </a:p>
                  </a:txBody>
                  <a:tcPr/>
                </a:tc>
                <a:tc>
                  <a:txBody>
                    <a:bodyPr/>
                    <a:lstStyle/>
                    <a:p>
                      <a:r>
                        <a:rPr lang="en-IN" dirty="0"/>
                        <a:t>break</a:t>
                      </a:r>
                    </a:p>
                  </a:txBody>
                  <a:tcPr/>
                </a:tc>
                <a:tc>
                  <a:txBody>
                    <a:bodyPr/>
                    <a:lstStyle/>
                    <a:p>
                      <a:r>
                        <a:rPr lang="en-IN" dirty="0"/>
                        <a:t>except</a:t>
                      </a:r>
                    </a:p>
                  </a:txBody>
                  <a:tcPr/>
                </a:tc>
                <a:tc>
                  <a:txBody>
                    <a:bodyPr/>
                    <a:lstStyle/>
                    <a:p>
                      <a:r>
                        <a:rPr lang="en-IN" dirty="0"/>
                        <a:t>in</a:t>
                      </a:r>
                    </a:p>
                  </a:txBody>
                  <a:tcPr/>
                </a:tc>
                <a:tc>
                  <a:txBody>
                    <a:bodyPr/>
                    <a:lstStyle/>
                    <a:p>
                      <a:r>
                        <a:rPr lang="en-IN" dirty="0"/>
                        <a:t>raise</a:t>
                      </a:r>
                    </a:p>
                  </a:txBody>
                  <a:tcPr/>
                </a:tc>
                <a:extLst>
                  <a:ext uri="{0D108BD9-81ED-4DB2-BD59-A6C34878D82A}">
                    <a16:rowId xmlns:a16="http://schemas.microsoft.com/office/drawing/2014/main" val="3904794520"/>
                  </a:ext>
                </a:extLst>
              </a:tr>
              <a:tr h="370840">
                <a:tc>
                  <a:txBody>
                    <a:bodyPr/>
                    <a:lstStyle/>
                    <a:p>
                      <a:r>
                        <a:rPr lang="en-IN" dirty="0"/>
                        <a:t>True</a:t>
                      </a:r>
                    </a:p>
                  </a:txBody>
                  <a:tcPr/>
                </a:tc>
                <a:tc>
                  <a:txBody>
                    <a:bodyPr/>
                    <a:lstStyle/>
                    <a:p>
                      <a:r>
                        <a:rPr lang="en-IN" dirty="0"/>
                        <a:t>class</a:t>
                      </a:r>
                    </a:p>
                  </a:txBody>
                  <a:tcPr/>
                </a:tc>
                <a:tc>
                  <a:txBody>
                    <a:bodyPr/>
                    <a:lstStyle/>
                    <a:p>
                      <a:r>
                        <a:rPr lang="en-IN" dirty="0"/>
                        <a:t>finally</a:t>
                      </a:r>
                    </a:p>
                  </a:txBody>
                  <a:tcPr/>
                </a:tc>
                <a:tc>
                  <a:txBody>
                    <a:bodyPr/>
                    <a:lstStyle/>
                    <a:p>
                      <a:r>
                        <a:rPr lang="en-IN" dirty="0"/>
                        <a:t>is</a:t>
                      </a:r>
                    </a:p>
                  </a:txBody>
                  <a:tcPr/>
                </a:tc>
                <a:tc>
                  <a:txBody>
                    <a:bodyPr/>
                    <a:lstStyle/>
                    <a:p>
                      <a:r>
                        <a:rPr lang="en-IN" dirty="0"/>
                        <a:t>return</a:t>
                      </a:r>
                    </a:p>
                  </a:txBody>
                  <a:tcPr/>
                </a:tc>
                <a:extLst>
                  <a:ext uri="{0D108BD9-81ED-4DB2-BD59-A6C34878D82A}">
                    <a16:rowId xmlns:a16="http://schemas.microsoft.com/office/drawing/2014/main" val="625228319"/>
                  </a:ext>
                </a:extLst>
              </a:tr>
              <a:tr h="370840">
                <a:tc>
                  <a:txBody>
                    <a:bodyPr/>
                    <a:lstStyle/>
                    <a:p>
                      <a:r>
                        <a:rPr lang="en-IN" dirty="0"/>
                        <a:t>and</a:t>
                      </a:r>
                    </a:p>
                  </a:txBody>
                  <a:tcPr/>
                </a:tc>
                <a:tc>
                  <a:txBody>
                    <a:bodyPr/>
                    <a:lstStyle/>
                    <a:p>
                      <a:r>
                        <a:rPr lang="en-IN" dirty="0"/>
                        <a:t>continue</a:t>
                      </a:r>
                    </a:p>
                  </a:txBody>
                  <a:tcPr/>
                </a:tc>
                <a:tc>
                  <a:txBody>
                    <a:bodyPr/>
                    <a:lstStyle/>
                    <a:p>
                      <a:r>
                        <a:rPr lang="en-IN" dirty="0"/>
                        <a:t>for</a:t>
                      </a:r>
                    </a:p>
                  </a:txBody>
                  <a:tcPr/>
                </a:tc>
                <a:tc>
                  <a:txBody>
                    <a:bodyPr/>
                    <a:lstStyle/>
                    <a:p>
                      <a:r>
                        <a:rPr lang="en-IN" dirty="0"/>
                        <a:t>lambda</a:t>
                      </a:r>
                    </a:p>
                  </a:txBody>
                  <a:tcPr/>
                </a:tc>
                <a:tc>
                  <a:txBody>
                    <a:bodyPr/>
                    <a:lstStyle/>
                    <a:p>
                      <a:r>
                        <a:rPr lang="en-IN" dirty="0"/>
                        <a:t>try</a:t>
                      </a:r>
                    </a:p>
                  </a:txBody>
                  <a:tcPr/>
                </a:tc>
                <a:extLst>
                  <a:ext uri="{0D108BD9-81ED-4DB2-BD59-A6C34878D82A}">
                    <a16:rowId xmlns:a16="http://schemas.microsoft.com/office/drawing/2014/main" val="1163375715"/>
                  </a:ext>
                </a:extLst>
              </a:tr>
              <a:tr h="370840">
                <a:tc>
                  <a:txBody>
                    <a:bodyPr/>
                    <a:lstStyle/>
                    <a:p>
                      <a:r>
                        <a:rPr lang="en-IN" dirty="0"/>
                        <a:t>as</a:t>
                      </a:r>
                    </a:p>
                  </a:txBody>
                  <a:tcPr/>
                </a:tc>
                <a:tc>
                  <a:txBody>
                    <a:bodyPr/>
                    <a:lstStyle/>
                    <a:p>
                      <a:r>
                        <a:rPr lang="en-IN" dirty="0"/>
                        <a:t>def</a:t>
                      </a:r>
                    </a:p>
                  </a:txBody>
                  <a:tcPr/>
                </a:tc>
                <a:tc>
                  <a:txBody>
                    <a:bodyPr/>
                    <a:lstStyle/>
                    <a:p>
                      <a:r>
                        <a:rPr lang="en-IN" dirty="0"/>
                        <a:t>from</a:t>
                      </a:r>
                    </a:p>
                  </a:txBody>
                  <a:tcPr/>
                </a:tc>
                <a:tc>
                  <a:txBody>
                    <a:bodyPr/>
                    <a:lstStyle/>
                    <a:p>
                      <a:r>
                        <a:rPr lang="en-IN" dirty="0"/>
                        <a:t>nonlocal</a:t>
                      </a:r>
                    </a:p>
                  </a:txBody>
                  <a:tcPr/>
                </a:tc>
                <a:tc>
                  <a:txBody>
                    <a:bodyPr/>
                    <a:lstStyle/>
                    <a:p>
                      <a:r>
                        <a:rPr lang="en-IN" dirty="0"/>
                        <a:t>while</a:t>
                      </a:r>
                    </a:p>
                  </a:txBody>
                  <a:tcPr/>
                </a:tc>
                <a:extLst>
                  <a:ext uri="{0D108BD9-81ED-4DB2-BD59-A6C34878D82A}">
                    <a16:rowId xmlns:a16="http://schemas.microsoft.com/office/drawing/2014/main" val="3276612427"/>
                  </a:ext>
                </a:extLst>
              </a:tr>
              <a:tr h="370840">
                <a:tc>
                  <a:txBody>
                    <a:bodyPr/>
                    <a:lstStyle/>
                    <a:p>
                      <a:r>
                        <a:rPr lang="en-IN" dirty="0"/>
                        <a:t>assert</a:t>
                      </a:r>
                    </a:p>
                  </a:txBody>
                  <a:tcPr/>
                </a:tc>
                <a:tc>
                  <a:txBody>
                    <a:bodyPr/>
                    <a:lstStyle/>
                    <a:p>
                      <a:r>
                        <a:rPr lang="en-IN" dirty="0"/>
                        <a:t>del</a:t>
                      </a:r>
                    </a:p>
                  </a:txBody>
                  <a:tcPr/>
                </a:tc>
                <a:tc>
                  <a:txBody>
                    <a:bodyPr/>
                    <a:lstStyle/>
                    <a:p>
                      <a:r>
                        <a:rPr lang="en-IN" dirty="0"/>
                        <a:t>global</a:t>
                      </a:r>
                    </a:p>
                  </a:txBody>
                  <a:tcPr/>
                </a:tc>
                <a:tc>
                  <a:txBody>
                    <a:bodyPr/>
                    <a:lstStyle/>
                    <a:p>
                      <a:r>
                        <a:rPr lang="en-IN" dirty="0"/>
                        <a:t>not</a:t>
                      </a:r>
                    </a:p>
                  </a:txBody>
                  <a:tcPr/>
                </a:tc>
                <a:tc>
                  <a:txBody>
                    <a:bodyPr/>
                    <a:lstStyle/>
                    <a:p>
                      <a:r>
                        <a:rPr lang="en-IN" dirty="0"/>
                        <a:t>with</a:t>
                      </a:r>
                    </a:p>
                  </a:txBody>
                  <a:tcPr/>
                </a:tc>
                <a:extLst>
                  <a:ext uri="{0D108BD9-81ED-4DB2-BD59-A6C34878D82A}">
                    <a16:rowId xmlns:a16="http://schemas.microsoft.com/office/drawing/2014/main" val="119880959"/>
                  </a:ext>
                </a:extLst>
              </a:tr>
              <a:tr h="370840">
                <a:tc>
                  <a:txBody>
                    <a:bodyPr/>
                    <a:lstStyle/>
                    <a:p>
                      <a:r>
                        <a:rPr lang="en-IN" dirty="0"/>
                        <a:t>async</a:t>
                      </a:r>
                    </a:p>
                  </a:txBody>
                  <a:tcPr/>
                </a:tc>
                <a:tc>
                  <a:txBody>
                    <a:bodyPr/>
                    <a:lstStyle/>
                    <a:p>
                      <a:r>
                        <a:rPr lang="en-IN" dirty="0" err="1"/>
                        <a:t>elif</a:t>
                      </a:r>
                      <a:endParaRPr lang="en-IN" dirty="0"/>
                    </a:p>
                  </a:txBody>
                  <a:tcPr/>
                </a:tc>
                <a:tc>
                  <a:txBody>
                    <a:bodyPr/>
                    <a:lstStyle/>
                    <a:p>
                      <a:r>
                        <a:rPr lang="en-IN" dirty="0"/>
                        <a:t>if</a:t>
                      </a:r>
                    </a:p>
                  </a:txBody>
                  <a:tcPr/>
                </a:tc>
                <a:tc>
                  <a:txBody>
                    <a:bodyPr/>
                    <a:lstStyle/>
                    <a:p>
                      <a:r>
                        <a:rPr lang="en-IN" dirty="0"/>
                        <a:t>or</a:t>
                      </a:r>
                    </a:p>
                  </a:txBody>
                  <a:tcPr/>
                </a:tc>
                <a:tc>
                  <a:txBody>
                    <a:bodyPr/>
                    <a:lstStyle/>
                    <a:p>
                      <a:r>
                        <a:rPr lang="en-IN" dirty="0"/>
                        <a:t>yield</a:t>
                      </a:r>
                    </a:p>
                  </a:txBody>
                  <a:tcPr/>
                </a:tc>
                <a:extLst>
                  <a:ext uri="{0D108BD9-81ED-4DB2-BD59-A6C34878D82A}">
                    <a16:rowId xmlns:a16="http://schemas.microsoft.com/office/drawing/2014/main" val="4208798164"/>
                  </a:ext>
                </a:extLst>
              </a:tr>
            </a:tbl>
          </a:graphicData>
        </a:graphic>
      </p:graphicFrame>
      <p:sp>
        <p:nvSpPr>
          <p:cNvPr id="6" name="TextBox 5">
            <a:extLst>
              <a:ext uri="{FF2B5EF4-FFF2-40B4-BE49-F238E27FC236}">
                <a16:creationId xmlns:a16="http://schemas.microsoft.com/office/drawing/2014/main" id="{5AA2DC7D-55A0-5CFC-DE09-37DAD8370C47}"/>
              </a:ext>
            </a:extLst>
          </p:cNvPr>
          <p:cNvSpPr txBox="1"/>
          <p:nvPr/>
        </p:nvSpPr>
        <p:spPr>
          <a:xfrm>
            <a:off x="944093" y="5257168"/>
            <a:ext cx="10042148" cy="946349"/>
          </a:xfrm>
          <a:prstGeom prst="rect">
            <a:avLst/>
          </a:prstGeom>
          <a:solidFill>
            <a:schemeClr val="accent1">
              <a:lumMod val="20000"/>
              <a:lumOff val="80000"/>
            </a:schemeClr>
          </a:solidFill>
        </p:spPr>
        <p:txBody>
          <a:bodyPr wrap="square">
            <a:spAutoFit/>
          </a:bodyPr>
          <a:lstStyle/>
          <a:p>
            <a:r>
              <a:rPr lang="en-US" dirty="0"/>
              <a:t>The above keywords may get altered in different versions of Python. Some extra might get added or some might be removed. You can always get the list of keywords in your current version by typing the following in the prompt</a:t>
            </a:r>
            <a:r>
              <a:rPr lang="en-US" dirty="0">
                <a:solidFill>
                  <a:srgbClr val="C00000"/>
                </a:solidFill>
              </a:rPr>
              <a:t>.</a:t>
            </a:r>
            <a:endParaRPr lang="en-IN" dirty="0">
              <a:solidFill>
                <a:srgbClr val="C00000"/>
              </a:solidFill>
            </a:endParaRPr>
          </a:p>
        </p:txBody>
      </p:sp>
      <p:pic>
        <p:nvPicPr>
          <p:cNvPr id="7" name="Picture 6">
            <a:extLst>
              <a:ext uri="{FF2B5EF4-FFF2-40B4-BE49-F238E27FC236}">
                <a16:creationId xmlns:a16="http://schemas.microsoft.com/office/drawing/2014/main" id="{206DB8B4-9709-C793-DE80-16D0FB07F423}"/>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193735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DDD2-D6DB-5999-EE3A-A68A41BF7B64}"/>
              </a:ext>
            </a:extLst>
          </p:cNvPr>
          <p:cNvSpPr>
            <a:spLocks noGrp="1"/>
          </p:cNvSpPr>
          <p:nvPr>
            <p:ph type="title"/>
          </p:nvPr>
        </p:nvSpPr>
        <p:spPr>
          <a:xfrm>
            <a:off x="581192" y="702156"/>
            <a:ext cx="11029616" cy="777020"/>
          </a:xfrm>
        </p:spPr>
        <p:txBody>
          <a:bodyPr/>
          <a:lstStyle/>
          <a:p>
            <a:r>
              <a:rPr lang="en-US" dirty="0"/>
              <a:t>Python shell</a:t>
            </a:r>
            <a:endParaRPr lang="en-IN" dirty="0"/>
          </a:p>
        </p:txBody>
      </p:sp>
      <p:sp>
        <p:nvSpPr>
          <p:cNvPr id="4" name="Rectangle 1">
            <a:extLst>
              <a:ext uri="{FF2B5EF4-FFF2-40B4-BE49-F238E27FC236}">
                <a16:creationId xmlns:a16="http://schemas.microsoft.com/office/drawing/2014/main" id="{E5598781-0B3F-BB43-8B4E-7A0371DE1E7D}"/>
              </a:ext>
            </a:extLst>
          </p:cNvPr>
          <p:cNvSpPr>
            <a:spLocks noChangeArrowheads="1"/>
          </p:cNvSpPr>
          <p:nvPr/>
        </p:nvSpPr>
        <p:spPr bwMode="auto">
          <a:xfrm>
            <a:off x="581192" y="2026302"/>
            <a:ext cx="1083087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start the Python shell, simply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python and hit Enter in the terminal:</a:t>
            </a: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BAE6254D-5D73-7E8D-D205-175068679947}"/>
              </a:ext>
            </a:extLst>
          </p:cNvPr>
          <p:cNvSpPr>
            <a:spLocks noGrp="1" noChangeArrowheads="1"/>
          </p:cNvSpPr>
          <p:nvPr>
            <p:ph idx="1"/>
          </p:nvPr>
        </p:nvSpPr>
        <p:spPr bwMode="auto">
          <a:xfrm>
            <a:off x="581192" y="2765686"/>
            <a:ext cx="1068760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00"/>
                </a:highlight>
                <a:latin typeface="Arial Unicode MS"/>
              </a:rPr>
              <a:t>D:\IIG\PythonTest&gt;python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00"/>
                </a:highlight>
                <a:latin typeface="Arial Unicode MS"/>
              </a:rPr>
              <a:t>Python 3.11.3 (tags/v3.11.3:f3909b8, Apr  4 2023, 23:49:59) [MSC v.1934 64 bit (AMD64)] on win32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00"/>
                </a:highlight>
                <a:latin typeface="Arial Unicode MS"/>
              </a:rPr>
              <a:t>Type "help", "copyright", "credits" or "license" for more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00"/>
                </a:highlight>
                <a:latin typeface="Arial Unicode MS"/>
              </a:rPr>
              <a:t>&gt;&gt;&gt;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highlight>
                <a:srgbClr val="FFFF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Type the following lines to display the list of supported Python keywords:</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highlight>
                  <a:srgbClr val="FFFF00"/>
                </a:highlight>
                <a:latin typeface="Arial Unicode MS"/>
              </a:rPr>
              <a:t>&gt;&gt;&gt; import keyword</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highlight>
                  <a:srgbClr val="FFFF00"/>
                </a:highlight>
                <a:latin typeface="Arial Unicode MS"/>
              </a:rPr>
              <a:t>&gt;&gt;&gt; print(</a:t>
            </a:r>
            <a:r>
              <a:rPr kumimoji="0" lang="en-US" altLang="en-US" sz="1800" b="0" i="0" u="none" strike="noStrike" cap="none" normalizeH="0" baseline="0" dirty="0" err="1">
                <a:ln>
                  <a:noFill/>
                </a:ln>
                <a:solidFill>
                  <a:schemeClr val="tx1"/>
                </a:solidFill>
                <a:effectLst/>
                <a:highlight>
                  <a:srgbClr val="FFFF00"/>
                </a:highlight>
                <a:latin typeface="Arial Unicode MS"/>
              </a:rPr>
              <a:t>keyword.kwlist</a:t>
            </a:r>
            <a:r>
              <a:rPr kumimoji="0" lang="en-US" altLang="en-US" sz="1800" b="0" i="0" u="none" strike="noStrike" cap="none" normalizeH="0" baseline="0" dirty="0">
                <a:ln>
                  <a:noFill/>
                </a:ln>
                <a:solidFill>
                  <a:schemeClr val="tx1"/>
                </a:solidFill>
                <a:effectLst/>
                <a:highlight>
                  <a:srgbClr val="FFFF00"/>
                </a:highlight>
                <a:latin typeface="Arial Unicode MS"/>
              </a:rPr>
              <a:t>)</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highlight>
                  <a:srgbClr val="FFFF00"/>
                </a:highlight>
                <a:latin typeface="Arial Unicode MS"/>
              </a:rPr>
              <a:t>['False', 'None', 'True', 'and', 'as', 'assert', 'async', 'await', 'break', 'class', 'continue', 'def', 'del', '</a:t>
            </a:r>
            <a:r>
              <a:rPr kumimoji="0" lang="en-US" altLang="en-US" sz="1800" b="0" i="0" u="none" strike="noStrike" cap="none" normalizeH="0" baseline="0" dirty="0" err="1">
                <a:ln>
                  <a:noFill/>
                </a:ln>
                <a:solidFill>
                  <a:schemeClr val="tx1"/>
                </a:solidFill>
                <a:effectLst/>
                <a:highlight>
                  <a:srgbClr val="FFFF00"/>
                </a:highlight>
                <a:latin typeface="Arial Unicode MS"/>
              </a:rPr>
              <a:t>elif</a:t>
            </a:r>
            <a:r>
              <a:rPr kumimoji="0" lang="en-US" altLang="en-US" sz="1800" b="0" i="0" u="none" strike="noStrike" cap="none" normalizeH="0" baseline="0" dirty="0">
                <a:ln>
                  <a:noFill/>
                </a:ln>
                <a:solidFill>
                  <a:schemeClr val="tx1"/>
                </a:solidFill>
                <a:effectLst/>
                <a:highlight>
                  <a:srgbClr val="FFFF00"/>
                </a:highlight>
                <a:latin typeface="Arial Unicode MS"/>
              </a:rPr>
              <a:t>', 'else', 'except', 'finally', 'for', 'from', 'global', 'if', 'import', 'in', 'is', 'lambda', 'nonlocal', 'not', 'or', 'pass', 'raise', 'return', 'try', 'while', 'with', 'yield’]</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highlight>
                  <a:srgbClr val="FFFF00"/>
                </a:highlight>
                <a:latin typeface="Arial Unicode MS"/>
              </a:rPr>
              <a:t>&gt;&gt;&gt;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Unicode MS"/>
            </a:endParaRPr>
          </a:p>
        </p:txBody>
      </p:sp>
      <p:pic>
        <p:nvPicPr>
          <p:cNvPr id="6" name="Picture 5">
            <a:extLst>
              <a:ext uri="{FF2B5EF4-FFF2-40B4-BE49-F238E27FC236}">
                <a16:creationId xmlns:a16="http://schemas.microsoft.com/office/drawing/2014/main" id="{C141DEAF-6925-8CF3-30E4-1FB546609769}"/>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423735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4B6E-74D4-5C5D-2DE3-FAFF1BA7B45C}"/>
              </a:ext>
            </a:extLst>
          </p:cNvPr>
          <p:cNvSpPr>
            <a:spLocks noGrp="1"/>
          </p:cNvSpPr>
          <p:nvPr>
            <p:ph type="title"/>
          </p:nvPr>
        </p:nvSpPr>
        <p:spPr>
          <a:xfrm>
            <a:off x="581192" y="702156"/>
            <a:ext cx="11029616" cy="790468"/>
          </a:xfrm>
        </p:spPr>
        <p:txBody>
          <a:bodyPr/>
          <a:lstStyle/>
          <a:p>
            <a:r>
              <a:rPr lang="en-US" dirty="0"/>
              <a:t>Python shell - 2</a:t>
            </a:r>
            <a:endParaRPr lang="en-IN" dirty="0"/>
          </a:p>
        </p:txBody>
      </p:sp>
      <p:sp>
        <p:nvSpPr>
          <p:cNvPr id="4" name="Rectangle 1">
            <a:extLst>
              <a:ext uri="{FF2B5EF4-FFF2-40B4-BE49-F238E27FC236}">
                <a16:creationId xmlns:a16="http://schemas.microsoft.com/office/drawing/2014/main" id="{1F1220DF-7488-D1B2-9EF7-87C516DE17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print('The sum is %.1f' %(float(input('Enter first number: ')) + float(input('Enter second number: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BA3D3F-2FCB-4B7F-B136-08035065FDB6}"/>
              </a:ext>
            </a:extLst>
          </p:cNvPr>
          <p:cNvSpPr>
            <a:spLocks noChangeArrowheads="1"/>
          </p:cNvSpPr>
          <p:nvPr/>
        </p:nvSpPr>
        <p:spPr bwMode="auto">
          <a:xfrm>
            <a:off x="581192" y="1841812"/>
            <a:ext cx="104050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Type the snippet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FFFF00"/>
                </a:highlight>
                <a:latin typeface="Arial Unicode MS"/>
              </a:rPr>
              <a:t>&gt;&gt;&gt; print('The sum is %.1f' %(float(input('Enter first number: ')) + float(input('Enter second number: '))))</a:t>
            </a:r>
            <a:r>
              <a:rPr kumimoji="0" lang="en-US" altLang="en-US" sz="2000" b="0" i="0" u="none" strike="noStrike" cap="none" normalizeH="0" baseline="0" dirty="0">
                <a:ln>
                  <a:noFill/>
                </a:ln>
                <a:solidFill>
                  <a:schemeClr val="tx1"/>
                </a:solidFill>
                <a:effectLst/>
                <a:highlight>
                  <a:srgbClr val="FFFF00"/>
                </a:highlight>
              </a:rPr>
              <a:t> </a:t>
            </a:r>
            <a:endParaRPr kumimoji="0" lang="en-US" altLang="en-US" sz="3600" b="0" i="0" u="none" strike="noStrike" cap="none" normalizeH="0" baseline="0" dirty="0">
              <a:ln>
                <a:noFill/>
              </a:ln>
              <a:solidFill>
                <a:schemeClr val="tx1"/>
              </a:solidFill>
              <a:effectLst/>
              <a:highlight>
                <a:srgbClr val="FFFF00"/>
              </a:highlight>
              <a:latin typeface="Arial" panose="020B0604020202020204" pitchFamily="34" charset="0"/>
            </a:endParaRPr>
          </a:p>
        </p:txBody>
      </p:sp>
      <p:pic>
        <p:nvPicPr>
          <p:cNvPr id="8" name="Picture 7">
            <a:extLst>
              <a:ext uri="{FF2B5EF4-FFF2-40B4-BE49-F238E27FC236}">
                <a16:creationId xmlns:a16="http://schemas.microsoft.com/office/drawing/2014/main" id="{816C5392-F74A-1339-938F-DC313B0C1499}"/>
              </a:ext>
            </a:extLst>
          </p:cNvPr>
          <p:cNvPicPr>
            <a:picLocks noChangeAspect="1"/>
          </p:cNvPicPr>
          <p:nvPr/>
        </p:nvPicPr>
        <p:blipFill>
          <a:blip r:embed="rId2"/>
          <a:stretch>
            <a:fillRect/>
          </a:stretch>
        </p:blipFill>
        <p:spPr>
          <a:xfrm>
            <a:off x="10824882" y="654483"/>
            <a:ext cx="884518" cy="806680"/>
          </a:xfrm>
          <a:prstGeom prst="rect">
            <a:avLst/>
          </a:prstGeom>
        </p:spPr>
      </p:pic>
    </p:spTree>
    <p:extLst>
      <p:ext uri="{BB962C8B-B14F-4D97-AF65-F5344CB8AC3E}">
        <p14:creationId xmlns:p14="http://schemas.microsoft.com/office/powerpoint/2010/main" val="41011434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{5F2D4E29-7194-4ED9-B2A8-6D589E24578C}tf33552983_win32</Template>
  <TotalTime>2850</TotalTime>
  <Words>2061</Words>
  <Application>Microsoft Office PowerPoint</Application>
  <PresentationFormat>Widescreen</PresentationFormat>
  <Paragraphs>320</Paragraphs>
  <Slides>25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Arial Unicode MS</vt:lpstr>
      <vt:lpstr>Consolas</vt:lpstr>
      <vt:lpstr>Courier New</vt:lpstr>
      <vt:lpstr>Franklin Gothic Book</vt:lpstr>
      <vt:lpstr>Franklin Gothic Demi</vt:lpstr>
      <vt:lpstr>Google Sans</vt:lpstr>
      <vt:lpstr>inter-regular</vt:lpstr>
      <vt:lpstr>Segoe UI</vt:lpstr>
      <vt:lpstr>Times New Roman</vt:lpstr>
      <vt:lpstr>Verdana</vt:lpstr>
      <vt:lpstr>Wingdings</vt:lpstr>
      <vt:lpstr>Wingdings 2</vt:lpstr>
      <vt:lpstr>DividendVTI</vt:lpstr>
      <vt:lpstr>PYTHON</vt:lpstr>
      <vt:lpstr>What is Python?</vt:lpstr>
      <vt:lpstr>Why python?</vt:lpstr>
      <vt:lpstr>What can Python do?</vt:lpstr>
      <vt:lpstr>Good to know</vt:lpstr>
      <vt:lpstr>Python  vs other programming languages</vt:lpstr>
      <vt:lpstr>Python keywords or reserve words</vt:lpstr>
      <vt:lpstr>Python shell</vt:lpstr>
      <vt:lpstr>Python shell - 2</vt:lpstr>
      <vt:lpstr>Python data types - 1</vt:lpstr>
      <vt:lpstr>Python data types - 2</vt:lpstr>
      <vt:lpstr>PowerPoint Presentation</vt:lpstr>
      <vt:lpstr>Numeric data types</vt:lpstr>
      <vt:lpstr>Python modules</vt:lpstr>
      <vt:lpstr>Rules for Creating a variable</vt:lpstr>
      <vt:lpstr>Examples of variable names</vt:lpstr>
      <vt:lpstr>Python valid variable assignment</vt:lpstr>
      <vt:lpstr>Global variables</vt:lpstr>
      <vt:lpstr>Escape Characters</vt:lpstr>
      <vt:lpstr>Types of operators</vt:lpstr>
      <vt:lpstr>Python exception handling</vt:lpstr>
      <vt:lpstr>Exception handling example</vt:lpstr>
      <vt:lpstr>File handling</vt:lpstr>
      <vt:lpstr>Access-code</vt:lpstr>
      <vt:lpstr>File open()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Milan Das</dc:creator>
  <cp:lastModifiedBy>Milan Das</cp:lastModifiedBy>
  <cp:revision>52</cp:revision>
  <dcterms:created xsi:type="dcterms:W3CDTF">2023-05-05T04:52:45Z</dcterms:created>
  <dcterms:modified xsi:type="dcterms:W3CDTF">2023-07-18T03:35:21Z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