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87" r:id="rId5"/>
    <p:sldId id="261" r:id="rId6"/>
    <p:sldId id="263" r:id="rId7"/>
    <p:sldId id="265" r:id="rId8"/>
    <p:sldId id="264" r:id="rId9"/>
    <p:sldId id="262" r:id="rId10"/>
    <p:sldId id="266" r:id="rId11"/>
    <p:sldId id="267" r:id="rId12"/>
    <p:sldId id="269" r:id="rId13"/>
    <p:sldId id="270" r:id="rId14"/>
    <p:sldId id="268" r:id="rId15"/>
    <p:sldId id="272" r:id="rId16"/>
    <p:sldId id="274" r:id="rId17"/>
    <p:sldId id="271" r:id="rId18"/>
    <p:sldId id="273" r:id="rId19"/>
    <p:sldId id="275" r:id="rId20"/>
    <p:sldId id="276" r:id="rId21"/>
    <p:sldId id="277" r:id="rId22"/>
    <p:sldId id="278" r:id="rId23"/>
    <p:sldId id="279" r:id="rId24"/>
    <p:sldId id="285" r:id="rId25"/>
    <p:sldId id="280" r:id="rId26"/>
    <p:sldId id="284" r:id="rId27"/>
    <p:sldId id="283" r:id="rId28"/>
    <p:sldId id="282" r:id="rId29"/>
    <p:sldId id="281" r:id="rId30"/>
    <p:sldId id="286"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9E58F-CAE8-599B-AB9D-4148AA0293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6A3F2C-A73D-7EFC-96D9-8E89F1AAB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7AD176-E469-8DBB-9092-FE5FE8A9C062}"/>
              </a:ext>
            </a:extLst>
          </p:cNvPr>
          <p:cNvSpPr>
            <a:spLocks noGrp="1"/>
          </p:cNvSpPr>
          <p:nvPr>
            <p:ph type="dt" sz="half" idx="10"/>
          </p:nvPr>
        </p:nvSpPr>
        <p:spPr/>
        <p:txBody>
          <a:bodyPr/>
          <a:lstStyle/>
          <a:p>
            <a:fld id="{34FE9A70-7C10-4144-956D-4303896634DB}" type="datetimeFigureOut">
              <a:rPr lang="en-IN" smtClean="0"/>
              <a:t>17-07-2023</a:t>
            </a:fld>
            <a:endParaRPr lang="en-IN" dirty="0"/>
          </a:p>
        </p:txBody>
      </p:sp>
      <p:sp>
        <p:nvSpPr>
          <p:cNvPr id="5" name="Footer Placeholder 4">
            <a:extLst>
              <a:ext uri="{FF2B5EF4-FFF2-40B4-BE49-F238E27FC236}">
                <a16:creationId xmlns:a16="http://schemas.microsoft.com/office/drawing/2014/main" id="{7BF41E8F-FE5E-EC69-0931-13243D27631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D2D5401-1188-C572-545E-979BC6427462}"/>
              </a:ext>
            </a:extLst>
          </p:cNvPr>
          <p:cNvSpPr>
            <a:spLocks noGrp="1"/>
          </p:cNvSpPr>
          <p:nvPr>
            <p:ph type="sldNum" sz="quarter" idx="12"/>
          </p:nvPr>
        </p:nvSpPr>
        <p:spPr/>
        <p:txBody>
          <a:bodyPr/>
          <a:lstStyle/>
          <a:p>
            <a:fld id="{2721ADF1-2467-451F-B88B-59BB0D2D846F}" type="slidenum">
              <a:rPr lang="en-IN" smtClean="0"/>
              <a:t>‹#›</a:t>
            </a:fld>
            <a:endParaRPr lang="en-IN" dirty="0"/>
          </a:p>
        </p:txBody>
      </p:sp>
    </p:spTree>
    <p:extLst>
      <p:ext uri="{BB962C8B-B14F-4D97-AF65-F5344CB8AC3E}">
        <p14:creationId xmlns:p14="http://schemas.microsoft.com/office/powerpoint/2010/main" val="2839378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26A5-F00C-CF10-F844-E5F678A7CD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68688B-5292-B601-6B5B-47F3C2B8B2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492A72-8CE1-2200-6A8C-5934495A23BA}"/>
              </a:ext>
            </a:extLst>
          </p:cNvPr>
          <p:cNvSpPr>
            <a:spLocks noGrp="1"/>
          </p:cNvSpPr>
          <p:nvPr>
            <p:ph type="dt" sz="half" idx="10"/>
          </p:nvPr>
        </p:nvSpPr>
        <p:spPr/>
        <p:txBody>
          <a:bodyPr/>
          <a:lstStyle/>
          <a:p>
            <a:fld id="{34FE9A70-7C10-4144-956D-4303896634DB}" type="datetimeFigureOut">
              <a:rPr lang="en-IN" smtClean="0"/>
              <a:t>17-07-2023</a:t>
            </a:fld>
            <a:endParaRPr lang="en-IN" dirty="0"/>
          </a:p>
        </p:txBody>
      </p:sp>
      <p:sp>
        <p:nvSpPr>
          <p:cNvPr id="5" name="Footer Placeholder 4">
            <a:extLst>
              <a:ext uri="{FF2B5EF4-FFF2-40B4-BE49-F238E27FC236}">
                <a16:creationId xmlns:a16="http://schemas.microsoft.com/office/drawing/2014/main" id="{695A51B6-A859-CB66-5114-4118064C97C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99BF9B5-CCEA-553E-A263-A83A69052B9D}"/>
              </a:ext>
            </a:extLst>
          </p:cNvPr>
          <p:cNvSpPr>
            <a:spLocks noGrp="1"/>
          </p:cNvSpPr>
          <p:nvPr>
            <p:ph type="sldNum" sz="quarter" idx="12"/>
          </p:nvPr>
        </p:nvSpPr>
        <p:spPr/>
        <p:txBody>
          <a:bodyPr/>
          <a:lstStyle/>
          <a:p>
            <a:fld id="{2721ADF1-2467-451F-B88B-59BB0D2D846F}" type="slidenum">
              <a:rPr lang="en-IN" smtClean="0"/>
              <a:t>‹#›</a:t>
            </a:fld>
            <a:endParaRPr lang="en-IN" dirty="0"/>
          </a:p>
        </p:txBody>
      </p:sp>
    </p:spTree>
    <p:extLst>
      <p:ext uri="{BB962C8B-B14F-4D97-AF65-F5344CB8AC3E}">
        <p14:creationId xmlns:p14="http://schemas.microsoft.com/office/powerpoint/2010/main" val="346777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2A3B9A-25B9-D349-9561-AB02389A1E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420BA9-B95E-A24F-952F-B284398EA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5E2581-1DE6-C37E-F00A-DA3702FABEE7}"/>
              </a:ext>
            </a:extLst>
          </p:cNvPr>
          <p:cNvSpPr>
            <a:spLocks noGrp="1"/>
          </p:cNvSpPr>
          <p:nvPr>
            <p:ph type="dt" sz="half" idx="10"/>
          </p:nvPr>
        </p:nvSpPr>
        <p:spPr/>
        <p:txBody>
          <a:bodyPr/>
          <a:lstStyle/>
          <a:p>
            <a:fld id="{34FE9A70-7C10-4144-956D-4303896634DB}" type="datetimeFigureOut">
              <a:rPr lang="en-IN" smtClean="0"/>
              <a:t>17-07-2023</a:t>
            </a:fld>
            <a:endParaRPr lang="en-IN" dirty="0"/>
          </a:p>
        </p:txBody>
      </p:sp>
      <p:sp>
        <p:nvSpPr>
          <p:cNvPr id="5" name="Footer Placeholder 4">
            <a:extLst>
              <a:ext uri="{FF2B5EF4-FFF2-40B4-BE49-F238E27FC236}">
                <a16:creationId xmlns:a16="http://schemas.microsoft.com/office/drawing/2014/main" id="{C703E53E-74B0-D77C-8C68-7FACEC2AF23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0D5E75-7355-5CC3-EEF1-ADF3F8AA7605}"/>
              </a:ext>
            </a:extLst>
          </p:cNvPr>
          <p:cNvSpPr>
            <a:spLocks noGrp="1"/>
          </p:cNvSpPr>
          <p:nvPr>
            <p:ph type="sldNum" sz="quarter" idx="12"/>
          </p:nvPr>
        </p:nvSpPr>
        <p:spPr/>
        <p:txBody>
          <a:bodyPr/>
          <a:lstStyle/>
          <a:p>
            <a:fld id="{2721ADF1-2467-451F-B88B-59BB0D2D846F}" type="slidenum">
              <a:rPr lang="en-IN" smtClean="0"/>
              <a:t>‹#›</a:t>
            </a:fld>
            <a:endParaRPr lang="en-IN" dirty="0"/>
          </a:p>
        </p:txBody>
      </p:sp>
    </p:spTree>
    <p:extLst>
      <p:ext uri="{BB962C8B-B14F-4D97-AF65-F5344CB8AC3E}">
        <p14:creationId xmlns:p14="http://schemas.microsoft.com/office/powerpoint/2010/main" val="330053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8259-8A5E-8748-BBBA-924780824F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B04E89-BCB9-406A-42CF-D6DD6B8C2F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D9B47D-29E7-C402-B618-39377264092A}"/>
              </a:ext>
            </a:extLst>
          </p:cNvPr>
          <p:cNvSpPr>
            <a:spLocks noGrp="1"/>
          </p:cNvSpPr>
          <p:nvPr>
            <p:ph type="dt" sz="half" idx="10"/>
          </p:nvPr>
        </p:nvSpPr>
        <p:spPr/>
        <p:txBody>
          <a:bodyPr/>
          <a:lstStyle/>
          <a:p>
            <a:fld id="{34FE9A70-7C10-4144-956D-4303896634DB}" type="datetimeFigureOut">
              <a:rPr lang="en-IN" smtClean="0"/>
              <a:t>17-07-2023</a:t>
            </a:fld>
            <a:endParaRPr lang="en-IN" dirty="0"/>
          </a:p>
        </p:txBody>
      </p:sp>
      <p:sp>
        <p:nvSpPr>
          <p:cNvPr id="5" name="Footer Placeholder 4">
            <a:extLst>
              <a:ext uri="{FF2B5EF4-FFF2-40B4-BE49-F238E27FC236}">
                <a16:creationId xmlns:a16="http://schemas.microsoft.com/office/drawing/2014/main" id="{E12430BC-903D-1AD4-612F-952103FAAF4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A8650AB-04BC-98C5-39A1-A21A216ACA29}"/>
              </a:ext>
            </a:extLst>
          </p:cNvPr>
          <p:cNvSpPr>
            <a:spLocks noGrp="1"/>
          </p:cNvSpPr>
          <p:nvPr>
            <p:ph type="sldNum" sz="quarter" idx="12"/>
          </p:nvPr>
        </p:nvSpPr>
        <p:spPr/>
        <p:txBody>
          <a:bodyPr/>
          <a:lstStyle/>
          <a:p>
            <a:fld id="{2721ADF1-2467-451F-B88B-59BB0D2D846F}" type="slidenum">
              <a:rPr lang="en-IN" smtClean="0"/>
              <a:t>‹#›</a:t>
            </a:fld>
            <a:endParaRPr lang="en-IN" dirty="0"/>
          </a:p>
        </p:txBody>
      </p:sp>
    </p:spTree>
    <p:extLst>
      <p:ext uri="{BB962C8B-B14F-4D97-AF65-F5344CB8AC3E}">
        <p14:creationId xmlns:p14="http://schemas.microsoft.com/office/powerpoint/2010/main" val="299342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D5A4-BFEC-E5FF-4290-D1BB27DB75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3F90E5-9792-17CD-CA9A-5D498B44CE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BDD517-B5A2-05A0-E66C-7161FEB4F962}"/>
              </a:ext>
            </a:extLst>
          </p:cNvPr>
          <p:cNvSpPr>
            <a:spLocks noGrp="1"/>
          </p:cNvSpPr>
          <p:nvPr>
            <p:ph type="dt" sz="half" idx="10"/>
          </p:nvPr>
        </p:nvSpPr>
        <p:spPr/>
        <p:txBody>
          <a:bodyPr/>
          <a:lstStyle/>
          <a:p>
            <a:fld id="{34FE9A70-7C10-4144-956D-4303896634DB}" type="datetimeFigureOut">
              <a:rPr lang="en-IN" smtClean="0"/>
              <a:t>17-07-2023</a:t>
            </a:fld>
            <a:endParaRPr lang="en-IN" dirty="0"/>
          </a:p>
        </p:txBody>
      </p:sp>
      <p:sp>
        <p:nvSpPr>
          <p:cNvPr id="5" name="Footer Placeholder 4">
            <a:extLst>
              <a:ext uri="{FF2B5EF4-FFF2-40B4-BE49-F238E27FC236}">
                <a16:creationId xmlns:a16="http://schemas.microsoft.com/office/drawing/2014/main" id="{D0DA424C-8CC1-805F-B788-742E6F64AA7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F2249BC-FE56-26DE-73EB-87EB6762E926}"/>
              </a:ext>
            </a:extLst>
          </p:cNvPr>
          <p:cNvSpPr>
            <a:spLocks noGrp="1"/>
          </p:cNvSpPr>
          <p:nvPr>
            <p:ph type="sldNum" sz="quarter" idx="12"/>
          </p:nvPr>
        </p:nvSpPr>
        <p:spPr/>
        <p:txBody>
          <a:bodyPr/>
          <a:lstStyle/>
          <a:p>
            <a:fld id="{2721ADF1-2467-451F-B88B-59BB0D2D846F}" type="slidenum">
              <a:rPr lang="en-IN" smtClean="0"/>
              <a:t>‹#›</a:t>
            </a:fld>
            <a:endParaRPr lang="en-IN" dirty="0"/>
          </a:p>
        </p:txBody>
      </p:sp>
    </p:spTree>
    <p:extLst>
      <p:ext uri="{BB962C8B-B14F-4D97-AF65-F5344CB8AC3E}">
        <p14:creationId xmlns:p14="http://schemas.microsoft.com/office/powerpoint/2010/main" val="151819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63899-211C-4905-7A1B-68C644D013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0AD647-AD85-E27F-771B-9D1F2E61A2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5D1B61-4059-F736-8400-A1D6355A6F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81FCE2-CB66-ED5D-56F6-2F0B4DFA3278}"/>
              </a:ext>
            </a:extLst>
          </p:cNvPr>
          <p:cNvSpPr>
            <a:spLocks noGrp="1"/>
          </p:cNvSpPr>
          <p:nvPr>
            <p:ph type="dt" sz="half" idx="10"/>
          </p:nvPr>
        </p:nvSpPr>
        <p:spPr/>
        <p:txBody>
          <a:bodyPr/>
          <a:lstStyle/>
          <a:p>
            <a:fld id="{34FE9A70-7C10-4144-956D-4303896634DB}" type="datetimeFigureOut">
              <a:rPr lang="en-IN" smtClean="0"/>
              <a:t>17-07-2023</a:t>
            </a:fld>
            <a:endParaRPr lang="en-IN" dirty="0"/>
          </a:p>
        </p:txBody>
      </p:sp>
      <p:sp>
        <p:nvSpPr>
          <p:cNvPr id="6" name="Footer Placeholder 5">
            <a:extLst>
              <a:ext uri="{FF2B5EF4-FFF2-40B4-BE49-F238E27FC236}">
                <a16:creationId xmlns:a16="http://schemas.microsoft.com/office/drawing/2014/main" id="{0D5AE397-582F-DA40-2FB6-FFA5F6C7FAA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F60A5D5-25A5-DEE5-A323-6A48A4D17141}"/>
              </a:ext>
            </a:extLst>
          </p:cNvPr>
          <p:cNvSpPr>
            <a:spLocks noGrp="1"/>
          </p:cNvSpPr>
          <p:nvPr>
            <p:ph type="sldNum" sz="quarter" idx="12"/>
          </p:nvPr>
        </p:nvSpPr>
        <p:spPr/>
        <p:txBody>
          <a:bodyPr/>
          <a:lstStyle/>
          <a:p>
            <a:fld id="{2721ADF1-2467-451F-B88B-59BB0D2D846F}" type="slidenum">
              <a:rPr lang="en-IN" smtClean="0"/>
              <a:t>‹#›</a:t>
            </a:fld>
            <a:endParaRPr lang="en-IN" dirty="0"/>
          </a:p>
        </p:txBody>
      </p:sp>
    </p:spTree>
    <p:extLst>
      <p:ext uri="{BB962C8B-B14F-4D97-AF65-F5344CB8AC3E}">
        <p14:creationId xmlns:p14="http://schemas.microsoft.com/office/powerpoint/2010/main" val="2186036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5064-6CC5-5BB9-5967-029400C0FA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1B9931-2D5A-B141-2812-43468AB16F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D21868-75E1-C70C-9EBD-6AEC345126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E9A5A9-90AB-3365-474F-64A634D1B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AFE515-A2A7-50DB-6994-199490AB8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7BEF86-48EC-BAE6-9858-30E6B33F9F46}"/>
              </a:ext>
            </a:extLst>
          </p:cNvPr>
          <p:cNvSpPr>
            <a:spLocks noGrp="1"/>
          </p:cNvSpPr>
          <p:nvPr>
            <p:ph type="dt" sz="half" idx="10"/>
          </p:nvPr>
        </p:nvSpPr>
        <p:spPr/>
        <p:txBody>
          <a:bodyPr/>
          <a:lstStyle/>
          <a:p>
            <a:fld id="{34FE9A70-7C10-4144-956D-4303896634DB}" type="datetimeFigureOut">
              <a:rPr lang="en-IN" smtClean="0"/>
              <a:t>17-07-2023</a:t>
            </a:fld>
            <a:endParaRPr lang="en-IN" dirty="0"/>
          </a:p>
        </p:txBody>
      </p:sp>
      <p:sp>
        <p:nvSpPr>
          <p:cNvPr id="8" name="Footer Placeholder 7">
            <a:extLst>
              <a:ext uri="{FF2B5EF4-FFF2-40B4-BE49-F238E27FC236}">
                <a16:creationId xmlns:a16="http://schemas.microsoft.com/office/drawing/2014/main" id="{F2F8064E-52D5-C9A4-3DB5-8CA65E92560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E4610F0-84D9-4D7C-E7CA-6FB010E6375B}"/>
              </a:ext>
            </a:extLst>
          </p:cNvPr>
          <p:cNvSpPr>
            <a:spLocks noGrp="1"/>
          </p:cNvSpPr>
          <p:nvPr>
            <p:ph type="sldNum" sz="quarter" idx="12"/>
          </p:nvPr>
        </p:nvSpPr>
        <p:spPr/>
        <p:txBody>
          <a:bodyPr/>
          <a:lstStyle/>
          <a:p>
            <a:fld id="{2721ADF1-2467-451F-B88B-59BB0D2D846F}" type="slidenum">
              <a:rPr lang="en-IN" smtClean="0"/>
              <a:t>‹#›</a:t>
            </a:fld>
            <a:endParaRPr lang="en-IN" dirty="0"/>
          </a:p>
        </p:txBody>
      </p:sp>
    </p:spTree>
    <p:extLst>
      <p:ext uri="{BB962C8B-B14F-4D97-AF65-F5344CB8AC3E}">
        <p14:creationId xmlns:p14="http://schemas.microsoft.com/office/powerpoint/2010/main" val="114773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4E68-6836-70B2-C444-634A419D7C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B97AF4-9888-5300-BE2F-88CE8DFBCD5B}"/>
              </a:ext>
            </a:extLst>
          </p:cNvPr>
          <p:cNvSpPr>
            <a:spLocks noGrp="1"/>
          </p:cNvSpPr>
          <p:nvPr>
            <p:ph type="dt" sz="half" idx="10"/>
          </p:nvPr>
        </p:nvSpPr>
        <p:spPr/>
        <p:txBody>
          <a:bodyPr/>
          <a:lstStyle/>
          <a:p>
            <a:fld id="{34FE9A70-7C10-4144-956D-4303896634DB}" type="datetimeFigureOut">
              <a:rPr lang="en-IN" smtClean="0"/>
              <a:t>17-07-2023</a:t>
            </a:fld>
            <a:endParaRPr lang="en-IN" dirty="0"/>
          </a:p>
        </p:txBody>
      </p:sp>
      <p:sp>
        <p:nvSpPr>
          <p:cNvPr id="4" name="Footer Placeholder 3">
            <a:extLst>
              <a:ext uri="{FF2B5EF4-FFF2-40B4-BE49-F238E27FC236}">
                <a16:creationId xmlns:a16="http://schemas.microsoft.com/office/drawing/2014/main" id="{6209B519-9ADC-7C86-17D7-64238734D02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2551833-E511-8430-5912-66AFADEAB332}"/>
              </a:ext>
            </a:extLst>
          </p:cNvPr>
          <p:cNvSpPr>
            <a:spLocks noGrp="1"/>
          </p:cNvSpPr>
          <p:nvPr>
            <p:ph type="sldNum" sz="quarter" idx="12"/>
          </p:nvPr>
        </p:nvSpPr>
        <p:spPr/>
        <p:txBody>
          <a:bodyPr/>
          <a:lstStyle/>
          <a:p>
            <a:fld id="{2721ADF1-2467-451F-B88B-59BB0D2D846F}" type="slidenum">
              <a:rPr lang="en-IN" smtClean="0"/>
              <a:t>‹#›</a:t>
            </a:fld>
            <a:endParaRPr lang="en-IN" dirty="0"/>
          </a:p>
        </p:txBody>
      </p:sp>
    </p:spTree>
    <p:extLst>
      <p:ext uri="{BB962C8B-B14F-4D97-AF65-F5344CB8AC3E}">
        <p14:creationId xmlns:p14="http://schemas.microsoft.com/office/powerpoint/2010/main" val="410758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FA49C-D355-7B1C-B527-94DC6578257B}"/>
              </a:ext>
            </a:extLst>
          </p:cNvPr>
          <p:cNvSpPr>
            <a:spLocks noGrp="1"/>
          </p:cNvSpPr>
          <p:nvPr>
            <p:ph type="dt" sz="half" idx="10"/>
          </p:nvPr>
        </p:nvSpPr>
        <p:spPr/>
        <p:txBody>
          <a:bodyPr/>
          <a:lstStyle/>
          <a:p>
            <a:fld id="{34FE9A70-7C10-4144-956D-4303896634DB}" type="datetimeFigureOut">
              <a:rPr lang="en-IN" smtClean="0"/>
              <a:t>17-07-2023</a:t>
            </a:fld>
            <a:endParaRPr lang="en-IN" dirty="0"/>
          </a:p>
        </p:txBody>
      </p:sp>
      <p:sp>
        <p:nvSpPr>
          <p:cNvPr id="3" name="Footer Placeholder 2">
            <a:extLst>
              <a:ext uri="{FF2B5EF4-FFF2-40B4-BE49-F238E27FC236}">
                <a16:creationId xmlns:a16="http://schemas.microsoft.com/office/drawing/2014/main" id="{F951BC08-F6DB-EC15-9463-2CE342C9BFE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747A9A1F-990E-EBA7-6AB6-1551BF21A0B6}"/>
              </a:ext>
            </a:extLst>
          </p:cNvPr>
          <p:cNvSpPr>
            <a:spLocks noGrp="1"/>
          </p:cNvSpPr>
          <p:nvPr>
            <p:ph type="sldNum" sz="quarter" idx="12"/>
          </p:nvPr>
        </p:nvSpPr>
        <p:spPr/>
        <p:txBody>
          <a:bodyPr/>
          <a:lstStyle/>
          <a:p>
            <a:fld id="{2721ADF1-2467-451F-B88B-59BB0D2D846F}" type="slidenum">
              <a:rPr lang="en-IN" smtClean="0"/>
              <a:t>‹#›</a:t>
            </a:fld>
            <a:endParaRPr lang="en-IN" dirty="0"/>
          </a:p>
        </p:txBody>
      </p:sp>
    </p:spTree>
    <p:extLst>
      <p:ext uri="{BB962C8B-B14F-4D97-AF65-F5344CB8AC3E}">
        <p14:creationId xmlns:p14="http://schemas.microsoft.com/office/powerpoint/2010/main" val="215587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978DC-6CF8-102C-3292-7A289B227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697D98-8E42-E0AE-D4D8-5E0CC3C138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2E57E3-0D86-B9D4-9782-8E7E32DA0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EB4E42-6803-C2E3-7A94-3AB50667FE7A}"/>
              </a:ext>
            </a:extLst>
          </p:cNvPr>
          <p:cNvSpPr>
            <a:spLocks noGrp="1"/>
          </p:cNvSpPr>
          <p:nvPr>
            <p:ph type="dt" sz="half" idx="10"/>
          </p:nvPr>
        </p:nvSpPr>
        <p:spPr/>
        <p:txBody>
          <a:bodyPr/>
          <a:lstStyle/>
          <a:p>
            <a:fld id="{34FE9A70-7C10-4144-956D-4303896634DB}" type="datetimeFigureOut">
              <a:rPr lang="en-IN" smtClean="0"/>
              <a:t>17-07-2023</a:t>
            </a:fld>
            <a:endParaRPr lang="en-IN" dirty="0"/>
          </a:p>
        </p:txBody>
      </p:sp>
      <p:sp>
        <p:nvSpPr>
          <p:cNvPr id="6" name="Footer Placeholder 5">
            <a:extLst>
              <a:ext uri="{FF2B5EF4-FFF2-40B4-BE49-F238E27FC236}">
                <a16:creationId xmlns:a16="http://schemas.microsoft.com/office/drawing/2014/main" id="{6ECDFE7A-A80B-DF3E-F460-EF71F3D2B87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D320DBE-0806-B66A-EE7B-B3BE448D73FA}"/>
              </a:ext>
            </a:extLst>
          </p:cNvPr>
          <p:cNvSpPr>
            <a:spLocks noGrp="1"/>
          </p:cNvSpPr>
          <p:nvPr>
            <p:ph type="sldNum" sz="quarter" idx="12"/>
          </p:nvPr>
        </p:nvSpPr>
        <p:spPr/>
        <p:txBody>
          <a:bodyPr/>
          <a:lstStyle/>
          <a:p>
            <a:fld id="{2721ADF1-2467-451F-B88B-59BB0D2D846F}" type="slidenum">
              <a:rPr lang="en-IN" smtClean="0"/>
              <a:t>‹#›</a:t>
            </a:fld>
            <a:endParaRPr lang="en-IN" dirty="0"/>
          </a:p>
        </p:txBody>
      </p:sp>
    </p:spTree>
    <p:extLst>
      <p:ext uri="{BB962C8B-B14F-4D97-AF65-F5344CB8AC3E}">
        <p14:creationId xmlns:p14="http://schemas.microsoft.com/office/powerpoint/2010/main" val="2322524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11E6-B815-8337-924D-B973390C94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ED62E9-4A36-920D-D6CE-05AE7E5CD9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6754EBB7-7B3A-D6E2-FE8E-F58A76C37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B4E6F-74F1-361E-EEFD-86E00AA77D74}"/>
              </a:ext>
            </a:extLst>
          </p:cNvPr>
          <p:cNvSpPr>
            <a:spLocks noGrp="1"/>
          </p:cNvSpPr>
          <p:nvPr>
            <p:ph type="dt" sz="half" idx="10"/>
          </p:nvPr>
        </p:nvSpPr>
        <p:spPr/>
        <p:txBody>
          <a:bodyPr/>
          <a:lstStyle/>
          <a:p>
            <a:fld id="{34FE9A70-7C10-4144-956D-4303896634DB}" type="datetimeFigureOut">
              <a:rPr lang="en-IN" smtClean="0"/>
              <a:t>17-07-2023</a:t>
            </a:fld>
            <a:endParaRPr lang="en-IN" dirty="0"/>
          </a:p>
        </p:txBody>
      </p:sp>
      <p:sp>
        <p:nvSpPr>
          <p:cNvPr id="6" name="Footer Placeholder 5">
            <a:extLst>
              <a:ext uri="{FF2B5EF4-FFF2-40B4-BE49-F238E27FC236}">
                <a16:creationId xmlns:a16="http://schemas.microsoft.com/office/drawing/2014/main" id="{AC5C7FFE-1CD6-3F25-1D5D-067D9892F10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4AA0970-3785-66D6-DDDE-51ADD2272140}"/>
              </a:ext>
            </a:extLst>
          </p:cNvPr>
          <p:cNvSpPr>
            <a:spLocks noGrp="1"/>
          </p:cNvSpPr>
          <p:nvPr>
            <p:ph type="sldNum" sz="quarter" idx="12"/>
          </p:nvPr>
        </p:nvSpPr>
        <p:spPr/>
        <p:txBody>
          <a:bodyPr/>
          <a:lstStyle/>
          <a:p>
            <a:fld id="{2721ADF1-2467-451F-B88B-59BB0D2D846F}" type="slidenum">
              <a:rPr lang="en-IN" smtClean="0"/>
              <a:t>‹#›</a:t>
            </a:fld>
            <a:endParaRPr lang="en-IN" dirty="0"/>
          </a:p>
        </p:txBody>
      </p:sp>
    </p:spTree>
    <p:extLst>
      <p:ext uri="{BB962C8B-B14F-4D97-AF65-F5344CB8AC3E}">
        <p14:creationId xmlns:p14="http://schemas.microsoft.com/office/powerpoint/2010/main" val="3145863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D140F-AFA6-5FA1-D395-AC56D3F353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D17CE7-4383-27DF-B30D-D672295B06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BBC37B-7797-C564-555E-31F8E8F3CB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E9A70-7C10-4144-956D-4303896634DB}" type="datetimeFigureOut">
              <a:rPr lang="en-IN" smtClean="0"/>
              <a:t>17-07-2023</a:t>
            </a:fld>
            <a:endParaRPr lang="en-IN" dirty="0"/>
          </a:p>
        </p:txBody>
      </p:sp>
      <p:sp>
        <p:nvSpPr>
          <p:cNvPr id="5" name="Footer Placeholder 4">
            <a:extLst>
              <a:ext uri="{FF2B5EF4-FFF2-40B4-BE49-F238E27FC236}">
                <a16:creationId xmlns:a16="http://schemas.microsoft.com/office/drawing/2014/main" id="{075A4ADB-8F37-F11C-FB47-4A24A1BFEA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7409AD3-6C83-DF2A-29F4-16481AC9C4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1ADF1-2467-451F-B88B-59BB0D2D846F}" type="slidenum">
              <a:rPr lang="en-IN" smtClean="0"/>
              <a:t>‹#›</a:t>
            </a:fld>
            <a:endParaRPr lang="en-IN" dirty="0"/>
          </a:p>
        </p:txBody>
      </p:sp>
    </p:spTree>
    <p:extLst>
      <p:ext uri="{BB962C8B-B14F-4D97-AF65-F5344CB8AC3E}">
        <p14:creationId xmlns:p14="http://schemas.microsoft.com/office/powerpoint/2010/main" val="4047929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8" Type="http://schemas.openxmlformats.org/officeDocument/2006/relationships/image" Target="../media/image17.jpeg"/><Relationship Id="rId3" Type="http://schemas.microsoft.com/office/2007/relationships/hdphoto" Target="../media/hdphoto1.wdp"/><Relationship Id="rId7"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 Id="rId9"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1792"/>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92809785-C87C-FC92-B267-C63999213AB3}"/>
              </a:ext>
            </a:extLst>
          </p:cNvPr>
          <p:cNvSpPr txBox="1"/>
          <p:nvPr/>
        </p:nvSpPr>
        <p:spPr>
          <a:xfrm>
            <a:off x="-54129" y="497917"/>
            <a:ext cx="12643077" cy="923330"/>
          </a:xfrm>
          <a:prstGeom prst="rect">
            <a:avLst/>
          </a:prstGeom>
          <a:noFill/>
        </p:spPr>
        <p:txBody>
          <a:bodyPr wrap="square" rtlCol="0">
            <a:spAutoFit/>
          </a:bodyPr>
          <a:lstStyle/>
          <a:p>
            <a:pPr marR="401320" algn="ctr">
              <a:lnSpc>
                <a:spcPct val="100000"/>
              </a:lnSpc>
            </a:pPr>
            <a:r>
              <a:rPr lang="en-IN" sz="5400" b="1" spc="-20" dirty="0">
                <a:solidFill>
                  <a:schemeClr val="bg1"/>
                </a:solidFill>
                <a:latin typeface="Times New Roman"/>
                <a:cs typeface="Times New Roman"/>
              </a:rPr>
              <a:t>WEATHER</a:t>
            </a:r>
            <a:r>
              <a:rPr lang="en-IN" sz="5400" b="1" spc="-30" dirty="0">
                <a:solidFill>
                  <a:schemeClr val="bg1"/>
                </a:solidFill>
                <a:latin typeface="Times New Roman"/>
                <a:cs typeface="Times New Roman"/>
              </a:rPr>
              <a:t> </a:t>
            </a:r>
            <a:r>
              <a:rPr lang="en-IN" sz="5400" b="1" spc="-5" dirty="0">
                <a:solidFill>
                  <a:schemeClr val="bg1"/>
                </a:solidFill>
                <a:latin typeface="Times New Roman"/>
                <a:cs typeface="Times New Roman"/>
              </a:rPr>
              <a:t>FORCASTING</a:t>
            </a:r>
            <a:r>
              <a:rPr lang="en-IN" sz="5400" b="1" spc="-35" dirty="0">
                <a:solidFill>
                  <a:schemeClr val="bg1"/>
                </a:solidFill>
                <a:latin typeface="Times New Roman"/>
                <a:cs typeface="Times New Roman"/>
              </a:rPr>
              <a:t> </a:t>
            </a:r>
            <a:r>
              <a:rPr lang="en-IN" sz="5400" b="1" spc="-5" dirty="0">
                <a:solidFill>
                  <a:schemeClr val="bg1"/>
                </a:solidFill>
                <a:latin typeface="Times New Roman"/>
                <a:cs typeface="Times New Roman"/>
              </a:rPr>
              <a:t>SYSTEM</a:t>
            </a:r>
            <a:endParaRPr lang="en-IN" sz="5400" dirty="0">
              <a:solidFill>
                <a:schemeClr val="bg1"/>
              </a:solidFill>
              <a:latin typeface="Times New Roman"/>
              <a:cs typeface="Times New Roman"/>
            </a:endParaRPr>
          </a:p>
        </p:txBody>
      </p:sp>
      <p:sp>
        <p:nvSpPr>
          <p:cNvPr id="3" name="TextBox 2">
            <a:extLst>
              <a:ext uri="{FF2B5EF4-FFF2-40B4-BE49-F238E27FC236}">
                <a16:creationId xmlns:a16="http://schemas.microsoft.com/office/drawing/2014/main" id="{946C4A5B-AD50-E86A-EDBE-3C117B16FA8F}"/>
              </a:ext>
            </a:extLst>
          </p:cNvPr>
          <p:cNvSpPr txBox="1"/>
          <p:nvPr/>
        </p:nvSpPr>
        <p:spPr>
          <a:xfrm flipH="1">
            <a:off x="4107356" y="1821711"/>
            <a:ext cx="3264550" cy="369332"/>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Submitted by</a:t>
            </a:r>
          </a:p>
        </p:txBody>
      </p:sp>
      <p:graphicFrame>
        <p:nvGraphicFramePr>
          <p:cNvPr id="6" name="Table 6">
            <a:extLst>
              <a:ext uri="{FF2B5EF4-FFF2-40B4-BE49-F238E27FC236}">
                <a16:creationId xmlns:a16="http://schemas.microsoft.com/office/drawing/2014/main" id="{A97C0C34-46C4-0F75-7F14-DED823F333BA}"/>
              </a:ext>
            </a:extLst>
          </p:cNvPr>
          <p:cNvGraphicFramePr>
            <a:graphicFrameLocks noGrp="1"/>
          </p:cNvGraphicFramePr>
          <p:nvPr>
            <p:extLst>
              <p:ext uri="{D42A27DB-BD31-4B8C-83A1-F6EECF244321}">
                <p14:modId xmlns:p14="http://schemas.microsoft.com/office/powerpoint/2010/main" val="333157692"/>
              </p:ext>
            </p:extLst>
          </p:nvPr>
        </p:nvGraphicFramePr>
        <p:xfrm>
          <a:off x="1755553" y="2470843"/>
          <a:ext cx="8128000" cy="128524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1120490814"/>
                    </a:ext>
                  </a:extLst>
                </a:gridCol>
                <a:gridCol w="4064000">
                  <a:extLst>
                    <a:ext uri="{9D8B030D-6E8A-4147-A177-3AD203B41FA5}">
                      <a16:colId xmlns:a16="http://schemas.microsoft.com/office/drawing/2014/main" val="3757304076"/>
                    </a:ext>
                  </a:extLst>
                </a:gridCol>
              </a:tblGrid>
              <a:tr h="370840">
                <a:tc>
                  <a:txBody>
                    <a:bodyPr/>
                    <a:lstStyle/>
                    <a:p>
                      <a:pPr algn="ctr"/>
                      <a:r>
                        <a:rPr lang="en-IN" dirty="0">
                          <a:solidFill>
                            <a:schemeClr val="bg1"/>
                          </a:solidFill>
                          <a:latin typeface="Times New Roman" panose="02020603050405020304" pitchFamily="18" charset="0"/>
                          <a:cs typeface="Times New Roman" panose="02020603050405020304" pitchFamily="18" charset="0"/>
                        </a:rPr>
                        <a:t>Name</a:t>
                      </a:r>
                    </a:p>
                  </a:txBody>
                  <a:tcPr/>
                </a:tc>
                <a:tc>
                  <a:txBody>
                    <a:bodyPr/>
                    <a:lstStyle/>
                    <a:p>
                      <a:pPr algn="ctr"/>
                      <a:r>
                        <a:rPr lang="en-IN" dirty="0">
                          <a:solidFill>
                            <a:schemeClr val="bg1"/>
                          </a:solidFill>
                          <a:latin typeface="Times New Roman" panose="02020603050405020304" pitchFamily="18" charset="0"/>
                          <a:cs typeface="Times New Roman" panose="02020603050405020304" pitchFamily="18" charset="0"/>
                        </a:rPr>
                        <a:t>USN</a:t>
                      </a:r>
                    </a:p>
                  </a:txBody>
                  <a:tcPr/>
                </a:tc>
                <a:extLst>
                  <a:ext uri="{0D108BD9-81ED-4DB2-BD59-A6C34878D82A}">
                    <a16:rowId xmlns:a16="http://schemas.microsoft.com/office/drawing/2014/main" val="30908495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solidFill>
                            <a:schemeClr val="bg1"/>
                          </a:solidFill>
                          <a:latin typeface="Times New Roman" panose="02020603050405020304" pitchFamily="18" charset="0"/>
                          <a:cs typeface="Times New Roman" panose="02020603050405020304" pitchFamily="18" charset="0"/>
                        </a:rPr>
                        <a:t>Nagesh Bhavi</a:t>
                      </a:r>
                    </a:p>
                  </a:txBody>
                  <a:tcPr/>
                </a:tc>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01JST21IS029</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66058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solidFill>
                            <a:schemeClr val="bg1"/>
                          </a:solidFill>
                          <a:latin typeface="Times New Roman" panose="02020603050405020304" pitchFamily="18" charset="0"/>
                          <a:cs typeface="Times New Roman" panose="02020603050405020304" pitchFamily="18" charset="0"/>
                        </a:rPr>
                        <a:t>Nandan K N</a:t>
                      </a:r>
                    </a:p>
                  </a:txBody>
                  <a:tcPr/>
                </a:tc>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01JST21IS030</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2587169"/>
                  </a:ext>
                </a:extLst>
              </a:tr>
            </a:tbl>
          </a:graphicData>
        </a:graphic>
      </p:graphicFrame>
      <p:sp>
        <p:nvSpPr>
          <p:cNvPr id="7" name="TextBox 6">
            <a:extLst>
              <a:ext uri="{FF2B5EF4-FFF2-40B4-BE49-F238E27FC236}">
                <a16:creationId xmlns:a16="http://schemas.microsoft.com/office/drawing/2014/main" id="{FAA7CDD1-F0FA-E86A-9B4E-A3C42E0986F0}"/>
              </a:ext>
            </a:extLst>
          </p:cNvPr>
          <p:cNvSpPr txBox="1"/>
          <p:nvPr/>
        </p:nvSpPr>
        <p:spPr>
          <a:xfrm flipH="1">
            <a:off x="3200399" y="4564911"/>
            <a:ext cx="5238307" cy="1292662"/>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Submitted to</a:t>
            </a:r>
          </a:p>
          <a:p>
            <a:pPr algn="ctr"/>
            <a:r>
              <a:rPr lang="en-IN" sz="2400" dirty="0">
                <a:solidFill>
                  <a:schemeClr val="bg1"/>
                </a:solidFill>
                <a:latin typeface="Times New Roman" panose="02020603050405020304" pitchFamily="18" charset="0"/>
                <a:cs typeface="Times New Roman" panose="02020603050405020304" pitchFamily="18" charset="0"/>
              </a:rPr>
              <a:t>Nagarjun A</a:t>
            </a:r>
          </a:p>
          <a:p>
            <a:pPr algn="ctr"/>
            <a:r>
              <a:rPr lang="en-IN" dirty="0">
                <a:solidFill>
                  <a:schemeClr val="bg1"/>
                </a:solidFill>
                <a:latin typeface="Times New Roman" panose="02020603050405020304" pitchFamily="18" charset="0"/>
                <a:cs typeface="Times New Roman" panose="02020603050405020304" pitchFamily="18" charset="0"/>
              </a:rPr>
              <a:t>(Assistant Professor)</a:t>
            </a:r>
          </a:p>
          <a:p>
            <a:pPr algn="ctr"/>
            <a:r>
              <a:rPr lang="en-IN" dirty="0">
                <a:solidFill>
                  <a:schemeClr val="bg1"/>
                </a:solidFill>
                <a:latin typeface="Times New Roman" panose="02020603050405020304" pitchFamily="18" charset="0"/>
                <a:cs typeface="Times New Roman" panose="02020603050405020304" pitchFamily="18" charset="0"/>
              </a:rPr>
              <a:t>Department of Information Science and Engineering</a:t>
            </a:r>
          </a:p>
        </p:txBody>
      </p:sp>
    </p:spTree>
    <p:extLst>
      <p:ext uri="{BB962C8B-B14F-4D97-AF65-F5344CB8AC3E}">
        <p14:creationId xmlns:p14="http://schemas.microsoft.com/office/powerpoint/2010/main" val="394563833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26250">
              <a:schemeClr val="bg2"/>
            </a:gs>
            <a:gs pos="24000">
              <a:schemeClr val="tx1"/>
            </a:gs>
            <a:gs pos="15000">
              <a:schemeClr val="accent1">
                <a:lumMod val="0"/>
                <a:lumOff val="100000"/>
              </a:schemeClr>
            </a:gs>
            <a:gs pos="78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CAE137-B16A-1E70-8715-F6A51FAF5DBE}"/>
              </a:ext>
            </a:extLst>
          </p:cNvPr>
          <p:cNvPicPr>
            <a:picLocks noChangeAspect="1"/>
          </p:cNvPicPr>
          <p:nvPr/>
        </p:nvPicPr>
        <p:blipFill>
          <a:blip r:embed="rId2"/>
          <a:stretch>
            <a:fillRect/>
          </a:stretch>
        </p:blipFill>
        <p:spPr>
          <a:xfrm>
            <a:off x="2436282" y="1076104"/>
            <a:ext cx="7319436" cy="4181463"/>
          </a:xfrm>
          <a:prstGeom prst="rect">
            <a:avLst/>
          </a:prstGeom>
        </p:spPr>
      </p:pic>
    </p:spTree>
    <p:extLst>
      <p:ext uri="{BB962C8B-B14F-4D97-AF65-F5344CB8AC3E}">
        <p14:creationId xmlns:p14="http://schemas.microsoft.com/office/powerpoint/2010/main" val="44852267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25238"/>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4910BE43-5F17-5721-7A4C-F5B44BBAE1F0}"/>
              </a:ext>
            </a:extLst>
          </p:cNvPr>
          <p:cNvSpPr txBox="1"/>
          <p:nvPr/>
        </p:nvSpPr>
        <p:spPr>
          <a:xfrm>
            <a:off x="424206" y="575035"/>
            <a:ext cx="7795967"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5</a:t>
            </a:r>
            <a:r>
              <a:rPr lang="en-IN" sz="2400" b="1" dirty="0">
                <a:solidFill>
                  <a:schemeClr val="bg1"/>
                </a:solidFill>
                <a:effectLst/>
                <a:ea typeface="Calibri" panose="020F0502020204030204" pitchFamily="34" charset="0"/>
              </a:rPr>
              <a:t>. </a:t>
            </a: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Weather Alerts and Notifications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D76E939-0B15-E089-077A-AB1BAEE2379A}"/>
              </a:ext>
            </a:extLst>
          </p:cNvPr>
          <p:cNvSpPr txBox="1"/>
          <p:nvPr/>
        </p:nvSpPr>
        <p:spPr>
          <a:xfrm>
            <a:off x="848412" y="1379496"/>
            <a:ext cx="9982986" cy="5611793"/>
          </a:xfrm>
          <a:prstGeom prst="rect">
            <a:avLst/>
          </a:prstGeom>
          <a:noFill/>
        </p:spPr>
        <p:txBody>
          <a:bodyPr wrap="square" rtlCol="0">
            <a:spAutoFit/>
          </a:bodyPr>
          <a:lstStyle/>
          <a:p>
            <a:pPr marL="342900" indent="-342900">
              <a:buFont typeface="Arial" panose="020B0604020202020204" pitchFamily="34" charset="0"/>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system shall provide real-time weather alerts and notifications to users for severe weather conditions, such as storms, hurricanes, heatwaves, or extreme temperatures.</a:t>
            </a: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system shall monitor incoming weather data and issue alerts based on predefined thresholds or criteria.</a:t>
            </a: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system shall allow users to customize their alert preferences, such as selecting the types of weather alerts they want to receive and their preferred communication channels (e.g., email, SMS, push notifications).</a:t>
            </a: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system shall send timely notifications to users based on their preferences and the occurrence of severe weather events.</a:t>
            </a:r>
          </a:p>
          <a:p>
            <a:pPr marL="457200">
              <a:lnSpc>
                <a:spcPct val="150000"/>
              </a:lnSpc>
              <a:spcAft>
                <a:spcPts val="800"/>
              </a:spcAft>
            </a:pPr>
            <a:r>
              <a:rPr lang="en-IN" sz="2200" kern="100" dirty="0">
                <a:solidFill>
                  <a:schemeClr val="bg1"/>
                </a:solidFill>
                <a:effectLst/>
                <a:ea typeface="Calibri" panose="020F0502020204030204" pitchFamily="34" charset="0"/>
              </a:rPr>
              <a:t> </a:t>
            </a:r>
          </a:p>
          <a:p>
            <a:endParaRPr lang="en-IN" sz="2200" dirty="0">
              <a:solidFill>
                <a:schemeClr val="bg1"/>
              </a:solidFill>
            </a:endParaRPr>
          </a:p>
        </p:txBody>
      </p:sp>
    </p:spTree>
    <p:extLst>
      <p:ext uri="{BB962C8B-B14F-4D97-AF65-F5344CB8AC3E}">
        <p14:creationId xmlns:p14="http://schemas.microsoft.com/office/powerpoint/2010/main" val="300905602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6250">
              <a:schemeClr val="bg2"/>
            </a:gs>
            <a:gs pos="24000">
              <a:schemeClr val="tx1"/>
            </a:gs>
            <a:gs pos="15000">
              <a:schemeClr val="accent1">
                <a:lumMod val="0"/>
                <a:lumOff val="100000"/>
              </a:schemeClr>
            </a:gs>
            <a:gs pos="78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2" name="Picture 1" descr="New “Destructive” Severe Thunderstorm Warning category to trigger ...">
            <a:extLst>
              <a:ext uri="{FF2B5EF4-FFF2-40B4-BE49-F238E27FC236}">
                <a16:creationId xmlns:a16="http://schemas.microsoft.com/office/drawing/2014/main" id="{85AD6D1A-304D-418A-29E3-A75856C4411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6120" y="646122"/>
            <a:ext cx="4297254" cy="5406004"/>
          </a:xfrm>
          <a:prstGeom prst="rect">
            <a:avLst/>
          </a:prstGeom>
          <a:noFill/>
          <a:ln>
            <a:noFill/>
          </a:ln>
        </p:spPr>
      </p:pic>
      <p:pic>
        <p:nvPicPr>
          <p:cNvPr id="3" name="Picture 2" descr="Dang! Ok. That was kinda scary. | H. Michael Karshis | Flickr">
            <a:extLst>
              <a:ext uri="{FF2B5EF4-FFF2-40B4-BE49-F238E27FC236}">
                <a16:creationId xmlns:a16="http://schemas.microsoft.com/office/drawing/2014/main" id="{1550F9FF-F8EC-51FB-8ED0-CC1C282A75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25678" y="646122"/>
            <a:ext cx="4297254" cy="5363473"/>
          </a:xfrm>
          <a:prstGeom prst="rect">
            <a:avLst/>
          </a:prstGeom>
          <a:noFill/>
          <a:ln>
            <a:noFill/>
          </a:ln>
        </p:spPr>
      </p:pic>
    </p:spTree>
    <p:extLst>
      <p:ext uri="{BB962C8B-B14F-4D97-AF65-F5344CB8AC3E}">
        <p14:creationId xmlns:p14="http://schemas.microsoft.com/office/powerpoint/2010/main" val="15678865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25238"/>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42029AF3-2B2F-6936-FDF9-6C21C8FBC764}"/>
              </a:ext>
            </a:extLst>
          </p:cNvPr>
          <p:cNvSpPr txBox="1"/>
          <p:nvPr/>
        </p:nvSpPr>
        <p:spPr>
          <a:xfrm>
            <a:off x="735291" y="612742"/>
            <a:ext cx="9436231" cy="587148"/>
          </a:xfrm>
          <a:prstGeom prst="rect">
            <a:avLst/>
          </a:prstGeom>
          <a:noFill/>
        </p:spPr>
        <p:txBody>
          <a:bodyPr wrap="square" rtlCol="0">
            <a:spAutoFit/>
          </a:bodyPr>
          <a:lstStyle/>
          <a:p>
            <a:pPr>
              <a:lnSpc>
                <a:spcPct val="150000"/>
              </a:lnSpc>
              <a:spcAft>
                <a:spcPts val="800"/>
              </a:spcAft>
            </a:pPr>
            <a:r>
              <a:rPr lang="en-IN"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6. User Settings and Preferences</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ACFADA0-4C74-A887-6A11-6A192E0191ED}"/>
              </a:ext>
            </a:extLst>
          </p:cNvPr>
          <p:cNvSpPr txBox="1"/>
          <p:nvPr/>
        </p:nvSpPr>
        <p:spPr>
          <a:xfrm>
            <a:off x="735291" y="1299483"/>
            <a:ext cx="10171521" cy="4307718"/>
          </a:xfrm>
          <a:prstGeom prst="rect">
            <a:avLst/>
          </a:prstGeom>
          <a:noFill/>
        </p:spPr>
        <p:txBody>
          <a:bodyPr wrap="square" rtlCol="0">
            <a:spAutoFit/>
          </a:bodyPr>
          <a:lstStyle/>
          <a:p>
            <a:pPr marL="342900" lvl="0" indent="-342900">
              <a:lnSpc>
                <a:spcPct val="150000"/>
              </a:lnSpc>
              <a:spcAft>
                <a:spcPts val="800"/>
              </a:spcAft>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system shall provide a user profile section where users can manage their settings and preferences.</a:t>
            </a: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system shall allow users to customize their temperature units (e.g., Celsius, Fahrenheit) and measurement systems (e.g., metric, imperial).</a:t>
            </a: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system shall allow users to set their preferred language for the user interface and weather information.</a:t>
            </a:r>
          </a:p>
          <a:p>
            <a:pPr marL="342900" lvl="0" indent="-342900">
              <a:lnSpc>
                <a:spcPct val="150000"/>
              </a:lnSpc>
              <a:spcAft>
                <a:spcPts val="800"/>
              </a:spcAft>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system shall store and maintain user preferences for future sessions.</a:t>
            </a:r>
          </a:p>
          <a:p>
            <a:pPr marL="342900" lvl="0" indent="-342900">
              <a:lnSpc>
                <a:spcPct val="150000"/>
              </a:lnSpc>
              <a:spcAft>
                <a:spcPts val="800"/>
              </a:spcAft>
              <a:buFont typeface="Symbol" panose="05050102010706020507" pitchFamily="18" charset="2"/>
              <a:buChar char=""/>
            </a:pPr>
            <a:endParaRPr lang="en-IN" sz="2200" kern="100" dirty="0">
              <a:solidFill>
                <a:schemeClr val="bg1"/>
              </a:solidFill>
              <a:effectLst/>
              <a:ea typeface="Calibri" panose="020F0502020204030204" pitchFamily="34" charset="0"/>
            </a:endParaRPr>
          </a:p>
        </p:txBody>
      </p:sp>
    </p:spTree>
    <p:extLst>
      <p:ext uri="{BB962C8B-B14F-4D97-AF65-F5344CB8AC3E}">
        <p14:creationId xmlns:p14="http://schemas.microsoft.com/office/powerpoint/2010/main" val="51448244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25238"/>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a:extLst>
              <a:ext uri="{FF2B5EF4-FFF2-40B4-BE49-F238E27FC236}">
                <a16:creationId xmlns:a16="http://schemas.microsoft.com/office/drawing/2014/main" id="{A6667320-8D6E-2102-0980-41C53F911F0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3471" y="648984"/>
            <a:ext cx="3827282" cy="5560032"/>
          </a:xfrm>
          <a:prstGeom prst="rect">
            <a:avLst/>
          </a:prstGeom>
          <a:noFill/>
          <a:ln>
            <a:noFill/>
          </a:ln>
        </p:spPr>
      </p:pic>
      <p:pic>
        <p:nvPicPr>
          <p:cNvPr id="3" name="Picture 2">
            <a:extLst>
              <a:ext uri="{FF2B5EF4-FFF2-40B4-BE49-F238E27FC236}">
                <a16:creationId xmlns:a16="http://schemas.microsoft.com/office/drawing/2014/main" id="{99DE0CAC-E891-9AD8-839E-096F2CC7C27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4224" y="631848"/>
            <a:ext cx="3827281" cy="5577167"/>
          </a:xfrm>
          <a:prstGeom prst="rect">
            <a:avLst/>
          </a:prstGeom>
          <a:noFill/>
          <a:ln>
            <a:noFill/>
          </a:ln>
        </p:spPr>
      </p:pic>
    </p:spTree>
    <p:extLst>
      <p:ext uri="{BB962C8B-B14F-4D97-AF65-F5344CB8AC3E}">
        <p14:creationId xmlns:p14="http://schemas.microsoft.com/office/powerpoint/2010/main" val="154552027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25238"/>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DB8831AC-54CC-5259-BB3B-7BA7F5CC161A}"/>
              </a:ext>
            </a:extLst>
          </p:cNvPr>
          <p:cNvSpPr txBox="1"/>
          <p:nvPr/>
        </p:nvSpPr>
        <p:spPr>
          <a:xfrm>
            <a:off x="505663" y="420822"/>
            <a:ext cx="10925908" cy="5550237"/>
          </a:xfrm>
          <a:prstGeom prst="rect">
            <a:avLst/>
          </a:prstGeom>
          <a:noFill/>
        </p:spPr>
        <p:txBody>
          <a:bodyPr wrap="square" rtlCol="0">
            <a:spAutoFit/>
          </a:bodyPr>
          <a:lstStyle/>
          <a:p>
            <a:pPr>
              <a:lnSpc>
                <a:spcPct val="150000"/>
              </a:lnSpc>
              <a:spcAft>
                <a:spcPts val="800"/>
              </a:spcAft>
            </a:pPr>
            <a:r>
              <a:rPr lang="en-IN" sz="2400" b="1" kern="100" dirty="0">
                <a:solidFill>
                  <a:schemeClr val="bg1"/>
                </a:solidFill>
                <a:effectLst/>
                <a:latin typeface="Times New Roman" panose="02020603050405020304" pitchFamily="18" charset="0"/>
                <a:ea typeface="Calibri" panose="020F0502020204030204" pitchFamily="34" charset="0"/>
              </a:rPr>
              <a:t> </a:t>
            </a:r>
            <a:r>
              <a:rPr lang="en-IN" sz="2800" b="1" kern="100" dirty="0">
                <a:solidFill>
                  <a:schemeClr val="bg1"/>
                </a:solidFill>
                <a:effectLst/>
                <a:latin typeface="Times New Roman" panose="02020603050405020304" pitchFamily="18" charset="0"/>
                <a:ea typeface="Calibri" panose="020F0502020204030204" pitchFamily="34" charset="0"/>
              </a:rPr>
              <a:t>Non-Functional Requirements    </a:t>
            </a:r>
            <a:endParaRPr lang="en-IN" sz="2800" b="1" kern="100" dirty="0">
              <a:solidFill>
                <a:schemeClr val="bg1"/>
              </a:solidFill>
              <a:effectLst/>
              <a:latin typeface="Calibri" panose="020F0502020204030204" pitchFamily="34" charset="0"/>
              <a:ea typeface="Calibri" panose="020F0502020204030204" pitchFamily="34" charset="0"/>
            </a:endParaRPr>
          </a:p>
          <a:p>
            <a:pPr>
              <a:lnSpc>
                <a:spcPct val="150000"/>
              </a:lnSpc>
              <a:spcAft>
                <a:spcPts val="800"/>
              </a:spcAft>
            </a:pPr>
            <a:r>
              <a:rPr lang="en-IN" sz="2200" b="1" kern="100" dirty="0">
                <a:solidFill>
                  <a:schemeClr val="bg1"/>
                </a:solidFill>
                <a:effectLst/>
                <a:latin typeface="Times New Roman" panose="02020603050405020304" pitchFamily="18" charset="0"/>
                <a:ea typeface="Calibri" panose="020F0502020204030204" pitchFamily="34" charset="0"/>
              </a:rPr>
              <a:t>1</a:t>
            </a:r>
            <a:r>
              <a:rPr lang="en-IN" sz="2400" b="1" kern="100" dirty="0">
                <a:solidFill>
                  <a:schemeClr val="bg1"/>
                </a:solidFill>
                <a:effectLst/>
                <a:latin typeface="Times New Roman" panose="02020603050405020304" pitchFamily="18" charset="0"/>
                <a:ea typeface="Calibri" panose="020F0502020204030204" pitchFamily="34" charset="0"/>
              </a:rPr>
              <a:t>. Performance</a:t>
            </a:r>
            <a:endParaRPr lang="en-IN" sz="2400" b="1" kern="100" dirty="0">
              <a:solidFill>
                <a:schemeClr val="bg1"/>
              </a:solidFill>
              <a:effectLst/>
              <a:latin typeface="Calibri" panose="020F0502020204030204" pitchFamily="34" charset="0"/>
              <a:ea typeface="Calibri" panose="020F0502020204030204" pitchFamily="34" charset="0"/>
            </a:endParaRP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rPr>
              <a:t>The system shall provide weather forecasts and data retrieval with minimal latency to ensure a responsive user experience.</a:t>
            </a:r>
            <a:endParaRPr lang="en-IN" sz="2200" kern="100" dirty="0">
              <a:solidFill>
                <a:schemeClr val="bg1"/>
              </a:solidFill>
              <a:effectLst/>
              <a:latin typeface="Calibri" panose="020F0502020204030204" pitchFamily="34" charset="0"/>
              <a:ea typeface="Calibri" panose="020F0502020204030204" pitchFamily="34" charset="0"/>
            </a:endParaRP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rPr>
              <a:t>The system shall be capable of handling a large number of concurrent user requests without significant performance degradation.</a:t>
            </a:r>
            <a:endParaRPr lang="en-IN" sz="2200" kern="100" dirty="0">
              <a:solidFill>
                <a:schemeClr val="bg1"/>
              </a:solidFill>
              <a:effectLst/>
              <a:latin typeface="Calibri" panose="020F0502020204030204" pitchFamily="34" charset="0"/>
              <a:ea typeface="Calibri" panose="020F0502020204030204" pitchFamily="34" charset="0"/>
            </a:endParaRPr>
          </a:p>
          <a:p>
            <a:pPr marL="342900" lvl="0" indent="-342900">
              <a:lnSpc>
                <a:spcPct val="150000"/>
              </a:lnSpc>
              <a:spcAft>
                <a:spcPts val="800"/>
              </a:spcAft>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rPr>
              <a:t>The system shall optimize data retrieval and processing algorithms to minimize computational resource usage.</a:t>
            </a:r>
            <a:endParaRPr lang="en-IN" sz="2200" kern="100" dirty="0">
              <a:solidFill>
                <a:schemeClr val="bg1"/>
              </a:solidFill>
              <a:effectLst/>
              <a:latin typeface="Calibri" panose="020F0502020204030204" pitchFamily="34" charset="0"/>
              <a:ea typeface="Calibri" panose="020F0502020204030204" pitchFamily="34" charset="0"/>
            </a:endParaRPr>
          </a:p>
          <a:p>
            <a:pPr>
              <a:lnSpc>
                <a:spcPct val="150000"/>
              </a:lnSpc>
              <a:spcAft>
                <a:spcPts val="800"/>
              </a:spcAft>
            </a:pPr>
            <a:endParaRPr lang="en-IN" sz="2200" b="1" kern="100" dirty="0">
              <a:solidFill>
                <a:schemeClr val="bg1"/>
              </a:solidFill>
              <a:effectLst/>
              <a:latin typeface="Times New Roman" panose="02020603050405020304" pitchFamily="18" charset="0"/>
              <a:ea typeface="Calibri" panose="020F0502020204030204" pitchFamily="34" charset="0"/>
            </a:endParaRPr>
          </a:p>
          <a:p>
            <a:endParaRPr lang="en-IN" sz="2200" dirty="0">
              <a:solidFill>
                <a:schemeClr val="bg1"/>
              </a:solidFill>
            </a:endParaRPr>
          </a:p>
        </p:txBody>
      </p:sp>
    </p:spTree>
    <p:extLst>
      <p:ext uri="{BB962C8B-B14F-4D97-AF65-F5344CB8AC3E}">
        <p14:creationId xmlns:p14="http://schemas.microsoft.com/office/powerpoint/2010/main" val="136232715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25238"/>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93A72175-88DD-8453-FA07-74B834AFDDC1}"/>
              </a:ext>
            </a:extLst>
          </p:cNvPr>
          <p:cNvSpPr txBox="1"/>
          <p:nvPr/>
        </p:nvSpPr>
        <p:spPr>
          <a:xfrm>
            <a:off x="329938" y="480767"/>
            <a:ext cx="11698664" cy="4269567"/>
          </a:xfrm>
          <a:prstGeom prst="rect">
            <a:avLst/>
          </a:prstGeom>
          <a:noFill/>
        </p:spPr>
        <p:txBody>
          <a:bodyPr wrap="square" rtlCol="0">
            <a:spAutoFit/>
          </a:bodyPr>
          <a:lstStyle/>
          <a:p>
            <a:pPr>
              <a:lnSpc>
                <a:spcPct val="150000"/>
              </a:lnSpc>
              <a:spcAft>
                <a:spcPts val="800"/>
              </a:spcAft>
            </a:pPr>
            <a:r>
              <a:rPr lang="en-IN" sz="2400" b="1" kern="100" dirty="0">
                <a:solidFill>
                  <a:schemeClr val="bg1"/>
                </a:solidFill>
                <a:latin typeface="Times New Roman" panose="02020603050405020304" pitchFamily="18" charset="0"/>
                <a:ea typeface="Calibri" panose="020F0502020204030204" pitchFamily="34" charset="0"/>
              </a:rPr>
              <a:t>2</a:t>
            </a:r>
            <a:r>
              <a:rPr lang="en-IN" sz="2400" b="1" kern="100" dirty="0">
                <a:solidFill>
                  <a:schemeClr val="bg1"/>
                </a:solidFill>
                <a:effectLst/>
                <a:latin typeface="Times New Roman" panose="02020603050405020304" pitchFamily="18" charset="0"/>
                <a:ea typeface="Calibri" panose="020F0502020204030204" pitchFamily="34" charset="0"/>
              </a:rPr>
              <a:t>. Reliability</a:t>
            </a:r>
            <a:endParaRPr lang="en-IN" sz="2400" kern="100" dirty="0">
              <a:solidFill>
                <a:schemeClr val="bg1"/>
              </a:solidFill>
              <a:effectLst/>
              <a:latin typeface="Calibri" panose="020F0502020204030204" pitchFamily="34" charset="0"/>
              <a:ea typeface="Calibri" panose="020F0502020204030204" pitchFamily="34" charset="0"/>
            </a:endParaRP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rPr>
              <a:t>The system shall ensure high availability and uptime to provide uninterrupted weather forecasts and services.</a:t>
            </a:r>
            <a:endParaRPr lang="en-IN" sz="2200" kern="100" dirty="0">
              <a:solidFill>
                <a:schemeClr val="bg1"/>
              </a:solidFill>
              <a:effectLst/>
              <a:latin typeface="Calibri" panose="020F0502020204030204" pitchFamily="34" charset="0"/>
              <a:ea typeface="Calibri" panose="020F0502020204030204" pitchFamily="34" charset="0"/>
            </a:endParaRP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rPr>
              <a:t>The system shall implement mechanisms for data source redundancy and failover to minimize disruptions in data retrieval.</a:t>
            </a:r>
            <a:endParaRPr lang="en-IN" sz="2200" kern="100" dirty="0">
              <a:solidFill>
                <a:schemeClr val="bg1"/>
              </a:solidFill>
              <a:effectLst/>
              <a:latin typeface="Calibri" panose="020F0502020204030204" pitchFamily="34" charset="0"/>
              <a:ea typeface="Calibri" panose="020F0502020204030204" pitchFamily="34" charset="0"/>
            </a:endParaRPr>
          </a:p>
          <a:p>
            <a:pPr marL="342900" lvl="0" indent="-342900">
              <a:lnSpc>
                <a:spcPct val="150000"/>
              </a:lnSpc>
              <a:spcAft>
                <a:spcPts val="800"/>
              </a:spcAft>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rPr>
              <a:t>The system shall handle data retrieval failures or delays gracefully and provide appropriate error messages to users.</a:t>
            </a:r>
            <a:endParaRPr lang="en-IN" sz="2200" kern="100" dirty="0">
              <a:solidFill>
                <a:schemeClr val="bg1"/>
              </a:solidFill>
              <a:effectLst/>
              <a:latin typeface="Calibri" panose="020F0502020204030204" pitchFamily="34" charset="0"/>
              <a:ea typeface="Calibri" panose="020F0502020204030204" pitchFamily="34" charset="0"/>
            </a:endParaRPr>
          </a:p>
          <a:p>
            <a:pPr>
              <a:lnSpc>
                <a:spcPct val="150000"/>
              </a:lnSpc>
              <a:spcAft>
                <a:spcPts val="800"/>
              </a:spcAft>
            </a:pPr>
            <a:r>
              <a:rPr lang="en-IN" sz="1800" kern="100" dirty="0">
                <a:solidFill>
                  <a:schemeClr val="bg1"/>
                </a:solidFill>
                <a:effectLst/>
                <a:latin typeface="Times New Roman" panose="02020603050405020304" pitchFamily="18" charset="0"/>
                <a:ea typeface="Calibri" panose="020F0502020204030204" pitchFamily="34" charset="0"/>
              </a:rPr>
              <a:t> </a:t>
            </a:r>
            <a:endParaRPr lang="en-IN" dirty="0"/>
          </a:p>
        </p:txBody>
      </p:sp>
    </p:spTree>
    <p:extLst>
      <p:ext uri="{BB962C8B-B14F-4D97-AF65-F5344CB8AC3E}">
        <p14:creationId xmlns:p14="http://schemas.microsoft.com/office/powerpoint/2010/main" val="134469750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25238"/>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C981B02E-420A-9DBF-C488-39739B974B03}"/>
              </a:ext>
            </a:extLst>
          </p:cNvPr>
          <p:cNvSpPr txBox="1"/>
          <p:nvPr/>
        </p:nvSpPr>
        <p:spPr>
          <a:xfrm>
            <a:off x="490193" y="405352"/>
            <a:ext cx="11001081" cy="5504071"/>
          </a:xfrm>
          <a:prstGeom prst="rect">
            <a:avLst/>
          </a:prstGeom>
          <a:noFill/>
        </p:spPr>
        <p:txBody>
          <a:bodyPr wrap="square" rtlCol="0">
            <a:spAutoFit/>
          </a:bodyPr>
          <a:lstStyle/>
          <a:p>
            <a:pPr>
              <a:lnSpc>
                <a:spcPct val="150000"/>
              </a:lnSpc>
              <a:spcAft>
                <a:spcPts val="800"/>
              </a:spcAft>
            </a:pPr>
            <a:r>
              <a:rPr lang="en-IN" sz="2200" kern="100" dirty="0">
                <a:solidFill>
                  <a:schemeClr val="bg1"/>
                </a:solidFill>
                <a:effectLst/>
                <a:latin typeface="Times New Roman" panose="02020603050405020304" pitchFamily="18" charset="0"/>
                <a:ea typeface="Calibri" panose="020F0502020204030204" pitchFamily="34" charset="0"/>
              </a:rPr>
              <a:t> </a:t>
            </a:r>
            <a:r>
              <a:rPr lang="en-IN" sz="2400" b="1" kern="100" dirty="0">
                <a:solidFill>
                  <a:schemeClr val="bg1"/>
                </a:solidFill>
                <a:effectLst/>
                <a:latin typeface="Times New Roman" panose="02020603050405020304" pitchFamily="18" charset="0"/>
                <a:ea typeface="Calibri" panose="020F0502020204030204" pitchFamily="34" charset="0"/>
              </a:rPr>
              <a:t>3. Security</a:t>
            </a:r>
            <a:endParaRPr lang="en-IN" sz="2400" kern="100" dirty="0">
              <a:solidFill>
                <a:schemeClr val="bg1"/>
              </a:solidFill>
              <a:effectLst/>
              <a:latin typeface="Calibri" panose="020F0502020204030204" pitchFamily="34" charset="0"/>
              <a:ea typeface="Calibri" panose="020F0502020204030204" pitchFamily="34" charset="0"/>
            </a:endParaRP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rPr>
              <a:t>The system shall implement secure user authentication mechanisms, including password hashing, to protect user accounts from unauthorized access.</a:t>
            </a:r>
            <a:endParaRPr lang="en-IN" sz="2200" kern="100" dirty="0">
              <a:solidFill>
                <a:schemeClr val="bg1"/>
              </a:solidFill>
              <a:effectLst/>
              <a:latin typeface="Calibri" panose="020F0502020204030204" pitchFamily="34" charset="0"/>
              <a:ea typeface="Calibri" panose="020F0502020204030204" pitchFamily="34" charset="0"/>
            </a:endParaRP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rPr>
              <a:t>The system shall utilize encryption protocols (e.g., SSL/TLS) when transmitting sensitive data, such as user credentials and location information, over the network.</a:t>
            </a:r>
            <a:endParaRPr lang="en-IN" sz="2200" kern="100" dirty="0">
              <a:solidFill>
                <a:schemeClr val="bg1"/>
              </a:solidFill>
              <a:effectLst/>
              <a:latin typeface="Calibri" panose="020F0502020204030204" pitchFamily="34" charset="0"/>
              <a:ea typeface="Calibri" panose="020F0502020204030204" pitchFamily="34" charset="0"/>
            </a:endParaRPr>
          </a:p>
          <a:p>
            <a:pPr marL="342900" lvl="0" indent="-342900">
              <a:lnSpc>
                <a:spcPct val="150000"/>
              </a:lnSpc>
              <a:spcAft>
                <a:spcPts val="800"/>
              </a:spcAft>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rPr>
              <a:t>The system shall adhere to relevant security standards and best practices to safeguard user data and prevent data breaches.</a:t>
            </a:r>
            <a:endParaRPr lang="en-IN" sz="2200" kern="100" dirty="0">
              <a:solidFill>
                <a:schemeClr val="bg1"/>
              </a:solidFill>
              <a:effectLst/>
              <a:latin typeface="Calibri" panose="020F0502020204030204" pitchFamily="34" charset="0"/>
              <a:ea typeface="Calibri" panose="020F0502020204030204" pitchFamily="34" charset="0"/>
            </a:endParaRPr>
          </a:p>
          <a:p>
            <a:pPr>
              <a:lnSpc>
                <a:spcPct val="150000"/>
              </a:lnSpc>
              <a:spcAft>
                <a:spcPts val="800"/>
              </a:spcAft>
            </a:pPr>
            <a:endParaRPr lang="en-IN" sz="2400" kern="100" dirty="0">
              <a:solidFill>
                <a:schemeClr val="bg1"/>
              </a:solidFill>
              <a:effectLst/>
              <a:latin typeface="Calibri" panose="020F0502020204030204" pitchFamily="34" charset="0"/>
              <a:ea typeface="Calibri" panose="020F0502020204030204" pitchFamily="34" charset="0"/>
            </a:endParaRPr>
          </a:p>
          <a:p>
            <a:pPr>
              <a:lnSpc>
                <a:spcPct val="150000"/>
              </a:lnSpc>
              <a:spcAft>
                <a:spcPts val="800"/>
              </a:spcAft>
            </a:pPr>
            <a:endParaRPr lang="en-IN" sz="2200" kern="100" dirty="0">
              <a:solidFill>
                <a:schemeClr val="bg1"/>
              </a:solidFill>
              <a:effectLst/>
              <a:latin typeface="Calibri" panose="020F0502020204030204" pitchFamily="34" charset="0"/>
              <a:ea typeface="Calibri" panose="020F0502020204030204" pitchFamily="34" charset="0"/>
            </a:endParaRPr>
          </a:p>
          <a:p>
            <a:endParaRPr lang="en-IN" sz="2200" dirty="0">
              <a:solidFill>
                <a:schemeClr val="bg1"/>
              </a:solidFill>
            </a:endParaRPr>
          </a:p>
        </p:txBody>
      </p:sp>
    </p:spTree>
    <p:extLst>
      <p:ext uri="{BB962C8B-B14F-4D97-AF65-F5344CB8AC3E}">
        <p14:creationId xmlns:p14="http://schemas.microsoft.com/office/powerpoint/2010/main" val="383078588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25238"/>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281B8563-9BAE-7E46-2F22-073EE1D61181}"/>
              </a:ext>
            </a:extLst>
          </p:cNvPr>
          <p:cNvSpPr txBox="1"/>
          <p:nvPr/>
        </p:nvSpPr>
        <p:spPr>
          <a:xfrm>
            <a:off x="336223" y="443060"/>
            <a:ext cx="11519554" cy="4693593"/>
          </a:xfrm>
          <a:prstGeom prst="rect">
            <a:avLst/>
          </a:prstGeom>
          <a:noFill/>
        </p:spPr>
        <p:txBody>
          <a:bodyPr wrap="square" rtlCol="0">
            <a:spAutoFit/>
          </a:bodyPr>
          <a:lstStyle/>
          <a:p>
            <a:pPr>
              <a:lnSpc>
                <a:spcPct val="150000"/>
              </a:lnSpc>
              <a:spcAft>
                <a:spcPts val="800"/>
              </a:spcAft>
            </a:pPr>
            <a:r>
              <a:rPr lang="en-IN" sz="2400" b="1" kern="100" dirty="0">
                <a:solidFill>
                  <a:schemeClr val="bg1"/>
                </a:solidFill>
                <a:effectLst/>
                <a:latin typeface="Times New Roman" panose="02020603050405020304" pitchFamily="18" charset="0"/>
                <a:ea typeface="Calibri" panose="020F0502020204030204" pitchFamily="34" charset="0"/>
              </a:rPr>
              <a:t>4. Usability</a:t>
            </a:r>
            <a:endParaRPr lang="en-IN" sz="2400" kern="100" dirty="0">
              <a:solidFill>
                <a:schemeClr val="bg1"/>
              </a:solidFill>
              <a:effectLst/>
              <a:latin typeface="Calibri" panose="020F0502020204030204" pitchFamily="34" charset="0"/>
              <a:ea typeface="Calibri" panose="020F0502020204030204" pitchFamily="34" charset="0"/>
            </a:endParaRP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rPr>
              <a:t>The system shall have an intuitive and user-friendly interface that is easy to navigate and understand.</a:t>
            </a:r>
            <a:endParaRPr lang="en-IN" sz="2200" kern="100" dirty="0">
              <a:solidFill>
                <a:schemeClr val="bg1"/>
              </a:solidFill>
              <a:effectLst/>
              <a:latin typeface="Calibri" panose="020F0502020204030204" pitchFamily="34" charset="0"/>
              <a:ea typeface="Calibri" panose="020F0502020204030204" pitchFamily="34" charset="0"/>
            </a:endParaRP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rPr>
              <a:t>The system shall provide clear and concise weather information, presented in a visually appealing manner, to enhance user comprehension.</a:t>
            </a:r>
            <a:endParaRPr lang="en-IN" sz="2200" kern="100" dirty="0">
              <a:solidFill>
                <a:schemeClr val="bg1"/>
              </a:solidFill>
              <a:effectLst/>
              <a:latin typeface="Calibri" panose="020F0502020204030204" pitchFamily="34" charset="0"/>
              <a:ea typeface="Calibri" panose="020F0502020204030204" pitchFamily="34" charset="0"/>
            </a:endParaRPr>
          </a:p>
          <a:p>
            <a:pPr marL="342900" lvl="0" indent="-342900">
              <a:lnSpc>
                <a:spcPct val="150000"/>
              </a:lnSpc>
              <a:spcAft>
                <a:spcPts val="800"/>
              </a:spcAft>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rPr>
              <a:t>The system shall ensure proper contrast, readability, and accessibility standards for users with disabilities.</a:t>
            </a:r>
            <a:endParaRPr lang="en-IN" sz="2200" kern="100" dirty="0">
              <a:solidFill>
                <a:schemeClr val="bg1"/>
              </a:solidFill>
              <a:effectLst/>
              <a:latin typeface="Calibri" panose="020F0502020204030204" pitchFamily="34" charset="0"/>
              <a:ea typeface="Calibri" panose="020F0502020204030204" pitchFamily="34" charset="0"/>
            </a:endParaRPr>
          </a:p>
          <a:p>
            <a:pPr algn="just">
              <a:lnSpc>
                <a:spcPct val="150000"/>
              </a:lnSpc>
              <a:spcAft>
                <a:spcPts val="800"/>
              </a:spcAft>
            </a:pPr>
            <a:r>
              <a:rPr lang="en-IN" sz="1800" kern="100" dirty="0">
                <a:solidFill>
                  <a:schemeClr val="bg1"/>
                </a:solidFill>
                <a:effectLst/>
                <a:latin typeface="Times New Roman" panose="02020603050405020304" pitchFamily="18" charset="0"/>
                <a:ea typeface="Calibri" panose="020F0502020204030204" pitchFamily="34" charset="0"/>
              </a:rPr>
              <a:t> </a:t>
            </a:r>
            <a:endParaRPr lang="en-IN" sz="1800" kern="100" dirty="0">
              <a:solidFill>
                <a:schemeClr val="bg1"/>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78068160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25238"/>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E890B89E-3329-9917-7480-E4ADB091C8A8}"/>
              </a:ext>
            </a:extLst>
          </p:cNvPr>
          <p:cNvSpPr txBox="1"/>
          <p:nvPr/>
        </p:nvSpPr>
        <p:spPr>
          <a:xfrm>
            <a:off x="329938" y="433633"/>
            <a:ext cx="11500701" cy="7072577"/>
          </a:xfrm>
          <a:prstGeom prst="rect">
            <a:avLst/>
          </a:prstGeom>
          <a:noFill/>
        </p:spPr>
        <p:txBody>
          <a:bodyPr wrap="square" rtlCol="0">
            <a:spAutoFit/>
          </a:bodyPr>
          <a:lstStyle/>
          <a:p>
            <a:pPr algn="just">
              <a:lnSpc>
                <a:spcPct val="150000"/>
              </a:lnSpc>
              <a:spcAft>
                <a:spcPts val="800"/>
              </a:spcAft>
            </a:pPr>
            <a:r>
              <a:rPr lang="en-IN" sz="32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Working  Principle :</a:t>
            </a:r>
          </a:p>
          <a:p>
            <a:pPr lvl="0" algn="just">
              <a:lnSpc>
                <a:spcPct val="150000"/>
              </a:lnSpc>
              <a:spcAft>
                <a:spcPts val="800"/>
              </a:spcAft>
            </a:pPr>
            <a:r>
              <a:rPr lang="en-IN" sz="2400" b="1" strike="noStrike"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Data Collection</a:t>
            </a:r>
            <a:endParaRPr lang="en-IN" sz="2400" strike="noStrike"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50000"/>
              </a:lnSpc>
              <a:spcAft>
                <a:spcPts val="800"/>
              </a:spcAft>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application collects real-time weather data from various sources, such as weather sensors, satellites, and meteorological models. These sources provide information on temperature, humidity, wind speed, precipitation, and other relevant weather parameters.</a:t>
            </a:r>
          </a:p>
          <a:p>
            <a:pPr marL="228600" algn="just">
              <a:lnSpc>
                <a:spcPct val="150000"/>
              </a:lnSpc>
              <a:spcAft>
                <a:spcPts val="800"/>
              </a:spcAft>
            </a:pPr>
            <a:endPar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pPr>
            <a:r>
              <a:rPr lang="en-IN" sz="2400" b="1" strike="noStrike"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 Data Processing</a:t>
            </a:r>
            <a:endParaRPr lang="en-IN" sz="2400" strike="noStrike"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08940" algn="just">
              <a:lnSpc>
                <a:spcPct val="150000"/>
              </a:lnSpc>
              <a:spcAft>
                <a:spcPts val="800"/>
              </a:spcAft>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collected weather data undergoes processing and analysis using advanced algorithms. This step involves cleaning and organizing the data, applying statistical methods, and utilizing machine learning techniques to extract meaningful patterns and trends.</a:t>
            </a:r>
          </a:p>
          <a:p>
            <a:pPr algn="just">
              <a:lnSpc>
                <a:spcPct val="150000"/>
              </a:lnSpc>
              <a:spcAft>
                <a:spcPts val="800"/>
              </a:spcAft>
            </a:pPr>
            <a:r>
              <a:rPr lang="en-IN" sz="2200" b="1" u="none" strike="noStrike" kern="100" dirty="0">
                <a:solidFill>
                  <a:schemeClr val="bg1"/>
                </a:solidFill>
                <a:effectLst/>
                <a:ea typeface="Calibri" panose="020F0502020204030204" pitchFamily="34" charset="0"/>
              </a:rPr>
              <a:t> </a:t>
            </a:r>
            <a:endParaRPr lang="en-IN" sz="2200" kern="100" dirty="0">
              <a:solidFill>
                <a:schemeClr val="bg1"/>
              </a:solidFill>
              <a:effectLst/>
              <a:ea typeface="Calibri" panose="020F0502020204030204" pitchFamily="34" charset="0"/>
            </a:endParaRPr>
          </a:p>
          <a:p>
            <a:pPr marL="342900" lvl="0" indent="-342900" algn="just">
              <a:lnSpc>
                <a:spcPct val="150000"/>
              </a:lnSpc>
              <a:buFont typeface="+mj-lt"/>
              <a:buAutoNum type="arabicPeriod"/>
            </a:pPr>
            <a:endParaRPr lang="en-IN" sz="2200" kern="100" dirty="0">
              <a:solidFill>
                <a:schemeClr val="bg1"/>
              </a:solidFill>
              <a:effectLst/>
              <a:ea typeface="Calibri" panose="020F0502020204030204" pitchFamily="34" charset="0"/>
            </a:endParaRPr>
          </a:p>
        </p:txBody>
      </p:sp>
    </p:spTree>
    <p:extLst>
      <p:ext uri="{BB962C8B-B14F-4D97-AF65-F5344CB8AC3E}">
        <p14:creationId xmlns:p14="http://schemas.microsoft.com/office/powerpoint/2010/main" val="352250538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41567"/>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13D0628B-F721-1579-DAF5-848F70807203}"/>
              </a:ext>
            </a:extLst>
          </p:cNvPr>
          <p:cNvSpPr txBox="1"/>
          <p:nvPr/>
        </p:nvSpPr>
        <p:spPr>
          <a:xfrm>
            <a:off x="721654" y="621598"/>
            <a:ext cx="4302831"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D37E6F17-341B-AD3E-4215-4C36A728BF50}"/>
              </a:ext>
            </a:extLst>
          </p:cNvPr>
          <p:cNvSpPr txBox="1"/>
          <p:nvPr/>
        </p:nvSpPr>
        <p:spPr>
          <a:xfrm>
            <a:off x="816428" y="1566779"/>
            <a:ext cx="10270671" cy="3046988"/>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The Weather Forecasting Project develops a reliable and user-friendly system for accurate weather forecasts. It utilizes advanced technologies and data analysis techniques to gather real-time data from various sources. Through processing and analysis, it generates precise forecasts for temperature, humidity, wind speed, and more. Users access forecasts through an intuitive interface, including current conditions, hourly and daily forecasts, and alerts for severe weather. The system enhances decision-making efficiency in industries like outdoor planning, transportation management, and public safety during severe weather events.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246338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25238"/>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9D4A79C5-5754-C302-476B-7442DFB96884}"/>
              </a:ext>
            </a:extLst>
          </p:cNvPr>
          <p:cNvSpPr txBox="1"/>
          <p:nvPr/>
        </p:nvSpPr>
        <p:spPr>
          <a:xfrm>
            <a:off x="336223" y="415931"/>
            <a:ext cx="11519554" cy="6026137"/>
          </a:xfrm>
          <a:prstGeom prst="rect">
            <a:avLst/>
          </a:prstGeom>
          <a:noFill/>
        </p:spPr>
        <p:txBody>
          <a:bodyPr wrap="square" rtlCol="0">
            <a:spAutoFit/>
          </a:bodyPr>
          <a:lstStyle/>
          <a:p>
            <a:pPr lvl="0" algn="just">
              <a:lnSpc>
                <a:spcPct val="150000"/>
              </a:lnSpc>
            </a:pPr>
            <a:r>
              <a:rPr lang="en-IN" sz="2400" b="1" strike="noStrike"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 Forecast Generation</a:t>
            </a:r>
            <a:endParaRPr lang="en-IN" sz="2400" strike="noStrike"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08940" algn="just">
              <a:lnSpc>
                <a:spcPct val="150000"/>
              </a:lnSpc>
              <a:spcAft>
                <a:spcPts val="800"/>
              </a:spcAft>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Based on the processed data, the application generates accurate weather forecasts. The forecasting algorithms consider factors such as historical patterns, current weather conditions, and atmospheric models to predict future weather conditions.</a:t>
            </a:r>
          </a:p>
          <a:p>
            <a:pPr algn="just">
              <a:lnSpc>
                <a:spcPct val="150000"/>
              </a:lnSpc>
              <a:spcAft>
                <a:spcPts val="800"/>
              </a:spcAft>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p>
            <a:pPr lvl="0" algn="just">
              <a:lnSpc>
                <a:spcPct val="150000"/>
              </a:lnSpc>
            </a:pPr>
            <a:r>
              <a:rPr lang="en-IN" sz="2400" b="1" strike="noStrike"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 User Interface</a:t>
            </a:r>
            <a:endParaRPr lang="en-IN" sz="2400" strike="noStrike"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08940" algn="just">
              <a:lnSpc>
                <a:spcPct val="150000"/>
              </a:lnSpc>
              <a:spcAft>
                <a:spcPts val="800"/>
              </a:spcAft>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 application presents the weather forecasts to users through an intuitive and user-friendly interface. Users can access current weather conditions, view hourly and daily forecasts, and receive alerts for severe weather events. The interface may include visualizations, charts, and graphical representations to enhance the understanding of weather information.</a:t>
            </a:r>
          </a:p>
          <a:p>
            <a:pPr algn="just">
              <a:lnSpc>
                <a:spcPct val="150000"/>
              </a:lnSpc>
              <a:spcAft>
                <a:spcPts val="800"/>
              </a:spcAft>
            </a:pPr>
            <a:r>
              <a:rPr lang="en-IN" sz="2200" kern="100" dirty="0">
                <a:solidFill>
                  <a:schemeClr val="bg1"/>
                </a:solidFill>
                <a:effectLst/>
                <a:ea typeface="Calibri" panose="020F0502020204030204" pitchFamily="34" charset="0"/>
              </a:rPr>
              <a:t> </a:t>
            </a:r>
            <a:endParaRPr lang="en-IN" sz="2200" dirty="0">
              <a:solidFill>
                <a:schemeClr val="bg1"/>
              </a:solidFill>
            </a:endParaRPr>
          </a:p>
        </p:txBody>
      </p:sp>
    </p:spTree>
    <p:extLst>
      <p:ext uri="{BB962C8B-B14F-4D97-AF65-F5344CB8AC3E}">
        <p14:creationId xmlns:p14="http://schemas.microsoft.com/office/powerpoint/2010/main" val="126771440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25238"/>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1D8FB0A4-8389-4DA7-AD3F-BD735DE26D37}"/>
              </a:ext>
            </a:extLst>
          </p:cNvPr>
          <p:cNvSpPr txBox="1"/>
          <p:nvPr/>
        </p:nvSpPr>
        <p:spPr>
          <a:xfrm>
            <a:off x="254524" y="348792"/>
            <a:ext cx="11585542" cy="5298886"/>
          </a:xfrm>
          <a:prstGeom prst="rect">
            <a:avLst/>
          </a:prstGeom>
          <a:noFill/>
        </p:spPr>
        <p:txBody>
          <a:bodyPr wrap="square" rtlCol="0">
            <a:spAutoFit/>
          </a:bodyPr>
          <a:lstStyle/>
          <a:p>
            <a:pPr lvl="0" algn="just">
              <a:lnSpc>
                <a:spcPct val="150000"/>
              </a:lnSpc>
            </a:pPr>
            <a:r>
              <a:rPr lang="en-IN" sz="2400" b="1" strike="noStrike"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5. Location-based Forecasting</a:t>
            </a:r>
            <a:endParaRPr lang="en-IN" sz="2400" strike="noStrike"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08940" algn="just">
              <a:lnSpc>
                <a:spcPct val="150000"/>
              </a:lnSpc>
              <a:spcAft>
                <a:spcPts val="800"/>
              </a:spcAft>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 application supports location-based forecasts, allowing users to obtain weather information tailored to specific regions or cities. This feature enables users to access localized forecasts based on their geographical preferences.</a:t>
            </a:r>
          </a:p>
          <a:p>
            <a:pPr lvl="0" algn="just">
              <a:lnSpc>
                <a:spcPct val="150000"/>
              </a:lnSpc>
            </a:pPr>
            <a:r>
              <a:rPr lang="en-IN" sz="2400" b="1" strike="noStrike"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6. Reliability and Validation</a:t>
            </a:r>
            <a:endParaRPr lang="en-IN" sz="2400" strike="noStrike"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08940" algn="just">
              <a:lnSpc>
                <a:spcPct val="150000"/>
              </a:lnSpc>
              <a:spcAft>
                <a:spcPts val="800"/>
              </a:spcAft>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application undergoes rigorous testing and validation procedures to ensure the reliability and accuracy of the forecasts. This includes evaluating the performance of the algorithms, comparing the forecasts with ground truth data, and continuously refining and improving the forecasting models.</a:t>
            </a:r>
          </a:p>
          <a:p>
            <a:endParaRPr lang="en-IN" sz="2200" dirty="0">
              <a:solidFill>
                <a:schemeClr val="bg1"/>
              </a:solidFill>
            </a:endParaRPr>
          </a:p>
        </p:txBody>
      </p:sp>
    </p:spTree>
    <p:extLst>
      <p:ext uri="{BB962C8B-B14F-4D97-AF65-F5344CB8AC3E}">
        <p14:creationId xmlns:p14="http://schemas.microsoft.com/office/powerpoint/2010/main" val="322815425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 y="25238"/>
            <a:ext cx="12150307" cy="68327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a:extLst>
              <a:ext uri="{FF2B5EF4-FFF2-40B4-BE49-F238E27FC236}">
                <a16:creationId xmlns:a16="http://schemas.microsoft.com/office/drawing/2014/main" id="{F4EDD349-E38D-10BB-1CA9-CE5A214AD87B}"/>
              </a:ext>
            </a:extLst>
          </p:cNvPr>
          <p:cNvPicPr>
            <a:picLocks noChangeAspect="1"/>
          </p:cNvPicPr>
          <p:nvPr/>
        </p:nvPicPr>
        <p:blipFill>
          <a:blip r:embed="rId4"/>
          <a:stretch>
            <a:fillRect/>
          </a:stretch>
        </p:blipFill>
        <p:spPr>
          <a:xfrm>
            <a:off x="2854628" y="498039"/>
            <a:ext cx="6457362" cy="5910606"/>
          </a:xfrm>
          <a:prstGeom prst="rect">
            <a:avLst/>
          </a:prstGeom>
        </p:spPr>
      </p:pic>
    </p:spTree>
    <p:extLst>
      <p:ext uri="{BB962C8B-B14F-4D97-AF65-F5344CB8AC3E}">
        <p14:creationId xmlns:p14="http://schemas.microsoft.com/office/powerpoint/2010/main" val="288543721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1792"/>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2FCE878E-87FB-0CB6-A641-FA5445FA4F2E}"/>
              </a:ext>
            </a:extLst>
          </p:cNvPr>
          <p:cNvSpPr txBox="1"/>
          <p:nvPr/>
        </p:nvSpPr>
        <p:spPr>
          <a:xfrm>
            <a:off x="517139" y="270140"/>
            <a:ext cx="8788706" cy="1015663"/>
          </a:xfrm>
          <a:prstGeom prst="rect">
            <a:avLst/>
          </a:prstGeom>
          <a:noFill/>
        </p:spPr>
        <p:txBody>
          <a:bodyPr wrap="square" rtlCol="0">
            <a:spAutoFit/>
          </a:bodyPr>
          <a:lstStyle/>
          <a:p>
            <a:r>
              <a:rPr lang="en-IN" sz="32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DESIGN SPECIFICATION</a:t>
            </a:r>
          </a:p>
          <a:p>
            <a:endParaRPr lang="en-IN" sz="2800" dirty="0">
              <a:solidFill>
                <a:schemeClr val="bg1"/>
              </a:solidFill>
            </a:endParaRPr>
          </a:p>
        </p:txBody>
      </p:sp>
      <p:sp>
        <p:nvSpPr>
          <p:cNvPr id="3" name="TextBox 2">
            <a:extLst>
              <a:ext uri="{FF2B5EF4-FFF2-40B4-BE49-F238E27FC236}">
                <a16:creationId xmlns:a16="http://schemas.microsoft.com/office/drawing/2014/main" id="{93C89FCD-8B7E-4191-469D-588BA5C8E5FE}"/>
              </a:ext>
            </a:extLst>
          </p:cNvPr>
          <p:cNvSpPr txBox="1"/>
          <p:nvPr/>
        </p:nvSpPr>
        <p:spPr>
          <a:xfrm>
            <a:off x="554160" y="926623"/>
            <a:ext cx="6304849" cy="461665"/>
          </a:xfrm>
          <a:prstGeom prst="rect">
            <a:avLst/>
          </a:prstGeom>
          <a:noFill/>
        </p:spPr>
        <p:txBody>
          <a:bodyPr wrap="square" rtlCol="0">
            <a:spAutoFit/>
          </a:bodyPr>
          <a:lstStyle/>
          <a:p>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User Interface:</a:t>
            </a:r>
            <a:endParaRPr lang="en-IN" sz="24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8390CB-AFDC-37CC-D76E-F4ED624EC30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0720" y="1777957"/>
            <a:ext cx="2475865" cy="3723005"/>
          </a:xfrm>
          <a:prstGeom prst="rect">
            <a:avLst/>
          </a:prstGeom>
          <a:noFill/>
          <a:ln>
            <a:noFill/>
          </a:ln>
        </p:spPr>
      </p:pic>
      <p:pic>
        <p:nvPicPr>
          <p:cNvPr id="6" name="Picture 5">
            <a:extLst>
              <a:ext uri="{FF2B5EF4-FFF2-40B4-BE49-F238E27FC236}">
                <a16:creationId xmlns:a16="http://schemas.microsoft.com/office/drawing/2014/main" id="{A4E711C9-97B1-EBE6-915C-B12A252ECA1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6993" y="1777957"/>
            <a:ext cx="2648585" cy="3727450"/>
          </a:xfrm>
          <a:prstGeom prst="rect">
            <a:avLst/>
          </a:prstGeom>
          <a:noFill/>
          <a:ln>
            <a:noFill/>
          </a:ln>
        </p:spPr>
      </p:pic>
      <p:sp>
        <p:nvSpPr>
          <p:cNvPr id="7" name="TextBox 6">
            <a:extLst>
              <a:ext uri="{FF2B5EF4-FFF2-40B4-BE49-F238E27FC236}">
                <a16:creationId xmlns:a16="http://schemas.microsoft.com/office/drawing/2014/main" id="{43B065FC-ADB1-4C84-7544-A06D3D0838EE}"/>
              </a:ext>
            </a:extLst>
          </p:cNvPr>
          <p:cNvSpPr txBox="1"/>
          <p:nvPr/>
        </p:nvSpPr>
        <p:spPr>
          <a:xfrm>
            <a:off x="422871" y="5731323"/>
            <a:ext cx="10500943" cy="430887"/>
          </a:xfrm>
          <a:prstGeom prst="rect">
            <a:avLst/>
          </a:prstGeom>
          <a:no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It simplifies the complex background process to the user with the attractive display</a:t>
            </a:r>
            <a:r>
              <a:rPr lang="en-US" sz="2200" dirty="0">
                <a:solidFill>
                  <a:schemeClr val="bg1"/>
                </a:solidFill>
              </a:rPr>
              <a:t>. </a:t>
            </a:r>
            <a:endParaRPr lang="en-IN" sz="2200" dirty="0">
              <a:solidFill>
                <a:schemeClr val="bg1"/>
              </a:solidFill>
            </a:endParaRPr>
          </a:p>
        </p:txBody>
      </p:sp>
    </p:spTree>
    <p:extLst>
      <p:ext uri="{BB962C8B-B14F-4D97-AF65-F5344CB8AC3E}">
        <p14:creationId xmlns:p14="http://schemas.microsoft.com/office/powerpoint/2010/main" val="294770101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25238"/>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5FA8EF2D-9BFE-2559-74B7-CC4812B063B7}"/>
              </a:ext>
            </a:extLst>
          </p:cNvPr>
          <p:cNvSpPr txBox="1"/>
          <p:nvPr/>
        </p:nvSpPr>
        <p:spPr>
          <a:xfrm>
            <a:off x="538843" y="454967"/>
            <a:ext cx="5312229" cy="461665"/>
          </a:xfrm>
          <a:prstGeom prst="rect">
            <a:avLst/>
          </a:prstGeom>
          <a:noFill/>
        </p:spPr>
        <p:txBody>
          <a:bodyPr wrap="square" rtlCol="0">
            <a:spAutoFit/>
          </a:bodyPr>
          <a:lstStyle/>
          <a:p>
            <a:r>
              <a:rPr lang="en-IN" sz="2400" b="1" kern="100" dirty="0">
                <a:solidFill>
                  <a:schemeClr val="bg1"/>
                </a:solidFill>
                <a:effectLst/>
                <a:latin typeface="Times New Roman" panose="02020603050405020304" pitchFamily="18" charset="0"/>
                <a:ea typeface="Calibri" panose="020F0502020204030204" pitchFamily="34" charset="0"/>
              </a:rPr>
              <a:t>Settings:</a:t>
            </a:r>
            <a:endParaRPr lang="en-IN" sz="2400" kern="100" dirty="0">
              <a:solidFill>
                <a:schemeClr val="bg1"/>
              </a:solidFill>
              <a:effectLst/>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556B4BE4-52ED-F0F8-D0DC-13B42D5C1C9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9883" y="1346361"/>
            <a:ext cx="2560320" cy="3636010"/>
          </a:xfrm>
          <a:prstGeom prst="rect">
            <a:avLst/>
          </a:prstGeom>
          <a:noFill/>
          <a:ln>
            <a:noFill/>
          </a:ln>
        </p:spPr>
      </p:pic>
      <p:pic>
        <p:nvPicPr>
          <p:cNvPr id="4" name="Picture 3">
            <a:extLst>
              <a:ext uri="{FF2B5EF4-FFF2-40B4-BE49-F238E27FC236}">
                <a16:creationId xmlns:a16="http://schemas.microsoft.com/office/drawing/2014/main" id="{3267C57F-EC77-912B-9E70-BF9A7601A4B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7356" y="1352076"/>
            <a:ext cx="2658745" cy="3630295"/>
          </a:xfrm>
          <a:prstGeom prst="rect">
            <a:avLst/>
          </a:prstGeom>
          <a:noFill/>
          <a:ln>
            <a:noFill/>
          </a:ln>
        </p:spPr>
      </p:pic>
      <p:sp>
        <p:nvSpPr>
          <p:cNvPr id="5" name="TextBox 4">
            <a:extLst>
              <a:ext uri="{FF2B5EF4-FFF2-40B4-BE49-F238E27FC236}">
                <a16:creationId xmlns:a16="http://schemas.microsoft.com/office/drawing/2014/main" id="{F46C6DCF-F5C0-6DA6-F664-699216DDCBFA}"/>
              </a:ext>
            </a:extLst>
          </p:cNvPr>
          <p:cNvSpPr txBox="1"/>
          <p:nvPr/>
        </p:nvSpPr>
        <p:spPr>
          <a:xfrm>
            <a:off x="538843" y="5192486"/>
            <a:ext cx="9944100" cy="769441"/>
          </a:xfrm>
          <a:prstGeom prst="rect">
            <a:avLst/>
          </a:prstGeom>
          <a:no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Access  permission for the location, notification… ,will be asked once the user logged in. </a:t>
            </a:r>
            <a:endParaRPr lang="en-IN"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78520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1792"/>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020AA32E-812F-0291-C021-EA659EE2CDB6}"/>
              </a:ext>
            </a:extLst>
          </p:cNvPr>
          <p:cNvSpPr txBox="1"/>
          <p:nvPr/>
        </p:nvSpPr>
        <p:spPr>
          <a:xfrm>
            <a:off x="350703" y="524206"/>
            <a:ext cx="8817428" cy="461665"/>
          </a:xfrm>
          <a:prstGeom prst="rect">
            <a:avLst/>
          </a:prstGeom>
          <a:noFill/>
        </p:spPr>
        <p:txBody>
          <a:bodyPr wrap="square" rtlCol="0">
            <a:spAutoFit/>
          </a:bodyPr>
          <a:lstStyle/>
          <a:p>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Different Weather Radars:</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2EB9B5-FD77-9C8B-F6D6-530D08979AF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3203" y="1632799"/>
            <a:ext cx="1875790" cy="3512185"/>
          </a:xfrm>
          <a:prstGeom prst="rect">
            <a:avLst/>
          </a:prstGeom>
          <a:noFill/>
          <a:ln>
            <a:noFill/>
          </a:ln>
        </p:spPr>
      </p:pic>
      <p:pic>
        <p:nvPicPr>
          <p:cNvPr id="7" name="Picture 6">
            <a:extLst>
              <a:ext uri="{FF2B5EF4-FFF2-40B4-BE49-F238E27FC236}">
                <a16:creationId xmlns:a16="http://schemas.microsoft.com/office/drawing/2014/main" id="{A49BC43A-1909-D8CF-6F4A-7AFE861AF18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08993" y="1623909"/>
            <a:ext cx="1923415" cy="3522980"/>
          </a:xfrm>
          <a:prstGeom prst="rect">
            <a:avLst/>
          </a:prstGeom>
          <a:noFill/>
          <a:ln>
            <a:noFill/>
          </a:ln>
        </p:spPr>
      </p:pic>
      <p:pic>
        <p:nvPicPr>
          <p:cNvPr id="8" name="Picture 7">
            <a:extLst>
              <a:ext uri="{FF2B5EF4-FFF2-40B4-BE49-F238E27FC236}">
                <a16:creationId xmlns:a16="http://schemas.microsoft.com/office/drawing/2014/main" id="{5EA47BCC-AB23-025D-111E-286089FABDE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16943" y="1610365"/>
            <a:ext cx="1865630" cy="3515360"/>
          </a:xfrm>
          <a:prstGeom prst="rect">
            <a:avLst/>
          </a:prstGeom>
          <a:noFill/>
          <a:ln>
            <a:noFill/>
          </a:ln>
        </p:spPr>
      </p:pic>
      <p:sp>
        <p:nvSpPr>
          <p:cNvPr id="9" name="TextBox 8">
            <a:extLst>
              <a:ext uri="{FF2B5EF4-FFF2-40B4-BE49-F238E27FC236}">
                <a16:creationId xmlns:a16="http://schemas.microsoft.com/office/drawing/2014/main" id="{9C2ABD2A-C05E-1D37-50DA-4708A9370567}"/>
              </a:ext>
            </a:extLst>
          </p:cNvPr>
          <p:cNvSpPr txBox="1"/>
          <p:nvPr/>
        </p:nvSpPr>
        <p:spPr>
          <a:xfrm>
            <a:off x="649879" y="5125725"/>
            <a:ext cx="11103429"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Options </a:t>
            </a:r>
            <a:r>
              <a:rPr lang="en-US" sz="2000" dirty="0">
                <a:solidFill>
                  <a:schemeClr val="bg1"/>
                </a:solidFill>
              </a:rPr>
              <a:t>                     </a:t>
            </a:r>
            <a:r>
              <a:rPr lang="en-US" sz="2000" dirty="0">
                <a:solidFill>
                  <a:schemeClr val="bg1"/>
                </a:solidFill>
                <a:latin typeface="Times New Roman" panose="02020603050405020304" pitchFamily="18" charset="0"/>
                <a:cs typeface="Times New Roman" panose="02020603050405020304" pitchFamily="18" charset="0"/>
              </a:rPr>
              <a:t>Rain                     Temperature          Humidity               Pressure                  Wind             </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E957C64-EACE-6EF2-E719-D8EBD95F96B5}"/>
              </a:ext>
            </a:extLst>
          </p:cNvPr>
          <p:cNvSpPr txBox="1"/>
          <p:nvPr/>
        </p:nvSpPr>
        <p:spPr>
          <a:xfrm>
            <a:off x="486593" y="5783022"/>
            <a:ext cx="11430000" cy="769441"/>
          </a:xfrm>
          <a:prstGeom prst="rect">
            <a:avLst/>
          </a:prstGeom>
          <a:no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Use of IOT for interaction between the radar of all places is done. With IOT everything is easy for the communication.</a:t>
            </a:r>
            <a:endParaRPr lang="en-IN" sz="22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16D2324-F98C-6E9B-A365-D4D9F4310B2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77678" y="1625814"/>
            <a:ext cx="1911350" cy="3519170"/>
          </a:xfrm>
          <a:prstGeom prst="rect">
            <a:avLst/>
          </a:prstGeom>
          <a:noFill/>
          <a:ln>
            <a:noFill/>
          </a:ln>
        </p:spPr>
      </p:pic>
      <p:pic>
        <p:nvPicPr>
          <p:cNvPr id="12" name="Picture 11">
            <a:extLst>
              <a:ext uri="{FF2B5EF4-FFF2-40B4-BE49-F238E27FC236}">
                <a16:creationId xmlns:a16="http://schemas.microsoft.com/office/drawing/2014/main" id="{38D0D062-446E-E4F1-CAA4-384FA476DE56}"/>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75058" y="1608460"/>
            <a:ext cx="1898650" cy="3519170"/>
          </a:xfrm>
          <a:prstGeom prst="rect">
            <a:avLst/>
          </a:prstGeom>
          <a:noFill/>
          <a:ln>
            <a:noFill/>
          </a:ln>
        </p:spPr>
      </p:pic>
      <p:pic>
        <p:nvPicPr>
          <p:cNvPr id="13" name="Picture 12">
            <a:extLst>
              <a:ext uri="{FF2B5EF4-FFF2-40B4-BE49-F238E27FC236}">
                <a16:creationId xmlns:a16="http://schemas.microsoft.com/office/drawing/2014/main" id="{79996ED5-3DCB-C681-B133-9A34A4F17DC8}"/>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873708" y="1625814"/>
            <a:ext cx="1879600" cy="3519170"/>
          </a:xfrm>
          <a:prstGeom prst="rect">
            <a:avLst/>
          </a:prstGeom>
          <a:noFill/>
          <a:ln>
            <a:noFill/>
          </a:ln>
        </p:spPr>
      </p:pic>
    </p:spTree>
    <p:extLst>
      <p:ext uri="{BB962C8B-B14F-4D97-AF65-F5344CB8AC3E}">
        <p14:creationId xmlns:p14="http://schemas.microsoft.com/office/powerpoint/2010/main" val="418117620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25238"/>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D357AF38-A748-C1F2-C71C-7C8C19A74426}"/>
              </a:ext>
            </a:extLst>
          </p:cNvPr>
          <p:cNvSpPr txBox="1"/>
          <p:nvPr/>
        </p:nvSpPr>
        <p:spPr>
          <a:xfrm>
            <a:off x="286247" y="286247"/>
            <a:ext cx="11600953" cy="6821226"/>
          </a:xfrm>
          <a:prstGeom prst="rect">
            <a:avLst/>
          </a:prstGeom>
          <a:noFill/>
        </p:spPr>
        <p:txBody>
          <a:bodyPr wrap="square" rtlCol="0">
            <a:spAutoFit/>
          </a:bodyPr>
          <a:lstStyle/>
          <a:p>
            <a:pPr>
              <a:lnSpc>
                <a:spcPct val="150000"/>
              </a:lnSpc>
              <a:spcAft>
                <a:spcPts val="800"/>
              </a:spcAft>
            </a:pPr>
            <a:r>
              <a:rPr lang="en-IN" sz="32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SYSTEM CONSTRAINTS</a:t>
            </a:r>
            <a:r>
              <a:rPr lang="en-IN" sz="3200" b="1"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endParaRPr lang="en-IN" sz="32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Platform-Specific Requirements and Features</a:t>
            </a:r>
            <a:r>
              <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spcAft>
                <a:spcPts val="800"/>
              </a:spcAft>
            </a:pPr>
            <a:r>
              <a:rPr lang="en-IN" sz="2200" b="1"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sz="22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Android</a:t>
            </a:r>
            <a:endPar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 Android application shall target devices running Android OS version 5.0 (Lollipop) and above.</a:t>
            </a: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application shall utilize native Android components and adhere to Material Design guidelines for a consistent and user-friendly interface.</a:t>
            </a: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application shall support push notifications to deliver weather alerts and updates even when the application is not actively running.</a:t>
            </a:r>
          </a:p>
          <a:p>
            <a:pPr marL="342900" lvl="0" indent="-342900">
              <a:lnSpc>
                <a:spcPct val="150000"/>
              </a:lnSpc>
              <a:spcAft>
                <a:spcPts val="800"/>
              </a:spcAft>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application shall leverage platform-specific capabilities, such as geolocation services, to enhance location detection accuracy.</a:t>
            </a:r>
          </a:p>
          <a:p>
            <a:pPr>
              <a:lnSpc>
                <a:spcPct val="150000"/>
              </a:lnSpc>
              <a:spcAft>
                <a:spcPts val="800"/>
              </a:spcAft>
            </a:pPr>
            <a:endParaRPr lang="en-IN" sz="2200" kern="100" dirty="0">
              <a:solidFill>
                <a:schemeClr val="bg1"/>
              </a:solidFill>
              <a:effectLst/>
              <a:ea typeface="Calibri" panose="020F0502020204030204" pitchFamily="34" charset="0"/>
            </a:endParaRPr>
          </a:p>
        </p:txBody>
      </p:sp>
    </p:spTree>
    <p:extLst>
      <p:ext uri="{BB962C8B-B14F-4D97-AF65-F5344CB8AC3E}">
        <p14:creationId xmlns:p14="http://schemas.microsoft.com/office/powerpoint/2010/main" val="158373297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1792"/>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9CB65EF8-9439-6850-AE55-57889B4BA56A}"/>
              </a:ext>
            </a:extLst>
          </p:cNvPr>
          <p:cNvSpPr txBox="1"/>
          <p:nvPr/>
        </p:nvSpPr>
        <p:spPr>
          <a:xfrm>
            <a:off x="303475" y="518219"/>
            <a:ext cx="11585050" cy="4251292"/>
          </a:xfrm>
          <a:prstGeom prst="rect">
            <a:avLst/>
          </a:prstGeom>
          <a:noFill/>
        </p:spPr>
        <p:txBody>
          <a:bodyPr wrap="square" rtlCol="0">
            <a:spAutoFit/>
          </a:bodyPr>
          <a:lstStyle/>
          <a:p>
            <a:pPr>
              <a:lnSpc>
                <a:spcPct val="150000"/>
              </a:lnSpc>
              <a:spcAft>
                <a:spcPts val="800"/>
              </a:spcAft>
            </a:pPr>
            <a:r>
              <a:rPr lang="en-IN" sz="1800" b="1" kern="100" dirty="0">
                <a:solidFill>
                  <a:schemeClr val="bg1"/>
                </a:solidFill>
                <a:effectLst/>
                <a:ea typeface="Calibri" panose="020F0502020204030204" pitchFamily="34" charset="0"/>
              </a:rPr>
              <a:t>2. </a:t>
            </a:r>
            <a:r>
              <a:rPr lang="en-IN"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iOS</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iOS application shall target devices running iOS version 12 and above.</a:t>
            </a: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application shall follow Apple's Human Interface Guidelines to ensure a seamless and intuitive user experience.</a:t>
            </a: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application shall utilize native iOS components and support dark mode for improved visibility in low-light environments.</a:t>
            </a:r>
          </a:p>
          <a:p>
            <a:pPr marL="342900" lvl="0" indent="-342900">
              <a:lnSpc>
                <a:spcPct val="150000"/>
              </a:lnSpc>
              <a:spcAft>
                <a:spcPts val="800"/>
              </a:spcAft>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application shall integrate with Apple Push Notification service to deliver weather alerts and updates to users.</a:t>
            </a:r>
          </a:p>
        </p:txBody>
      </p:sp>
    </p:spTree>
    <p:extLst>
      <p:ext uri="{BB962C8B-B14F-4D97-AF65-F5344CB8AC3E}">
        <p14:creationId xmlns:p14="http://schemas.microsoft.com/office/powerpoint/2010/main" val="101677208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25238"/>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2BB41ACD-3862-001F-DDCA-C9595D5FC3E0}"/>
              </a:ext>
            </a:extLst>
          </p:cNvPr>
          <p:cNvSpPr txBox="1"/>
          <p:nvPr/>
        </p:nvSpPr>
        <p:spPr>
          <a:xfrm>
            <a:off x="508884" y="556591"/>
            <a:ext cx="9716494" cy="4693593"/>
          </a:xfrm>
          <a:prstGeom prst="rect">
            <a:avLst/>
          </a:prstGeom>
          <a:noFill/>
        </p:spPr>
        <p:txBody>
          <a:bodyPr wrap="square" rtlCol="0">
            <a:spAutoFit/>
          </a:bodyPr>
          <a:lstStyle/>
          <a:p>
            <a:pPr>
              <a:lnSpc>
                <a:spcPct val="150000"/>
              </a:lnSpc>
              <a:spcAft>
                <a:spcPts val="800"/>
              </a:spcAft>
            </a:pPr>
            <a:r>
              <a:rPr lang="en-IN"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 Windows</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Windows application shall support Windows 10 and above, including both desktop and tablet devices.</a:t>
            </a: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application shall follow Microsoft's design principles, such as the Fluent Design System, to provide a visually appealing and consistent user interface.</a:t>
            </a:r>
          </a:p>
          <a:p>
            <a:pPr marL="342900" lvl="0" indent="-342900">
              <a:lnSpc>
                <a:spcPct val="150000"/>
              </a:lnSpc>
              <a:spcAft>
                <a:spcPts val="800"/>
              </a:spcAft>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application shall support live tiles and toast notifications to provide real-time weather updates on the Windows Start menu and desktop.</a:t>
            </a:r>
            <a:endParaRPr lang="en-IN" sz="2200" dirty="0">
              <a:latin typeface="Times New Roman" panose="02020603050405020304" pitchFamily="18" charset="0"/>
              <a:cs typeface="Times New Roman" panose="02020603050405020304" pitchFamily="18" charset="0"/>
            </a:endParaRPr>
          </a:p>
          <a:p>
            <a:pPr>
              <a:lnSpc>
                <a:spcPct val="150000"/>
              </a:lnSpc>
              <a:spcAft>
                <a:spcPts val="800"/>
              </a:spcAft>
            </a:pPr>
            <a:endParaRPr lang="en-IN" sz="1800" b="1" kern="100" dirty="0">
              <a:solidFill>
                <a:schemeClr val="bg1"/>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14756770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1792"/>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A60B973F-8708-5A04-307F-9BD6231783CF}"/>
              </a:ext>
            </a:extLst>
          </p:cNvPr>
          <p:cNvSpPr txBox="1"/>
          <p:nvPr/>
        </p:nvSpPr>
        <p:spPr>
          <a:xfrm>
            <a:off x="474427" y="564543"/>
            <a:ext cx="11243145" cy="3329116"/>
          </a:xfrm>
          <a:prstGeom prst="rect">
            <a:avLst/>
          </a:prstGeom>
          <a:noFill/>
        </p:spPr>
        <p:txBody>
          <a:bodyPr wrap="square" rtlCol="0">
            <a:spAutoFit/>
          </a:bodyPr>
          <a:lstStyle/>
          <a:p>
            <a:pPr>
              <a:lnSpc>
                <a:spcPct val="150000"/>
              </a:lnSpc>
              <a:spcAft>
                <a:spcPts val="800"/>
              </a:spcAft>
            </a:pPr>
            <a:r>
              <a:rPr lang="en-IN"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 macOS</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macOS application shall support macOS version 10.13 (High Sierra) and above.</a:t>
            </a:r>
          </a:p>
          <a:p>
            <a:pPr marL="342900" lvl="0" indent="-342900">
              <a:lnSpc>
                <a:spcPct val="150000"/>
              </a:lnSpc>
              <a:spcAft>
                <a:spcPts val="800"/>
              </a:spcAft>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application shall comply with Apple's design guidelines, including the use of standard macOS controls and interface elements.</a:t>
            </a:r>
          </a:p>
          <a:p>
            <a:pPr marL="285750" indent="-285750">
              <a:buFont typeface="Arial" panose="020B0604020202020204" pitchFamily="34" charset="0"/>
              <a:buChar char="•"/>
            </a:pPr>
            <a:r>
              <a:rPr lang="en-IN"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application shall integrate with macOS Notification Centre to deliver weather alerts and notifications</a:t>
            </a:r>
            <a:endParaRPr lang="en-IN" sz="220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9509991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1792"/>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23DC3EC5-05CB-BA39-2922-303CAEB99676}"/>
              </a:ext>
            </a:extLst>
          </p:cNvPr>
          <p:cNvSpPr txBox="1"/>
          <p:nvPr/>
        </p:nvSpPr>
        <p:spPr>
          <a:xfrm>
            <a:off x="815669" y="521110"/>
            <a:ext cx="8181288"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Functional Requirements </a:t>
            </a:r>
            <a:endParaRPr lang="en-IN" sz="3200" dirty="0">
              <a:solidFill>
                <a:schemeClr val="bg1"/>
              </a:solidFill>
            </a:endParaRPr>
          </a:p>
        </p:txBody>
      </p:sp>
      <p:sp>
        <p:nvSpPr>
          <p:cNvPr id="5" name="TextBox 4">
            <a:extLst>
              <a:ext uri="{FF2B5EF4-FFF2-40B4-BE49-F238E27FC236}">
                <a16:creationId xmlns:a16="http://schemas.microsoft.com/office/drawing/2014/main" id="{8DD2EE06-B88B-9755-00DC-5C4041D5323A}"/>
              </a:ext>
            </a:extLst>
          </p:cNvPr>
          <p:cNvSpPr txBox="1"/>
          <p:nvPr/>
        </p:nvSpPr>
        <p:spPr>
          <a:xfrm>
            <a:off x="1042497" y="1571161"/>
            <a:ext cx="9846129" cy="3570208"/>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1.User Registration and Authentication:</a:t>
            </a:r>
          </a:p>
          <a:p>
            <a:endParaRPr lang="en-US" sz="2400" u="sng"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The system shall provide user registration functionality, allowing users to create                       an account by providing their personal information.</a:t>
            </a:r>
          </a:p>
          <a:p>
            <a:pPr marL="342900" indent="-342900">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The system shall store user account information securely, including   usernames, passwords (hashed and salted), and email addresses.  </a:t>
            </a:r>
          </a:p>
          <a:p>
            <a:pPr marL="342900" indent="-342900">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The system shall support password reset functionality, allowing users to recover their accounts through email verification. </a:t>
            </a:r>
          </a:p>
          <a:p>
            <a:pPr marL="342900" indent="-342900">
              <a:buFont typeface="Arial" panose="020B0604020202020204" pitchFamily="34" charset="0"/>
              <a:buChar char="•"/>
            </a:pPr>
            <a:r>
              <a:rPr lang="en-US" sz="2200" dirty="0">
                <a:solidFill>
                  <a:schemeClr val="bg1"/>
                </a:solidFill>
                <a:latin typeface="Times New Roman" panose="02020603050405020304" pitchFamily="18" charset="0"/>
                <a:cs typeface="Times New Roman" panose="02020603050405020304" pitchFamily="18" charset="0"/>
              </a:rPr>
              <a:t>The system shall authenticate users based on their credentials before granting access to the system's features</a:t>
            </a:r>
            <a:r>
              <a:rPr lang="en-US" sz="2400" dirty="0">
                <a:solidFill>
                  <a:schemeClr val="bg1"/>
                </a:solidFill>
                <a:latin typeface="Times New Roman" panose="02020603050405020304" pitchFamily="18" charset="0"/>
                <a:cs typeface="Times New Roman" panose="02020603050405020304" pitchFamily="18" charset="0"/>
              </a:rPr>
              <a:t>.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35621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1792"/>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A094C8AD-325A-88F6-DA8C-CB5434D28153}"/>
              </a:ext>
            </a:extLst>
          </p:cNvPr>
          <p:cNvSpPr txBox="1"/>
          <p:nvPr/>
        </p:nvSpPr>
        <p:spPr>
          <a:xfrm>
            <a:off x="-811523" y="146041"/>
            <a:ext cx="5494351" cy="754694"/>
          </a:xfrm>
          <a:prstGeom prst="rect">
            <a:avLst/>
          </a:prstGeom>
          <a:noFill/>
        </p:spPr>
        <p:txBody>
          <a:bodyPr wrap="square" rtlCol="0">
            <a:spAutoFit/>
          </a:bodyPr>
          <a:lstStyle/>
          <a:p>
            <a:pPr algn="ctr">
              <a:lnSpc>
                <a:spcPct val="150000"/>
              </a:lnSpc>
              <a:spcAft>
                <a:spcPts val="800"/>
              </a:spcAft>
            </a:pPr>
            <a:r>
              <a:rPr lang="en-IN" sz="32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3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134B44DE-1183-3356-38E4-5BDB04F17B69}"/>
              </a:ext>
            </a:extLst>
          </p:cNvPr>
          <p:cNvSpPr txBox="1"/>
          <p:nvPr/>
        </p:nvSpPr>
        <p:spPr>
          <a:xfrm>
            <a:off x="564542" y="917956"/>
            <a:ext cx="10789920" cy="3272691"/>
          </a:xfrm>
          <a:prstGeom prst="rect">
            <a:avLst/>
          </a:prstGeom>
          <a:noFill/>
        </p:spPr>
        <p:txBody>
          <a:bodyPr wrap="square" rtlCol="0">
            <a:spAutoFit/>
          </a:bodyPr>
          <a:lstStyle/>
          <a:p>
            <a:pPr algn="just">
              <a:lnSpc>
                <a:spcPct val="150000"/>
              </a:lnSpc>
              <a:spcAft>
                <a:spcPts val="800"/>
              </a:spcAft>
            </a:pPr>
            <a:r>
              <a:rPr lang="en-US"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Weather Forecasting Project developed a reliable and user-friendly system for accurate weather forecasts. Users can access real-time information, including current conditions, forecasts, and alerts. Rigorous testing ensures reliability, empowering decision-making across sectors. The Weather Forecasting Project remains committed to enhancing decision-making efficiency and effectiveness in diverse sectors. Overall, the project has successfully delivered a valuable tool for accessing accurate weather forecasts, contributing to productivity, safety, and planning.</a:t>
            </a:r>
            <a:r>
              <a:rPr lang="en-IN"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dirty="0">
              <a:solidFill>
                <a:schemeClr val="bg1"/>
              </a:solidFill>
            </a:endParaRPr>
          </a:p>
        </p:txBody>
      </p:sp>
    </p:spTree>
    <p:extLst>
      <p:ext uri="{BB962C8B-B14F-4D97-AF65-F5344CB8AC3E}">
        <p14:creationId xmlns:p14="http://schemas.microsoft.com/office/powerpoint/2010/main" val="3667327332"/>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1792"/>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A094C8AD-325A-88F6-DA8C-CB5434D28153}"/>
              </a:ext>
            </a:extLst>
          </p:cNvPr>
          <p:cNvSpPr txBox="1"/>
          <p:nvPr/>
        </p:nvSpPr>
        <p:spPr>
          <a:xfrm>
            <a:off x="2981250" y="2385548"/>
            <a:ext cx="5494351" cy="1189493"/>
          </a:xfrm>
          <a:prstGeom prst="rect">
            <a:avLst/>
          </a:prstGeom>
          <a:noFill/>
        </p:spPr>
        <p:txBody>
          <a:bodyPr wrap="square" rtlCol="0">
            <a:spAutoFit/>
          </a:bodyPr>
          <a:lstStyle/>
          <a:p>
            <a:pPr algn="ctr">
              <a:lnSpc>
                <a:spcPct val="150000"/>
              </a:lnSpc>
              <a:spcAft>
                <a:spcPts val="800"/>
              </a:spcAft>
            </a:pPr>
            <a:r>
              <a:rPr lang="en-US" sz="5400" b="1"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a:t>
            </a:r>
            <a:r>
              <a:rPr lang="en-IN" sz="5400" b="1"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hank you….</a:t>
            </a:r>
            <a:endParaRPr lang="en-IN" sz="5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508879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ogin and Register Screen by Alif Emu on Dribbble">
            <a:extLst>
              <a:ext uri="{FF2B5EF4-FFF2-40B4-BE49-F238E27FC236}">
                <a16:creationId xmlns:a16="http://schemas.microsoft.com/office/drawing/2014/main" id="{ECF0B3D0-C192-AB4A-A44E-6C2CAD450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087" y="616857"/>
            <a:ext cx="9499600" cy="52360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F225A9-59FB-42C4-A67C-048A6F9A8EA4}"/>
              </a:ext>
            </a:extLst>
          </p:cNvPr>
          <p:cNvSpPr txBox="1"/>
          <p:nvPr/>
        </p:nvSpPr>
        <p:spPr>
          <a:xfrm>
            <a:off x="2821172" y="6056477"/>
            <a:ext cx="5840818" cy="430887"/>
          </a:xfrm>
          <a:prstGeom prst="rect">
            <a:avLst/>
          </a:prstGeom>
          <a:noFill/>
        </p:spPr>
        <p:txBody>
          <a:bodyPr wrap="square" rtlCol="0">
            <a:spAutoFit/>
          </a:bodyPr>
          <a:lstStyle/>
          <a:p>
            <a:pPr algn="ctr"/>
            <a:r>
              <a:rPr lang="en-IN" sz="2200" dirty="0">
                <a:solidFill>
                  <a:schemeClr val="bg1"/>
                </a:solidFill>
                <a:latin typeface="Times New Roman" panose="02020603050405020304" pitchFamily="18" charset="0"/>
                <a:cs typeface="Times New Roman" panose="02020603050405020304" pitchFamily="18" charset="0"/>
              </a:rPr>
              <a:t>Registration and login</a:t>
            </a:r>
          </a:p>
        </p:txBody>
      </p:sp>
    </p:spTree>
    <p:extLst>
      <p:ext uri="{BB962C8B-B14F-4D97-AF65-F5344CB8AC3E}">
        <p14:creationId xmlns:p14="http://schemas.microsoft.com/office/powerpoint/2010/main" val="4173423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ED414FB3-247D-DC74-30F1-2F1C16E9AA9C}"/>
              </a:ext>
            </a:extLst>
          </p:cNvPr>
          <p:cNvSpPr txBox="1"/>
          <p:nvPr/>
        </p:nvSpPr>
        <p:spPr>
          <a:xfrm>
            <a:off x="620486" y="620486"/>
            <a:ext cx="11168743" cy="3416320"/>
          </a:xfrm>
          <a:prstGeom prst="rect">
            <a:avLst/>
          </a:prstGeom>
          <a:noFill/>
        </p:spPr>
        <p:txBody>
          <a:bodyPr wrap="square" rtlCol="0">
            <a:spAutoFit/>
          </a:bodyPr>
          <a:lstStyle/>
          <a:p>
            <a:r>
              <a:rPr lang="en-US" sz="2400" b="1" dirty="0">
                <a:solidFill>
                  <a:schemeClr val="bg1"/>
                </a:solidFill>
              </a:rPr>
              <a:t>2</a:t>
            </a:r>
            <a:r>
              <a:rPr lang="en-US" sz="2400" b="1" dirty="0">
                <a:solidFill>
                  <a:schemeClr val="bg1"/>
                </a:solidFill>
                <a:latin typeface="Times New Roman" panose="02020603050405020304" pitchFamily="18" charset="0"/>
                <a:cs typeface="Times New Roman" panose="02020603050405020304" pitchFamily="18" charset="0"/>
              </a:rPr>
              <a:t>. Location Selection :</a:t>
            </a:r>
          </a:p>
          <a:p>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system shall provide a user-friendly interface for users to select their desired location for weather forecasting. </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system shall support both manual location entry, where users can input their desired location information, and automatic location detection, where the system uses geolocation services to determine the user's current location.</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system shall validate the user's location inputs and provide suggestions or error messages as appropriate.</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560916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66D788-C079-7612-B173-AEF6ACEA39C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685" y="520553"/>
            <a:ext cx="3673929" cy="5816893"/>
          </a:xfrm>
          <a:prstGeom prst="rect">
            <a:avLst/>
          </a:prstGeom>
          <a:noFill/>
          <a:ln>
            <a:noFill/>
          </a:ln>
        </p:spPr>
      </p:pic>
      <p:pic>
        <p:nvPicPr>
          <p:cNvPr id="6" name="Picture 5">
            <a:extLst>
              <a:ext uri="{FF2B5EF4-FFF2-40B4-BE49-F238E27FC236}">
                <a16:creationId xmlns:a16="http://schemas.microsoft.com/office/drawing/2014/main" id="{695D9EDA-8DF0-DF51-AEF6-8A1EA62DAB7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5212" y="494054"/>
            <a:ext cx="3971382" cy="5869892"/>
          </a:xfrm>
          <a:prstGeom prst="rect">
            <a:avLst/>
          </a:prstGeom>
          <a:noFill/>
          <a:ln>
            <a:noFill/>
          </a:ln>
        </p:spPr>
      </p:pic>
    </p:spTree>
    <p:extLst>
      <p:ext uri="{BB962C8B-B14F-4D97-AF65-F5344CB8AC3E}">
        <p14:creationId xmlns:p14="http://schemas.microsoft.com/office/powerpoint/2010/main" val="5018209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1792"/>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5A95CEFE-DB3B-D5DE-0159-ACEBB989DBD5}"/>
              </a:ext>
            </a:extLst>
          </p:cNvPr>
          <p:cNvSpPr txBox="1"/>
          <p:nvPr/>
        </p:nvSpPr>
        <p:spPr>
          <a:xfrm>
            <a:off x="586154" y="539262"/>
            <a:ext cx="10972800" cy="4249497"/>
          </a:xfrm>
          <a:prstGeom prst="rect">
            <a:avLst/>
          </a:prstGeom>
          <a:noFill/>
        </p:spPr>
        <p:txBody>
          <a:bodyPr wrap="square" rtlCol="0">
            <a:spAutoFit/>
          </a:bodyPr>
          <a:lstStyle/>
          <a:p>
            <a:pPr>
              <a:lnSpc>
                <a:spcPct val="150000"/>
              </a:lnSpc>
              <a:spcAft>
                <a:spcPts val="800"/>
              </a:spcAft>
            </a:pPr>
            <a:r>
              <a:rPr lang="en-IN" sz="1800" b="1" kern="100" dirty="0">
                <a:solidFill>
                  <a:schemeClr val="bg1"/>
                </a:solidFill>
                <a:effectLst/>
                <a:latin typeface="Times New Roman" panose="02020603050405020304" pitchFamily="18" charset="0"/>
                <a:ea typeface="Calibri" panose="020F0502020204030204" pitchFamily="34" charset="0"/>
              </a:rPr>
              <a:t> </a:t>
            </a:r>
            <a:r>
              <a:rPr lang="en-IN" sz="2200" b="1" kern="100" dirty="0">
                <a:solidFill>
                  <a:schemeClr val="bg1"/>
                </a:solidFill>
                <a:effectLst/>
                <a:latin typeface="Times New Roman" panose="02020603050405020304" pitchFamily="18" charset="0"/>
                <a:ea typeface="Calibri" panose="020F0502020204030204" pitchFamily="34" charset="0"/>
              </a:rPr>
              <a:t>3</a:t>
            </a:r>
            <a:r>
              <a:rPr lang="en-IN"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Weather Data Retrieval:</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system shall retrieve weather data from reliable and trusted sources, such as national meteorological services or reputable weather data APIs.</a:t>
            </a: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system shall integrate with these data sources through appropriate interfaces or APIs to obtain weather data for the selected locations.</a:t>
            </a:r>
          </a:p>
          <a:p>
            <a:pPr marL="342900" lvl="0" indent="-342900">
              <a:lnSpc>
                <a:spcPct val="150000"/>
              </a:lnSpc>
              <a:spcAft>
                <a:spcPts val="800"/>
              </a:spcAft>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system shall retrieve data for various weather parameters, including but not limited to temperature, humidity, wind speed and direction, precipitation, atmospheric pressure, visibility, and UV index.</a:t>
            </a:r>
          </a:p>
        </p:txBody>
      </p:sp>
    </p:spTree>
    <p:extLst>
      <p:ext uri="{BB962C8B-B14F-4D97-AF65-F5344CB8AC3E}">
        <p14:creationId xmlns:p14="http://schemas.microsoft.com/office/powerpoint/2010/main" val="313363240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26250">
              <a:schemeClr val="bg2"/>
            </a:gs>
            <a:gs pos="24000">
              <a:schemeClr val="tx1"/>
            </a:gs>
            <a:gs pos="15000">
              <a:schemeClr val="accent1">
                <a:lumMod val="0"/>
                <a:lumOff val="100000"/>
              </a:schemeClr>
            </a:gs>
            <a:gs pos="78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6" name="Picture 5" descr="Tutorial on climate data retrieval from the National Climatic Data ...">
            <a:extLst>
              <a:ext uri="{FF2B5EF4-FFF2-40B4-BE49-F238E27FC236}">
                <a16:creationId xmlns:a16="http://schemas.microsoft.com/office/drawing/2014/main" id="{2E0AD206-0E9A-8B75-7607-76A2EC3BC6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0892" y="882686"/>
            <a:ext cx="8253046" cy="4644053"/>
          </a:xfrm>
          <a:prstGeom prst="rect">
            <a:avLst/>
          </a:prstGeom>
          <a:noFill/>
          <a:ln>
            <a:noFill/>
          </a:ln>
        </p:spPr>
      </p:pic>
    </p:spTree>
    <p:extLst>
      <p:ext uri="{BB962C8B-B14F-4D97-AF65-F5344CB8AC3E}">
        <p14:creationId xmlns:p14="http://schemas.microsoft.com/office/powerpoint/2010/main" val="258370987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iny Weather HD wallpaper | Pxfuel">
            <a:extLst>
              <a:ext uri="{FF2B5EF4-FFF2-40B4-BE49-F238E27FC236}">
                <a16:creationId xmlns:a16="http://schemas.microsoft.com/office/drawing/2014/main" id="{FD78E8C8-44F1-791F-6440-F14C7ABD49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28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1792"/>
            <a:ext cx="12192000" cy="6856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C29CE496-C5AC-28AA-1128-D363204B9C8D}"/>
              </a:ext>
            </a:extLst>
          </p:cNvPr>
          <p:cNvSpPr txBox="1"/>
          <p:nvPr/>
        </p:nvSpPr>
        <p:spPr>
          <a:xfrm>
            <a:off x="514848" y="349516"/>
            <a:ext cx="10644553" cy="587148"/>
          </a:xfrm>
          <a:prstGeom prst="rect">
            <a:avLst/>
          </a:prstGeom>
          <a:noFill/>
        </p:spPr>
        <p:txBody>
          <a:bodyPr wrap="square" rtlCol="0">
            <a:spAutoFit/>
          </a:bodyPr>
          <a:lstStyle/>
          <a:p>
            <a:pPr>
              <a:lnSpc>
                <a:spcPct val="150000"/>
              </a:lnSpc>
              <a:spcAft>
                <a:spcPts val="800"/>
              </a:spcAft>
            </a:pPr>
            <a:r>
              <a:rPr lang="en-IN"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a:t>
            </a:r>
            <a:r>
              <a:rPr lang="en-IN" sz="2400" b="1" kern="100" dirty="0">
                <a:solidFill>
                  <a:schemeClr val="bg1"/>
                </a:solidFill>
                <a:effectLst/>
                <a:ea typeface="Calibri" panose="020F0502020204030204" pitchFamily="34" charset="0"/>
              </a:rPr>
              <a:t>. </a:t>
            </a:r>
            <a:r>
              <a:rPr lang="en-IN"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Weather Forecast Generation :</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22A416A-50FB-B7FA-3401-99617A3E9151}"/>
              </a:ext>
            </a:extLst>
          </p:cNvPr>
          <p:cNvSpPr txBox="1"/>
          <p:nvPr/>
        </p:nvSpPr>
        <p:spPr>
          <a:xfrm>
            <a:off x="584462" y="1130935"/>
            <a:ext cx="10878532" cy="4596130"/>
          </a:xfrm>
          <a:prstGeom prst="rect">
            <a:avLst/>
          </a:prstGeom>
          <a:noFill/>
        </p:spPr>
        <p:txBody>
          <a:bodyPr wrap="square" rtlCol="0">
            <a:spAutoFit/>
          </a:bodyPr>
          <a:lstStyle/>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system shall employ advanced data processing algorithms and forecasting models to generate accurate weather forecasts for the selected locations.</a:t>
            </a: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system shall provide short-term forecasts, such as hourly forecasts for the next 24 hours, and long-term forecasts, such as daily or weekly forecasts.</a:t>
            </a:r>
          </a:p>
          <a:p>
            <a:pPr marL="342900" lvl="0" indent="-342900">
              <a:lnSpc>
                <a:spcPct val="150000"/>
              </a:lnSpc>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system shall consider historical weather patterns and trends, as well as real-time data updates, in generating the forecasts.</a:t>
            </a:r>
          </a:p>
          <a:p>
            <a:pPr marL="342900" lvl="0" indent="-342900">
              <a:lnSpc>
                <a:spcPct val="150000"/>
              </a:lnSpc>
              <a:spcAft>
                <a:spcPts val="800"/>
              </a:spcAft>
              <a:buFont typeface="Symbol" panose="05050102010706020507" pitchFamily="18" charset="2"/>
              <a:buChar char=""/>
            </a:pPr>
            <a:r>
              <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system shall account for uncertainties and provide probabilistic forecasts where applicable.</a:t>
            </a:r>
          </a:p>
          <a:p>
            <a:endParaRPr lang="en-IN" sz="2200" dirty="0">
              <a:solidFill>
                <a:schemeClr val="bg1"/>
              </a:solidFill>
            </a:endParaRPr>
          </a:p>
        </p:txBody>
      </p:sp>
    </p:spTree>
    <p:extLst>
      <p:ext uri="{BB962C8B-B14F-4D97-AF65-F5344CB8AC3E}">
        <p14:creationId xmlns:p14="http://schemas.microsoft.com/office/powerpoint/2010/main" val="304369620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TotalTime>
  <Words>1628</Words>
  <Application>Microsoft Office PowerPoint</Application>
  <PresentationFormat>Widescreen</PresentationFormat>
  <Paragraphs>115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Nandan K N</dc:creator>
  <cp:lastModifiedBy>Nandan K N</cp:lastModifiedBy>
  <cp:revision>7</cp:revision>
  <dcterms:created xsi:type="dcterms:W3CDTF">2023-07-16T06:57:31Z</dcterms:created>
  <dcterms:modified xsi:type="dcterms:W3CDTF">2023-07-18T06:41:07Z</dcterms:modified>
</cp:coreProperties>
</file>