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7" r:id="rId2"/>
    <p:sldId id="288" r:id="rId3"/>
    <p:sldId id="382" r:id="rId4"/>
    <p:sldId id="344" r:id="rId5"/>
    <p:sldId id="267" r:id="rId6"/>
    <p:sldId id="289" r:id="rId7"/>
    <p:sldId id="379" r:id="rId8"/>
    <p:sldId id="280" r:id="rId9"/>
    <p:sldId id="376" r:id="rId10"/>
    <p:sldId id="360" r:id="rId11"/>
    <p:sldId id="380" r:id="rId12"/>
    <p:sldId id="383" r:id="rId13"/>
    <p:sldId id="277" r:id="rId14"/>
    <p:sldId id="266" r:id="rId15"/>
    <p:sldId id="377" r:id="rId16"/>
    <p:sldId id="378" r:id="rId17"/>
    <p:sldId id="301" r:id="rId18"/>
    <p:sldId id="292" r:id="rId19"/>
    <p:sldId id="320" r:id="rId20"/>
    <p:sldId id="381" r:id="rId21"/>
    <p:sldId id="318" r:id="rId22"/>
  </p:sldIdLst>
  <p:sldSz cx="9144000" cy="5143500" type="screen16x9"/>
  <p:notesSz cx="6858000" cy="9144000"/>
  <p:embeddedFontLst>
    <p:embeddedFont>
      <p:font typeface="Average" panose="020B0604020202020204" charset="0"/>
      <p:regular r:id="rId24"/>
    </p:embeddedFont>
    <p:embeddedFont>
      <p:font typeface="Nunito" pitchFamily="2" charset="0"/>
      <p:regular r:id="rId25"/>
      <p:bold r:id="rId26"/>
      <p:italic r:id="rId27"/>
      <p:boldItalic r:id="rId28"/>
    </p:embeddedFont>
    <p:embeddedFont>
      <p:font typeface="Oswald" panose="00000500000000000000" pitchFamily="2" charset="0"/>
      <p:regular r:id="rId29"/>
      <p:bold r:id="rId30"/>
    </p:embeddedFont>
    <p:embeddedFont>
      <p:font typeface="Perpetua" panose="02020502060401020303" pitchFamily="18" charset="0"/>
      <p:regular r:id="rId31"/>
      <p:bold r:id="rId32"/>
      <p:italic r:id="rId33"/>
      <p:boldItalic r:id="rId34"/>
    </p:embeddedFont>
    <p:embeddedFont>
      <p:font typeface="PT Sans" panose="020B0503020203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43" userDrawn="1">
          <p15:clr>
            <a:srgbClr val="A4A3A4"/>
          </p15:clr>
        </p15:guide>
        <p15:guide id="2" pos="12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C15D93-1D96-4B66-8E38-DDACBC0124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4" autoAdjust="0"/>
    <p:restoredTop sz="94660"/>
  </p:normalViewPr>
  <p:slideViewPr>
    <p:cSldViewPr snapToGrid="0" showGuides="1">
      <p:cViewPr varScale="1">
        <p:scale>
          <a:sx n="103" d="100"/>
          <a:sy n="103" d="100"/>
        </p:scale>
        <p:origin x="682" y="77"/>
      </p:cViewPr>
      <p:guideLst>
        <p:guide orient="horz" pos="1643"/>
        <p:guide pos="1202"/>
      </p:guideLst>
    </p:cSldViewPr>
  </p:slideViewPr>
  <p:notesTextViewPr>
    <p:cViewPr>
      <p:scale>
        <a:sx n="1" d="1"/>
        <a:sy n="1" d="1"/>
      </p:scale>
      <p:origin x="0" y="0"/>
    </p:cViewPr>
  </p:notesTextViewPr>
  <p:sorterViewPr>
    <p:cViewPr>
      <p:scale>
        <a:sx n="100" d="100"/>
        <a:sy n="100" d="100"/>
      </p:scale>
      <p:origin x="0" y="-30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ASAI CHILUKA" userId="f83010542dfb80f3" providerId="LiveId" clId="{0AF40795-C47D-41E2-9F34-26AC8573EB21}"/>
    <pc:docChg chg="custSel modSld">
      <pc:chgData name="NANDASAI CHILUKA" userId="f83010542dfb80f3" providerId="LiveId" clId="{0AF40795-C47D-41E2-9F34-26AC8573EB21}" dt="2024-04-25T05:49:54.950" v="23" actId="20577"/>
      <pc:docMkLst>
        <pc:docMk/>
      </pc:docMkLst>
      <pc:sldChg chg="modSp mod">
        <pc:chgData name="NANDASAI CHILUKA" userId="f83010542dfb80f3" providerId="LiveId" clId="{0AF40795-C47D-41E2-9F34-26AC8573EB21}" dt="2024-04-25T05:49:54.950" v="23" actId="20577"/>
        <pc:sldMkLst>
          <pc:docMk/>
          <pc:sldMk cId="0" sldId="257"/>
        </pc:sldMkLst>
        <pc:spChg chg="mod">
          <ac:chgData name="NANDASAI CHILUKA" userId="f83010542dfb80f3" providerId="LiveId" clId="{0AF40795-C47D-41E2-9F34-26AC8573EB21}" dt="2024-04-25T05:49:54.950" v="23" actId="20577"/>
          <ac:spMkLst>
            <pc:docMk/>
            <pc:sldMk cId="0" sldId="257"/>
            <ac:spMk id="5" creationId="{00000000-0000-0000-0000-000000000000}"/>
          </ac:spMkLst>
        </pc:spChg>
      </pc:sldChg>
      <pc:sldChg chg="delSp modSp mod">
        <pc:chgData name="NANDASAI CHILUKA" userId="f83010542dfb80f3" providerId="LiveId" clId="{0AF40795-C47D-41E2-9F34-26AC8573EB21}" dt="2024-04-25T05:48:41.387" v="1" actId="21"/>
        <pc:sldMkLst>
          <pc:docMk/>
          <pc:sldMk cId="0" sldId="280"/>
        </pc:sldMkLst>
        <pc:spChg chg="del mod">
          <ac:chgData name="NANDASAI CHILUKA" userId="f83010542dfb80f3" providerId="LiveId" clId="{0AF40795-C47D-41E2-9F34-26AC8573EB21}" dt="2024-04-25T05:48:41.387" v="1" actId="21"/>
          <ac:spMkLst>
            <pc:docMk/>
            <pc:sldMk cId="0" sldId="280"/>
            <ac:spMk id="9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085dc82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085dc82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8412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2704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80f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80f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5156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80f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6876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80f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c6f980f91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c6f980f9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80f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143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085dc82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085dc82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085dc82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085dc82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2277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6f980f9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6f980f9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7063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081D37"/>
        </a:solidFill>
        <a:effectLst/>
      </p:bgPr>
    </p:bg>
    <p:spTree>
      <p:nvGrpSpPr>
        <p:cNvPr id="1" name="Shape 12"/>
        <p:cNvGrpSpPr/>
        <p:nvPr/>
      </p:nvGrpSpPr>
      <p:grpSpPr>
        <a:xfrm>
          <a:off x="0" y="0"/>
          <a:ext cx="0" cy="0"/>
          <a:chOff x="0" y="0"/>
          <a:chExt cx="0" cy="0"/>
        </a:xfrm>
      </p:grpSpPr>
      <p:grpSp>
        <p:nvGrpSpPr>
          <p:cNvPr id="13" name="Google Shape;13;p3"/>
          <p:cNvGrpSpPr/>
          <p:nvPr/>
        </p:nvGrpSpPr>
        <p:grpSpPr>
          <a:xfrm>
            <a:off x="4350279" y="2855377"/>
            <a:ext cx="443589" cy="105632"/>
            <a:chOff x="4137525" y="2915950"/>
            <a:chExt cx="869100" cy="207000"/>
          </a:xfrm>
        </p:grpSpPr>
        <p:sp>
          <p:nvSpPr>
            <p:cNvPr id="14" name="Google Shape;14;p3"/>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8" name="Google Shape;18;p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Font typeface="Oswald" panose="00000500000000000000"/>
              <a:buNone/>
              <a:defRPr sz="2100">
                <a:latin typeface="Oswald" panose="00000500000000000000"/>
                <a:ea typeface="Oswald" panose="00000500000000000000"/>
                <a:cs typeface="Oswald" panose="00000500000000000000"/>
                <a:sym typeface="Oswald" panose="000005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rgbClr val="081D37"/>
        </a:solidFill>
        <a:effectLst/>
      </p:bgPr>
    </p:bg>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33" name="Google Shape;33;p6"/>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081D37"/>
        </a:solidFill>
        <a:effectLst/>
      </p:bgPr>
    </p:bg>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37" name="Google Shape;37;p7"/>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081D37"/>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42" name="Google Shape;42;p8"/>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55"/>
        <p:cNvGrpSpPr/>
        <p:nvPr/>
      </p:nvGrpSpPr>
      <p:grpSpPr>
        <a:xfrm>
          <a:off x="0" y="0"/>
          <a:ext cx="0" cy="0"/>
          <a:chOff x="0" y="0"/>
          <a:chExt cx="0" cy="0"/>
        </a:xfrm>
      </p:grpSpPr>
      <p:sp>
        <p:nvSpPr>
          <p:cNvPr id="56" name="Google Shape;56;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rgbClr val="081D37"/>
              </a:buClr>
              <a:buSzPts val="2100"/>
              <a:buFont typeface="Oswald" panose="00000500000000000000"/>
              <a:buNone/>
              <a:defRPr sz="2100">
                <a:solidFill>
                  <a:srgbClr val="081D37"/>
                </a:solidFill>
                <a:latin typeface="Oswald" panose="00000500000000000000"/>
                <a:ea typeface="Oswald" panose="00000500000000000000"/>
                <a:cs typeface="Oswald" panose="00000500000000000000"/>
                <a:sym typeface="Oswald" panose="00000500000000000000"/>
              </a:defRPr>
            </a:lvl1pPr>
          </a:lstStyle>
          <a:p>
            <a:endParaRPr/>
          </a:p>
        </p:txBody>
      </p:sp>
      <p:sp>
        <p:nvSpPr>
          <p:cNvPr id="57" name="Google Shape;57;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8" name="Google Shape;58;p11"/>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81D37"/>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 name="Google Shape;61;p12"/>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2" name="Google Shape;62;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63" name="Google Shape;63;p12"/>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081D37"/>
        </a:solidFill>
        <a:effectLst/>
      </p:bgPr>
    </p:bg>
    <p:spTree>
      <p:nvGrpSpPr>
        <p:cNvPr id="1" name="Shape 64"/>
        <p:cNvGrpSpPr/>
        <p:nvPr/>
      </p:nvGrpSpPr>
      <p:grpSpPr>
        <a:xfrm>
          <a:off x="0" y="0"/>
          <a:ext cx="0" cy="0"/>
          <a:chOff x="0" y="0"/>
          <a:chExt cx="0" cy="0"/>
        </a:xfrm>
      </p:grpSpPr>
      <p:sp>
        <p:nvSpPr>
          <p:cNvPr id="65" name="Google Shape;65;p1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66" name="Google Shape;66;p13"/>
          <p:cNvSpPr txBox="1"/>
          <p:nvPr/>
        </p:nvSpPr>
        <p:spPr>
          <a:xfrm>
            <a:off x="1851800" y="1935425"/>
            <a:ext cx="4389000" cy="83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600">
                <a:solidFill>
                  <a:srgbClr val="FFFFFF"/>
                </a:solidFill>
                <a:latin typeface="Oswald" panose="00000500000000000000"/>
                <a:ea typeface="Oswald" panose="00000500000000000000"/>
                <a:cs typeface="Oswald" panose="00000500000000000000"/>
                <a:sym typeface="Oswald" panose="00000500000000000000"/>
              </a:rPr>
              <a:t>Thank you</a:t>
            </a:r>
            <a:endParaRPr sz="3600">
              <a:solidFill>
                <a:srgbClr val="FFFFFF"/>
              </a:solidFill>
              <a:latin typeface="Oswald" panose="00000500000000000000"/>
              <a:ea typeface="Oswald" panose="00000500000000000000"/>
              <a:cs typeface="Oswald" panose="00000500000000000000"/>
              <a:sym typeface="Oswald" panose="0000050000000000000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81D3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1pPr>
            <a:lvl2pPr lvl="1">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2pPr>
            <a:lvl3pPr lvl="2">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3pPr>
            <a:lvl4pPr lvl="3">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4pPr>
            <a:lvl5pPr lvl="4">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5pPr>
            <a:lvl6pPr lvl="5">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6pPr>
            <a:lvl7pPr lvl="6">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7pPr>
            <a:lvl8pPr lvl="7">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8pPr>
            <a:lvl9pPr lvl="8">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Oswald" panose="00000500000000000000"/>
              <a:buChar char="●"/>
              <a:defRPr sz="1800">
                <a:solidFill>
                  <a:schemeClr val="accent3"/>
                </a:solidFill>
                <a:latin typeface="Oswald" panose="00000500000000000000"/>
                <a:ea typeface="Oswald" panose="00000500000000000000"/>
                <a:cs typeface="Oswald" panose="00000500000000000000"/>
                <a:sym typeface="Oswald" panose="00000500000000000000"/>
              </a:defRPr>
            </a:lvl1pPr>
            <a:lvl2pPr marL="914400" lvl="1"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2pPr>
            <a:lvl3pPr marL="1371600" lvl="2"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3pPr>
            <a:lvl4pPr marL="1828800" lvl="3"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4pPr>
            <a:lvl5pPr marL="2286000" lvl="4"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5pPr>
            <a:lvl6pPr marL="2743200" lvl="5"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6pPr>
            <a:lvl7pPr marL="3200400" lvl="6"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7pPr>
            <a:lvl8pPr marL="3657600" lvl="7"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8pPr>
            <a:lvl9pPr marL="4114800" lvl="8" indent="-317500">
              <a:lnSpc>
                <a:spcPct val="115000"/>
              </a:lnSpc>
              <a:spcBef>
                <a:spcPts val="1600"/>
              </a:spcBef>
              <a:spcAft>
                <a:spcPts val="160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panose="02000503040000020003"/>
                <a:ea typeface="Average" panose="02000503040000020003"/>
                <a:cs typeface="Average" panose="02000503040000020003"/>
                <a:sym typeface="Average" panose="02000503040000020003"/>
              </a:defRPr>
            </a:lvl1pPr>
            <a:lvl2pPr lvl="1" algn="r">
              <a:buNone/>
              <a:defRPr sz="1000">
                <a:solidFill>
                  <a:schemeClr val="accent3"/>
                </a:solidFill>
                <a:latin typeface="Average" panose="02000503040000020003"/>
                <a:ea typeface="Average" panose="02000503040000020003"/>
                <a:cs typeface="Average" panose="02000503040000020003"/>
                <a:sym typeface="Average" panose="02000503040000020003"/>
              </a:defRPr>
            </a:lvl2pPr>
            <a:lvl3pPr lvl="2" algn="r">
              <a:buNone/>
              <a:defRPr sz="1000">
                <a:solidFill>
                  <a:schemeClr val="accent3"/>
                </a:solidFill>
                <a:latin typeface="Average" panose="02000503040000020003"/>
                <a:ea typeface="Average" panose="02000503040000020003"/>
                <a:cs typeface="Average" panose="02000503040000020003"/>
                <a:sym typeface="Average" panose="02000503040000020003"/>
              </a:defRPr>
            </a:lvl3pPr>
            <a:lvl4pPr lvl="3" algn="r">
              <a:buNone/>
              <a:defRPr sz="1000">
                <a:solidFill>
                  <a:schemeClr val="accent3"/>
                </a:solidFill>
                <a:latin typeface="Average" panose="02000503040000020003"/>
                <a:ea typeface="Average" panose="02000503040000020003"/>
                <a:cs typeface="Average" panose="02000503040000020003"/>
                <a:sym typeface="Average" panose="02000503040000020003"/>
              </a:defRPr>
            </a:lvl4pPr>
            <a:lvl5pPr lvl="4" algn="r">
              <a:buNone/>
              <a:defRPr sz="1000">
                <a:solidFill>
                  <a:schemeClr val="accent3"/>
                </a:solidFill>
                <a:latin typeface="Average" panose="02000503040000020003"/>
                <a:ea typeface="Average" panose="02000503040000020003"/>
                <a:cs typeface="Average" panose="02000503040000020003"/>
                <a:sym typeface="Average" panose="02000503040000020003"/>
              </a:defRPr>
            </a:lvl5pPr>
            <a:lvl6pPr lvl="5" algn="r">
              <a:buNone/>
              <a:defRPr sz="1000">
                <a:solidFill>
                  <a:schemeClr val="accent3"/>
                </a:solidFill>
                <a:latin typeface="Average" panose="02000503040000020003"/>
                <a:ea typeface="Average" panose="02000503040000020003"/>
                <a:cs typeface="Average" panose="02000503040000020003"/>
                <a:sym typeface="Average" panose="02000503040000020003"/>
              </a:defRPr>
            </a:lvl6pPr>
            <a:lvl7pPr lvl="6" algn="r">
              <a:buNone/>
              <a:defRPr sz="1000">
                <a:solidFill>
                  <a:schemeClr val="accent3"/>
                </a:solidFill>
                <a:latin typeface="Average" panose="02000503040000020003"/>
                <a:ea typeface="Average" panose="02000503040000020003"/>
                <a:cs typeface="Average" panose="02000503040000020003"/>
                <a:sym typeface="Average" panose="02000503040000020003"/>
              </a:defRPr>
            </a:lvl7pPr>
            <a:lvl8pPr lvl="7" algn="r">
              <a:buNone/>
              <a:defRPr sz="1000">
                <a:solidFill>
                  <a:schemeClr val="accent3"/>
                </a:solidFill>
                <a:latin typeface="Average" panose="02000503040000020003"/>
                <a:ea typeface="Average" panose="02000503040000020003"/>
                <a:cs typeface="Average" panose="02000503040000020003"/>
                <a:sym typeface="Average" panose="02000503040000020003"/>
              </a:defRPr>
            </a:lvl8pPr>
            <a:lvl9pPr lvl="8" algn="r">
              <a:buNone/>
              <a:defRPr sz="1000">
                <a:solidFill>
                  <a:schemeClr val="accent3"/>
                </a:solidFill>
                <a:latin typeface="Average" panose="02000503040000020003"/>
                <a:ea typeface="Average" panose="02000503040000020003"/>
                <a:cs typeface="Average" panose="02000503040000020003"/>
                <a:sym typeface="Average" panose="02000503040000020003"/>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pixabay.com/illustrations/resume-bio-data-job-employment-179995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5" name="Title 1"/>
          <p:cNvSpPr txBox="1">
            <a:spLocks noGrp="1"/>
          </p:cNvSpPr>
          <p:nvPr>
            <p:ph type="body" idx="2"/>
          </p:nvPr>
        </p:nvSpPr>
        <p:spPr>
          <a:xfrm>
            <a:off x="5141595" y="978535"/>
            <a:ext cx="4078605" cy="33909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Under the </a:t>
            </a:r>
            <a:r>
              <a:rPr kumimoji="0" lang="en-US" alt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s</a:t>
            </a:r>
            <a:r>
              <a:rPr kumimoji="0" lang="en-IN" sz="1800" b="1" i="0" u="none" strike="noStrike" kern="1200" cap="none" spc="0" normalizeH="0" baseline="0" noProof="0" dirty="0" err="1">
                <a:ln>
                  <a:noFill/>
                </a:ln>
                <a:solidFill>
                  <a:srgbClr val="00B0F0"/>
                </a:solidFill>
                <a:effectLst/>
                <a:uLnTx/>
                <a:uFillTx/>
                <a:latin typeface="Calibri" panose="020F0502020204030204" pitchFamily="34" charset="0"/>
                <a:ea typeface="+mj-ea"/>
                <a:cs typeface="Calibri" panose="020F0502020204030204" pitchFamily="34" charset="0"/>
              </a:rPr>
              <a:t>upervision</a:t>
            </a:r>
            <a:r>
              <a:rPr kumimoji="0" 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 of</a:t>
            </a:r>
          </a:p>
          <a:p>
            <a:pPr marL="0" marR="0" lvl="0" indent="0" algn="ctr" defTabSz="914400" rtl="0" eaLnBrk="1" fontAlgn="auto" latinLnBrk="0" hangingPunct="1">
              <a:lnSpc>
                <a:spcPct val="90000"/>
              </a:lnSpc>
              <a:spcBef>
                <a:spcPct val="0"/>
              </a:spcBef>
              <a:spcAft>
                <a:spcPts val="0"/>
              </a:spcAft>
              <a:buClrTx/>
              <a:buSzTx/>
              <a:buFontTx/>
              <a:buNone/>
              <a:defRPr/>
            </a:pPr>
            <a:r>
              <a:rPr lang="en-US" altLang="en-IN" sz="1800" b="1" kern="1200" dirty="0">
                <a:solidFill>
                  <a:srgbClr val="FFFF00"/>
                </a:solidFill>
                <a:latin typeface="Calibri" panose="020F0502020204030204" pitchFamily="34" charset="0"/>
                <a:ea typeface="+mj-ea"/>
                <a:cs typeface="Calibri" panose="020F0502020204030204" pitchFamily="34" charset="0"/>
              </a:rPr>
              <a:t>Dr. Anup Dey</a:t>
            </a:r>
          </a:p>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Associate </a:t>
            </a:r>
            <a:r>
              <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Professor </a:t>
            </a:r>
            <a:r>
              <a:rPr lang="en-IN" sz="1600" b="1" kern="1200" dirty="0">
                <a:solidFill>
                  <a:schemeClr val="tx1"/>
                </a:solidFill>
                <a:latin typeface="Calibri" panose="020F0502020204030204" pitchFamily="34" charset="0"/>
                <a:ea typeface="+mj-ea"/>
                <a:cs typeface="Calibri" panose="020F0502020204030204" pitchFamily="34" charset="0"/>
              </a:rPr>
              <a:t>School of</a:t>
            </a:r>
            <a:r>
              <a:rPr lang="en-IN" sz="1800" b="1" kern="1200" dirty="0">
                <a:solidFill>
                  <a:schemeClr val="tx1"/>
                </a:solidFill>
                <a:latin typeface="Calibri" panose="020F0502020204030204" pitchFamily="34" charset="0"/>
                <a:ea typeface="+mj-ea"/>
                <a:cs typeface="Calibri" panose="020F0502020204030204" pitchFamily="34" charset="0"/>
              </a:rPr>
              <a:t> </a:t>
            </a:r>
            <a:endParaRPr lang="en-IN" sz="1600" b="1" kern="1200" dirty="0">
              <a:solidFill>
                <a:schemeClr val="tx1"/>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lang="en-IN" sz="1600" b="1" kern="1200" dirty="0">
                <a:solidFill>
                  <a:schemeClr val="tx1"/>
                </a:solidFill>
                <a:latin typeface="Calibri" panose="020F0502020204030204" pitchFamily="34" charset="0"/>
                <a:ea typeface="+mj-ea"/>
                <a:cs typeface="Calibri" panose="020F0502020204030204" pitchFamily="34" charset="0"/>
              </a:rPr>
              <a:t>C</a:t>
            </a:r>
            <a:r>
              <a:rPr lang="en-US" altLang="en-IN" sz="1600" b="1" kern="1200" dirty="0">
                <a:solidFill>
                  <a:schemeClr val="tx1"/>
                </a:solidFill>
                <a:latin typeface="Calibri" panose="020F0502020204030204" pitchFamily="34" charset="0"/>
                <a:ea typeface="+mj-ea"/>
                <a:cs typeface="Calibri" panose="020F0502020204030204" pitchFamily="34" charset="0"/>
              </a:rPr>
              <a:t>omputer</a:t>
            </a:r>
            <a:r>
              <a:rPr lang="en-IN" sz="1600" b="1" kern="1200" dirty="0">
                <a:solidFill>
                  <a:schemeClr val="tx1"/>
                </a:solidFill>
                <a:latin typeface="Calibri" panose="020F0502020204030204" pitchFamily="34" charset="0"/>
                <a:ea typeface="+mj-ea"/>
                <a:cs typeface="Calibri" panose="020F0502020204030204" pitchFamily="34" charset="0"/>
              </a:rPr>
              <a:t> S</a:t>
            </a:r>
            <a:r>
              <a:rPr lang="en-US" altLang="en-IN" sz="1600" b="1" kern="1200" dirty="0">
                <a:solidFill>
                  <a:schemeClr val="tx1"/>
                </a:solidFill>
                <a:latin typeface="Calibri" panose="020F0502020204030204" pitchFamily="34" charset="0"/>
                <a:ea typeface="+mj-ea"/>
                <a:cs typeface="Calibri" panose="020F0502020204030204" pitchFamily="34" charset="0"/>
              </a:rPr>
              <a:t>cience</a:t>
            </a:r>
            <a:r>
              <a:rPr lang="en-IN" sz="1600" b="1" kern="1200" dirty="0">
                <a:solidFill>
                  <a:schemeClr val="tx1"/>
                </a:solidFill>
                <a:latin typeface="Calibri" panose="020F0502020204030204" pitchFamily="34" charset="0"/>
                <a:ea typeface="+mj-ea"/>
                <a:cs typeface="Calibri" panose="020F0502020204030204" pitchFamily="34" charset="0"/>
              </a:rPr>
              <a:t> &amp; A</a:t>
            </a:r>
            <a:r>
              <a:rPr lang="en-US" altLang="en-IN" sz="1600" b="1" kern="1200" dirty="0">
                <a:solidFill>
                  <a:schemeClr val="tx1"/>
                </a:solidFill>
                <a:latin typeface="Calibri" panose="020F0502020204030204" pitchFamily="34" charset="0"/>
                <a:ea typeface="+mj-ea"/>
                <a:cs typeface="Calibri" panose="020F0502020204030204" pitchFamily="34" charset="0"/>
              </a:rPr>
              <a:t>rtificial</a:t>
            </a:r>
            <a:r>
              <a:rPr lang="en-IN" sz="1600" b="1" kern="1200" dirty="0">
                <a:solidFill>
                  <a:schemeClr val="tx1"/>
                </a:solidFill>
                <a:latin typeface="Calibri" panose="020F0502020204030204" pitchFamily="34" charset="0"/>
                <a:ea typeface="+mj-ea"/>
                <a:cs typeface="Calibri" panose="020F0502020204030204" pitchFamily="34" charset="0"/>
              </a:rPr>
              <a:t> I</a:t>
            </a:r>
            <a:r>
              <a:rPr lang="en-US" altLang="en-IN" sz="1600" b="1" kern="1200" dirty="0">
                <a:solidFill>
                  <a:schemeClr val="tx1"/>
                </a:solidFill>
                <a:latin typeface="Calibri" panose="020F0502020204030204" pitchFamily="34" charset="0"/>
                <a:ea typeface="+mj-ea"/>
                <a:cs typeface="Calibri" panose="020F0502020204030204" pitchFamily="34" charset="0"/>
              </a:rPr>
              <a:t>ntelligence</a:t>
            </a:r>
            <a:endParaRPr lang="en-IN" sz="1600" b="1" kern="1200" dirty="0">
              <a:solidFill>
                <a:schemeClr val="tx1"/>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kumimoji="0" lang="en-IN" sz="16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Presented for</a:t>
            </a:r>
          </a:p>
          <a:p>
            <a:pPr marL="0" marR="0" lvl="0" indent="0" algn="ctr" defTabSz="914400" rtl="0" eaLnBrk="1" fontAlgn="auto" latinLnBrk="0" hangingPunct="1">
              <a:lnSpc>
                <a:spcPct val="90000"/>
              </a:lnSpc>
              <a:spcBef>
                <a:spcPct val="0"/>
              </a:spcBef>
              <a:spcAft>
                <a:spcPts val="0"/>
              </a:spcAft>
              <a:buClrTx/>
              <a:buSzTx/>
              <a:buFontTx/>
              <a:buNone/>
              <a:defRPr/>
            </a:pPr>
            <a:r>
              <a:rPr lang="en-IN" sz="2400" b="1" kern="1200" dirty="0">
                <a:solidFill>
                  <a:schemeClr val="accent5">
                    <a:lumMod val="75000"/>
                  </a:schemeClr>
                </a:solidFill>
                <a:latin typeface="Calibri" panose="020F0502020204030204" pitchFamily="34" charset="0"/>
                <a:ea typeface="+mj-ea"/>
                <a:cs typeface="Calibri" panose="020F0502020204030204" pitchFamily="34" charset="0"/>
              </a:rPr>
              <a:t>Milestone 3-Final Minor Project Review</a:t>
            </a:r>
          </a:p>
          <a:p>
            <a:pPr marL="0" marR="0" lvl="0" indent="0" algn="ctr" defTabSz="914400" rtl="0" eaLnBrk="1" fontAlgn="auto" latinLnBrk="0" hangingPunct="1">
              <a:lnSpc>
                <a:spcPct val="90000"/>
              </a:lnSpc>
              <a:spcBef>
                <a:spcPct val="0"/>
              </a:spcBef>
              <a:spcAft>
                <a:spcPts val="0"/>
              </a:spcAft>
              <a:buClrTx/>
              <a:buSzTx/>
              <a:buFontTx/>
              <a:buNone/>
              <a:defRPr/>
            </a:pPr>
            <a:r>
              <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Date:</a:t>
            </a:r>
            <a:r>
              <a:rPr lang="en-US" sz="1600" b="1" kern="1200" dirty="0">
                <a:solidFill>
                  <a:schemeClr val="tx1"/>
                </a:solidFill>
                <a:latin typeface="Calibri" panose="020F0502020204030204" pitchFamily="34" charset="0"/>
                <a:ea typeface="+mj-ea"/>
                <a:cs typeface="Calibri" panose="020F0502020204030204" pitchFamily="34" charset="0"/>
              </a:rPr>
              <a:t>26</a:t>
            </a:r>
            <a:r>
              <a:rPr kumimoji="0" lang="en-US" alt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-04-2024</a:t>
            </a:r>
            <a:endPar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endParaRPr kumimoji="0" lang="en-IN" sz="1600" b="1" i="0" u="none" strike="noStrike" kern="1200" cap="none" spc="0" normalizeH="0" baseline="0" noProof="0" dirty="0">
              <a:ln>
                <a:noFill/>
              </a:ln>
              <a:solidFill>
                <a:srgbClr val="FF0000"/>
              </a:solidFill>
              <a:effectLst/>
              <a:uLnTx/>
              <a:uFillTx/>
              <a:latin typeface="Calibri" panose="020F0502020204030204" pitchFamily="34" charset="0"/>
              <a:ea typeface="+mj-ea"/>
              <a:cs typeface="Calibri" panose="020F0502020204030204" pitchFamily="34" charset="0"/>
            </a:endParaRPr>
          </a:p>
        </p:txBody>
      </p:sp>
      <p:graphicFrame>
        <p:nvGraphicFramePr>
          <p:cNvPr id="6" name="Table 6"/>
          <p:cNvGraphicFramePr>
            <a:graphicFrameLocks noGrp="1"/>
          </p:cNvGraphicFramePr>
          <p:nvPr>
            <p:custDataLst>
              <p:tags r:id="rId1"/>
            </p:custDataLst>
            <p:extLst>
              <p:ext uri="{D42A27DB-BD31-4B8C-83A1-F6EECF244321}">
                <p14:modId xmlns:p14="http://schemas.microsoft.com/office/powerpoint/2010/main" val="3650918828"/>
              </p:ext>
            </p:extLst>
          </p:nvPr>
        </p:nvGraphicFramePr>
        <p:xfrm>
          <a:off x="154305" y="683895"/>
          <a:ext cx="5130800" cy="4285011"/>
        </p:xfrm>
        <a:graphic>
          <a:graphicData uri="http://schemas.openxmlformats.org/drawingml/2006/table">
            <a:tbl>
              <a:tblPr firstRow="1" bandRow="1">
                <a:tableStyleId>{5FC15D93-1D96-4B66-8E38-DDACBC01246F}</a:tableStyleId>
              </a:tblPr>
              <a:tblGrid>
                <a:gridCol w="5130800">
                  <a:extLst>
                    <a:ext uri="{9D8B030D-6E8A-4147-A177-3AD203B41FA5}">
                      <a16:colId xmlns:a16="http://schemas.microsoft.com/office/drawing/2014/main" val="20000"/>
                    </a:ext>
                  </a:extLst>
                </a:gridCol>
              </a:tblGrid>
              <a:tr h="740796">
                <a:tc>
                  <a:txBody>
                    <a:bodyPr/>
                    <a:lstStyle/>
                    <a:p>
                      <a:pPr algn="ctr"/>
                      <a:r>
                        <a:rPr lang="en-US" altLang="en-IN" sz="2200" b="1" i="0" u="none" strike="noStrike" cap="none"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a:rPr>
                        <a:t>RESUME BUILDER </a:t>
                      </a:r>
                    </a:p>
                  </a:txBody>
                  <a:tcPr anchor="ctr">
                    <a:solidFill>
                      <a:schemeClr val="tx1"/>
                    </a:solidFill>
                  </a:tcPr>
                </a:tc>
                <a:extLst>
                  <a:ext uri="{0D108BD9-81ED-4DB2-BD59-A6C34878D82A}">
                    <a16:rowId xmlns:a16="http://schemas.microsoft.com/office/drawing/2014/main" val="10000"/>
                  </a:ext>
                </a:extLst>
              </a:tr>
              <a:tr h="3544215">
                <a:tc>
                  <a:txBody>
                    <a:bodyPr/>
                    <a:lstStyle/>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su</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bl>
          </a:graphicData>
        </a:graphic>
      </p:graphicFrame>
      <p:graphicFrame>
        <p:nvGraphicFramePr>
          <p:cNvPr id="7" name="Table 4"/>
          <p:cNvGraphicFramePr>
            <a:graphicFrameLocks noGrp="1"/>
          </p:cNvGraphicFramePr>
          <p:nvPr>
            <p:custDataLst>
              <p:tags r:id="rId2"/>
            </p:custDataLst>
            <p:extLst>
              <p:ext uri="{D42A27DB-BD31-4B8C-83A1-F6EECF244321}">
                <p14:modId xmlns:p14="http://schemas.microsoft.com/office/powerpoint/2010/main" val="500915874"/>
              </p:ext>
            </p:extLst>
          </p:nvPr>
        </p:nvGraphicFramePr>
        <p:xfrm>
          <a:off x="154305" y="1663065"/>
          <a:ext cx="5130800" cy="2225040"/>
        </p:xfrm>
        <a:graphic>
          <a:graphicData uri="http://schemas.openxmlformats.org/drawingml/2006/table">
            <a:tbl>
              <a:tblPr firstRow="1" bandRow="1">
                <a:tableStyleId>{5A111915-BE36-4E01-A7E5-04B1672EAD32}</a:tableStyleId>
              </a:tblPr>
              <a:tblGrid>
                <a:gridCol w="1520190">
                  <a:extLst>
                    <a:ext uri="{9D8B030D-6E8A-4147-A177-3AD203B41FA5}">
                      <a16:colId xmlns:a16="http://schemas.microsoft.com/office/drawing/2014/main" val="20000"/>
                    </a:ext>
                  </a:extLst>
                </a:gridCol>
                <a:gridCol w="3610610">
                  <a:extLst>
                    <a:ext uri="{9D8B030D-6E8A-4147-A177-3AD203B41FA5}">
                      <a16:colId xmlns:a16="http://schemas.microsoft.com/office/drawing/2014/main" val="20001"/>
                    </a:ext>
                  </a:extLst>
                </a:gridCol>
              </a:tblGrid>
              <a:tr h="396240">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Candidate </a:t>
                      </a:r>
                      <a:r>
                        <a:rPr kumimoji="0" lang="en-US" alt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No. &amp; N</a:t>
                      </a:r>
                      <a:r>
                        <a:rPr kumimoji="0" 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ame</a:t>
                      </a:r>
                      <a:endParaRPr lang="en-IN" sz="2000" b="1" i="0" u="none" strike="noStrike" kern="1200" cap="none" dirty="0">
                        <a:solidFill>
                          <a:schemeClr val="bg1"/>
                        </a:solidFill>
                        <a:latin typeface="Calibri" panose="020F0502020204030204" pitchFamily="34" charset="0"/>
                        <a:ea typeface="Arial" panose="020B0604020202020204"/>
                        <a:cs typeface="Calibri" panose="020F0502020204030204" pitchFamily="34" charset="0"/>
                        <a:sym typeface="Arial" panose="020B0604020202020204"/>
                      </a:endParaRPr>
                    </a:p>
                  </a:txBody>
                  <a:tcPr/>
                </a:tc>
                <a:tc hMerge="1">
                  <a:txBody>
                    <a:bodyPr/>
                    <a:lstStyle/>
                    <a:p>
                      <a:endParaRPr lang="en-US"/>
                    </a:p>
                  </a:txBody>
                  <a:tcPr/>
                </a:tc>
                <a:extLst>
                  <a:ext uri="{0D108BD9-81ED-4DB2-BD59-A6C34878D82A}">
                    <a16:rowId xmlns:a16="http://schemas.microsoft.com/office/drawing/2014/main" val="10000"/>
                  </a:ext>
                </a:extLst>
              </a:tr>
              <a:tr h="365760">
                <a:tc>
                  <a:txBody>
                    <a:bodyPr/>
                    <a:lstStyle/>
                    <a:p>
                      <a:pPr algn="l"/>
                      <a:r>
                        <a:rPr kumimoji="0" 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HTNO</a:t>
                      </a:r>
                      <a:r>
                        <a:rPr kumimoji="0" lang="en-US" alt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a:t>
                      </a:r>
                      <a:endParaRPr lang="en-US" sz="1800" dirty="0">
                        <a:solidFill>
                          <a:schemeClr val="tx1"/>
                        </a:solidFill>
                        <a:latin typeface="Calibri" panose="020F0502020204030204" pitchFamily="34" charset="0"/>
                        <a:cs typeface="Calibri" panose="020F0502020204030204" pitchFamily="34" charset="0"/>
                      </a:endParaRPr>
                    </a:p>
                  </a:txBody>
                  <a:tcPr/>
                </a:tc>
                <a:tc>
                  <a:txBody>
                    <a:bodyPr/>
                    <a:lstStyle/>
                    <a:p>
                      <a:pPr algn="l"/>
                      <a:r>
                        <a:rPr kumimoji="0" 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Name</a:t>
                      </a:r>
                      <a:r>
                        <a:rPr kumimoji="0" lang="en-US" alt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 </a:t>
                      </a:r>
                    </a:p>
                  </a:txBody>
                  <a:tcPr/>
                </a:tc>
                <a:extLst>
                  <a:ext uri="{0D108BD9-81ED-4DB2-BD59-A6C34878D82A}">
                    <a16:rowId xmlns:a16="http://schemas.microsoft.com/office/drawing/2014/main" val="10001"/>
                  </a:ext>
                </a:extLst>
              </a:tr>
              <a:tr h="365760">
                <a:tc>
                  <a:txBody>
                    <a:bodyPr/>
                    <a:lstStyle/>
                    <a:p>
                      <a:pPr algn="l"/>
                      <a:r>
                        <a:rPr lang="en-US" sz="1800" dirty="0">
                          <a:latin typeface="Calibri" panose="020F0502020204030204" pitchFamily="34" charset="0"/>
                          <a:cs typeface="Calibri" panose="020F0502020204030204" pitchFamily="34" charset="0"/>
                        </a:rPr>
                        <a:t>2203A51L76</a:t>
                      </a:r>
                    </a:p>
                    <a:p>
                      <a:pPr algn="l"/>
                      <a:r>
                        <a:rPr lang="en-US" sz="1800" dirty="0">
                          <a:latin typeface="Calibri" panose="020F0502020204030204" pitchFamily="34" charset="0"/>
                          <a:cs typeface="Calibri" panose="020F0502020204030204" pitchFamily="34" charset="0"/>
                        </a:rPr>
                        <a:t>2203A51L70</a:t>
                      </a:r>
                    </a:p>
                    <a:p>
                      <a:pPr algn="l"/>
                      <a:r>
                        <a:rPr lang="en-US" sz="1800" dirty="0">
                          <a:latin typeface="Calibri" panose="020F0502020204030204" pitchFamily="34" charset="0"/>
                          <a:cs typeface="Calibri" panose="020F0502020204030204" pitchFamily="34" charset="0"/>
                        </a:rPr>
                        <a:t>2203A51L68</a:t>
                      </a:r>
                    </a:p>
                    <a:p>
                      <a:pPr algn="l"/>
                      <a:r>
                        <a:rPr lang="en-US" sz="1800" dirty="0">
                          <a:latin typeface="Calibri" panose="020F0502020204030204" pitchFamily="34" charset="0"/>
                          <a:cs typeface="Calibri" panose="020F0502020204030204" pitchFamily="34" charset="0"/>
                        </a:rPr>
                        <a:t>2203A51L81</a:t>
                      </a:r>
                    </a:p>
                    <a:p>
                      <a:pPr algn="l"/>
                      <a:r>
                        <a:rPr lang="en-US" sz="1800" dirty="0">
                          <a:latin typeface="Calibri" panose="020F0502020204030204" pitchFamily="34" charset="0"/>
                          <a:cs typeface="Calibri" panose="020F0502020204030204" pitchFamily="34" charset="0"/>
                        </a:rPr>
                        <a:t>2203A51L05</a:t>
                      </a:r>
                    </a:p>
                  </a:txBody>
                  <a:tcPr/>
                </a:tc>
                <a:tc>
                  <a:txBody>
                    <a:bodyPr/>
                    <a:lstStyle/>
                    <a:p>
                      <a:pPr algn="l"/>
                      <a:r>
                        <a:rPr lang="en-US" sz="1800" dirty="0">
                          <a:latin typeface="Calibri" panose="020F0502020204030204" pitchFamily="34" charset="0"/>
                          <a:cs typeface="Calibri" panose="020F0502020204030204" pitchFamily="34" charset="0"/>
                        </a:rPr>
                        <a:t> CH .NANDA SAI</a:t>
                      </a:r>
                    </a:p>
                    <a:p>
                      <a:pPr algn="l"/>
                      <a:r>
                        <a:rPr lang="en-US" sz="1800" dirty="0">
                          <a:latin typeface="Calibri" panose="020F0502020204030204" pitchFamily="34" charset="0"/>
                          <a:cs typeface="Calibri" panose="020F0502020204030204" pitchFamily="34" charset="0"/>
                        </a:rPr>
                        <a:t> P.LOKESH</a:t>
                      </a:r>
                    </a:p>
                    <a:p>
                      <a:pPr algn="l"/>
                      <a:r>
                        <a:rPr lang="en-US" sz="1800" dirty="0">
                          <a:latin typeface="Calibri" panose="020F0502020204030204" pitchFamily="34" charset="0"/>
                          <a:cs typeface="Calibri" panose="020F0502020204030204" pitchFamily="34" charset="0"/>
                        </a:rPr>
                        <a:t> Y.SRINITHA</a:t>
                      </a:r>
                    </a:p>
                    <a:p>
                      <a:pPr algn="l"/>
                      <a:r>
                        <a:rPr lang="en-US" sz="1800" dirty="0">
                          <a:latin typeface="Calibri" panose="020F0502020204030204" pitchFamily="34" charset="0"/>
                          <a:cs typeface="Calibri" panose="020F0502020204030204" pitchFamily="34" charset="0"/>
                        </a:rPr>
                        <a:t> P. RADHIKA</a:t>
                      </a:r>
                    </a:p>
                    <a:p>
                      <a:pPr algn="l"/>
                      <a:r>
                        <a:rPr lang="en-US" sz="1800" dirty="0">
                          <a:latin typeface="Calibri" panose="020F0502020204030204" pitchFamily="34" charset="0"/>
                          <a:cs typeface="Calibri" panose="020F0502020204030204" pitchFamily="34" charset="0"/>
                        </a:rPr>
                        <a:t> A. SMINU</a:t>
                      </a:r>
                    </a:p>
                  </a:txBody>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algn="ctr"/>
            <a:r>
              <a:rPr lang="en-US" sz="3200" dirty="0">
                <a:solidFill>
                  <a:schemeClr val="accent5">
                    <a:lumMod val="75000"/>
                  </a:schemeClr>
                </a:solidFill>
                <a:latin typeface="Calibri" panose="020F0502020204030204" pitchFamily="34" charset="0"/>
                <a:cs typeface="Calibri" panose="020F0502020204030204" pitchFamily="34" charset="0"/>
              </a:rPr>
              <a:t>Research gap identified</a:t>
            </a:r>
            <a:br>
              <a:rPr lang="en-US" sz="3200" dirty="0">
                <a:latin typeface="Calibri" panose="020F0502020204030204" pitchFamily="34" charset="0"/>
                <a:cs typeface="Calibri" panose="020F0502020204030204" pitchFamily="34" charset="0"/>
              </a:rPr>
            </a:br>
            <a:endParaRPr lang="en-IN" dirty="0">
              <a:solidFill>
                <a:srgbClr val="FFFF00"/>
              </a:solidFill>
              <a:latin typeface="Calibri" panose="020F0502020204030204" pitchFamily="34" charset="0"/>
              <a:cs typeface="Calibri" panose="020F0502020204030204" pitchFamily="34" charset="0"/>
            </a:endParaRPr>
          </a:p>
        </p:txBody>
      </p:sp>
      <p:grpSp>
        <p:nvGrpSpPr>
          <p:cNvPr id="94" name="Google Shape;94;p18"/>
          <p:cNvGrpSpPr/>
          <p:nvPr/>
        </p:nvGrpSpPr>
        <p:grpSpPr>
          <a:xfrm>
            <a:off x="208156" y="791921"/>
            <a:ext cx="8883805" cy="4215704"/>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8"/>
          <p:cNvSpPr txBox="1">
            <a:spLocks noGrp="1"/>
          </p:cNvSpPr>
          <p:nvPr>
            <p:ph type="body" idx="4294967295"/>
          </p:nvPr>
        </p:nvSpPr>
        <p:spPr>
          <a:xfrm>
            <a:off x="311785" y="791845"/>
            <a:ext cx="8780145" cy="3475990"/>
          </a:xfrm>
          <a:prstGeom prst="rect">
            <a:avLst/>
          </a:prstGeom>
          <a:solidFill>
            <a:schemeClr val="tx1"/>
          </a:solidFill>
        </p:spPr>
        <p:txBody>
          <a:bodyPr spcFirstLastPara="1" wrap="square" lIns="91425" tIns="91425" rIns="91425" bIns="91425" anchor="t" anchorCtr="0">
            <a:noAutofit/>
          </a:bodyPr>
          <a:lstStyle/>
          <a:p>
            <a:pPr marL="0" lvl="0" indent="0" algn="just" rtl="0">
              <a:lnSpc>
                <a:spcPct val="100000"/>
              </a:lnSpc>
              <a:spcBef>
                <a:spcPts val="0"/>
              </a:spcBef>
              <a:spcAft>
                <a:spcPts val="0"/>
              </a:spcAft>
              <a:buFont typeface="+mj-lt"/>
              <a:buNone/>
            </a:pPr>
            <a:r>
              <a:rPr lang="en-US" sz="1400" dirty="0">
                <a:solidFill>
                  <a:srgbClr val="FF0000"/>
                </a:solidFill>
                <a:latin typeface="Calibri" panose="020F0502020204030204" pitchFamily="34" charset="0"/>
                <a:cs typeface="Calibri" panose="020F0502020204030204" pitchFamily="34" charset="0"/>
                <a:sym typeface="+mn-ea"/>
              </a:rPr>
              <a:t>Template Variety and Customization</a:t>
            </a:r>
            <a:r>
              <a:rPr lang="en-US" sz="1400" dirty="0">
                <a:solidFill>
                  <a:schemeClr val="tx2">
                    <a:lumMod val="10000"/>
                  </a:schemeClr>
                </a:solidFill>
                <a:latin typeface="Calibri" panose="020F0502020204030204" pitchFamily="34" charset="0"/>
                <a:cs typeface="Calibri" panose="020F0502020204030204" pitchFamily="34" charset="0"/>
                <a:sym typeface="+mn-ea"/>
              </a:rPr>
              <a:t>: Another gap might be the lack of variety and customization options in the generated resume templates. Users have diverse preferences and industry standards, so providing a wide range of templates and robust customization features would enhance user satisfaction and the effectiveness of the resumes generated</a:t>
            </a:r>
            <a:r>
              <a:rPr lang="en-US" sz="2000" dirty="0">
                <a:solidFill>
                  <a:srgbClr val="FF0000"/>
                </a:solidFill>
                <a:latin typeface="Calibri" panose="020F0502020204030204" pitchFamily="34" charset="0"/>
                <a:cs typeface="Calibri" panose="020F0502020204030204" pitchFamily="34" charset="0"/>
                <a:sym typeface="+mn-ea"/>
              </a:rPr>
              <a:t>.</a:t>
            </a:r>
          </a:p>
          <a:p>
            <a:pPr marL="0" lvl="0" indent="0" algn="just" rtl="0">
              <a:lnSpc>
                <a:spcPct val="100000"/>
              </a:lnSpc>
              <a:spcBef>
                <a:spcPts val="0"/>
              </a:spcBef>
              <a:spcAft>
                <a:spcPts val="0"/>
              </a:spcAft>
              <a:buFont typeface="+mj-lt"/>
              <a:buNone/>
            </a:pPr>
            <a:r>
              <a:rPr lang="en-US" sz="1400" dirty="0">
                <a:solidFill>
                  <a:srgbClr val="FF0000"/>
                </a:solidFill>
                <a:latin typeface="Calibri" panose="020F0502020204030204" pitchFamily="34" charset="0"/>
                <a:cs typeface="Calibri" panose="020F0502020204030204" pitchFamily="34" charset="0"/>
                <a:sym typeface="+mn-ea"/>
              </a:rPr>
              <a:t>Data Security and Privacy</a:t>
            </a:r>
            <a:r>
              <a:rPr lang="en-US" sz="1400" dirty="0">
                <a:solidFill>
                  <a:schemeClr val="tx2">
                    <a:lumMod val="10000"/>
                  </a:schemeClr>
                </a:solidFill>
                <a:latin typeface="Calibri" panose="020F0502020204030204" pitchFamily="34" charset="0"/>
                <a:cs typeface="Calibri" panose="020F0502020204030204" pitchFamily="34" charset="0"/>
                <a:sym typeface="+mn-ea"/>
              </a:rPr>
              <a:t>: If the resume builder collects and stores sensitive user information, gaps in data security and privacy could pose significant risks. Implementing robust security measures, encryption protocols, and compliance with data protection regulations (e.g., GDPR, CCPA) would be essential for mitigating this gap and building trust with users.</a:t>
            </a:r>
            <a:endParaRPr lang="en-IN" sz="1400" dirty="0">
              <a:solidFill>
                <a:schemeClr val="tx2">
                  <a:lumMod val="10000"/>
                </a:schemeClr>
              </a:solidFill>
              <a:latin typeface="Calibri" panose="020F0502020204030204" pitchFamily="34" charset="0"/>
              <a:cs typeface="Calibri" panose="020F0502020204030204" pitchFamily="34" charset="0"/>
              <a:sym typeface="+mn-ea"/>
            </a:endParaRPr>
          </a:p>
        </p:txBody>
      </p:sp>
      <p:sp>
        <p:nvSpPr>
          <p:cNvPr id="98" name="Google Shape;98;p18"/>
          <p:cNvSpPr txBox="1">
            <a:spLocks noGrp="1"/>
          </p:cNvSpPr>
          <p:nvPr>
            <p:ph type="body" idx="4294967295"/>
          </p:nvPr>
        </p:nvSpPr>
        <p:spPr>
          <a:xfrm>
            <a:off x="222884" y="2668859"/>
            <a:ext cx="8780146" cy="2338116"/>
          </a:xfrm>
          <a:prstGeom prst="rect">
            <a:avLst/>
          </a:prstGeom>
          <a:solidFill>
            <a:schemeClr val="tx1"/>
          </a:solidFill>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solidFill>
                  <a:srgbClr val="FF0000"/>
                </a:solidFill>
                <a:latin typeface="Calibri" panose="020F0502020204030204" pitchFamily="34" charset="0"/>
                <a:cs typeface="Calibri" panose="020F0502020204030204" pitchFamily="34" charset="0"/>
              </a:rPr>
              <a:t>Feedback and Improvement Mechanisms</a:t>
            </a:r>
            <a:r>
              <a:rPr lang="en-US" sz="1400" dirty="0">
                <a:solidFill>
                  <a:schemeClr val="tx2">
                    <a:lumMod val="10000"/>
                  </a:schemeClr>
                </a:solidFill>
                <a:latin typeface="Calibri" panose="020F0502020204030204" pitchFamily="34" charset="0"/>
                <a:cs typeface="Calibri" panose="020F0502020204030204" pitchFamily="34" charset="0"/>
              </a:rPr>
              <a:t>: The absence of feedback mechanisms or tools for improving resumes could be a significant gap. Users may not be aware of best practices for resume writing or how to tailor their resumes for specific job opportunities. Implementing features such as automated feedback, suggestions for improvement, and access to resources or guides on resume writing would help address this gap.</a:t>
            </a:r>
          </a:p>
          <a:p>
            <a:pPr marL="0" lvl="0" indent="0" algn="l" rtl="0">
              <a:spcBef>
                <a:spcPts val="0"/>
              </a:spcBef>
              <a:spcAft>
                <a:spcPts val="0"/>
              </a:spcAft>
              <a:buNone/>
            </a:pPr>
            <a:r>
              <a:rPr lang="en-US" sz="1400" dirty="0">
                <a:solidFill>
                  <a:srgbClr val="FF0000"/>
                </a:solidFill>
                <a:latin typeface="Calibri" panose="020F0502020204030204" pitchFamily="34" charset="0"/>
                <a:cs typeface="Calibri" panose="020F0502020204030204" pitchFamily="34" charset="0"/>
              </a:rPr>
              <a:t>resumes.</a:t>
            </a:r>
            <a:r>
              <a:rPr lang="en-US" sz="1400" dirty="0">
                <a:solidFill>
                  <a:schemeClr val="tx2">
                    <a:lumMod val="10000"/>
                  </a:schemeClr>
                </a:solidFill>
                <a:latin typeface="Calibri" panose="020F0502020204030204" pitchFamily="34" charset="0"/>
                <a:cs typeface="Calibri" panose="020F0502020204030204" pitchFamily="34" charset="0"/>
              </a:rPr>
              <a:t> A gap could arise if the resume builder does not integrate seamlessly with these systems or fails to generate resumes compatible with ATS. Ensuring compatibility and providing guidance on optimizing resumes for ATS would be essential.</a:t>
            </a:r>
            <a:endParaRPr lang="en-IN" sz="1400" dirty="0">
              <a:solidFill>
                <a:schemeClr val="tx2">
                  <a:lumMod val="10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algn="ctr"/>
            <a:r>
              <a:rPr lang="en-US" dirty="0">
                <a:solidFill>
                  <a:schemeClr val="accent5">
                    <a:lumMod val="75000"/>
                  </a:schemeClr>
                </a:solidFill>
              </a:rPr>
              <a:t>PROPOSED METHODOLOGY</a:t>
            </a:r>
            <a:br>
              <a:rPr lang="en-US" dirty="0">
                <a:solidFill>
                  <a:schemeClr val="tx1">
                    <a:lumMod val="95000"/>
                  </a:schemeClr>
                </a:solidFill>
              </a:rPr>
            </a:br>
            <a:endParaRPr lang="en-IN" dirty="0">
              <a:solidFill>
                <a:srgbClr val="FFFF00"/>
              </a:solidFill>
              <a:latin typeface="Calibri" panose="020F0502020204030204" pitchFamily="34" charset="0"/>
              <a:cs typeface="Calibri" panose="020F0502020204030204" pitchFamily="34" charset="0"/>
            </a:endParaRPr>
          </a:p>
        </p:txBody>
      </p:sp>
      <p:sp>
        <p:nvSpPr>
          <p:cNvPr id="20" name="Rectangle 19">
            <a:extLst>
              <a:ext uri="{FF2B5EF4-FFF2-40B4-BE49-F238E27FC236}">
                <a16:creationId xmlns:a16="http://schemas.microsoft.com/office/drawing/2014/main" id="{E79DB79A-6A46-E184-50DF-77123EE1EC01}"/>
              </a:ext>
            </a:extLst>
          </p:cNvPr>
          <p:cNvSpPr/>
          <p:nvPr/>
        </p:nvSpPr>
        <p:spPr>
          <a:xfrm>
            <a:off x="145237" y="840362"/>
            <a:ext cx="8853526" cy="429724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21" name="Text 2">
            <a:extLst>
              <a:ext uri="{FF2B5EF4-FFF2-40B4-BE49-F238E27FC236}">
                <a16:creationId xmlns:a16="http://schemas.microsoft.com/office/drawing/2014/main" id="{913B2277-C424-BFD6-17E5-3292676146E6}"/>
              </a:ext>
            </a:extLst>
          </p:cNvPr>
          <p:cNvSpPr/>
          <p:nvPr/>
        </p:nvSpPr>
        <p:spPr>
          <a:xfrm>
            <a:off x="567417" y="922995"/>
            <a:ext cx="2978644" cy="345281"/>
          </a:xfrm>
          <a:prstGeom prst="rect">
            <a:avLst/>
          </a:prstGeom>
          <a:noFill/>
          <a:ln/>
        </p:spPr>
        <p:txBody>
          <a:bodyPr wrap="none" rtlCol="0" anchor="t"/>
          <a:lstStyle/>
          <a:p>
            <a:pPr marL="0" indent="0" algn="l">
              <a:lnSpc>
                <a:spcPts val="2719"/>
              </a:lnSpc>
              <a:buNone/>
            </a:pPr>
            <a:endParaRPr lang="en-US" sz="2175" dirty="0"/>
          </a:p>
        </p:txBody>
      </p:sp>
      <p:sp>
        <p:nvSpPr>
          <p:cNvPr id="22" name="Text 3">
            <a:extLst>
              <a:ext uri="{FF2B5EF4-FFF2-40B4-BE49-F238E27FC236}">
                <a16:creationId xmlns:a16="http://schemas.microsoft.com/office/drawing/2014/main" id="{6BD9DD65-D23B-1A8D-AA99-0EA594586ECA}"/>
              </a:ext>
            </a:extLst>
          </p:cNvPr>
          <p:cNvSpPr/>
          <p:nvPr/>
        </p:nvSpPr>
        <p:spPr>
          <a:xfrm>
            <a:off x="829811" y="1291505"/>
            <a:ext cx="7879556" cy="706993"/>
          </a:xfrm>
          <a:prstGeom prst="rect">
            <a:avLst/>
          </a:prstGeom>
          <a:noFill/>
          <a:ln/>
        </p:spPr>
        <p:txBody>
          <a:bodyPr wrap="square" rtlCol="0" anchor="t"/>
          <a:lstStyle/>
          <a:p>
            <a:pPr marL="0" indent="0" algn="l">
              <a:lnSpc>
                <a:spcPts val="2784"/>
              </a:lnSpc>
              <a:buNone/>
            </a:pPr>
            <a:endParaRPr lang="en-US" sz="1740" dirty="0">
              <a:solidFill>
                <a:schemeClr val="tx2">
                  <a:lumMod val="10000"/>
                </a:schemeClr>
              </a:solidFill>
            </a:endParaRPr>
          </a:p>
        </p:txBody>
      </p:sp>
      <p:sp>
        <p:nvSpPr>
          <p:cNvPr id="23" name="Text 4">
            <a:extLst>
              <a:ext uri="{FF2B5EF4-FFF2-40B4-BE49-F238E27FC236}">
                <a16:creationId xmlns:a16="http://schemas.microsoft.com/office/drawing/2014/main" id="{B7CAE4E2-03A5-5614-E7B6-6220B3B6EC3C}"/>
              </a:ext>
            </a:extLst>
          </p:cNvPr>
          <p:cNvSpPr/>
          <p:nvPr/>
        </p:nvSpPr>
        <p:spPr>
          <a:xfrm>
            <a:off x="527109" y="2258763"/>
            <a:ext cx="2762131" cy="345281"/>
          </a:xfrm>
          <a:prstGeom prst="rect">
            <a:avLst/>
          </a:prstGeom>
          <a:noFill/>
          <a:ln/>
        </p:spPr>
        <p:txBody>
          <a:bodyPr wrap="none" rtlCol="0" anchor="t"/>
          <a:lstStyle/>
          <a:p>
            <a:pPr marL="0" indent="0" algn="l">
              <a:lnSpc>
                <a:spcPts val="2719"/>
              </a:lnSpc>
              <a:buNone/>
            </a:pPr>
            <a:endParaRPr lang="en-US" sz="2175" dirty="0"/>
          </a:p>
        </p:txBody>
      </p:sp>
      <p:sp>
        <p:nvSpPr>
          <p:cNvPr id="24" name="Text 5">
            <a:extLst>
              <a:ext uri="{FF2B5EF4-FFF2-40B4-BE49-F238E27FC236}">
                <a16:creationId xmlns:a16="http://schemas.microsoft.com/office/drawing/2014/main" id="{F6B5B06D-12D7-1BE0-B6D3-A962FF27D912}"/>
              </a:ext>
            </a:extLst>
          </p:cNvPr>
          <p:cNvSpPr/>
          <p:nvPr/>
        </p:nvSpPr>
        <p:spPr>
          <a:xfrm>
            <a:off x="527109" y="2635488"/>
            <a:ext cx="7879556" cy="706993"/>
          </a:xfrm>
          <a:prstGeom prst="rect">
            <a:avLst/>
          </a:prstGeom>
          <a:noFill/>
          <a:ln/>
        </p:spPr>
        <p:txBody>
          <a:bodyPr wrap="square" rtlCol="0" anchor="t"/>
          <a:lstStyle/>
          <a:p>
            <a:pPr marL="0" indent="0" algn="l">
              <a:lnSpc>
                <a:spcPts val="2784"/>
              </a:lnSpc>
              <a:buNone/>
            </a:pPr>
            <a:endParaRPr lang="en-US" sz="1740" dirty="0">
              <a:solidFill>
                <a:schemeClr val="tx2">
                  <a:lumMod val="10000"/>
                </a:schemeClr>
              </a:solidFill>
            </a:endParaRPr>
          </a:p>
        </p:txBody>
      </p:sp>
      <p:sp>
        <p:nvSpPr>
          <p:cNvPr id="25" name="Text 6">
            <a:extLst>
              <a:ext uri="{FF2B5EF4-FFF2-40B4-BE49-F238E27FC236}">
                <a16:creationId xmlns:a16="http://schemas.microsoft.com/office/drawing/2014/main" id="{A8FAA717-9709-4A73-ADB2-068CEB3C3127}"/>
              </a:ext>
            </a:extLst>
          </p:cNvPr>
          <p:cNvSpPr/>
          <p:nvPr/>
        </p:nvSpPr>
        <p:spPr>
          <a:xfrm>
            <a:off x="526888" y="3421890"/>
            <a:ext cx="3271957" cy="345281"/>
          </a:xfrm>
          <a:prstGeom prst="rect">
            <a:avLst/>
          </a:prstGeom>
          <a:noFill/>
          <a:ln/>
        </p:spPr>
        <p:txBody>
          <a:bodyPr wrap="none" rtlCol="0" anchor="t"/>
          <a:lstStyle/>
          <a:p>
            <a:pPr marL="0" indent="0" algn="l">
              <a:lnSpc>
                <a:spcPts val="2719"/>
              </a:lnSpc>
              <a:buNone/>
            </a:pPr>
            <a:endParaRPr lang="en-US" sz="2175" dirty="0"/>
          </a:p>
        </p:txBody>
      </p:sp>
      <p:sp>
        <p:nvSpPr>
          <p:cNvPr id="26" name="Text 7">
            <a:extLst>
              <a:ext uri="{FF2B5EF4-FFF2-40B4-BE49-F238E27FC236}">
                <a16:creationId xmlns:a16="http://schemas.microsoft.com/office/drawing/2014/main" id="{96E27C93-00B8-FA7A-069A-286039405E60}"/>
              </a:ext>
            </a:extLst>
          </p:cNvPr>
          <p:cNvSpPr/>
          <p:nvPr/>
        </p:nvSpPr>
        <p:spPr>
          <a:xfrm>
            <a:off x="632222" y="3922429"/>
            <a:ext cx="7879556" cy="706993"/>
          </a:xfrm>
          <a:prstGeom prst="rect">
            <a:avLst/>
          </a:prstGeom>
          <a:noFill/>
          <a:ln/>
        </p:spPr>
        <p:txBody>
          <a:bodyPr wrap="square" rtlCol="0" anchor="t"/>
          <a:lstStyle/>
          <a:p>
            <a:pPr marL="0" indent="0" algn="l">
              <a:lnSpc>
                <a:spcPts val="2784"/>
              </a:lnSpc>
              <a:buNone/>
            </a:pPr>
            <a:endParaRPr lang="en-US" sz="1740" dirty="0">
              <a:solidFill>
                <a:schemeClr val="tx2">
                  <a:lumMod val="10000"/>
                </a:schemeClr>
              </a:solidFill>
            </a:endParaRPr>
          </a:p>
        </p:txBody>
      </p:sp>
      <p:sp>
        <p:nvSpPr>
          <p:cNvPr id="2" name="TextBox 1">
            <a:extLst>
              <a:ext uri="{FF2B5EF4-FFF2-40B4-BE49-F238E27FC236}">
                <a16:creationId xmlns:a16="http://schemas.microsoft.com/office/drawing/2014/main" id="{D4F16713-9C55-F440-B3B8-1B757BBB2378}"/>
              </a:ext>
            </a:extLst>
          </p:cNvPr>
          <p:cNvSpPr txBox="1"/>
          <p:nvPr/>
        </p:nvSpPr>
        <p:spPr>
          <a:xfrm>
            <a:off x="311700" y="922995"/>
            <a:ext cx="8615324" cy="4185761"/>
          </a:xfrm>
          <a:prstGeom prst="rect">
            <a:avLst/>
          </a:prstGeom>
          <a:noFill/>
        </p:spPr>
        <p:txBody>
          <a:bodyPr wrap="square" rtlCol="0">
            <a:spAutoFit/>
          </a:bodyPr>
          <a:lstStyle/>
          <a:p>
            <a:pPr algn="just"/>
            <a:r>
              <a:rPr lang="en-US" dirty="0">
                <a:solidFill>
                  <a:srgbClr val="C00000"/>
                </a:solidFill>
              </a:rPr>
              <a:t>                                                                     Methodology</a:t>
            </a:r>
            <a:endParaRPr lang="en-US" dirty="0"/>
          </a:p>
          <a:p>
            <a:pPr algn="just"/>
            <a:r>
              <a:rPr lang="en-US" dirty="0">
                <a:solidFill>
                  <a:srgbClr val="C00000"/>
                </a:solidFill>
              </a:rPr>
              <a:t>Project Planning and Analysis</a:t>
            </a:r>
            <a:r>
              <a:rPr lang="en-US" dirty="0"/>
              <a:t>: Define project objectives, scope, and target audience . Conduct market research to understand user needs and competitor offerings . Create user personas to represent the target audience and their requirements . Identify key features and functionalities based on user research and </a:t>
            </a:r>
            <a:r>
              <a:rPr lang="en-US"/>
              <a:t>business goals . Define </a:t>
            </a:r>
            <a:r>
              <a:rPr lang="en-US" dirty="0"/>
              <a:t>success criteria and project milestones.</a:t>
            </a:r>
          </a:p>
          <a:p>
            <a:pPr algn="just"/>
            <a:endParaRPr lang="en-US" dirty="0"/>
          </a:p>
          <a:p>
            <a:pPr algn="just"/>
            <a:r>
              <a:rPr lang="en-US" dirty="0">
                <a:solidFill>
                  <a:srgbClr val="C00000"/>
                </a:solidFill>
              </a:rPr>
              <a:t>Gathering:</a:t>
            </a:r>
          </a:p>
          <a:p>
            <a:pPr algn="just"/>
            <a:r>
              <a:rPr lang="en-US" dirty="0"/>
              <a:t>Gather detailed requirements for each feature identified during the analysis phase . Document functional and non-functional requirements . Prioritize requirements based on their importance and feasibility.</a:t>
            </a:r>
          </a:p>
          <a:p>
            <a:pPr algn="just"/>
            <a:endParaRPr lang="en-US" dirty="0"/>
          </a:p>
          <a:p>
            <a:pPr algn="just"/>
            <a:r>
              <a:rPr lang="en-US" dirty="0">
                <a:solidFill>
                  <a:srgbClr val="C00000"/>
                </a:solidFill>
              </a:rPr>
              <a:t>Design Phase:</a:t>
            </a:r>
          </a:p>
          <a:p>
            <a:pPr algn="just"/>
            <a:r>
              <a:rPr lang="en-US" dirty="0"/>
              <a:t>Design the system architecture, including database schema, backend APIs, and frontend components . Create wireframes or mockups to visualize the user interface and user experience . Define data models and relationships for storing user profiles and resumes.</a:t>
            </a:r>
          </a:p>
          <a:p>
            <a:pPr algn="just"/>
            <a:endParaRPr lang="en-US" dirty="0">
              <a:solidFill>
                <a:srgbClr val="C00000"/>
              </a:solidFill>
            </a:endParaRPr>
          </a:p>
          <a:p>
            <a:pPr algn="just"/>
            <a:r>
              <a:rPr lang="en-US" dirty="0">
                <a:solidFill>
                  <a:srgbClr val="C00000"/>
                </a:solidFill>
              </a:rPr>
              <a:t>Development:</a:t>
            </a:r>
          </a:p>
          <a:p>
            <a:pPr algn="just"/>
            <a:r>
              <a:rPr lang="en-US" dirty="0"/>
              <a:t>Implement the backend logic and APIs for user authentication, profile management, and resume creation . Develop the frontend application using appropriate technologies (e.g., HTML/CSS/JavaScript, React, Angular, Vue).</a:t>
            </a:r>
            <a:endParaRPr lang="en-IN" dirty="0"/>
          </a:p>
        </p:txBody>
      </p:sp>
    </p:spTree>
    <p:extLst>
      <p:ext uri="{BB962C8B-B14F-4D97-AF65-F5344CB8AC3E}">
        <p14:creationId xmlns:p14="http://schemas.microsoft.com/office/powerpoint/2010/main" val="821805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algn="ctr"/>
            <a:r>
              <a:rPr lang="en-US" sz="3200" b="1" dirty="0">
                <a:solidFill>
                  <a:schemeClr val="accent5">
                    <a:lumMod val="75000"/>
                  </a:schemeClr>
                </a:solidFill>
                <a:latin typeface="Nunito" pitchFamily="34" charset="0"/>
              </a:rPr>
              <a:t>Problem identification</a:t>
            </a:r>
            <a:br>
              <a:rPr lang="en-US" sz="3200" dirty="0"/>
            </a:br>
            <a:r>
              <a:rPr lang="en-US" sz="3200" dirty="0">
                <a:solidFill>
                  <a:schemeClr val="accent5">
                    <a:lumMod val="75000"/>
                  </a:schemeClr>
                </a:solidFill>
                <a:latin typeface="Calibri" panose="020F0502020204030204" pitchFamily="34" charset="0"/>
                <a:cs typeface="Calibri" panose="020F0502020204030204" pitchFamily="34" charset="0"/>
              </a:rPr>
              <a:t> </a:t>
            </a:r>
            <a:br>
              <a:rPr lang="en-US" sz="3200" dirty="0">
                <a:latin typeface="Calibri" panose="020F0502020204030204" pitchFamily="34" charset="0"/>
                <a:cs typeface="Calibri" panose="020F0502020204030204" pitchFamily="34" charset="0"/>
              </a:rPr>
            </a:br>
            <a:endParaRPr lang="en-IN" dirty="0">
              <a:solidFill>
                <a:srgbClr val="FFFF00"/>
              </a:solidFill>
              <a:latin typeface="Calibri" panose="020F0502020204030204" pitchFamily="34" charset="0"/>
              <a:cs typeface="Calibri" panose="020F0502020204030204" pitchFamily="34" charset="0"/>
            </a:endParaRPr>
          </a:p>
        </p:txBody>
      </p:sp>
      <p:sp>
        <p:nvSpPr>
          <p:cNvPr id="20" name="Rectangle 19">
            <a:extLst>
              <a:ext uri="{FF2B5EF4-FFF2-40B4-BE49-F238E27FC236}">
                <a16:creationId xmlns:a16="http://schemas.microsoft.com/office/drawing/2014/main" id="{E79DB79A-6A46-E184-50DF-77123EE1EC01}"/>
              </a:ext>
            </a:extLst>
          </p:cNvPr>
          <p:cNvSpPr/>
          <p:nvPr/>
        </p:nvSpPr>
        <p:spPr>
          <a:xfrm>
            <a:off x="218912" y="767737"/>
            <a:ext cx="8853526" cy="429724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21" name="Text 2">
            <a:extLst>
              <a:ext uri="{FF2B5EF4-FFF2-40B4-BE49-F238E27FC236}">
                <a16:creationId xmlns:a16="http://schemas.microsoft.com/office/drawing/2014/main" id="{913B2277-C424-BFD6-17E5-3292676146E6}"/>
              </a:ext>
            </a:extLst>
          </p:cNvPr>
          <p:cNvSpPr/>
          <p:nvPr/>
        </p:nvSpPr>
        <p:spPr>
          <a:xfrm>
            <a:off x="567417" y="922995"/>
            <a:ext cx="2978644" cy="345281"/>
          </a:xfrm>
          <a:prstGeom prst="rect">
            <a:avLst/>
          </a:prstGeom>
          <a:noFill/>
          <a:ln/>
        </p:spPr>
        <p:txBody>
          <a:bodyPr wrap="none" rtlCol="0" anchor="t"/>
          <a:lstStyle/>
          <a:p>
            <a:pPr marL="0" indent="0" algn="l">
              <a:lnSpc>
                <a:spcPts val="2719"/>
              </a:lnSpc>
              <a:buNone/>
            </a:pPr>
            <a:r>
              <a:rPr lang="en-US" sz="2175" b="1" dirty="0">
                <a:solidFill>
                  <a:srgbClr val="F2B42D"/>
                </a:solidFill>
                <a:latin typeface="Nunito" pitchFamily="34" charset="0"/>
                <a:ea typeface="Nunito" pitchFamily="34" charset="-122"/>
                <a:cs typeface="Nunito" pitchFamily="34" charset="-120"/>
              </a:rPr>
              <a:t>Lack of Customization</a:t>
            </a:r>
            <a:endParaRPr lang="en-US" sz="2175" dirty="0"/>
          </a:p>
        </p:txBody>
      </p:sp>
      <p:sp>
        <p:nvSpPr>
          <p:cNvPr id="22" name="Text 3">
            <a:extLst>
              <a:ext uri="{FF2B5EF4-FFF2-40B4-BE49-F238E27FC236}">
                <a16:creationId xmlns:a16="http://schemas.microsoft.com/office/drawing/2014/main" id="{6BD9DD65-D23B-1A8D-AA99-0EA594586ECA}"/>
              </a:ext>
            </a:extLst>
          </p:cNvPr>
          <p:cNvSpPr/>
          <p:nvPr/>
        </p:nvSpPr>
        <p:spPr>
          <a:xfrm>
            <a:off x="829811" y="1291505"/>
            <a:ext cx="7879556" cy="706993"/>
          </a:xfrm>
          <a:prstGeom prst="rect">
            <a:avLst/>
          </a:prstGeom>
          <a:noFill/>
          <a:ln/>
        </p:spPr>
        <p:txBody>
          <a:bodyPr wrap="square" rtlCol="0" anchor="t"/>
          <a:lstStyle/>
          <a:p>
            <a:pPr marL="0" indent="0" algn="l">
              <a:lnSpc>
                <a:spcPts val="2784"/>
              </a:lnSpc>
              <a:buNone/>
            </a:pPr>
            <a:r>
              <a:rPr lang="en-US" sz="1740" dirty="0">
                <a:solidFill>
                  <a:schemeClr val="tx2">
                    <a:lumMod val="10000"/>
                  </a:schemeClr>
                </a:solidFill>
                <a:latin typeface="PT Sans" pitchFamily="34" charset="0"/>
                <a:ea typeface="PT Sans" pitchFamily="34" charset="-122"/>
                <a:cs typeface="PT Sans" pitchFamily="34" charset="-120"/>
              </a:rPr>
              <a:t>Traditional formats may not effectively highlight relevant skills and experiences for specific job roles.</a:t>
            </a:r>
            <a:endParaRPr lang="en-US" sz="1740" dirty="0">
              <a:solidFill>
                <a:schemeClr val="tx2">
                  <a:lumMod val="10000"/>
                </a:schemeClr>
              </a:solidFill>
            </a:endParaRPr>
          </a:p>
        </p:txBody>
      </p:sp>
      <p:sp>
        <p:nvSpPr>
          <p:cNvPr id="23" name="Text 4">
            <a:extLst>
              <a:ext uri="{FF2B5EF4-FFF2-40B4-BE49-F238E27FC236}">
                <a16:creationId xmlns:a16="http://schemas.microsoft.com/office/drawing/2014/main" id="{B7CAE4E2-03A5-5614-E7B6-6220B3B6EC3C}"/>
              </a:ext>
            </a:extLst>
          </p:cNvPr>
          <p:cNvSpPr/>
          <p:nvPr/>
        </p:nvSpPr>
        <p:spPr>
          <a:xfrm>
            <a:off x="527109" y="2258763"/>
            <a:ext cx="2762131" cy="345281"/>
          </a:xfrm>
          <a:prstGeom prst="rect">
            <a:avLst/>
          </a:prstGeom>
          <a:noFill/>
          <a:ln/>
        </p:spPr>
        <p:txBody>
          <a:bodyPr wrap="none" rtlCol="0" anchor="t"/>
          <a:lstStyle/>
          <a:p>
            <a:pPr marL="0" indent="0" algn="l">
              <a:lnSpc>
                <a:spcPts val="2719"/>
              </a:lnSpc>
              <a:buNone/>
            </a:pPr>
            <a:r>
              <a:rPr lang="en-US" sz="2175" b="1" dirty="0">
                <a:solidFill>
                  <a:srgbClr val="D7425E"/>
                </a:solidFill>
                <a:latin typeface="Nunito" pitchFamily="34" charset="0"/>
                <a:ea typeface="Nunito" pitchFamily="34" charset="-122"/>
                <a:cs typeface="Nunito" pitchFamily="34" charset="-120"/>
              </a:rPr>
              <a:t>Limited Optimization</a:t>
            </a:r>
            <a:endParaRPr lang="en-US" sz="2175" dirty="0"/>
          </a:p>
        </p:txBody>
      </p:sp>
      <p:sp>
        <p:nvSpPr>
          <p:cNvPr id="24" name="Text 5">
            <a:extLst>
              <a:ext uri="{FF2B5EF4-FFF2-40B4-BE49-F238E27FC236}">
                <a16:creationId xmlns:a16="http://schemas.microsoft.com/office/drawing/2014/main" id="{F6B5B06D-12D7-1BE0-B6D3-A962FF27D912}"/>
              </a:ext>
            </a:extLst>
          </p:cNvPr>
          <p:cNvSpPr/>
          <p:nvPr/>
        </p:nvSpPr>
        <p:spPr>
          <a:xfrm>
            <a:off x="527109" y="2635488"/>
            <a:ext cx="7879556" cy="706993"/>
          </a:xfrm>
          <a:prstGeom prst="rect">
            <a:avLst/>
          </a:prstGeom>
          <a:noFill/>
          <a:ln/>
        </p:spPr>
        <p:txBody>
          <a:bodyPr wrap="square" rtlCol="0" anchor="t"/>
          <a:lstStyle/>
          <a:p>
            <a:pPr marL="0" indent="0" algn="l">
              <a:lnSpc>
                <a:spcPts val="2784"/>
              </a:lnSpc>
              <a:buNone/>
            </a:pPr>
            <a:r>
              <a:rPr lang="en-US" sz="1740" dirty="0">
                <a:solidFill>
                  <a:schemeClr val="tx2">
                    <a:lumMod val="10000"/>
                  </a:schemeClr>
                </a:solidFill>
                <a:latin typeface="PT Sans" pitchFamily="34" charset="0"/>
                <a:ea typeface="PT Sans" pitchFamily="34" charset="-122"/>
                <a:cs typeface="PT Sans" pitchFamily="34" charset="-120"/>
              </a:rPr>
              <a:t>Existing approaches may not be optimized for automated screening by Applicant Tracking Systems (ATS).</a:t>
            </a:r>
            <a:endParaRPr lang="en-US" sz="1740" dirty="0">
              <a:solidFill>
                <a:schemeClr val="tx2">
                  <a:lumMod val="10000"/>
                </a:schemeClr>
              </a:solidFill>
            </a:endParaRPr>
          </a:p>
        </p:txBody>
      </p:sp>
      <p:sp>
        <p:nvSpPr>
          <p:cNvPr id="25" name="Text 6">
            <a:extLst>
              <a:ext uri="{FF2B5EF4-FFF2-40B4-BE49-F238E27FC236}">
                <a16:creationId xmlns:a16="http://schemas.microsoft.com/office/drawing/2014/main" id="{A8FAA717-9709-4A73-ADB2-068CEB3C3127}"/>
              </a:ext>
            </a:extLst>
          </p:cNvPr>
          <p:cNvSpPr/>
          <p:nvPr/>
        </p:nvSpPr>
        <p:spPr>
          <a:xfrm>
            <a:off x="526888" y="3421890"/>
            <a:ext cx="3271957" cy="345281"/>
          </a:xfrm>
          <a:prstGeom prst="rect">
            <a:avLst/>
          </a:prstGeom>
          <a:noFill/>
          <a:ln/>
        </p:spPr>
        <p:txBody>
          <a:bodyPr wrap="none" rtlCol="0" anchor="t"/>
          <a:lstStyle/>
          <a:p>
            <a:pPr marL="0" indent="0" algn="l">
              <a:lnSpc>
                <a:spcPts val="2719"/>
              </a:lnSpc>
              <a:buNone/>
            </a:pPr>
            <a:r>
              <a:rPr lang="en-US" sz="2175" b="1" dirty="0">
                <a:solidFill>
                  <a:srgbClr val="DD785E"/>
                </a:solidFill>
                <a:latin typeface="Nunito" pitchFamily="34" charset="0"/>
                <a:ea typeface="Nunito" pitchFamily="34" charset="-122"/>
                <a:cs typeface="Nunito" pitchFamily="34" charset="-120"/>
              </a:rPr>
              <a:t>Insufficient Differentiation</a:t>
            </a:r>
            <a:endParaRPr lang="en-US" sz="2175" dirty="0"/>
          </a:p>
        </p:txBody>
      </p:sp>
      <p:sp>
        <p:nvSpPr>
          <p:cNvPr id="26" name="Text 7">
            <a:extLst>
              <a:ext uri="{FF2B5EF4-FFF2-40B4-BE49-F238E27FC236}">
                <a16:creationId xmlns:a16="http://schemas.microsoft.com/office/drawing/2014/main" id="{96E27C93-00B8-FA7A-069A-286039405E60}"/>
              </a:ext>
            </a:extLst>
          </p:cNvPr>
          <p:cNvSpPr/>
          <p:nvPr/>
        </p:nvSpPr>
        <p:spPr>
          <a:xfrm>
            <a:off x="632222" y="3922429"/>
            <a:ext cx="7879556" cy="706993"/>
          </a:xfrm>
          <a:prstGeom prst="rect">
            <a:avLst/>
          </a:prstGeom>
          <a:noFill/>
          <a:ln/>
        </p:spPr>
        <p:txBody>
          <a:bodyPr wrap="square" rtlCol="0" anchor="t"/>
          <a:lstStyle/>
          <a:p>
            <a:pPr marL="0" indent="0" algn="l">
              <a:lnSpc>
                <a:spcPts val="2784"/>
              </a:lnSpc>
              <a:buNone/>
            </a:pPr>
            <a:r>
              <a:rPr lang="en-US" sz="1740" dirty="0">
                <a:solidFill>
                  <a:schemeClr val="tx2">
                    <a:lumMod val="10000"/>
                  </a:schemeClr>
                </a:solidFill>
                <a:latin typeface="PT Sans" pitchFamily="34" charset="0"/>
                <a:ea typeface="PT Sans" pitchFamily="34" charset="-122"/>
                <a:cs typeface="PT Sans" pitchFamily="34" charset="-120"/>
              </a:rPr>
              <a:t>Standard resume formats can make it challenging to stand out in a crowded job market.</a:t>
            </a:r>
            <a:endParaRPr lang="en-US" sz="1740" dirty="0">
              <a:solidFill>
                <a:schemeClr val="tx2">
                  <a:lumMod val="10000"/>
                </a:schemeClr>
              </a:solidFill>
            </a:endParaRPr>
          </a:p>
        </p:txBody>
      </p:sp>
    </p:spTree>
    <p:extLst>
      <p:ext uri="{BB962C8B-B14F-4D97-AF65-F5344CB8AC3E}">
        <p14:creationId xmlns:p14="http://schemas.microsoft.com/office/powerpoint/2010/main" val="1112431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69742"/>
            <a:ext cx="8520600" cy="638283"/>
          </a:xfrm>
          <a:prstGeom prst="rect">
            <a:avLst/>
          </a:prstGeom>
        </p:spPr>
        <p:txBody>
          <a:bodyPr spcFirstLastPara="1" wrap="square" lIns="91425" tIns="91425" rIns="91425" bIns="91425" anchor="t" anchorCtr="0">
            <a:noAutofit/>
          </a:bodyPr>
          <a:lstStyle/>
          <a:p>
            <a:pPr algn="ctr"/>
            <a:r>
              <a:rPr lang="en-US" sz="3200" b="1" dirty="0" err="1">
                <a:solidFill>
                  <a:srgbClr val="FFFFFF"/>
                </a:solidFill>
                <a:latin typeface="Nunito" pitchFamily="34" charset="0"/>
              </a:rPr>
              <a:t>Algoritham</a:t>
            </a:r>
            <a:r>
              <a:rPr lang="en-US" sz="3200" b="1" dirty="0">
                <a:solidFill>
                  <a:srgbClr val="FFFFFF"/>
                </a:solidFill>
                <a:latin typeface="Nunito" pitchFamily="34" charset="0"/>
              </a:rPr>
              <a:t> </a:t>
            </a:r>
            <a:br>
              <a:rPr lang="en-US" sz="3200" dirty="0"/>
            </a:br>
            <a:endParaRPr b="1" dirty="0">
              <a:solidFill>
                <a:srgbClr val="00B0F0"/>
              </a:solidFill>
              <a:latin typeface="Calibri" panose="020F0502020204030204" pitchFamily="34" charset="0"/>
              <a:cs typeface="Calibri" panose="020F0502020204030204" pitchFamily="34" charset="0"/>
            </a:endParaRPr>
          </a:p>
        </p:txBody>
      </p:sp>
      <p:sp>
        <p:nvSpPr>
          <p:cNvPr id="2" name="Google Shape;103;p18"/>
          <p:cNvSpPr txBox="1">
            <a:spLocks noGrp="1"/>
          </p:cNvSpPr>
          <p:nvPr>
            <p:ph type="body" idx="4294967295"/>
          </p:nvPr>
        </p:nvSpPr>
        <p:spPr>
          <a:xfrm>
            <a:off x="85242" y="643180"/>
            <a:ext cx="8911122" cy="4363795"/>
          </a:xfrm>
          <a:prstGeom prst="rect">
            <a:avLst/>
          </a:prstGeom>
        </p:spPr>
        <p:txBody>
          <a:bodyPr spcFirstLastPara="1" wrap="square" lIns="91425" tIns="91425" rIns="91425" bIns="91425" anchor="t" anchorCtr="0">
            <a:noAutofit/>
          </a:bodyPr>
          <a:lstStyle/>
          <a:p>
            <a:pPr>
              <a:lnSpc>
                <a:spcPct val="107000"/>
              </a:lnSpc>
              <a:spcAft>
                <a:spcPts val="800"/>
              </a:spcAft>
            </a:pPr>
            <a:r>
              <a:rPr lang="en-US" sz="16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Frontend Interface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HTML/CSS/JavaScript: These technologies are used to create the user interface (UI) of the web application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CSS Media Queries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Algorithms for responsive design ensure that the UI adapts to different screen sizes and devices.</a:t>
            </a:r>
          </a:p>
          <a:p>
            <a:pPr>
              <a:lnSpc>
                <a:spcPct val="107000"/>
              </a:lnSpc>
              <a:spcAft>
                <a:spcPts val="800"/>
              </a:spcAft>
            </a:pPr>
            <a:r>
              <a:rPr lang="en-IN" sz="16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Security Measures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Encryption Algorithms: Employed to secure sensitive data, such as user credentials and personal information </a:t>
            </a:r>
          </a:p>
          <a:p>
            <a:pPr>
              <a:lnSpc>
                <a:spcPct val="107000"/>
              </a:lnSpc>
              <a:spcAft>
                <a:spcPts val="800"/>
              </a:spcAft>
            </a:pPr>
            <a:r>
              <a:rPr lang="en-IN" sz="16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Input Validation</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Algorithms for validating user input to prevent common security vulnerabilities, such as SQL injection and cross-site scripting (XSS) attacks.</a:t>
            </a:r>
          </a:p>
          <a:p>
            <a:pPr>
              <a:lnSpc>
                <a:spcPct val="107000"/>
              </a:lnSpc>
              <a:spcAft>
                <a:spcPts val="800"/>
              </a:spcAft>
            </a:pPr>
            <a:r>
              <a:rPr lang="en-US" sz="16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Algorithms for Data Management</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Algorithms for storing, retrieving, and updating resume data efficiently are implemented, ensuring fast and reliable access to user information .Authentication and Authorization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Word Document Generation (Optional)</a:t>
            </a:r>
            <a:r>
              <a:rPr lang="en-US" sz="1600" dirty="0">
                <a:effectLst/>
                <a:latin typeface="Calibri" panose="020F0502020204030204" pitchFamily="34" charset="0"/>
                <a:ea typeface="Calibri" panose="020F0502020204030204" pitchFamily="34" charset="0"/>
                <a:cs typeface="Times New Roman" panose="02020603050405020304" pitchFamily="18" charset="0"/>
              </a:rPr>
              <a:t>: Algorithm to convert the rendered resume into a Word document. Libraries like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docxtemplater</a:t>
            </a:r>
            <a:r>
              <a:rPr lang="en-US" sz="1600" dirty="0">
                <a:effectLst/>
                <a:latin typeface="Calibri" panose="020F0502020204030204" pitchFamily="34" charset="0"/>
                <a:ea typeface="Calibri" panose="020F0502020204030204" pitchFamily="34" charset="0"/>
                <a:cs typeface="Times New Roman" panose="02020603050405020304" pitchFamily="18" charset="0"/>
              </a:rPr>
              <a:t> or server-side tools can be used for this purpose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600"/>
              </a:spcAft>
              <a:buNone/>
            </a:pPr>
            <a:endParaRPr lang="en-US" sz="1600" dirty="0">
              <a:solidFill>
                <a:schemeClr val="tx1"/>
              </a:solidFill>
              <a:latin typeface="Calibri" panose="020F0502020204030204" pitchFamily="34" charset="0"/>
              <a:cs typeface="Calibri" panose="020F0502020204030204" pitchFamily="34"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24"/>
          <p:cNvSpPr txBox="1">
            <a:spLocks noGrp="1"/>
          </p:cNvSpPr>
          <p:nvPr>
            <p:ph type="title" idx="4294967295"/>
          </p:nvPr>
        </p:nvSpPr>
        <p:spPr>
          <a:xfrm>
            <a:off x="118188" y="78176"/>
            <a:ext cx="8520600" cy="572700"/>
          </a:xfrm>
          <a:prstGeom prst="rect">
            <a:avLst/>
          </a:prstGeom>
        </p:spPr>
        <p:txBody>
          <a:bodyPr spcFirstLastPara="1" wrap="square" lIns="91425" tIns="91425" rIns="91425" bIns="91425" anchor="t" anchorCtr="0">
            <a:noAutofit/>
          </a:bodyPr>
          <a:lstStyle/>
          <a:p>
            <a:r>
              <a:rPr lang="en-US" sz="2800" dirty="0">
                <a:solidFill>
                  <a:schemeClr val="accent5">
                    <a:lumMod val="75000"/>
                  </a:schemeClr>
                </a:solidFill>
              </a:rPr>
              <a:t>                            IMPLEMENTATION </a:t>
            </a:r>
            <a:endParaRPr lang="en-US" sz="2400" b="1" dirty="0">
              <a:solidFill>
                <a:schemeClr val="accent5">
                  <a:lumMod val="75000"/>
                </a:schemeClr>
              </a:solidFill>
              <a:latin typeface="Calibri" panose="020F0502020204030204" pitchFamily="34" charset="0"/>
              <a:cs typeface="Calibri" panose="020F0502020204030204" pitchFamily="34" charset="0"/>
            </a:endParaRPr>
          </a:p>
        </p:txBody>
      </p:sp>
      <p:sp>
        <p:nvSpPr>
          <p:cNvPr id="142" name="Google Shape;142;p24"/>
          <p:cNvSpPr txBox="1">
            <a:spLocks noGrp="1"/>
          </p:cNvSpPr>
          <p:nvPr>
            <p:ph type="body" idx="4294967295"/>
          </p:nvPr>
        </p:nvSpPr>
        <p:spPr>
          <a:xfrm>
            <a:off x="118188" y="771646"/>
            <a:ext cx="8769601" cy="4218808"/>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600" b="1" dirty="0">
                <a:solidFill>
                  <a:srgbClr val="C00000"/>
                </a:solidFill>
              </a:rPr>
              <a:t>Requirement Gathering</a:t>
            </a:r>
            <a:r>
              <a:rPr lang="en-US" sz="1600" dirty="0"/>
              <a:t>: Understand the features users would want in a resume builder.</a:t>
            </a:r>
          </a:p>
          <a:p>
            <a:pPr marL="0" lvl="0" indent="0" algn="l" rtl="0">
              <a:spcBef>
                <a:spcPts val="0"/>
              </a:spcBef>
              <a:spcAft>
                <a:spcPts val="0"/>
              </a:spcAft>
            </a:pPr>
            <a:endParaRPr lang="en-US" sz="1600" dirty="0"/>
          </a:p>
          <a:p>
            <a:pPr marL="285750" lvl="0" indent="-285750" algn="l" rtl="0">
              <a:spcBef>
                <a:spcPts val="0"/>
              </a:spcBef>
              <a:spcAft>
                <a:spcPts val="0"/>
              </a:spcAft>
              <a:buFont typeface="Arial" panose="020B0604020202020204" pitchFamily="34" charset="0"/>
              <a:buChar char="•"/>
            </a:pPr>
            <a:r>
              <a:rPr lang="en-US" sz="1600" b="1" dirty="0">
                <a:solidFill>
                  <a:srgbClr val="C00000"/>
                </a:solidFill>
              </a:rPr>
              <a:t>Design</a:t>
            </a:r>
            <a:r>
              <a:rPr lang="en-US" sz="1600" dirty="0"/>
              <a:t>: Plan the layout, user interface, and database structure.</a:t>
            </a:r>
          </a:p>
          <a:p>
            <a:pPr marL="0" lvl="0" indent="0" algn="l" rtl="0">
              <a:spcBef>
                <a:spcPts val="0"/>
              </a:spcBef>
              <a:spcAft>
                <a:spcPts val="0"/>
              </a:spcAft>
            </a:pPr>
            <a:endParaRPr lang="en-US" sz="1600" dirty="0"/>
          </a:p>
          <a:p>
            <a:pPr marL="285750" lvl="0" indent="-285750" algn="l" rtl="0">
              <a:spcBef>
                <a:spcPts val="0"/>
              </a:spcBef>
              <a:spcAft>
                <a:spcPts val="0"/>
              </a:spcAft>
              <a:buFont typeface="Arial" panose="020B0604020202020204" pitchFamily="34" charset="0"/>
              <a:buChar char="•"/>
            </a:pPr>
            <a:r>
              <a:rPr lang="en-US" sz="1600" b="1" dirty="0">
                <a:solidFill>
                  <a:srgbClr val="C00000"/>
                </a:solidFill>
              </a:rPr>
              <a:t>Development</a:t>
            </a:r>
            <a:r>
              <a:rPr lang="en-US" sz="1600" dirty="0"/>
              <a:t>: Write code to implement the features and functionality.</a:t>
            </a:r>
          </a:p>
          <a:p>
            <a:pPr marL="0" lvl="0" indent="0" algn="l" rtl="0">
              <a:spcBef>
                <a:spcPts val="0"/>
              </a:spcBef>
              <a:spcAft>
                <a:spcPts val="0"/>
              </a:spcAft>
            </a:pPr>
            <a:endParaRPr lang="en-US" sz="1600" dirty="0"/>
          </a:p>
          <a:p>
            <a:pPr marL="285750" lvl="0" indent="-285750" algn="l" rtl="0">
              <a:spcBef>
                <a:spcPts val="0"/>
              </a:spcBef>
              <a:spcAft>
                <a:spcPts val="0"/>
              </a:spcAft>
              <a:buFont typeface="Arial" panose="020B0604020202020204" pitchFamily="34" charset="0"/>
              <a:buChar char="•"/>
            </a:pPr>
            <a:r>
              <a:rPr lang="en-US" sz="1600" b="1" dirty="0">
                <a:solidFill>
                  <a:srgbClr val="C00000"/>
                </a:solidFill>
              </a:rPr>
              <a:t>Testing</a:t>
            </a:r>
            <a:r>
              <a:rPr lang="en-US" sz="1600" dirty="0"/>
              <a:t>: Test the application thoroughly to ensure it works as expected.</a:t>
            </a:r>
          </a:p>
          <a:p>
            <a:pPr marL="285750" lvl="0" indent="-285750" algn="l" rtl="0">
              <a:spcBef>
                <a:spcPts val="0"/>
              </a:spcBef>
              <a:spcAft>
                <a:spcPts val="0"/>
              </a:spcAft>
              <a:buFont typeface="Arial" panose="020B0604020202020204" pitchFamily="34" charset="0"/>
              <a:buChar char="•"/>
            </a:pPr>
            <a:endParaRPr lang="en-US" sz="1600" dirty="0"/>
          </a:p>
          <a:p>
            <a:pPr marL="285750" lvl="0" indent="-285750" algn="l" rtl="0">
              <a:spcBef>
                <a:spcPts val="0"/>
              </a:spcBef>
              <a:spcAft>
                <a:spcPts val="0"/>
              </a:spcAft>
              <a:buFont typeface="Arial" panose="020B0604020202020204" pitchFamily="34" charset="0"/>
              <a:buChar char="•"/>
            </a:pPr>
            <a:r>
              <a:rPr lang="en-US" sz="1600" b="1" dirty="0">
                <a:solidFill>
                  <a:srgbClr val="C00000"/>
                </a:solidFill>
              </a:rPr>
              <a:t>Deployment</a:t>
            </a:r>
            <a:r>
              <a:rPr lang="en-US" sz="1600" dirty="0"/>
              <a:t>: Deploy the application to a web server or cloud platform.</a:t>
            </a:r>
          </a:p>
          <a:p>
            <a:pPr marL="285750" lvl="0" indent="-285750" algn="l" rtl="0">
              <a:spcBef>
                <a:spcPts val="0"/>
              </a:spcBef>
              <a:spcAft>
                <a:spcPts val="0"/>
              </a:spcAft>
              <a:buFont typeface="Arial" panose="020B0604020202020204" pitchFamily="34" charset="0"/>
              <a:buChar char="•"/>
            </a:pPr>
            <a:endParaRPr lang="en-US" sz="1600" dirty="0"/>
          </a:p>
          <a:p>
            <a:pPr marL="285750" lvl="0" indent="-285750" algn="l" rtl="0">
              <a:spcBef>
                <a:spcPts val="0"/>
              </a:spcBef>
              <a:spcAft>
                <a:spcPts val="0"/>
              </a:spcAft>
              <a:buFont typeface="Arial" panose="020B0604020202020204" pitchFamily="34" charset="0"/>
              <a:buChar char="•"/>
            </a:pPr>
            <a:r>
              <a:rPr lang="en-US" sz="1600" b="1" dirty="0">
                <a:solidFill>
                  <a:srgbClr val="C00000"/>
                </a:solidFill>
              </a:rPr>
              <a:t>Key features could include </a:t>
            </a:r>
            <a:r>
              <a:rPr lang="en-US" sz="1600" dirty="0"/>
              <a:t>:</a:t>
            </a:r>
          </a:p>
          <a:p>
            <a:pPr marL="285750" lvl="0" indent="-285750" algn="l" rtl="0">
              <a:spcBef>
                <a:spcPts val="0"/>
              </a:spcBef>
              <a:spcAft>
                <a:spcPts val="0"/>
              </a:spcAft>
              <a:buFont typeface="Arial" panose="020B0604020202020204" pitchFamily="34" charset="0"/>
              <a:buChar char="•"/>
            </a:pPr>
            <a:r>
              <a:rPr lang="en-US" sz="1600" dirty="0"/>
              <a:t>User authentication</a:t>
            </a:r>
          </a:p>
          <a:p>
            <a:pPr marL="285750" lvl="0" indent="-285750" algn="l" rtl="0">
              <a:spcBef>
                <a:spcPts val="0"/>
              </a:spcBef>
              <a:spcAft>
                <a:spcPts val="0"/>
              </a:spcAft>
              <a:buFont typeface="Arial" panose="020B0604020202020204" pitchFamily="34" charset="0"/>
              <a:buChar char="•"/>
            </a:pPr>
            <a:r>
              <a:rPr lang="en-US" sz="1600" dirty="0"/>
              <a:t>Template selection </a:t>
            </a:r>
          </a:p>
          <a:p>
            <a:pPr marL="285750" lvl="0" indent="-285750" algn="l" rtl="0">
              <a:spcBef>
                <a:spcPts val="0"/>
              </a:spcBef>
              <a:spcAft>
                <a:spcPts val="0"/>
              </a:spcAft>
              <a:buFont typeface="Arial" panose="020B0604020202020204" pitchFamily="34" charset="0"/>
              <a:buChar char="•"/>
            </a:pPr>
            <a:r>
              <a:rPr lang="en-US" sz="1600" dirty="0"/>
              <a:t>Section customization (e.g., education, work experience, skills)Preview and download </a:t>
            </a:r>
            <a:r>
              <a:rPr lang="en-US" sz="1600" dirty="0" err="1"/>
              <a:t>functionalityExport</a:t>
            </a:r>
            <a:r>
              <a:rPr lang="en-US" sz="1600" dirty="0"/>
              <a:t> options (PDF, Word)Resume storage and management</a:t>
            </a:r>
          </a:p>
          <a:p>
            <a:pPr marL="0" lvl="0" indent="0" algn="just" rtl="0">
              <a:spcBef>
                <a:spcPts val="1600"/>
              </a:spcBef>
              <a:spcAft>
                <a:spcPts val="0"/>
              </a:spcAft>
              <a:buNone/>
            </a:pPr>
            <a:endParaRPr sz="1600" dirty="0">
              <a:latin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24"/>
          <p:cNvSpPr txBox="1">
            <a:spLocks noGrp="1"/>
          </p:cNvSpPr>
          <p:nvPr>
            <p:ph type="title" idx="4294967295"/>
          </p:nvPr>
        </p:nvSpPr>
        <p:spPr>
          <a:xfrm>
            <a:off x="118188" y="78176"/>
            <a:ext cx="8520600" cy="572700"/>
          </a:xfrm>
          <a:prstGeom prst="rect">
            <a:avLst/>
          </a:prstGeom>
        </p:spPr>
        <p:txBody>
          <a:bodyPr spcFirstLastPara="1" wrap="square" lIns="91425" tIns="91425" rIns="91425" bIns="91425" anchor="t" anchorCtr="0">
            <a:noAutofit/>
          </a:bodyPr>
          <a:lstStyle/>
          <a:p>
            <a:r>
              <a:rPr lang="en-US" sz="2800" dirty="0">
                <a:solidFill>
                  <a:schemeClr val="accent5">
                    <a:lumMod val="75000"/>
                  </a:schemeClr>
                </a:solidFill>
              </a:rPr>
              <a:t>                            IMPLEMENTATION </a:t>
            </a:r>
            <a:endParaRPr lang="en-US" sz="2400" b="1" dirty="0">
              <a:solidFill>
                <a:schemeClr val="accent5">
                  <a:lumMod val="75000"/>
                </a:schemeClr>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0A2FD2B5-2571-6D8A-CE79-EFE7A921771D}"/>
              </a:ext>
            </a:extLst>
          </p:cNvPr>
          <p:cNvPicPr>
            <a:picLocks noChangeAspect="1"/>
          </p:cNvPicPr>
          <p:nvPr/>
        </p:nvPicPr>
        <p:blipFill>
          <a:blip r:embed="rId3"/>
          <a:stretch>
            <a:fillRect/>
          </a:stretch>
        </p:blipFill>
        <p:spPr>
          <a:xfrm>
            <a:off x="224725" y="626387"/>
            <a:ext cx="8578311" cy="4442557"/>
          </a:xfrm>
          <a:prstGeom prst="rect">
            <a:avLst/>
          </a:prstGeom>
        </p:spPr>
      </p:pic>
    </p:spTree>
    <p:extLst>
      <p:ext uri="{BB962C8B-B14F-4D97-AF65-F5344CB8AC3E}">
        <p14:creationId xmlns:p14="http://schemas.microsoft.com/office/powerpoint/2010/main" val="1035929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24"/>
          <p:cNvSpPr txBox="1">
            <a:spLocks noGrp="1"/>
          </p:cNvSpPr>
          <p:nvPr>
            <p:ph type="title" idx="4294967295"/>
          </p:nvPr>
        </p:nvSpPr>
        <p:spPr>
          <a:xfrm>
            <a:off x="118188" y="78176"/>
            <a:ext cx="8520600" cy="572700"/>
          </a:xfrm>
          <a:prstGeom prst="rect">
            <a:avLst/>
          </a:prstGeom>
        </p:spPr>
        <p:txBody>
          <a:bodyPr spcFirstLastPara="1" wrap="square" lIns="91425" tIns="91425" rIns="91425" bIns="91425" anchor="t" anchorCtr="0">
            <a:noAutofit/>
          </a:bodyPr>
          <a:lstStyle/>
          <a:p>
            <a:r>
              <a:rPr lang="en-US" sz="2800" dirty="0">
                <a:solidFill>
                  <a:schemeClr val="accent5">
                    <a:lumMod val="75000"/>
                  </a:schemeClr>
                </a:solidFill>
              </a:rPr>
              <a:t>                            IMPLEMENTATION </a:t>
            </a:r>
            <a:endParaRPr lang="en-US" sz="2400" b="1" dirty="0">
              <a:solidFill>
                <a:schemeClr val="accent5">
                  <a:lumMod val="75000"/>
                </a:schemeClr>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49D59CDF-5BA6-3837-E23C-448F6DF469A9}"/>
              </a:ext>
            </a:extLst>
          </p:cNvPr>
          <p:cNvPicPr>
            <a:picLocks noChangeAspect="1"/>
          </p:cNvPicPr>
          <p:nvPr/>
        </p:nvPicPr>
        <p:blipFill>
          <a:blip r:embed="rId3"/>
          <a:stretch>
            <a:fillRect/>
          </a:stretch>
        </p:blipFill>
        <p:spPr>
          <a:xfrm>
            <a:off x="505212" y="650876"/>
            <a:ext cx="7701030" cy="4331829"/>
          </a:xfrm>
          <a:prstGeom prst="rect">
            <a:avLst/>
          </a:prstGeom>
        </p:spPr>
      </p:pic>
    </p:spTree>
    <p:extLst>
      <p:ext uri="{BB962C8B-B14F-4D97-AF65-F5344CB8AC3E}">
        <p14:creationId xmlns:p14="http://schemas.microsoft.com/office/powerpoint/2010/main" val="582299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24"/>
          <p:cNvSpPr txBox="1">
            <a:spLocks noGrp="1"/>
          </p:cNvSpPr>
          <p:nvPr>
            <p:ph type="title" idx="4294967295"/>
          </p:nvPr>
        </p:nvSpPr>
        <p:spPr>
          <a:xfrm>
            <a:off x="311700" y="169962"/>
            <a:ext cx="8520600" cy="572700"/>
          </a:xfrm>
          <a:prstGeom prst="rect">
            <a:avLst/>
          </a:prstGeom>
        </p:spPr>
        <p:txBody>
          <a:bodyPr spcFirstLastPara="1" wrap="square" lIns="91425" tIns="91425" rIns="91425" bIns="91425" anchor="t" anchorCtr="0">
            <a:noAutofit/>
          </a:bodyPr>
          <a:lstStyle/>
          <a:p>
            <a:r>
              <a:rPr lang="en-US" sz="2400" b="1" dirty="0">
                <a:solidFill>
                  <a:schemeClr val="accent5">
                    <a:lumMod val="75000"/>
                  </a:schemeClr>
                </a:solidFill>
                <a:latin typeface="Nunito" pitchFamily="34" charset="0"/>
              </a:rPr>
              <a:t>     Comparative study of proposed and existing system</a:t>
            </a:r>
            <a:br>
              <a:rPr lang="en-US" sz="2800" dirty="0"/>
            </a:br>
            <a:endParaRPr lang="en-US" sz="2800" b="1" dirty="0">
              <a:solidFill>
                <a:srgbClr val="FFFF00"/>
              </a:solidFill>
              <a:latin typeface="Calibri" panose="020F0502020204030204" pitchFamily="34" charset="0"/>
              <a:cs typeface="Calibri" panose="020F0502020204030204" pitchFamily="34" charset="0"/>
            </a:endParaRPr>
          </a:p>
        </p:txBody>
      </p:sp>
      <p:sp>
        <p:nvSpPr>
          <p:cNvPr id="142" name="Google Shape;142;p24"/>
          <p:cNvSpPr txBox="1">
            <a:spLocks noGrp="1"/>
          </p:cNvSpPr>
          <p:nvPr>
            <p:ph type="body" idx="4294967295"/>
          </p:nvPr>
        </p:nvSpPr>
        <p:spPr>
          <a:xfrm>
            <a:off x="200722" y="909891"/>
            <a:ext cx="8631578" cy="4836640"/>
          </a:xfrm>
          <a:prstGeom prst="rect">
            <a:avLst/>
          </a:prstGeom>
        </p:spPr>
        <p:txBody>
          <a:bodyPr spcFirstLastPara="1" wrap="square" lIns="91425" tIns="91425" rIns="91425" bIns="91425" anchor="t" anchorCtr="0">
            <a:noAutofit/>
          </a:bodyPr>
          <a:lstStyle/>
          <a:p>
            <a:pPr>
              <a:lnSpc>
                <a:spcPct val="107000"/>
              </a:lnSpc>
              <a:spcAft>
                <a:spcPts val="800"/>
              </a:spcAft>
            </a:pPr>
            <a:r>
              <a:rPr lang="en-US" sz="16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User Interface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An intuitive interface where users can input their personal details, work experience, education, skills, etc. This interface could be a web application, mobile app, or both.</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Data Storage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 database to store user information securely. This could be relational (SQL) or NoSQL, depending on the scalability and complexity requirements.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Template Generation</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Algorithms to generate resume templates based on the parsed information. These algorithms would format the data into visually appealing and professionally structured resumes. They might include predefined layouts and designs, customizable sections, and styling options.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Personalization</a:t>
            </a: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Features to allow users to customize their resumes further, such as choosing different fonts, colors, layouts, and adding sections specific to their industry or career goals.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Validation and Feedback</a:t>
            </a:r>
            <a:r>
              <a:rPr lang="en-US" sz="1600" b="1" dirty="0">
                <a:effectLst/>
                <a:latin typeface="Calibri" panose="020F0502020204030204" pitchFamily="34" charset="0"/>
                <a:ea typeface="Calibri" panose="020F0502020204030204" pitchFamily="34" charset="0"/>
                <a:cs typeface="Times New Roman" panose="02020603050405020304" pitchFamily="18"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Validation checks to ensure that the entered information is correct and complete. Feedback mechanisms could provide suggestions for improving the resume's effectiveness, such as adding more relevant keywords or rearranging sections</a:t>
            </a:r>
            <a:endParaRPr lang="en-IN"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Google Shape;201;p26"/>
          <p:cNvSpPr txBox="1">
            <a:spLocks noGrp="1"/>
          </p:cNvSpPr>
          <p:nvPr>
            <p:ph type="title"/>
          </p:nvPr>
        </p:nvSpPr>
        <p:spPr>
          <a:xfrm>
            <a:off x="118412" y="45526"/>
            <a:ext cx="8520600" cy="572700"/>
          </a:xfrm>
          <a:prstGeom prst="rect">
            <a:avLst/>
          </a:prstGeom>
        </p:spPr>
        <p:txBody>
          <a:bodyPr spcFirstLastPara="1" wrap="square" lIns="91425" tIns="91425" rIns="91425" bIns="91425" anchor="t" anchorCtr="0">
            <a:noAutofit/>
          </a:bodyPr>
          <a:lstStyle/>
          <a:p>
            <a:r>
              <a:rPr lang="en-US" sz="3200" b="1" dirty="0">
                <a:solidFill>
                  <a:srgbClr val="FFFFFF"/>
                </a:solidFill>
                <a:latin typeface="Nunito" pitchFamily="34" charset="0"/>
              </a:rPr>
              <a:t>                   </a:t>
            </a:r>
            <a:r>
              <a:rPr lang="en-US" sz="3200" b="1" dirty="0">
                <a:solidFill>
                  <a:schemeClr val="accent5">
                    <a:lumMod val="75000"/>
                  </a:schemeClr>
                </a:solidFill>
                <a:latin typeface="Nunito" pitchFamily="34" charset="0"/>
              </a:rPr>
              <a:t>Future scope </a:t>
            </a:r>
            <a:br>
              <a:rPr lang="en-US" sz="3200" dirty="0"/>
            </a:br>
            <a:endParaRPr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5A8A3FBC-41DC-C9D7-0911-3CBDE6B55414}"/>
              </a:ext>
            </a:extLst>
          </p:cNvPr>
          <p:cNvSpPr txBox="1"/>
          <p:nvPr/>
        </p:nvSpPr>
        <p:spPr>
          <a:xfrm>
            <a:off x="212695" y="618226"/>
            <a:ext cx="8520600" cy="4576453"/>
          </a:xfrm>
          <a:prstGeom prst="rect">
            <a:avLst/>
          </a:prstGeom>
          <a:noFill/>
          <a:ln w="0">
            <a:solidFill>
              <a:srgbClr val="002060"/>
            </a:solidFill>
          </a:ln>
        </p:spPr>
        <p:txBody>
          <a:bodyPr wrap="square" rtlCol="0">
            <a:spAutoFit/>
          </a:bodyPr>
          <a:lstStyle/>
          <a:p>
            <a:pPr marL="342900" lvl="0" indent="-342900">
              <a:lnSpc>
                <a:spcPct val="107000"/>
              </a:lnSpc>
              <a:spcAft>
                <a:spcPts val="800"/>
              </a:spcAft>
              <a:buFont typeface="Arial" panose="020B0604020202020204" pitchFamily="34" charset="0"/>
              <a:buChar char="•"/>
              <a:tabLst>
                <a:tab pos="457200" algn="l"/>
              </a:tabLst>
            </a:pPr>
            <a:r>
              <a:rPr lang="en-US" sz="16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Advanced Templates</a:t>
            </a:r>
            <a:r>
              <a:rPr lang="en-US"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Introduce more diverse and customizable templates to cater to different industries, career levels, and personal preferences. Consider adding templates optimized for specific job roles or sectors.</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6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AI Integration</a:t>
            </a:r>
            <a:r>
              <a:rPr lang="en-US"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Incorporate artificial intelligence (AI) capabilities to provide personalized suggestions for content, formatting, and keywords based on the user's industry, experience, and job preferences. AI can also assist in identifying potential improvements for the resume.</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6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Language Support</a:t>
            </a:r>
            <a:r>
              <a:rPr lang="en-US"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Expand language support to accommodate users from diverse linguistic backgrounds. This could include multilingual templates, translation features, or localized content recommendations.</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6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Career Guidance</a:t>
            </a:r>
            <a:r>
              <a:rPr lang="en-US"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Offer additional resources and guidance to help users navigate the job search process effectively, such as interview tips, networking strategies, and career development resources.</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6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Integration with Job Platforms</a:t>
            </a:r>
            <a:r>
              <a:rPr lang="en-US"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Forge partnerships with job search platforms or professional networking sites to enable seamless integration of resumes created using the builder. This could include one-click submission to job applications or automatic syncing of profile information.</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1815602938"/>
              </p:ext>
            </p:extLst>
          </p:nvPr>
        </p:nvGraphicFramePr>
        <p:xfrm>
          <a:off x="181912" y="1122897"/>
          <a:ext cx="8780175" cy="2926736"/>
        </p:xfrm>
        <a:graphic>
          <a:graphicData uri="http://schemas.openxmlformats.org/drawingml/2006/table">
            <a:tbl>
              <a:tblPr firstRow="1" bandRow="1">
                <a:tableStyleId>{BDBED569-4797-4DF1-A0F4-6AAB3CD982D8}</a:tableStyleId>
              </a:tblPr>
              <a:tblGrid>
                <a:gridCol w="939065">
                  <a:extLst>
                    <a:ext uri="{9D8B030D-6E8A-4147-A177-3AD203B41FA5}">
                      <a16:colId xmlns:a16="http://schemas.microsoft.com/office/drawing/2014/main" val="20000"/>
                    </a:ext>
                  </a:extLst>
                </a:gridCol>
                <a:gridCol w="7841110">
                  <a:extLst>
                    <a:ext uri="{9D8B030D-6E8A-4147-A177-3AD203B41FA5}">
                      <a16:colId xmlns:a16="http://schemas.microsoft.com/office/drawing/2014/main" val="20001"/>
                    </a:ext>
                  </a:extLst>
                </a:gridCol>
              </a:tblGrid>
              <a:tr h="905384">
                <a:tc>
                  <a:txBody>
                    <a:bodyPr/>
                    <a:lstStyle/>
                    <a:p>
                      <a:r>
                        <a:rPr lang="en-IN" altLang="en-US" sz="1600" b="0" dirty="0">
                          <a:latin typeface="Calibri" panose="020F0502020204030204" pitchFamily="34" charset="0"/>
                          <a:cs typeface="Calibri" panose="020F0502020204030204" pitchFamily="34" charset="0"/>
                        </a:rPr>
                        <a:t>[1]</a:t>
                      </a:r>
                    </a:p>
                  </a:txBody>
                  <a:tcPr anchor="ctr"/>
                </a:tc>
                <a:tc>
                  <a:txBody>
                    <a:bodyPr/>
                    <a:lstStyle/>
                    <a:p>
                      <a:pPr lvl="1" algn="just"/>
                      <a:r>
                        <a:rPr lang="en-US" sz="1600" b="0" dirty="0">
                          <a:latin typeface="Calibri" panose="020F0502020204030204" pitchFamily="34" charset="0"/>
                          <a:cs typeface="Calibri" panose="020F0502020204030204" pitchFamily="34" charset="0"/>
                        </a:rPr>
                        <a:t>Simple Resume Builder: A basic resume builder project on GitHub .Resume Builder Another open-source resume builder project with Flask backend and React frontend.</a:t>
                      </a:r>
                    </a:p>
                  </a:txBody>
                  <a:tcPr/>
                </a:tc>
                <a:extLst>
                  <a:ext uri="{0D108BD9-81ED-4DB2-BD59-A6C34878D82A}">
                    <a16:rowId xmlns:a16="http://schemas.microsoft.com/office/drawing/2014/main" val="10000"/>
                  </a:ext>
                </a:extLst>
              </a:tr>
              <a:tr h="918513">
                <a:tc>
                  <a:txBody>
                    <a:bodyPr/>
                    <a:lstStyle/>
                    <a:p>
                      <a:r>
                        <a:rPr lang="en-IN" altLang="en-US" sz="1600" b="0" dirty="0">
                          <a:latin typeface="Calibri" panose="020F0502020204030204" pitchFamily="34" charset="0"/>
                          <a:cs typeface="Calibri" panose="020F0502020204030204" pitchFamily="34" charset="0"/>
                        </a:rPr>
                        <a:t>[</a:t>
                      </a:r>
                      <a:r>
                        <a:rPr lang="en-US" sz="1600" b="0" dirty="0">
                          <a:latin typeface="Calibri" panose="020F0502020204030204" pitchFamily="34" charset="0"/>
                          <a:cs typeface="Calibri" panose="020F0502020204030204" pitchFamily="34" charset="0"/>
                        </a:rPr>
                        <a:t>2</a:t>
                      </a:r>
                      <a:r>
                        <a:rPr lang="en-IN" altLang="en-US" sz="1600" b="0" dirty="0">
                          <a:latin typeface="Calibri" panose="020F0502020204030204" pitchFamily="34" charset="0"/>
                          <a:cs typeface="Calibri" panose="020F0502020204030204" pitchFamily="34" charset="0"/>
                        </a:rPr>
                        <a:t>]</a:t>
                      </a:r>
                    </a:p>
                  </a:txBody>
                  <a:tcPr anchor="ctr"/>
                </a:tc>
                <a:tc>
                  <a:txBody>
                    <a:bodyPr/>
                    <a:lstStyle/>
                    <a:p>
                      <a:r>
                        <a:rPr lang="en-US" sz="1600" b="0" dirty="0">
                          <a:latin typeface="Calibri" panose="020F0502020204030204" pitchFamily="34" charset="0"/>
                          <a:cs typeface="Calibri" panose="020F0502020204030204" pitchFamily="34" charset="0"/>
                        </a:rPr>
                        <a:t>Build a Resume Template with HTML &amp; CSS: A tutorial on creating a simple resume template using HTML and CSS</a:t>
                      </a:r>
                    </a:p>
                  </a:txBody>
                  <a:tcPr/>
                </a:tc>
                <a:extLst>
                  <a:ext uri="{0D108BD9-81ED-4DB2-BD59-A6C34878D82A}">
                    <a16:rowId xmlns:a16="http://schemas.microsoft.com/office/drawing/2014/main" val="10001"/>
                  </a:ext>
                </a:extLst>
              </a:tr>
              <a:tr h="1102839">
                <a:tc>
                  <a:txBody>
                    <a:bodyPr/>
                    <a:lstStyle/>
                    <a:p>
                      <a:r>
                        <a:rPr lang="en-US" sz="1600" b="0" dirty="0">
                          <a:latin typeface="Calibri" panose="020F0502020204030204" pitchFamily="34" charset="0"/>
                          <a:cs typeface="Calibri" panose="020F0502020204030204" pitchFamily="34" charset="0"/>
                        </a:rPr>
                        <a:t> </a:t>
                      </a:r>
                      <a:r>
                        <a:rPr lang="en-IN" altLang="en-US" sz="1600" b="0" dirty="0">
                          <a:latin typeface="Calibri" panose="020F0502020204030204" pitchFamily="34" charset="0"/>
                          <a:cs typeface="Calibri" panose="020F0502020204030204" pitchFamily="34" charset="0"/>
                        </a:rPr>
                        <a:t>[</a:t>
                      </a:r>
                      <a:r>
                        <a:rPr lang="en-US" sz="1600" b="0" dirty="0">
                          <a:latin typeface="Calibri" panose="020F0502020204030204" pitchFamily="34" charset="0"/>
                          <a:cs typeface="Calibri" panose="020F0502020204030204" pitchFamily="34" charset="0"/>
                        </a:rPr>
                        <a:t>3</a:t>
                      </a:r>
                      <a:r>
                        <a:rPr lang="en-IN" altLang="en-US" sz="1600" b="0" dirty="0">
                          <a:latin typeface="Calibri" panose="020F0502020204030204" pitchFamily="34" charset="0"/>
                          <a:cs typeface="Calibri" panose="020F0502020204030204" pitchFamily="34" charset="0"/>
                        </a:rPr>
                        <a:t>]</a:t>
                      </a:r>
                    </a:p>
                  </a:txBody>
                  <a:tcPr anchor="ctr"/>
                </a:tc>
                <a:tc>
                  <a:txBody>
                    <a:bodyPr/>
                    <a:lstStyle/>
                    <a:p>
                      <a:r>
                        <a:rPr lang="en-US" sz="1600" b="0" dirty="0">
                          <a:latin typeface="Calibri" panose="020F0502020204030204" pitchFamily="34" charset="0"/>
                          <a:cs typeface="Calibri" panose="020F0502020204030204" pitchFamily="34" charset="0"/>
                        </a:rPr>
                        <a:t> </a:t>
                      </a:r>
                      <a:r>
                        <a:rPr lang="en-US" sz="1600" b="0" dirty="0" err="1">
                          <a:latin typeface="Calibri" panose="020F0502020204030204" pitchFamily="34" charset="0"/>
                          <a:cs typeface="Calibri" panose="020F0502020204030204" pitchFamily="34" charset="0"/>
                        </a:rPr>
                        <a:t>PDFKit</a:t>
                      </a:r>
                      <a:r>
                        <a:rPr lang="en-US" sz="1600" b="0" dirty="0">
                          <a:latin typeface="Calibri" panose="020F0502020204030204" pitchFamily="34" charset="0"/>
                          <a:cs typeface="Calibri" panose="020F0502020204030204" pitchFamily="34" charset="0"/>
                        </a:rPr>
                        <a:t>: A JavaScript PDF generation library that can be used to generate PDF </a:t>
                      </a:r>
                      <a:r>
                        <a:rPr lang="en-US" sz="1600" b="0" dirty="0" err="1">
                          <a:latin typeface="Calibri" panose="020F0502020204030204" pitchFamily="34" charset="0"/>
                          <a:cs typeface="Calibri" panose="020F0502020204030204" pitchFamily="34" charset="0"/>
                        </a:rPr>
                        <a:t>resumes.Articles</a:t>
                      </a:r>
                      <a:r>
                        <a:rPr lang="en-US" sz="1600" b="0" dirty="0">
                          <a:latin typeface="Calibri" panose="020F0502020204030204" pitchFamily="34" charset="0"/>
                          <a:cs typeface="Calibri" panose="020F0502020204030204" pitchFamily="34" charset="0"/>
                        </a:rPr>
                        <a:t> and Blog Posts:</a:t>
                      </a:r>
                    </a:p>
                  </a:txBody>
                  <a:tcPr/>
                </a:tc>
                <a:extLst>
                  <a:ext uri="{0D108BD9-81ED-4DB2-BD59-A6C34878D82A}">
                    <a16:rowId xmlns:a16="http://schemas.microsoft.com/office/drawing/2014/main" val="10002"/>
                  </a:ext>
                </a:extLst>
              </a:tr>
            </a:tbl>
          </a:graphicData>
        </a:graphic>
      </p:graphicFrame>
      <p:sp>
        <p:nvSpPr>
          <p:cNvPr id="4" name="Title 1"/>
          <p:cNvSpPr>
            <a:spLocks noGrp="1"/>
          </p:cNvSpPr>
          <p:nvPr>
            <p:ph type="title"/>
          </p:nvPr>
        </p:nvSpPr>
        <p:spPr>
          <a:xfrm>
            <a:off x="363429" y="140225"/>
            <a:ext cx="8520600" cy="572700"/>
          </a:xfrm>
        </p:spPr>
        <p:txBody>
          <a:bodyPr/>
          <a:lstStyle/>
          <a:p>
            <a:r>
              <a:rPr lang="en-IN" sz="2600" b="1" dirty="0">
                <a:solidFill>
                  <a:srgbClr val="FFFF00"/>
                </a:solidFill>
                <a:latin typeface="Calibri" panose="020F0502020204030204" pitchFamily="34" charset="0"/>
                <a:cs typeface="Calibri" panose="020F0502020204030204" pitchFamily="34" charset="0"/>
              </a:rPr>
              <a:t>			References</a:t>
            </a:r>
            <a:endParaRPr lang="en-IN" sz="2600" b="1" dirty="0">
              <a:solidFill>
                <a:srgbClr val="FF0000"/>
              </a:solidFill>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10" name="TextBox 9">
            <a:extLst>
              <a:ext uri="{FF2B5EF4-FFF2-40B4-BE49-F238E27FC236}">
                <a16:creationId xmlns:a16="http://schemas.microsoft.com/office/drawing/2014/main" id="{3F179B2A-638B-DFFD-CD5F-CA45DC046C67}"/>
              </a:ext>
            </a:extLst>
          </p:cNvPr>
          <p:cNvSpPr txBox="1"/>
          <p:nvPr/>
        </p:nvSpPr>
        <p:spPr>
          <a:xfrm>
            <a:off x="346841" y="149772"/>
            <a:ext cx="7007773" cy="400110"/>
          </a:xfrm>
          <a:prstGeom prst="rect">
            <a:avLst/>
          </a:prstGeom>
          <a:solidFill>
            <a:schemeClr val="accent5">
              <a:lumMod val="75000"/>
              <a:alpha val="97000"/>
            </a:schemeClr>
          </a:solidFill>
        </p:spPr>
        <p:txBody>
          <a:bodyPr wrap="square" rtlCol="0">
            <a:spAutoFit/>
          </a:bodyPr>
          <a:lstStyle/>
          <a:p>
            <a:r>
              <a:rPr lang="en-US" sz="2000" dirty="0"/>
              <a:t>Outline of the presentation </a:t>
            </a:r>
            <a:endParaRPr lang="en-IN" sz="2000" dirty="0"/>
          </a:p>
        </p:txBody>
      </p:sp>
      <p:sp>
        <p:nvSpPr>
          <p:cNvPr id="11" name="TextBox 10">
            <a:extLst>
              <a:ext uri="{FF2B5EF4-FFF2-40B4-BE49-F238E27FC236}">
                <a16:creationId xmlns:a16="http://schemas.microsoft.com/office/drawing/2014/main" id="{00105C38-CC16-761B-E7DC-BCD2E32F2549}"/>
              </a:ext>
            </a:extLst>
          </p:cNvPr>
          <p:cNvSpPr txBox="1"/>
          <p:nvPr/>
        </p:nvSpPr>
        <p:spPr>
          <a:xfrm>
            <a:off x="346841" y="774914"/>
            <a:ext cx="7464305" cy="4185761"/>
          </a:xfrm>
          <a:prstGeom prst="rect">
            <a:avLst/>
          </a:prstGeom>
          <a:noFill/>
          <a:ln w="0">
            <a:solidFill>
              <a:schemeClr val="accent5">
                <a:lumMod val="75000"/>
              </a:schemeClr>
            </a:solidFill>
          </a:ln>
        </p:spPr>
        <p:txBody>
          <a:bodyPr wrap="square" rtlCol="0">
            <a:spAutoFit/>
          </a:bodyPr>
          <a:lstStyle/>
          <a:p>
            <a:pPr algn="just"/>
            <a:r>
              <a:rPr lang="en-US" dirty="0">
                <a:solidFill>
                  <a:schemeClr val="tx1">
                    <a:lumMod val="95000"/>
                  </a:schemeClr>
                </a:solidFill>
              </a:rPr>
              <a:t>1 . ABSTRACT</a:t>
            </a:r>
          </a:p>
          <a:p>
            <a:pPr algn="just"/>
            <a:endParaRPr lang="en-US" dirty="0">
              <a:solidFill>
                <a:schemeClr val="tx1">
                  <a:lumMod val="95000"/>
                </a:schemeClr>
              </a:solidFill>
            </a:endParaRPr>
          </a:p>
          <a:p>
            <a:pPr algn="just"/>
            <a:r>
              <a:rPr lang="en-US" dirty="0">
                <a:solidFill>
                  <a:schemeClr val="tx1">
                    <a:lumMod val="95000"/>
                  </a:schemeClr>
                </a:solidFill>
              </a:rPr>
              <a:t> 2. OBJECTIVE </a:t>
            </a:r>
          </a:p>
          <a:p>
            <a:pPr algn="just"/>
            <a:endParaRPr lang="en-US" dirty="0">
              <a:solidFill>
                <a:schemeClr val="tx1">
                  <a:lumMod val="95000"/>
                </a:schemeClr>
              </a:solidFill>
            </a:endParaRPr>
          </a:p>
          <a:p>
            <a:pPr algn="just"/>
            <a:r>
              <a:rPr lang="en-US" dirty="0">
                <a:solidFill>
                  <a:schemeClr val="tx1">
                    <a:lumMod val="95000"/>
                  </a:schemeClr>
                </a:solidFill>
              </a:rPr>
              <a:t> 3.  INTRODUCTION</a:t>
            </a:r>
          </a:p>
          <a:p>
            <a:pPr algn="just"/>
            <a:endParaRPr lang="en-US" dirty="0">
              <a:solidFill>
                <a:schemeClr val="tx1">
                  <a:lumMod val="95000"/>
                </a:schemeClr>
              </a:solidFill>
            </a:endParaRPr>
          </a:p>
          <a:p>
            <a:pPr algn="just"/>
            <a:r>
              <a:rPr lang="en-US" dirty="0">
                <a:solidFill>
                  <a:schemeClr val="tx1">
                    <a:lumMod val="95000"/>
                  </a:schemeClr>
                </a:solidFill>
              </a:rPr>
              <a:t> 4.   LITERATURE SURVEY</a:t>
            </a:r>
          </a:p>
          <a:p>
            <a:pPr algn="just"/>
            <a:endParaRPr lang="en-US" dirty="0">
              <a:solidFill>
                <a:schemeClr val="tx1">
                  <a:lumMod val="95000"/>
                </a:schemeClr>
              </a:solidFill>
            </a:endParaRPr>
          </a:p>
          <a:p>
            <a:pPr algn="just"/>
            <a:r>
              <a:rPr lang="en-US" dirty="0">
                <a:solidFill>
                  <a:schemeClr val="tx1">
                    <a:lumMod val="95000"/>
                  </a:schemeClr>
                </a:solidFill>
              </a:rPr>
              <a:t> 5.    EXISTING SYSTEM</a:t>
            </a:r>
          </a:p>
          <a:p>
            <a:pPr algn="just"/>
            <a:endParaRPr lang="en-US" dirty="0">
              <a:solidFill>
                <a:schemeClr val="tx1">
                  <a:lumMod val="95000"/>
                </a:schemeClr>
              </a:solidFill>
            </a:endParaRPr>
          </a:p>
          <a:p>
            <a:pPr algn="just"/>
            <a:r>
              <a:rPr lang="en-US" dirty="0">
                <a:solidFill>
                  <a:schemeClr val="tx1">
                    <a:lumMod val="95000"/>
                  </a:schemeClr>
                </a:solidFill>
              </a:rPr>
              <a:t>  6.    DISADVANTAGE </a:t>
            </a:r>
          </a:p>
          <a:p>
            <a:pPr algn="just"/>
            <a:endParaRPr lang="en-US" dirty="0">
              <a:solidFill>
                <a:schemeClr val="tx1">
                  <a:lumMod val="95000"/>
                </a:schemeClr>
              </a:solidFill>
            </a:endParaRPr>
          </a:p>
          <a:p>
            <a:pPr algn="just"/>
            <a:r>
              <a:rPr lang="en-US" dirty="0">
                <a:solidFill>
                  <a:schemeClr val="tx1">
                    <a:lumMod val="95000"/>
                  </a:schemeClr>
                </a:solidFill>
              </a:rPr>
              <a:t>  7.    GAPS IDENTIFIED </a:t>
            </a:r>
          </a:p>
          <a:p>
            <a:pPr algn="just"/>
            <a:endParaRPr lang="en-US" dirty="0">
              <a:solidFill>
                <a:schemeClr val="tx1">
                  <a:lumMod val="95000"/>
                </a:schemeClr>
              </a:solidFill>
            </a:endParaRPr>
          </a:p>
          <a:p>
            <a:pPr algn="just"/>
            <a:r>
              <a:rPr lang="en-US" dirty="0">
                <a:solidFill>
                  <a:schemeClr val="tx1">
                    <a:lumMod val="95000"/>
                  </a:schemeClr>
                </a:solidFill>
              </a:rPr>
              <a:t>  8.    PROBLEM IDENTIFICATION</a:t>
            </a:r>
          </a:p>
          <a:p>
            <a:pPr algn="just"/>
            <a:endParaRPr lang="en-US" dirty="0">
              <a:solidFill>
                <a:schemeClr val="tx1">
                  <a:lumMod val="95000"/>
                </a:schemeClr>
              </a:solidFill>
            </a:endParaRPr>
          </a:p>
          <a:p>
            <a:pPr algn="just"/>
            <a:r>
              <a:rPr lang="en-US" dirty="0">
                <a:solidFill>
                  <a:schemeClr val="tx1">
                    <a:lumMod val="95000"/>
                  </a:schemeClr>
                </a:solidFill>
              </a:rPr>
              <a:t>  9.   PROPOSED METHODOLOGY</a:t>
            </a:r>
          </a:p>
          <a:p>
            <a:pPr algn="just"/>
            <a:endParaRPr lang="en-US" dirty="0">
              <a:solidFill>
                <a:schemeClr val="tx1">
                  <a:lumMod val="95000"/>
                </a:schemeClr>
              </a:solidFill>
            </a:endParaRPr>
          </a:p>
          <a:p>
            <a:pPr algn="just"/>
            <a:r>
              <a:rPr lang="en-US" dirty="0">
                <a:solidFill>
                  <a:schemeClr val="tx1">
                    <a:lumMod val="95000"/>
                  </a:schemeClr>
                </a:solidFill>
              </a:rPr>
              <a:t>  10.  ALGORITHM</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24"/>
          <p:cNvSpPr txBox="1">
            <a:spLocks noGrp="1"/>
          </p:cNvSpPr>
          <p:nvPr>
            <p:ph type="title" idx="4294967295"/>
          </p:nvPr>
        </p:nvSpPr>
        <p:spPr>
          <a:xfrm>
            <a:off x="311700" y="16996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rgbClr val="FFFF00"/>
                </a:solidFill>
                <a:latin typeface="Calibri" panose="020F0502020204030204" pitchFamily="34" charset="0"/>
                <a:cs typeface="Calibri" panose="020F0502020204030204" pitchFamily="34" charset="0"/>
              </a:rPr>
              <a:t>Conclusions</a:t>
            </a:r>
          </a:p>
        </p:txBody>
      </p:sp>
      <p:sp>
        <p:nvSpPr>
          <p:cNvPr id="142" name="Google Shape;142;p24"/>
          <p:cNvSpPr txBox="1">
            <a:spLocks noGrp="1"/>
          </p:cNvSpPr>
          <p:nvPr>
            <p:ph type="body" idx="4294967295"/>
          </p:nvPr>
        </p:nvSpPr>
        <p:spPr>
          <a:xfrm>
            <a:off x="436391" y="641877"/>
            <a:ext cx="8631578" cy="4836640"/>
          </a:xfrm>
          <a:prstGeom prst="rect">
            <a:avLst/>
          </a:prstGeom>
        </p:spPr>
        <p:txBody>
          <a:bodyPr spcFirstLastPara="1" wrap="square" lIns="91425" tIns="91425" rIns="91425" bIns="91425" anchor="t" anchorCtr="0">
            <a:noAutofit/>
          </a:bodyPr>
          <a:lstStyle/>
          <a:p>
            <a:pPr marL="342900" lvl="0" indent="-342900">
              <a:lnSpc>
                <a:spcPct val="107000"/>
              </a:lnSpc>
              <a:spcAft>
                <a:spcPts val="800"/>
              </a:spcAft>
              <a:buFont typeface="Arial" panose="020B0604020202020204" pitchFamily="34" charset="0"/>
              <a:buChar char="•"/>
              <a:tabLst>
                <a:tab pos="457200" algn="l"/>
              </a:tabLs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Reviewing the Final Product: Take a comprehensive look at the completed resume to ensure that all necessary sections are included, and the content is accurate, relevant, and well-organized.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Proofreading and Editing: Check for any grammatical errors, typos, or formatting issues. Ensure consistency in font styles, sizes, and spacing throughout the document.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Customization: Tailor the resume for specific job opportunities by emphasizing relevant skills, experiences, and achievements that align with the target position.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Seeking Feedback: It's always beneficial to have someone else review the resume for feedback. This could be a mentor, colleague, or professional in the field.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Final Adjustments: Incorporate any feedback received and make final adjustments to optimize the resume's effectiveness.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Saving and Distribution: Save the resume in an appropriate format (usually PDF) and ensure it's easily accessible for job applications, either through email attachments or online platforms.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spcBef>
                <a:spcPts val="1600"/>
              </a:spcBef>
            </a:pPr>
            <a:endParaRPr lang="en-IN"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133986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10" name="TextBox 9">
            <a:extLst>
              <a:ext uri="{FF2B5EF4-FFF2-40B4-BE49-F238E27FC236}">
                <a16:creationId xmlns:a16="http://schemas.microsoft.com/office/drawing/2014/main" id="{3F179B2A-638B-DFFD-CD5F-CA45DC046C67}"/>
              </a:ext>
            </a:extLst>
          </p:cNvPr>
          <p:cNvSpPr txBox="1"/>
          <p:nvPr/>
        </p:nvSpPr>
        <p:spPr>
          <a:xfrm>
            <a:off x="346841" y="149772"/>
            <a:ext cx="7007773" cy="400110"/>
          </a:xfrm>
          <a:prstGeom prst="rect">
            <a:avLst/>
          </a:prstGeom>
          <a:solidFill>
            <a:schemeClr val="accent5">
              <a:lumMod val="75000"/>
              <a:alpha val="97000"/>
            </a:schemeClr>
          </a:solidFill>
        </p:spPr>
        <p:txBody>
          <a:bodyPr wrap="square" rtlCol="0">
            <a:spAutoFit/>
          </a:bodyPr>
          <a:lstStyle/>
          <a:p>
            <a:r>
              <a:rPr lang="en-US" sz="2000" dirty="0"/>
              <a:t>Outline of the presentation </a:t>
            </a:r>
            <a:endParaRPr lang="en-IN" sz="2000" dirty="0"/>
          </a:p>
        </p:txBody>
      </p:sp>
      <p:sp>
        <p:nvSpPr>
          <p:cNvPr id="11" name="TextBox 10">
            <a:extLst>
              <a:ext uri="{FF2B5EF4-FFF2-40B4-BE49-F238E27FC236}">
                <a16:creationId xmlns:a16="http://schemas.microsoft.com/office/drawing/2014/main" id="{00105C38-CC16-761B-E7DC-BCD2E32F2549}"/>
              </a:ext>
            </a:extLst>
          </p:cNvPr>
          <p:cNvSpPr txBox="1"/>
          <p:nvPr/>
        </p:nvSpPr>
        <p:spPr>
          <a:xfrm>
            <a:off x="488731" y="796159"/>
            <a:ext cx="7796049" cy="2462213"/>
          </a:xfrm>
          <a:prstGeom prst="rect">
            <a:avLst/>
          </a:prstGeom>
          <a:noFill/>
          <a:ln w="0">
            <a:solidFill>
              <a:schemeClr val="accent5">
                <a:lumMod val="75000"/>
              </a:schemeClr>
            </a:solidFill>
          </a:ln>
        </p:spPr>
        <p:txBody>
          <a:bodyPr wrap="square" rtlCol="0">
            <a:spAutoFit/>
          </a:bodyPr>
          <a:lstStyle/>
          <a:p>
            <a:endParaRPr lang="en-IN" dirty="0">
              <a:solidFill>
                <a:schemeClr val="tx1">
                  <a:lumMod val="95000"/>
                </a:schemeClr>
              </a:solidFill>
            </a:endParaRPr>
          </a:p>
          <a:p>
            <a:r>
              <a:rPr lang="en-US" dirty="0">
                <a:solidFill>
                  <a:schemeClr val="tx1">
                    <a:lumMod val="95000"/>
                  </a:schemeClr>
                </a:solidFill>
              </a:rPr>
              <a:t>11  .IMPLEMENTATION</a:t>
            </a:r>
          </a:p>
          <a:p>
            <a:endParaRPr lang="en-US" dirty="0">
              <a:solidFill>
                <a:schemeClr val="tx1">
                  <a:lumMod val="95000"/>
                </a:schemeClr>
              </a:solidFill>
            </a:endParaRPr>
          </a:p>
          <a:p>
            <a:r>
              <a:rPr lang="en-US" dirty="0">
                <a:solidFill>
                  <a:schemeClr val="tx1">
                    <a:lumMod val="95000"/>
                  </a:schemeClr>
                </a:solidFill>
              </a:rPr>
              <a:t>12  . COMPARATIVE STUDY OF PROPOSED AND EXISTING SYSTEM</a:t>
            </a:r>
          </a:p>
          <a:p>
            <a:endParaRPr lang="en-US" dirty="0">
              <a:solidFill>
                <a:schemeClr val="tx1">
                  <a:lumMod val="95000"/>
                </a:schemeClr>
              </a:solidFill>
            </a:endParaRPr>
          </a:p>
          <a:p>
            <a:r>
              <a:rPr lang="en-US" dirty="0">
                <a:solidFill>
                  <a:schemeClr val="tx1">
                    <a:lumMod val="95000"/>
                  </a:schemeClr>
                </a:solidFill>
              </a:rPr>
              <a:t>13  . FUTURE SCOPE</a:t>
            </a:r>
            <a:endParaRPr lang="en-IN" sz="1400" b="1" dirty="0">
              <a:solidFill>
                <a:schemeClr val="tx1">
                  <a:lumMod val="95000"/>
                </a:schemeClr>
              </a:solidFill>
              <a:latin typeface="Calibri" panose="020F0502020204030204" pitchFamily="34" charset="0"/>
              <a:cs typeface="Calibri" panose="020F0502020204030204" pitchFamily="34" charset="0"/>
            </a:endParaRPr>
          </a:p>
          <a:p>
            <a:endParaRPr lang="en-US" b="1" dirty="0">
              <a:solidFill>
                <a:schemeClr val="tx1">
                  <a:lumMod val="95000"/>
                </a:schemeClr>
              </a:solidFill>
              <a:latin typeface="Calibri" panose="020F0502020204030204" pitchFamily="34" charset="0"/>
              <a:cs typeface="Calibri" panose="020F0502020204030204" pitchFamily="34" charset="0"/>
            </a:endParaRPr>
          </a:p>
          <a:p>
            <a:r>
              <a:rPr lang="en-US" dirty="0">
                <a:solidFill>
                  <a:schemeClr val="tx1">
                    <a:lumMod val="95000"/>
                  </a:schemeClr>
                </a:solidFill>
                <a:latin typeface="Calibri" panose="020F0502020204030204" pitchFamily="34" charset="0"/>
                <a:cs typeface="Calibri" panose="020F0502020204030204" pitchFamily="34" charset="0"/>
              </a:rPr>
              <a:t>14   </a:t>
            </a:r>
            <a:r>
              <a:rPr lang="en-US" b="1" dirty="0">
                <a:solidFill>
                  <a:schemeClr val="tx1">
                    <a:lumMod val="95000"/>
                  </a:schemeClr>
                </a:solidFill>
                <a:latin typeface="Calibri" panose="020F0502020204030204" pitchFamily="34" charset="0"/>
                <a:cs typeface="Calibri" panose="020F0502020204030204" pitchFamily="34" charset="0"/>
              </a:rPr>
              <a:t>. </a:t>
            </a:r>
            <a:r>
              <a:rPr lang="en-US" dirty="0">
                <a:solidFill>
                  <a:schemeClr val="tx1">
                    <a:lumMod val="95000"/>
                  </a:schemeClr>
                </a:solidFill>
              </a:rPr>
              <a:t>REFERENCE</a:t>
            </a:r>
            <a:r>
              <a:rPr lang="en-IN" sz="1400" b="1" dirty="0">
                <a:solidFill>
                  <a:schemeClr val="tx1">
                    <a:lumMod val="95000"/>
                  </a:schemeClr>
                </a:solidFill>
                <a:latin typeface="Calibri" panose="020F0502020204030204" pitchFamily="34" charset="0"/>
                <a:cs typeface="Calibri" panose="020F0502020204030204" pitchFamily="34" charset="0"/>
              </a:rPr>
              <a:t> </a:t>
            </a:r>
          </a:p>
          <a:p>
            <a:endParaRPr lang="en-IN" b="1" dirty="0">
              <a:solidFill>
                <a:schemeClr val="tx1">
                  <a:lumMod val="95000"/>
                </a:schemeClr>
              </a:solidFill>
              <a:latin typeface="Calibri" panose="020F0502020204030204" pitchFamily="34" charset="0"/>
              <a:cs typeface="Calibri" panose="020F0502020204030204" pitchFamily="34" charset="0"/>
            </a:endParaRPr>
          </a:p>
          <a:p>
            <a:r>
              <a:rPr lang="en-IN" b="1" dirty="0">
                <a:solidFill>
                  <a:schemeClr val="tx1">
                    <a:lumMod val="95000"/>
                  </a:schemeClr>
                </a:solidFill>
                <a:latin typeface="Calibri" panose="020F0502020204030204" pitchFamily="34" charset="0"/>
                <a:cs typeface="Calibri" panose="020F0502020204030204" pitchFamily="34" charset="0"/>
              </a:rPr>
              <a:t> 15  </a:t>
            </a:r>
            <a:r>
              <a:rPr lang="en-US" b="1" dirty="0">
                <a:solidFill>
                  <a:schemeClr val="tx1">
                    <a:lumMod val="95000"/>
                  </a:schemeClr>
                </a:solidFill>
                <a:latin typeface="Calibri" panose="020F0502020204030204" pitchFamily="34" charset="0"/>
                <a:cs typeface="Calibri" panose="020F0502020204030204" pitchFamily="34" charset="0"/>
              </a:rPr>
              <a:t>. </a:t>
            </a:r>
            <a:r>
              <a:rPr lang="en-US" dirty="0">
                <a:solidFill>
                  <a:schemeClr val="tx1">
                    <a:lumMod val="95000"/>
                  </a:schemeClr>
                </a:solidFill>
                <a:latin typeface="+mn-lt"/>
                <a:cs typeface="Calibri" panose="020F0502020204030204" pitchFamily="34" charset="0"/>
              </a:rPr>
              <a:t>CONCLUSION</a:t>
            </a:r>
            <a:endParaRPr lang="en-IN" sz="1400" dirty="0">
              <a:solidFill>
                <a:schemeClr val="tx1">
                  <a:lumMod val="95000"/>
                </a:schemeClr>
              </a:solidFill>
              <a:latin typeface="+mn-lt"/>
              <a:cs typeface="Calibri" panose="020F0502020204030204" pitchFamily="34" charset="0"/>
            </a:endParaRPr>
          </a:p>
          <a:p>
            <a:pPr marL="342900" indent="-342900">
              <a:buAutoNum type="arabicPlain" startAt="14"/>
            </a:pPr>
            <a:endParaRPr lang="en-IN" sz="1400" b="1" dirty="0">
              <a:solidFill>
                <a:schemeClr val="tx1">
                  <a:lumMod val="9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248810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600" b="1" dirty="0">
                <a:latin typeface="Calibri" panose="020F0502020204030204" pitchFamily="34" charset="0"/>
                <a:cs typeface="Calibri" panose="020F0502020204030204" pitchFamily="34" charset="0"/>
              </a:rPr>
              <a:t>Abstract</a:t>
            </a:r>
            <a:endParaRPr sz="3600" b="1" dirty="0">
              <a:latin typeface="Calibri" panose="020F0502020204030204" pitchFamily="34" charset="0"/>
              <a:cs typeface="Calibri" panose="020F0502020204030204" pitchFamily="34"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697423" y="0"/>
            <a:ext cx="5347280" cy="4873322"/>
          </a:xfrm>
          <a:prstGeom prst="rect">
            <a:avLst/>
          </a:prstGeom>
          <a:noFill/>
        </p:spPr>
        <p:txBody>
          <a:bodyPr wrap="square" rtlCol="0">
            <a:spAutoFit/>
          </a:bodyPr>
          <a:lstStyle/>
          <a:p>
            <a:pPr>
              <a:lnSpc>
                <a:spcPct val="107000"/>
              </a:lnSpc>
              <a:spcAft>
                <a:spcPts val="800"/>
              </a:spcAft>
            </a:pPr>
            <a:r>
              <a:rPr lang="en-US" sz="16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The Resume Building Project is aimed at developing a user-friendly web application to assist individuals in creating professional resumes efficiently. In today's competitive job market, having a well-crafted resume is essential for showcasing one's skills and experiences effectively.</a:t>
            </a:r>
            <a:endParaRPr lang="en-IN" sz="16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The project will utilize modern web development technologies such as HTML, CSS, JavaScript, </a:t>
            </a:r>
            <a:endParaRPr lang="en-IN" sz="16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he A will offer a streamlined interface where users can input their personal information, education background, work experience, skills, and other relevant details.</a:t>
            </a:r>
            <a:endParaRPr lang="en-IN" sz="16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By providing a user-friendly platform for resume creation, this project aims to empower individuals in presenting themselves effectively to potential employers, ultimately increasing their chances of securing desired job opportunities.</a:t>
            </a:r>
            <a:endParaRPr lang="en-IN" sz="16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ts val="2799"/>
              </a:lnSpc>
              <a:buNone/>
            </a:pP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5"/>
          <p:cNvSpPr txBox="1">
            <a:spLocks noGrp="1"/>
          </p:cNvSpPr>
          <p:nvPr>
            <p:ph type="title"/>
          </p:nvPr>
        </p:nvSpPr>
        <p:spPr>
          <a:xfrm>
            <a:off x="198574" y="21146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Calibri" panose="020F0502020204030204" pitchFamily="34" charset="0"/>
                <a:cs typeface="Calibri" panose="020F0502020204030204" pitchFamily="34" charset="0"/>
              </a:rPr>
              <a:t>Objectives </a:t>
            </a:r>
            <a:r>
              <a:rPr lang="en-IN" altLang="en-GB" b="1" dirty="0">
                <a:latin typeface="Calibri" panose="020F0502020204030204" pitchFamily="34" charset="0"/>
                <a:cs typeface="Calibri" panose="020F0502020204030204" pitchFamily="34" charset="0"/>
              </a:rPr>
              <a:t>-</a:t>
            </a:r>
            <a:r>
              <a:rPr lang="en-GB" b="1" dirty="0">
                <a:solidFill>
                  <a:schemeClr val="accent5"/>
                </a:solidFill>
                <a:latin typeface="Calibri" panose="020F0502020204030204" pitchFamily="34" charset="0"/>
                <a:cs typeface="Calibri" panose="020F0502020204030204" pitchFamily="34" charset="0"/>
              </a:rPr>
              <a:t> </a:t>
            </a:r>
            <a:endParaRPr b="1" dirty="0">
              <a:solidFill>
                <a:schemeClr val="accent5"/>
              </a:solidFill>
              <a:latin typeface="Calibri" panose="020F0502020204030204" pitchFamily="34" charset="0"/>
              <a:cs typeface="Calibri" panose="020F0502020204030204" pitchFamily="34" charset="0"/>
            </a:endParaRPr>
          </a:p>
        </p:txBody>
      </p:sp>
      <p:grpSp>
        <p:nvGrpSpPr>
          <p:cNvPr id="176" name="Google Shape;176;p25"/>
          <p:cNvGrpSpPr/>
          <p:nvPr/>
        </p:nvGrpSpPr>
        <p:grpSpPr>
          <a:xfrm>
            <a:off x="424825" y="1253973"/>
            <a:ext cx="8294371" cy="799416"/>
            <a:chOff x="424813" y="1177875"/>
            <a:chExt cx="8294371" cy="849900"/>
          </a:xfrm>
        </p:grpSpPr>
        <p:sp>
          <p:nvSpPr>
            <p:cNvPr id="177" name="Google Shape;177;p25"/>
            <p:cNvSpPr/>
            <p:nvPr/>
          </p:nvSpPr>
          <p:spPr>
            <a:xfrm>
              <a:off x="2297139" y="1177875"/>
              <a:ext cx="6422045"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5"/>
            <p:cNvSpPr/>
            <p:nvPr/>
          </p:nvSpPr>
          <p:spPr>
            <a:xfrm>
              <a:off x="424813" y="1177875"/>
              <a:ext cx="2117653"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5"/>
          <p:cNvSpPr txBox="1">
            <a:spLocks noGrp="1"/>
          </p:cNvSpPr>
          <p:nvPr>
            <p:ph type="body" idx="4294967295"/>
          </p:nvPr>
        </p:nvSpPr>
        <p:spPr>
          <a:xfrm>
            <a:off x="539675" y="125420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2000" b="1" dirty="0">
                <a:solidFill>
                  <a:schemeClr val="lt1"/>
                </a:solidFill>
                <a:latin typeface="Calibri" panose="020F0502020204030204" pitchFamily="34" charset="0"/>
                <a:cs typeface="Calibri" panose="020F0502020204030204" pitchFamily="34" charset="0"/>
              </a:rPr>
              <a:t>Objective 1</a:t>
            </a:r>
            <a:endParaRPr sz="2000" b="1" dirty="0">
              <a:solidFill>
                <a:schemeClr val="lt1"/>
              </a:solidFill>
              <a:latin typeface="Calibri" panose="020F0502020204030204" pitchFamily="34" charset="0"/>
              <a:cs typeface="Calibri" panose="020F0502020204030204" pitchFamily="34" charset="0"/>
            </a:endParaRPr>
          </a:p>
        </p:txBody>
      </p:sp>
      <p:sp>
        <p:nvSpPr>
          <p:cNvPr id="180" name="Google Shape;180;p25"/>
          <p:cNvSpPr txBox="1">
            <a:spLocks noGrp="1"/>
          </p:cNvSpPr>
          <p:nvPr>
            <p:ph type="body" idx="4294967295"/>
          </p:nvPr>
        </p:nvSpPr>
        <p:spPr>
          <a:xfrm>
            <a:off x="2542468" y="1666068"/>
            <a:ext cx="6280774" cy="344553"/>
          </a:xfrm>
          <a:prstGeom prst="rect">
            <a:avLst/>
          </a:prstGeom>
        </p:spPr>
        <p:txBody>
          <a:bodyPr spcFirstLastPara="1" wrap="square" lIns="91425" tIns="91425" rIns="91425" bIns="91425" anchor="ctr" anchorCtr="0">
            <a:noAutofit/>
          </a:bodyPr>
          <a:lstStyle/>
          <a:p>
            <a:pPr marL="114300" indent="0">
              <a:buNone/>
            </a:pPr>
            <a:r>
              <a:rPr lang="en-US" b="1" dirty="0">
                <a:solidFill>
                  <a:srgbClr val="F2B42D"/>
                </a:solidFill>
                <a:latin typeface="Nunito" pitchFamily="34" charset="0"/>
                <a:ea typeface="Nunito" pitchFamily="34" charset="-122"/>
                <a:cs typeface="Nunito" pitchFamily="34" charset="-120"/>
              </a:rPr>
              <a:t>Enhance Resume Effectiveness : </a:t>
            </a:r>
            <a:r>
              <a:rPr lang="en-US" sz="1200" dirty="0">
                <a:solidFill>
                  <a:schemeClr val="tx2">
                    <a:lumMod val="10000"/>
                  </a:schemeClr>
                </a:solidFill>
                <a:latin typeface="PT Sans" pitchFamily="34" charset="0"/>
                <a:ea typeface="PT Sans" pitchFamily="34" charset="-122"/>
                <a:cs typeface="PT Sans" pitchFamily="34" charset="-120"/>
              </a:rPr>
              <a:t>Develop a structured approach to creating a resume that effectively highlights your skills, experience, and achievements.</a:t>
            </a:r>
            <a:endParaRPr lang="en-US" sz="1200" dirty="0">
              <a:solidFill>
                <a:schemeClr val="tx2">
                  <a:lumMod val="10000"/>
                </a:schemeClr>
              </a:solidFill>
            </a:endParaRPr>
          </a:p>
          <a:p>
            <a:pPr marL="114300" indent="0">
              <a:buNone/>
            </a:pPr>
            <a:endParaRPr lang="en-US" dirty="0"/>
          </a:p>
          <a:p>
            <a:pPr marL="114300" indent="0" algn="l">
              <a:buNone/>
            </a:pPr>
            <a:endParaRPr lang="en-US" sz="1900" dirty="0">
              <a:solidFill>
                <a:srgbClr val="000000"/>
              </a:solidFill>
              <a:latin typeface="Calibri" panose="020F0502020204030204" pitchFamily="34" charset="0"/>
              <a:cs typeface="Calibri" panose="020F0502020204030204" pitchFamily="34" charset="0"/>
            </a:endParaRPr>
          </a:p>
        </p:txBody>
      </p:sp>
      <p:grpSp>
        <p:nvGrpSpPr>
          <p:cNvPr id="181" name="Google Shape;181;p25"/>
          <p:cNvGrpSpPr/>
          <p:nvPr/>
        </p:nvGrpSpPr>
        <p:grpSpPr>
          <a:xfrm>
            <a:off x="424820" y="2368264"/>
            <a:ext cx="8294359" cy="918640"/>
            <a:chOff x="424813" y="2075689"/>
            <a:chExt cx="8294359" cy="849900"/>
          </a:xfrm>
        </p:grpSpPr>
        <p:sp>
          <p:nvSpPr>
            <p:cNvPr id="182" name="Google Shape;182;p25"/>
            <p:cNvSpPr/>
            <p:nvPr/>
          </p:nvSpPr>
          <p:spPr>
            <a:xfrm>
              <a:off x="2297127" y="2075689"/>
              <a:ext cx="6422045"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5"/>
            <p:cNvSpPr/>
            <p:nvPr/>
          </p:nvSpPr>
          <p:spPr>
            <a:xfrm>
              <a:off x="424813" y="2075689"/>
              <a:ext cx="2117653"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dirty="0"/>
            </a:p>
          </p:txBody>
        </p:sp>
      </p:grpSp>
      <p:sp>
        <p:nvSpPr>
          <p:cNvPr id="184" name="Google Shape;184;p25"/>
          <p:cNvSpPr txBox="1">
            <a:spLocks noGrp="1"/>
          </p:cNvSpPr>
          <p:nvPr>
            <p:ph type="body" idx="4294967295"/>
          </p:nvPr>
        </p:nvSpPr>
        <p:spPr>
          <a:xfrm>
            <a:off x="539675" y="2431598"/>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2000" b="1" dirty="0">
                <a:solidFill>
                  <a:schemeClr val="lt1"/>
                </a:solidFill>
                <a:latin typeface="Calibri" panose="020F0502020204030204" pitchFamily="34" charset="0"/>
                <a:cs typeface="Calibri" panose="020F0502020204030204" pitchFamily="34" charset="0"/>
              </a:rPr>
              <a:t>Objective 2</a:t>
            </a:r>
            <a:endParaRPr sz="2000" b="1" dirty="0">
              <a:solidFill>
                <a:schemeClr val="lt1"/>
              </a:solidFill>
              <a:latin typeface="Calibri" panose="020F0502020204030204" pitchFamily="34" charset="0"/>
              <a:cs typeface="Calibri" panose="020F0502020204030204" pitchFamily="34" charset="0"/>
            </a:endParaRPr>
          </a:p>
        </p:txBody>
      </p:sp>
      <p:sp>
        <p:nvSpPr>
          <p:cNvPr id="185" name="Google Shape;185;p25"/>
          <p:cNvSpPr txBox="1">
            <a:spLocks noGrp="1"/>
          </p:cNvSpPr>
          <p:nvPr>
            <p:ph type="body" idx="4294967295"/>
          </p:nvPr>
        </p:nvSpPr>
        <p:spPr>
          <a:xfrm>
            <a:off x="2542477" y="2892522"/>
            <a:ext cx="6176697" cy="379232"/>
          </a:xfrm>
          <a:prstGeom prst="rect">
            <a:avLst/>
          </a:prstGeom>
        </p:spPr>
        <p:txBody>
          <a:bodyPr spcFirstLastPara="1" wrap="square" lIns="91425" tIns="91425" rIns="91425" bIns="91425" anchor="ctr" anchorCtr="0">
            <a:noAutofit/>
          </a:bodyPr>
          <a:lstStyle/>
          <a:p>
            <a:pPr marL="114300" indent="0" algn="just">
              <a:lnSpc>
                <a:spcPct val="100000"/>
              </a:lnSpc>
              <a:buClr>
                <a:schemeClr val="lt1"/>
              </a:buClr>
              <a:buNone/>
            </a:pPr>
            <a:r>
              <a:rPr lang="en-US" b="1" dirty="0">
                <a:solidFill>
                  <a:srgbClr val="D7425E"/>
                </a:solidFill>
                <a:latin typeface="Nunito" pitchFamily="34" charset="0"/>
                <a:ea typeface="Nunito" pitchFamily="34" charset="-122"/>
                <a:cs typeface="Nunito" pitchFamily="34" charset="-120"/>
              </a:rPr>
              <a:t>Optimize for Applicant Tracking Systems : </a:t>
            </a:r>
            <a:r>
              <a:rPr lang="en-US" sz="1600" dirty="0">
                <a:solidFill>
                  <a:schemeClr val="tx2">
                    <a:lumMod val="10000"/>
                  </a:schemeClr>
                </a:solidFill>
                <a:latin typeface="PT Sans" pitchFamily="34" charset="0"/>
                <a:ea typeface="PT Sans" pitchFamily="34" charset="-122"/>
                <a:cs typeface="PT Sans" pitchFamily="34" charset="-120"/>
              </a:rPr>
              <a:t>Ensure your resume is formatted and optimized to pass through automated screening processes.</a:t>
            </a:r>
            <a:endParaRPr lang="en-US" sz="1600" dirty="0">
              <a:solidFill>
                <a:schemeClr val="tx2">
                  <a:lumMod val="10000"/>
                </a:schemeClr>
              </a:solidFill>
            </a:endParaRPr>
          </a:p>
          <a:p>
            <a:pPr marL="114300" indent="0" algn="just">
              <a:lnSpc>
                <a:spcPct val="100000"/>
              </a:lnSpc>
              <a:buClr>
                <a:schemeClr val="lt1"/>
              </a:buClr>
              <a:buNone/>
            </a:pPr>
            <a:endParaRPr lang="en-US" dirty="0"/>
          </a:p>
          <a:p>
            <a:pPr marL="114300" lvl="0" indent="0" algn="just" rtl="0">
              <a:lnSpc>
                <a:spcPct val="100000"/>
              </a:lnSpc>
              <a:spcBef>
                <a:spcPts val="0"/>
              </a:spcBef>
              <a:spcAft>
                <a:spcPts val="0"/>
              </a:spcAft>
              <a:buClr>
                <a:schemeClr val="lt1"/>
              </a:buClr>
              <a:buSzPts val="1800"/>
              <a:buNone/>
            </a:pPr>
            <a:endParaRPr lang="en-US" sz="1900" dirty="0">
              <a:solidFill>
                <a:srgbClr val="000000"/>
              </a:solidFill>
              <a:latin typeface="Calibri" panose="020F0502020204030204" pitchFamily="34" charset="0"/>
              <a:cs typeface="Calibri" panose="020F0502020204030204" pitchFamily="34" charset="0"/>
            </a:endParaRPr>
          </a:p>
        </p:txBody>
      </p:sp>
      <p:grpSp>
        <p:nvGrpSpPr>
          <p:cNvPr id="186" name="Google Shape;186;p25"/>
          <p:cNvGrpSpPr/>
          <p:nvPr/>
        </p:nvGrpSpPr>
        <p:grpSpPr>
          <a:xfrm>
            <a:off x="424815" y="3565701"/>
            <a:ext cx="8294359" cy="918640"/>
            <a:chOff x="424813" y="2974405"/>
            <a:chExt cx="8294359" cy="849933"/>
          </a:xfrm>
        </p:grpSpPr>
        <p:sp>
          <p:nvSpPr>
            <p:cNvPr id="187" name="Google Shape;187;p25"/>
            <p:cNvSpPr/>
            <p:nvPr/>
          </p:nvSpPr>
          <p:spPr>
            <a:xfrm>
              <a:off x="2297127" y="2974438"/>
              <a:ext cx="6422045"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5"/>
            <p:cNvSpPr/>
            <p:nvPr/>
          </p:nvSpPr>
          <p:spPr>
            <a:xfrm>
              <a:off x="424813" y="2974405"/>
              <a:ext cx="2117653"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25"/>
          <p:cNvSpPr txBox="1">
            <a:spLocks noGrp="1"/>
          </p:cNvSpPr>
          <p:nvPr>
            <p:ph type="body" idx="4294967295"/>
          </p:nvPr>
        </p:nvSpPr>
        <p:spPr>
          <a:xfrm>
            <a:off x="539675" y="3661114"/>
            <a:ext cx="2422500" cy="799200"/>
          </a:xfrm>
          <a:prstGeom prst="rect">
            <a:avLst/>
          </a:prstGeom>
        </p:spPr>
        <p:txBody>
          <a:bodyPr spcFirstLastPara="1" wrap="square" lIns="91425" tIns="91425" rIns="91425" bIns="91425" anchor="ctr" anchorCtr="0">
            <a:noAutofit/>
          </a:bodyPr>
          <a:lstStyle/>
          <a:p>
            <a:pPr marL="0" indent="0">
              <a:lnSpc>
                <a:spcPct val="100000"/>
              </a:lnSpc>
              <a:buNone/>
            </a:pPr>
            <a:r>
              <a:rPr lang="en-GB" sz="2000" b="1" dirty="0">
                <a:solidFill>
                  <a:schemeClr val="lt1"/>
                </a:solidFill>
                <a:latin typeface="Calibri" panose="020F0502020204030204" pitchFamily="34" charset="0"/>
                <a:cs typeface="Calibri" panose="020F0502020204030204" pitchFamily="34" charset="0"/>
              </a:rPr>
              <a:t>Objective 3</a:t>
            </a:r>
            <a:endParaRPr sz="2000" b="1" dirty="0">
              <a:solidFill>
                <a:schemeClr val="lt1"/>
              </a:solidFill>
              <a:latin typeface="Calibri" panose="020F0502020204030204" pitchFamily="34" charset="0"/>
              <a:cs typeface="Calibri" panose="020F0502020204030204" pitchFamily="34" charset="0"/>
            </a:endParaRPr>
          </a:p>
        </p:txBody>
      </p:sp>
      <p:sp>
        <p:nvSpPr>
          <p:cNvPr id="190" name="Google Shape;190;p25"/>
          <p:cNvSpPr txBox="1">
            <a:spLocks noGrp="1"/>
          </p:cNvSpPr>
          <p:nvPr>
            <p:ph type="body" idx="4294967295"/>
          </p:nvPr>
        </p:nvSpPr>
        <p:spPr>
          <a:xfrm>
            <a:off x="2542477" y="4006311"/>
            <a:ext cx="6176697" cy="405477"/>
          </a:xfrm>
          <a:prstGeom prst="rect">
            <a:avLst/>
          </a:prstGeom>
        </p:spPr>
        <p:txBody>
          <a:bodyPr spcFirstLastPara="1" wrap="square" lIns="91425" tIns="91425" rIns="91425" bIns="91425" anchor="ctr" anchorCtr="0">
            <a:noAutofit/>
          </a:bodyPr>
          <a:lstStyle/>
          <a:p>
            <a:pPr marL="0" indent="0">
              <a:lnSpc>
                <a:spcPct val="100000"/>
              </a:lnSpc>
              <a:buClr>
                <a:srgbClr val="000000"/>
              </a:buClr>
              <a:buSzTx/>
              <a:buNone/>
              <a:defRPr/>
            </a:pPr>
            <a:r>
              <a:rPr lang="en-US" b="1" dirty="0">
                <a:solidFill>
                  <a:srgbClr val="48A8E2"/>
                </a:solidFill>
                <a:latin typeface="Nunito" pitchFamily="34" charset="0"/>
                <a:ea typeface="Nunito" pitchFamily="34" charset="-122"/>
                <a:cs typeface="Nunito" pitchFamily="34" charset="-120"/>
              </a:rPr>
              <a:t>Showcase Your Uniqueness : </a:t>
            </a:r>
            <a:r>
              <a:rPr lang="en-US" sz="1800" dirty="0">
                <a:solidFill>
                  <a:schemeClr val="tx2">
                    <a:lumMod val="10000"/>
                  </a:schemeClr>
                </a:solidFill>
                <a:latin typeface="PT Sans" pitchFamily="34" charset="0"/>
                <a:ea typeface="PT Sans" pitchFamily="34" charset="-122"/>
                <a:cs typeface="PT Sans" pitchFamily="34" charset="-120"/>
              </a:rPr>
              <a:t>Develop strategies to make your resume stand out and showcase your personal brand.</a:t>
            </a:r>
            <a:endParaRPr lang="en-US" sz="1800" dirty="0">
              <a:solidFill>
                <a:schemeClr val="tx2">
                  <a:lumMod val="10000"/>
                </a:schemeClr>
              </a:solidFill>
            </a:endParaRPr>
          </a:p>
          <a:p>
            <a:pPr marL="0" indent="0">
              <a:lnSpc>
                <a:spcPct val="100000"/>
              </a:lnSpc>
              <a:buClr>
                <a:srgbClr val="000000"/>
              </a:buClr>
              <a:buSzTx/>
              <a:buNone/>
              <a:defRPr/>
            </a:pPr>
            <a:endParaRPr lang="en-US" dirty="0">
              <a:solidFill>
                <a:schemeClr val="tx2">
                  <a:lumMod val="10000"/>
                </a:schemeClr>
              </a:solidFill>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lang="en-US" sz="1800" dirty="0">
              <a:solidFill>
                <a:srgbClr val="000000"/>
              </a:solidFill>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pSp>
        <p:nvGrpSpPr>
          <p:cNvPr id="94" name="Google Shape;94;p18"/>
          <p:cNvGrpSpPr/>
          <p:nvPr/>
        </p:nvGrpSpPr>
        <p:grpSpPr>
          <a:xfrm>
            <a:off x="208156" y="791921"/>
            <a:ext cx="8727688" cy="4215704"/>
            <a:chOff x="431925" y="1304875"/>
            <a:chExt cx="2628925" cy="3416400"/>
          </a:xfrm>
        </p:grpSpPr>
        <p:sp>
          <p:nvSpPr>
            <p:cNvPr id="95" name="Google Shape;95;p18"/>
            <p:cNvSpPr txBox="1"/>
            <p:nvPr/>
          </p:nvSpPr>
          <p:spPr>
            <a:xfrm>
              <a:off x="431925" y="1304875"/>
              <a:ext cx="2628900" cy="52047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dirty="0">
                <a:latin typeface="Perpetua" panose="02020502060401020303" pitchFamily="18" charset="0"/>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8"/>
          <p:cNvSpPr txBox="1">
            <a:spLocks noGrp="1"/>
          </p:cNvSpPr>
          <p:nvPr>
            <p:ph type="body" idx="4294967295"/>
          </p:nvPr>
        </p:nvSpPr>
        <p:spPr>
          <a:xfrm>
            <a:off x="311700" y="847561"/>
            <a:ext cx="8520600" cy="461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IN" sz="3000" b="1" dirty="0">
                <a:solidFill>
                  <a:srgbClr val="FF0000"/>
                </a:solidFill>
                <a:latin typeface="Calibri" panose="020F0502020204030204" pitchFamily="34" charset="0"/>
                <a:cs typeface="Calibri" panose="020F0502020204030204" pitchFamily="34" charset="0"/>
              </a:rPr>
              <a:t>Introduction</a:t>
            </a:r>
            <a:endParaRPr sz="3000" dirty="0">
              <a:solidFill>
                <a:schemeClr val="lt1"/>
              </a:solidFill>
              <a:latin typeface="Calibri" panose="020F0502020204030204" pitchFamily="34" charset="0"/>
              <a:cs typeface="Calibri" panose="020F0502020204030204" pitchFamily="34" charset="0"/>
            </a:endParaRPr>
          </a:p>
        </p:txBody>
      </p:sp>
      <p:sp>
        <p:nvSpPr>
          <p:cNvPr id="3" name="TextBox 2"/>
          <p:cNvSpPr txBox="1"/>
          <p:nvPr/>
        </p:nvSpPr>
        <p:spPr>
          <a:xfrm>
            <a:off x="312025" y="1560945"/>
            <a:ext cx="8325965" cy="3170099"/>
          </a:xfrm>
          <a:prstGeom prst="rect">
            <a:avLst/>
          </a:prstGeom>
          <a:noFill/>
        </p:spPr>
        <p:txBody>
          <a:bodyPr wrap="square">
            <a:spAutoFit/>
          </a:bodyPr>
          <a:lstStyle/>
          <a:p>
            <a:pPr marL="0" lvl="0" indent="0" algn="l"/>
            <a:r>
              <a:rPr lang="en-US" sz="2000" dirty="0">
                <a:solidFill>
                  <a:schemeClr val="tx1"/>
                </a:solidFill>
              </a:rPr>
              <a:t>An application that simplifies the task of creating a resume for individuals. The system is flexible to be used and reduces the need of thinking and designing an appropriate resume according to qualifications. The system is developed to provide an easy means for creating a professional looking resume. Individuals just have to fill </a:t>
            </a:r>
            <a:r>
              <a:rPr lang="en-US" sz="2000" dirty="0" err="1">
                <a:solidFill>
                  <a:schemeClr val="tx1"/>
                </a:solidFill>
              </a:rPr>
              <a:t>upIt</a:t>
            </a:r>
            <a:r>
              <a:rPr lang="en-US" sz="2000" dirty="0">
                <a:solidFill>
                  <a:schemeClr val="tx1"/>
                </a:solidFill>
              </a:rPr>
              <a:t> is  a form that specifies questions from all required fields such as personal questions, educational, qualities, interest, skills and so on. The answers provided by the users are stored and the system automatically generates a well structured resume. Users have option to create resume in any format and file.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pSp>
        <p:nvGrpSpPr>
          <p:cNvPr id="94" name="Google Shape;94;p18"/>
          <p:cNvGrpSpPr/>
          <p:nvPr/>
        </p:nvGrpSpPr>
        <p:grpSpPr>
          <a:xfrm>
            <a:off x="208156" y="791921"/>
            <a:ext cx="8727688" cy="4215704"/>
            <a:chOff x="431925" y="1304875"/>
            <a:chExt cx="2628925" cy="3416400"/>
          </a:xfrm>
        </p:grpSpPr>
        <p:sp>
          <p:nvSpPr>
            <p:cNvPr id="95" name="Google Shape;95;p18"/>
            <p:cNvSpPr txBox="1"/>
            <p:nvPr/>
          </p:nvSpPr>
          <p:spPr>
            <a:xfrm>
              <a:off x="431925" y="1304875"/>
              <a:ext cx="2628900" cy="52047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dirty="0">
                <a:latin typeface="Perpetua" panose="02020502060401020303" pitchFamily="18" charset="0"/>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8"/>
          <p:cNvSpPr txBox="1">
            <a:spLocks noGrp="1"/>
          </p:cNvSpPr>
          <p:nvPr>
            <p:ph type="body" idx="4294967295"/>
          </p:nvPr>
        </p:nvSpPr>
        <p:spPr>
          <a:xfrm>
            <a:off x="311700" y="847561"/>
            <a:ext cx="8520600" cy="461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3000" b="1" dirty="0">
                <a:solidFill>
                  <a:srgbClr val="FF0000"/>
                </a:solidFill>
                <a:latin typeface="Calibri" panose="020F0502020204030204" pitchFamily="34" charset="0"/>
                <a:cs typeface="Calibri" panose="020F0502020204030204" pitchFamily="34" charset="0"/>
              </a:rPr>
              <a:t>E</a:t>
            </a:r>
            <a:r>
              <a:rPr lang="en-IN" sz="3000" b="1" dirty="0" err="1">
                <a:solidFill>
                  <a:srgbClr val="FF0000"/>
                </a:solidFill>
                <a:latin typeface="Calibri" panose="020F0502020204030204" pitchFamily="34" charset="0"/>
                <a:cs typeface="Calibri" panose="020F0502020204030204" pitchFamily="34" charset="0"/>
              </a:rPr>
              <a:t>xisting</a:t>
            </a:r>
            <a:r>
              <a:rPr lang="en-IN" sz="3000" b="1" dirty="0">
                <a:solidFill>
                  <a:srgbClr val="FF0000"/>
                </a:solidFill>
                <a:latin typeface="Calibri" panose="020F0502020204030204" pitchFamily="34" charset="0"/>
                <a:cs typeface="Calibri" panose="020F0502020204030204" pitchFamily="34" charset="0"/>
              </a:rPr>
              <a:t> system </a:t>
            </a:r>
            <a:endParaRPr sz="3000" dirty="0">
              <a:solidFill>
                <a:schemeClr val="lt1"/>
              </a:solidFill>
              <a:latin typeface="Calibri" panose="020F0502020204030204" pitchFamily="34" charset="0"/>
              <a:cs typeface="Calibri" panose="020F0502020204030204" pitchFamily="34" charset="0"/>
            </a:endParaRPr>
          </a:p>
        </p:txBody>
      </p:sp>
      <p:sp>
        <p:nvSpPr>
          <p:cNvPr id="2" name="Text 3">
            <a:extLst>
              <a:ext uri="{FF2B5EF4-FFF2-40B4-BE49-F238E27FC236}">
                <a16:creationId xmlns:a16="http://schemas.microsoft.com/office/drawing/2014/main" id="{3EFC8FAB-C64F-F4DD-A034-1522F434A275}"/>
              </a:ext>
            </a:extLst>
          </p:cNvPr>
          <p:cNvSpPr/>
          <p:nvPr/>
        </p:nvSpPr>
        <p:spPr>
          <a:xfrm>
            <a:off x="391417" y="1592962"/>
            <a:ext cx="4465201"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Chronological</a:t>
            </a:r>
            <a:endParaRPr lang="en-US" sz="1750" dirty="0"/>
          </a:p>
        </p:txBody>
      </p:sp>
      <p:sp>
        <p:nvSpPr>
          <p:cNvPr id="4" name="Text 4">
            <a:extLst>
              <a:ext uri="{FF2B5EF4-FFF2-40B4-BE49-F238E27FC236}">
                <a16:creationId xmlns:a16="http://schemas.microsoft.com/office/drawing/2014/main" id="{E16D7479-034B-C67E-1AED-030877651FC2}"/>
              </a:ext>
            </a:extLst>
          </p:cNvPr>
          <p:cNvSpPr/>
          <p:nvPr/>
        </p:nvSpPr>
        <p:spPr>
          <a:xfrm>
            <a:off x="2985083" y="1489808"/>
            <a:ext cx="4465201"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Focuses on work history in reverse chronological order.</a:t>
            </a:r>
            <a:endParaRPr lang="en-US" sz="1750" dirty="0"/>
          </a:p>
        </p:txBody>
      </p:sp>
      <p:sp>
        <p:nvSpPr>
          <p:cNvPr id="5" name="Text 5">
            <a:extLst>
              <a:ext uri="{FF2B5EF4-FFF2-40B4-BE49-F238E27FC236}">
                <a16:creationId xmlns:a16="http://schemas.microsoft.com/office/drawing/2014/main" id="{377BB14C-49DB-2E7F-D44D-10D4D29B12B0}"/>
              </a:ext>
            </a:extLst>
          </p:cNvPr>
          <p:cNvSpPr/>
          <p:nvPr/>
        </p:nvSpPr>
        <p:spPr>
          <a:xfrm>
            <a:off x="391417" y="2544371"/>
            <a:ext cx="4465201"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Functional</a:t>
            </a:r>
            <a:endParaRPr lang="en-US" sz="1750" dirty="0"/>
          </a:p>
        </p:txBody>
      </p:sp>
      <p:sp>
        <p:nvSpPr>
          <p:cNvPr id="6" name="Text 6">
            <a:extLst>
              <a:ext uri="{FF2B5EF4-FFF2-40B4-BE49-F238E27FC236}">
                <a16:creationId xmlns:a16="http://schemas.microsoft.com/office/drawing/2014/main" id="{4E3F5F9F-B168-11F9-E16C-840A9FADC79F}"/>
              </a:ext>
            </a:extLst>
          </p:cNvPr>
          <p:cNvSpPr/>
          <p:nvPr/>
        </p:nvSpPr>
        <p:spPr>
          <a:xfrm>
            <a:off x="2985083" y="2349009"/>
            <a:ext cx="4465201"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Emphasizes skills and achievements rather than job titles.</a:t>
            </a:r>
            <a:endParaRPr lang="en-US" sz="1750" dirty="0"/>
          </a:p>
        </p:txBody>
      </p:sp>
      <p:sp>
        <p:nvSpPr>
          <p:cNvPr id="7" name="Text 7">
            <a:extLst>
              <a:ext uri="{FF2B5EF4-FFF2-40B4-BE49-F238E27FC236}">
                <a16:creationId xmlns:a16="http://schemas.microsoft.com/office/drawing/2014/main" id="{53F4AE03-2E55-14DE-BBFB-AB2AB39185A7}"/>
              </a:ext>
            </a:extLst>
          </p:cNvPr>
          <p:cNvSpPr/>
          <p:nvPr/>
        </p:nvSpPr>
        <p:spPr>
          <a:xfrm>
            <a:off x="391416" y="3598297"/>
            <a:ext cx="4465201"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Combination</a:t>
            </a:r>
            <a:endParaRPr lang="en-US" sz="1750" dirty="0"/>
          </a:p>
        </p:txBody>
      </p:sp>
      <p:sp>
        <p:nvSpPr>
          <p:cNvPr id="8" name="Text 8">
            <a:extLst>
              <a:ext uri="{FF2B5EF4-FFF2-40B4-BE49-F238E27FC236}">
                <a16:creationId xmlns:a16="http://schemas.microsoft.com/office/drawing/2014/main" id="{8BBC94BD-2070-FDC2-7346-6FC9A4506B7C}"/>
              </a:ext>
            </a:extLst>
          </p:cNvPr>
          <p:cNvSpPr/>
          <p:nvPr/>
        </p:nvSpPr>
        <p:spPr>
          <a:xfrm>
            <a:off x="2910090" y="3231373"/>
            <a:ext cx="4465201"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Blends elements of chronological and functional formats.</a:t>
            </a:r>
            <a:endParaRPr lang="en-US" sz="1750" dirty="0"/>
          </a:p>
        </p:txBody>
      </p:sp>
    </p:spTree>
    <p:extLst>
      <p:ext uri="{BB962C8B-B14F-4D97-AF65-F5344CB8AC3E}">
        <p14:creationId xmlns:p14="http://schemas.microsoft.com/office/powerpoint/2010/main" val="581795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solidFill>
                  <a:srgbClr val="FFFF00"/>
                </a:solidFill>
                <a:latin typeface="Calibri" panose="020F0502020204030204" pitchFamily="34" charset="0"/>
                <a:cs typeface="Calibri" panose="020F0502020204030204" pitchFamily="34" charset="0"/>
              </a:rPr>
              <a:t>Literature Review</a:t>
            </a:r>
            <a:endParaRPr dirty="0">
              <a:solidFill>
                <a:srgbClr val="FFFF00"/>
              </a:solidFill>
              <a:latin typeface="Calibri" panose="020F0502020204030204" pitchFamily="34" charset="0"/>
              <a:cs typeface="Calibri" panose="020F0502020204030204" pitchFamily="34" charset="0"/>
            </a:endParaRPr>
          </a:p>
        </p:txBody>
      </p:sp>
      <p:grpSp>
        <p:nvGrpSpPr>
          <p:cNvPr id="94" name="Google Shape;94;p18"/>
          <p:cNvGrpSpPr/>
          <p:nvPr/>
        </p:nvGrpSpPr>
        <p:grpSpPr>
          <a:xfrm>
            <a:off x="208125" y="791921"/>
            <a:ext cx="8883805" cy="4215704"/>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 Box 8"/>
          <p:cNvSpPr txBox="1"/>
          <p:nvPr/>
        </p:nvSpPr>
        <p:spPr>
          <a:xfrm>
            <a:off x="222885" y="2668270"/>
            <a:ext cx="8869680" cy="2475230"/>
          </a:xfrm>
          <a:prstGeom prst="rect">
            <a:avLst/>
          </a:prstGeom>
          <a:solidFill>
            <a:schemeClr val="tx1"/>
          </a:solidFill>
        </p:spPr>
        <p:txBody>
          <a:bodyPr wrap="square" rtlCol="0" anchor="t" anchorCtr="0">
            <a:noAutofit/>
          </a:bodyPr>
          <a:lstStyle/>
          <a:p>
            <a:pPr marL="2743200" lvl="6" indent="0" algn="l" fontAlgn="ctr">
              <a:lnSpc>
                <a:spcPct val="130000"/>
              </a:lnSpc>
              <a:buNone/>
            </a:pPr>
            <a:endParaRPr lang="en-IN" altLang="en-US" dirty="0">
              <a:ln>
                <a:solidFill>
                  <a:schemeClr val="bg2">
                    <a:lumMod val="75000"/>
                  </a:schemeClr>
                </a:solidFill>
              </a:ln>
              <a:solidFill>
                <a:srgbClr val="FFFF00"/>
              </a:solidFill>
            </a:endParaRPr>
          </a:p>
        </p:txBody>
      </p:sp>
      <p:sp>
        <p:nvSpPr>
          <p:cNvPr id="4" name="Text 2">
            <a:extLst>
              <a:ext uri="{FF2B5EF4-FFF2-40B4-BE49-F238E27FC236}">
                <a16:creationId xmlns:a16="http://schemas.microsoft.com/office/drawing/2014/main" id="{633947DB-60F8-D610-908C-B0DE32CCE035}"/>
              </a:ext>
            </a:extLst>
          </p:cNvPr>
          <p:cNvSpPr/>
          <p:nvPr/>
        </p:nvSpPr>
        <p:spPr>
          <a:xfrm>
            <a:off x="222885" y="1625680"/>
            <a:ext cx="2455090" cy="539943"/>
          </a:xfrm>
          <a:prstGeom prst="rect">
            <a:avLst/>
          </a:prstGeom>
          <a:noFill/>
          <a:ln/>
        </p:spPr>
        <p:txBody>
          <a:bodyPr wrap="none" rtlCol="0" anchor="t"/>
          <a:lstStyle/>
          <a:p>
            <a:pPr marL="0" indent="0">
              <a:lnSpc>
                <a:spcPts val="2734"/>
              </a:lnSpc>
              <a:buNone/>
            </a:pPr>
            <a:r>
              <a:rPr lang="en-US" sz="2187" b="1" dirty="0">
                <a:latin typeface="Nunito" pitchFamily="34" charset="0"/>
                <a:ea typeface="Nunito" pitchFamily="34" charset="-122"/>
                <a:cs typeface="Nunito" pitchFamily="34" charset="-120"/>
              </a:rPr>
              <a:t>Academic Research</a:t>
            </a:r>
            <a:endParaRPr lang="en-US" sz="2187" dirty="0"/>
          </a:p>
        </p:txBody>
      </p:sp>
      <p:sp>
        <p:nvSpPr>
          <p:cNvPr id="5" name="Text 3">
            <a:extLst>
              <a:ext uri="{FF2B5EF4-FFF2-40B4-BE49-F238E27FC236}">
                <a16:creationId xmlns:a16="http://schemas.microsoft.com/office/drawing/2014/main" id="{6AC6C4C1-9294-994A-F62D-70B887095A67}"/>
              </a:ext>
            </a:extLst>
          </p:cNvPr>
          <p:cNvSpPr/>
          <p:nvPr/>
        </p:nvSpPr>
        <p:spPr>
          <a:xfrm>
            <a:off x="222885" y="2248969"/>
            <a:ext cx="3044661" cy="2592876"/>
          </a:xfrm>
          <a:prstGeom prst="rect">
            <a:avLst/>
          </a:prstGeom>
          <a:noFill/>
          <a:ln/>
        </p:spPr>
        <p:txBody>
          <a:bodyPr wrap="square" rtlCol="0" anchor="t"/>
          <a:lstStyle/>
          <a:p>
            <a:pPr marL="0" indent="0">
              <a:lnSpc>
                <a:spcPts val="2799"/>
              </a:lnSpc>
              <a:buNone/>
            </a:pPr>
            <a:r>
              <a:rPr lang="en-US" sz="1750" dirty="0">
                <a:latin typeface="PT Sans" pitchFamily="34" charset="0"/>
                <a:ea typeface="PT Sans" pitchFamily="34" charset="-122"/>
                <a:cs typeface="PT Sans" pitchFamily="34" charset="-120"/>
              </a:rPr>
              <a:t>Studies have explored the psychology of resume evaluation and the impact of specific formatting choices.</a:t>
            </a:r>
            <a:endParaRPr lang="en-US" sz="1750" dirty="0"/>
          </a:p>
        </p:txBody>
      </p:sp>
      <p:sp>
        <p:nvSpPr>
          <p:cNvPr id="6" name="Text 4">
            <a:extLst>
              <a:ext uri="{FF2B5EF4-FFF2-40B4-BE49-F238E27FC236}">
                <a16:creationId xmlns:a16="http://schemas.microsoft.com/office/drawing/2014/main" id="{BE47432C-8ABE-5F01-6856-82D08CAD04F8}"/>
              </a:ext>
            </a:extLst>
          </p:cNvPr>
          <p:cNvSpPr/>
          <p:nvPr/>
        </p:nvSpPr>
        <p:spPr>
          <a:xfrm>
            <a:off x="3183255" y="1642745"/>
            <a:ext cx="2777490" cy="347186"/>
          </a:xfrm>
          <a:prstGeom prst="rect">
            <a:avLst/>
          </a:prstGeom>
          <a:noFill/>
          <a:ln/>
        </p:spPr>
        <p:txBody>
          <a:bodyPr wrap="none" rtlCol="0" anchor="t"/>
          <a:lstStyle/>
          <a:p>
            <a:pPr marL="0" indent="0">
              <a:lnSpc>
                <a:spcPts val="2734"/>
              </a:lnSpc>
              <a:buNone/>
            </a:pPr>
            <a:r>
              <a:rPr lang="en-US" sz="2187" b="1" dirty="0">
                <a:latin typeface="Nunito" pitchFamily="34" charset="0"/>
                <a:ea typeface="Nunito" pitchFamily="34" charset="-122"/>
                <a:cs typeface="Nunito" pitchFamily="34" charset="-120"/>
              </a:rPr>
              <a:t>Industry Insights</a:t>
            </a:r>
            <a:endParaRPr lang="en-US" sz="2187" dirty="0"/>
          </a:p>
        </p:txBody>
      </p:sp>
      <p:sp>
        <p:nvSpPr>
          <p:cNvPr id="7" name="Text 5">
            <a:extLst>
              <a:ext uri="{FF2B5EF4-FFF2-40B4-BE49-F238E27FC236}">
                <a16:creationId xmlns:a16="http://schemas.microsoft.com/office/drawing/2014/main" id="{9FE9973B-687A-BF58-FC19-F609FA834588}"/>
              </a:ext>
            </a:extLst>
          </p:cNvPr>
          <p:cNvSpPr/>
          <p:nvPr/>
        </p:nvSpPr>
        <p:spPr>
          <a:xfrm>
            <a:off x="3282222" y="2187997"/>
            <a:ext cx="2949416" cy="1931146"/>
          </a:xfrm>
          <a:prstGeom prst="rect">
            <a:avLst/>
          </a:prstGeom>
          <a:noFill/>
          <a:ln/>
        </p:spPr>
        <p:txBody>
          <a:bodyPr wrap="square" rtlCol="0" anchor="t"/>
          <a:lstStyle/>
          <a:p>
            <a:pPr marL="0" indent="0">
              <a:lnSpc>
                <a:spcPts val="2799"/>
              </a:lnSpc>
              <a:buNone/>
            </a:pPr>
            <a:r>
              <a:rPr lang="en-US" sz="1750" dirty="0">
                <a:latin typeface="PT Sans" pitchFamily="34" charset="0"/>
                <a:ea typeface="PT Sans" pitchFamily="34" charset="-122"/>
                <a:cs typeface="PT Sans" pitchFamily="34" charset="-120"/>
              </a:rPr>
              <a:t>Hiring experts and career coaches have published numerous articles and guides on crafting effective resumes.</a:t>
            </a:r>
            <a:endParaRPr lang="en-US" sz="1750" dirty="0"/>
          </a:p>
        </p:txBody>
      </p:sp>
      <p:sp>
        <p:nvSpPr>
          <p:cNvPr id="8" name="Text 6">
            <a:extLst>
              <a:ext uri="{FF2B5EF4-FFF2-40B4-BE49-F238E27FC236}">
                <a16:creationId xmlns:a16="http://schemas.microsoft.com/office/drawing/2014/main" id="{B53C572A-9F1E-6F6C-6A3F-A9A56B911B64}"/>
              </a:ext>
            </a:extLst>
          </p:cNvPr>
          <p:cNvSpPr/>
          <p:nvPr/>
        </p:nvSpPr>
        <p:spPr>
          <a:xfrm>
            <a:off x="6423123" y="1662833"/>
            <a:ext cx="2777490" cy="347186"/>
          </a:xfrm>
          <a:prstGeom prst="rect">
            <a:avLst/>
          </a:prstGeom>
          <a:noFill/>
          <a:ln/>
        </p:spPr>
        <p:txBody>
          <a:bodyPr wrap="none" rtlCol="0" anchor="t"/>
          <a:lstStyle/>
          <a:p>
            <a:pPr marL="0" indent="0">
              <a:lnSpc>
                <a:spcPts val="2734"/>
              </a:lnSpc>
              <a:buNone/>
            </a:pPr>
            <a:r>
              <a:rPr lang="en-US" sz="2187" b="1" dirty="0">
                <a:latin typeface="Nunito" pitchFamily="34" charset="0"/>
                <a:ea typeface="Nunito" pitchFamily="34" charset="-122"/>
                <a:cs typeface="Nunito" pitchFamily="34" charset="-120"/>
              </a:rPr>
              <a:t>Peer Experiences</a:t>
            </a:r>
            <a:endParaRPr lang="en-US" sz="2187" dirty="0"/>
          </a:p>
        </p:txBody>
      </p:sp>
      <p:sp>
        <p:nvSpPr>
          <p:cNvPr id="10" name="Text 7">
            <a:extLst>
              <a:ext uri="{FF2B5EF4-FFF2-40B4-BE49-F238E27FC236}">
                <a16:creationId xmlns:a16="http://schemas.microsoft.com/office/drawing/2014/main" id="{0613F914-6EB6-DC58-E3AB-A6BE65FD6466}"/>
              </a:ext>
            </a:extLst>
          </p:cNvPr>
          <p:cNvSpPr/>
          <p:nvPr/>
        </p:nvSpPr>
        <p:spPr>
          <a:xfrm>
            <a:off x="6423123" y="2164893"/>
            <a:ext cx="2333419" cy="1421606"/>
          </a:xfrm>
          <a:prstGeom prst="rect">
            <a:avLst/>
          </a:prstGeom>
          <a:noFill/>
          <a:ln/>
        </p:spPr>
        <p:txBody>
          <a:bodyPr wrap="square" rtlCol="0" anchor="t"/>
          <a:lstStyle/>
          <a:p>
            <a:pPr marL="0" indent="0">
              <a:lnSpc>
                <a:spcPts val="2799"/>
              </a:lnSpc>
              <a:buNone/>
            </a:pPr>
            <a:r>
              <a:rPr lang="en-US" sz="1750" dirty="0">
                <a:latin typeface="PT Sans" pitchFamily="34" charset="0"/>
                <a:ea typeface="PT Sans" pitchFamily="34" charset="-122"/>
                <a:cs typeface="PT Sans" pitchFamily="34" charset="-120"/>
              </a:rPr>
              <a:t>Online forums and communities provide valuable peer-to-peer advice and real-world examples.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73171"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736169"/>
            <a:ext cx="3349623" cy="2960177"/>
          </a:xfrm>
          <a:prstGeom prst="rect">
            <a:avLst/>
          </a:prstGeom>
        </p:spPr>
        <p:txBody>
          <a:bodyPr spcFirstLastPara="1" wrap="square" lIns="91425" tIns="91425" rIns="91425" bIns="91425" anchor="ctr" anchorCtr="0">
            <a:noAutofit/>
          </a:bodyPr>
          <a:lstStyle/>
          <a:p>
            <a:pPr algn="ctr"/>
            <a:r>
              <a:rPr lang="en-US" sz="3600" b="1" dirty="0">
                <a:solidFill>
                  <a:srgbClr val="FFFFFF"/>
                </a:solidFill>
                <a:latin typeface="Nunito" pitchFamily="34" charset="0"/>
                <a:ea typeface="Nunito" pitchFamily="34" charset="-122"/>
                <a:cs typeface="Nunito" pitchFamily="34" charset="-120"/>
              </a:rPr>
              <a:t>Disadvantages </a:t>
            </a:r>
            <a:br>
              <a:rPr lang="en-US" sz="3600" dirty="0"/>
            </a:br>
            <a:endParaRPr sz="3600" b="1" dirty="0">
              <a:latin typeface="Calibri" panose="020F0502020204030204" pitchFamily="34" charset="0"/>
              <a:cs typeface="Calibri" panose="020F0502020204030204" pitchFamily="34"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672205" y="-146173"/>
            <a:ext cx="5372735" cy="923330"/>
          </a:xfrm>
          <a:prstGeom prst="rect">
            <a:avLst/>
          </a:prstGeom>
          <a:noFill/>
        </p:spPr>
        <p:txBody>
          <a:bodyPr wrap="square" rtlCol="0" anchor="t" anchorCtr="0">
            <a:spAutoFit/>
          </a:bodyPr>
          <a:lstStyle/>
          <a:p>
            <a:pPr algn="just"/>
            <a:endParaRPr lang="en-US" sz="1800" b="1" dirty="0">
              <a:solidFill>
                <a:srgbClr val="0070C0"/>
              </a:solidFill>
              <a:latin typeface="Calibri" panose="020F0502020204030204" pitchFamily="34" charset="0"/>
              <a:cs typeface="Calibri" panose="020F0502020204030204" pitchFamily="34" charset="0"/>
            </a:endParaRPr>
          </a:p>
          <a:p>
            <a:pPr algn="just"/>
            <a:endParaRPr lang="en-US" sz="1800" b="1" dirty="0">
              <a:solidFill>
                <a:srgbClr val="0070C0"/>
              </a:solidFill>
              <a:latin typeface="Calibri" panose="020F0502020204030204" pitchFamily="34" charset="0"/>
              <a:cs typeface="Calibri" panose="020F0502020204030204" pitchFamily="34" charset="0"/>
            </a:endParaRPr>
          </a:p>
          <a:p>
            <a:pPr algn="just"/>
            <a:endParaRPr lang="en-US" sz="1800" dirty="0">
              <a:solidFill>
                <a:srgbClr val="FF0000"/>
              </a:solidFill>
              <a:latin typeface="Calibri" panose="020F0502020204030204" pitchFamily="34" charset="0"/>
              <a:cs typeface="Calibri" panose="020F0502020204030204" pitchFamily="34" charset="0"/>
            </a:endParaRPr>
          </a:p>
        </p:txBody>
      </p:sp>
      <p:sp>
        <p:nvSpPr>
          <p:cNvPr id="12" name="Text 2">
            <a:extLst>
              <a:ext uri="{FF2B5EF4-FFF2-40B4-BE49-F238E27FC236}">
                <a16:creationId xmlns:a16="http://schemas.microsoft.com/office/drawing/2014/main" id="{B9BDF880-964A-EE3A-13B5-89557E6CFBD4}"/>
              </a:ext>
            </a:extLst>
          </p:cNvPr>
          <p:cNvSpPr/>
          <p:nvPr/>
        </p:nvSpPr>
        <p:spPr>
          <a:xfrm>
            <a:off x="3598127" y="178420"/>
            <a:ext cx="3099661" cy="362346"/>
          </a:xfrm>
          <a:prstGeom prst="rect">
            <a:avLst/>
          </a:prstGeom>
          <a:noFill/>
          <a:ln/>
        </p:spPr>
        <p:txBody>
          <a:bodyPr wrap="none" rtlCol="0" anchor="t"/>
          <a:lstStyle/>
          <a:p>
            <a:pPr marL="0" indent="0" algn="l">
              <a:lnSpc>
                <a:spcPts val="2719"/>
              </a:lnSpc>
              <a:buNone/>
            </a:pPr>
            <a:r>
              <a:rPr lang="en-US" sz="2000" b="1" dirty="0">
                <a:solidFill>
                  <a:srgbClr val="F2B42D"/>
                </a:solidFill>
                <a:latin typeface="Nunito" pitchFamily="34" charset="0"/>
                <a:ea typeface="Nunito" pitchFamily="34" charset="-122"/>
                <a:cs typeface="Nunito" pitchFamily="34" charset="-120"/>
              </a:rPr>
              <a:t>Lack of Customization</a:t>
            </a:r>
            <a:endParaRPr lang="en-US" sz="2000" dirty="0"/>
          </a:p>
        </p:txBody>
      </p:sp>
      <p:sp>
        <p:nvSpPr>
          <p:cNvPr id="13" name="Text 3">
            <a:extLst>
              <a:ext uri="{FF2B5EF4-FFF2-40B4-BE49-F238E27FC236}">
                <a16:creationId xmlns:a16="http://schemas.microsoft.com/office/drawing/2014/main" id="{A0EB910F-66CF-DCA6-09F3-9B9C4003E748}"/>
              </a:ext>
            </a:extLst>
          </p:cNvPr>
          <p:cNvSpPr/>
          <p:nvPr/>
        </p:nvSpPr>
        <p:spPr>
          <a:xfrm>
            <a:off x="3672205" y="465452"/>
            <a:ext cx="4502258" cy="676487"/>
          </a:xfrm>
          <a:prstGeom prst="rect">
            <a:avLst/>
          </a:prstGeom>
          <a:noFill/>
          <a:ln/>
        </p:spPr>
        <p:txBody>
          <a:bodyPr wrap="square" rtlCol="0" anchor="t"/>
          <a:lstStyle/>
          <a:p>
            <a:pPr marL="0" indent="0" algn="l">
              <a:lnSpc>
                <a:spcPts val="2784"/>
              </a:lnSpc>
              <a:buNone/>
            </a:pPr>
            <a:r>
              <a:rPr lang="en-US" sz="1740" dirty="0">
                <a:solidFill>
                  <a:schemeClr val="tx2">
                    <a:lumMod val="10000"/>
                  </a:schemeClr>
                </a:solidFill>
                <a:latin typeface="PT Sans" pitchFamily="34" charset="0"/>
                <a:ea typeface="PT Sans" pitchFamily="34" charset="-122"/>
                <a:cs typeface="PT Sans" pitchFamily="34" charset="-120"/>
              </a:rPr>
              <a:t>Traditional formats may not effectively highlight relevant skills and experiences for specific job roles.</a:t>
            </a:r>
            <a:endParaRPr lang="en-US" sz="1740" dirty="0">
              <a:solidFill>
                <a:schemeClr val="tx2">
                  <a:lumMod val="10000"/>
                </a:schemeClr>
              </a:solidFill>
            </a:endParaRPr>
          </a:p>
        </p:txBody>
      </p:sp>
      <p:sp>
        <p:nvSpPr>
          <p:cNvPr id="14" name="Text 4">
            <a:extLst>
              <a:ext uri="{FF2B5EF4-FFF2-40B4-BE49-F238E27FC236}">
                <a16:creationId xmlns:a16="http://schemas.microsoft.com/office/drawing/2014/main" id="{7C7BFAE9-555B-BAA1-9781-9CE6092F5FF6}"/>
              </a:ext>
            </a:extLst>
          </p:cNvPr>
          <p:cNvSpPr/>
          <p:nvPr/>
        </p:nvSpPr>
        <p:spPr>
          <a:xfrm>
            <a:off x="3672205" y="1706756"/>
            <a:ext cx="3063011" cy="560448"/>
          </a:xfrm>
          <a:prstGeom prst="rect">
            <a:avLst/>
          </a:prstGeom>
          <a:noFill/>
          <a:ln/>
        </p:spPr>
        <p:txBody>
          <a:bodyPr wrap="none" rtlCol="0" anchor="t"/>
          <a:lstStyle/>
          <a:p>
            <a:pPr marL="0" indent="0" algn="l">
              <a:lnSpc>
                <a:spcPts val="2719"/>
              </a:lnSpc>
              <a:buNone/>
            </a:pPr>
            <a:r>
              <a:rPr lang="en-US" sz="2000" b="1" dirty="0">
                <a:solidFill>
                  <a:srgbClr val="D7425E"/>
                </a:solidFill>
                <a:latin typeface="Nunito" pitchFamily="34" charset="0"/>
                <a:ea typeface="Nunito" pitchFamily="34" charset="-122"/>
                <a:cs typeface="Nunito" pitchFamily="34" charset="-120"/>
              </a:rPr>
              <a:t>Limited Optimization</a:t>
            </a:r>
            <a:endParaRPr lang="en-US" sz="2000" dirty="0"/>
          </a:p>
        </p:txBody>
      </p:sp>
      <p:sp>
        <p:nvSpPr>
          <p:cNvPr id="15" name="Text 5">
            <a:extLst>
              <a:ext uri="{FF2B5EF4-FFF2-40B4-BE49-F238E27FC236}">
                <a16:creationId xmlns:a16="http://schemas.microsoft.com/office/drawing/2014/main" id="{CBB9A0C4-7C99-7598-FAA7-496F8B127B9E}"/>
              </a:ext>
            </a:extLst>
          </p:cNvPr>
          <p:cNvSpPr/>
          <p:nvPr/>
        </p:nvSpPr>
        <p:spPr>
          <a:xfrm>
            <a:off x="3605283" y="2123827"/>
            <a:ext cx="5333440" cy="734657"/>
          </a:xfrm>
          <a:prstGeom prst="rect">
            <a:avLst/>
          </a:prstGeom>
          <a:noFill/>
          <a:ln/>
        </p:spPr>
        <p:txBody>
          <a:bodyPr wrap="square" rtlCol="0" anchor="t"/>
          <a:lstStyle/>
          <a:p>
            <a:pPr marL="0" indent="0" algn="l">
              <a:lnSpc>
                <a:spcPts val="2784"/>
              </a:lnSpc>
              <a:buNone/>
            </a:pPr>
            <a:r>
              <a:rPr lang="en-US" sz="1740" dirty="0">
                <a:solidFill>
                  <a:schemeClr val="tx2">
                    <a:lumMod val="10000"/>
                  </a:schemeClr>
                </a:solidFill>
                <a:latin typeface="PT Sans" pitchFamily="34" charset="0"/>
                <a:ea typeface="PT Sans" pitchFamily="34" charset="-122"/>
                <a:cs typeface="PT Sans" pitchFamily="34" charset="-120"/>
              </a:rPr>
              <a:t>Existing approaches may not be optimized for automated screening by Applicant Tracking Systems (ATS).</a:t>
            </a:r>
          </a:p>
          <a:p>
            <a:pPr marL="0" indent="0" algn="l">
              <a:lnSpc>
                <a:spcPts val="2784"/>
              </a:lnSpc>
              <a:buNone/>
            </a:pPr>
            <a:endParaRPr lang="en-US" sz="1740" dirty="0">
              <a:solidFill>
                <a:schemeClr val="tx2">
                  <a:lumMod val="10000"/>
                </a:schemeClr>
              </a:solidFill>
            </a:endParaRPr>
          </a:p>
        </p:txBody>
      </p:sp>
      <p:sp>
        <p:nvSpPr>
          <p:cNvPr id="16" name="Text 6">
            <a:extLst>
              <a:ext uri="{FF2B5EF4-FFF2-40B4-BE49-F238E27FC236}">
                <a16:creationId xmlns:a16="http://schemas.microsoft.com/office/drawing/2014/main" id="{ABD04B41-A548-8416-0833-5B716388E779}"/>
              </a:ext>
            </a:extLst>
          </p:cNvPr>
          <p:cNvSpPr/>
          <p:nvPr/>
        </p:nvSpPr>
        <p:spPr>
          <a:xfrm>
            <a:off x="3672205" y="3395103"/>
            <a:ext cx="3595287" cy="301243"/>
          </a:xfrm>
          <a:prstGeom prst="rect">
            <a:avLst/>
          </a:prstGeom>
          <a:noFill/>
          <a:ln/>
        </p:spPr>
        <p:txBody>
          <a:bodyPr wrap="none" rtlCol="0" anchor="t"/>
          <a:lstStyle/>
          <a:p>
            <a:pPr marL="0" indent="0" algn="l">
              <a:lnSpc>
                <a:spcPts val="2719"/>
              </a:lnSpc>
              <a:buNone/>
            </a:pPr>
            <a:r>
              <a:rPr lang="en-US" sz="2000" b="1" dirty="0">
                <a:solidFill>
                  <a:srgbClr val="DD785E"/>
                </a:solidFill>
                <a:latin typeface="Nunito" pitchFamily="34" charset="0"/>
                <a:ea typeface="Nunito" pitchFamily="34" charset="-122"/>
                <a:cs typeface="Nunito" pitchFamily="34" charset="-120"/>
              </a:rPr>
              <a:t>Insufficient Differentiation</a:t>
            </a:r>
            <a:endParaRPr lang="en-US" sz="2000" dirty="0"/>
          </a:p>
        </p:txBody>
      </p:sp>
      <p:sp>
        <p:nvSpPr>
          <p:cNvPr id="17" name="Text 7">
            <a:extLst>
              <a:ext uri="{FF2B5EF4-FFF2-40B4-BE49-F238E27FC236}">
                <a16:creationId xmlns:a16="http://schemas.microsoft.com/office/drawing/2014/main" id="{E8226BDF-B49F-DEF4-218A-236A122C3E60}"/>
              </a:ext>
            </a:extLst>
          </p:cNvPr>
          <p:cNvSpPr/>
          <p:nvPr/>
        </p:nvSpPr>
        <p:spPr>
          <a:xfrm>
            <a:off x="3672205" y="3811068"/>
            <a:ext cx="4970863" cy="1094887"/>
          </a:xfrm>
          <a:prstGeom prst="rect">
            <a:avLst/>
          </a:prstGeom>
          <a:noFill/>
          <a:ln/>
        </p:spPr>
        <p:txBody>
          <a:bodyPr wrap="square" rtlCol="0" anchor="t"/>
          <a:lstStyle/>
          <a:p>
            <a:pPr marL="0" indent="0" algn="l">
              <a:lnSpc>
                <a:spcPts val="2784"/>
              </a:lnSpc>
              <a:buNone/>
            </a:pPr>
            <a:r>
              <a:rPr lang="en-US" sz="1740" dirty="0">
                <a:solidFill>
                  <a:schemeClr val="tx2">
                    <a:lumMod val="10000"/>
                  </a:schemeClr>
                </a:solidFill>
                <a:latin typeface="PT Sans" pitchFamily="34" charset="0"/>
                <a:ea typeface="PT Sans" pitchFamily="34" charset="-122"/>
                <a:cs typeface="PT Sans" pitchFamily="34" charset="-120"/>
              </a:rPr>
              <a:t>Standard resume formats can make it challenging to stand out in a crowded job market.</a:t>
            </a:r>
            <a:endParaRPr lang="en-US" sz="1740" dirty="0">
              <a:solidFill>
                <a:schemeClr val="tx2">
                  <a:lumMod val="10000"/>
                </a:schemeClr>
              </a:solidFill>
            </a:endParaRPr>
          </a:p>
        </p:txBody>
      </p:sp>
      <p:pic>
        <p:nvPicPr>
          <p:cNvPr id="19" name="Picture 18">
            <a:extLst>
              <a:ext uri="{FF2B5EF4-FFF2-40B4-BE49-F238E27FC236}">
                <a16:creationId xmlns:a16="http://schemas.microsoft.com/office/drawing/2014/main" id="{49EE6BBB-2B84-A9B7-E265-85534894558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80835" y="3040347"/>
            <a:ext cx="2080120" cy="1865608"/>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404*339"/>
  <p:tag name="TABLE_ENDDRAG_RECT" val="12*53*404*339"/>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403*173"/>
  <p:tag name="TABLE_ENDDRAG_RECT" val="12*130*404*173"/>
</p:tagLst>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182</TotalTime>
  <Words>1935</Words>
  <Application>Microsoft Office PowerPoint</Application>
  <PresentationFormat>On-screen Show (16:9)</PresentationFormat>
  <Paragraphs>177</Paragraphs>
  <Slides>21</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PT Sans</vt:lpstr>
      <vt:lpstr>Calibri</vt:lpstr>
      <vt:lpstr>Arial</vt:lpstr>
      <vt:lpstr>Oswald</vt:lpstr>
      <vt:lpstr>Nunito</vt:lpstr>
      <vt:lpstr>Perpetua</vt:lpstr>
      <vt:lpstr>Average</vt:lpstr>
      <vt:lpstr>Slate</vt:lpstr>
      <vt:lpstr>PowerPoint Presentation</vt:lpstr>
      <vt:lpstr>PowerPoint Presentation</vt:lpstr>
      <vt:lpstr>PowerPoint Presentation</vt:lpstr>
      <vt:lpstr>Abstract</vt:lpstr>
      <vt:lpstr>Objectives - </vt:lpstr>
      <vt:lpstr>PowerPoint Presentation</vt:lpstr>
      <vt:lpstr>PowerPoint Presentation</vt:lpstr>
      <vt:lpstr>Literature Review</vt:lpstr>
      <vt:lpstr>Disadvantages  </vt:lpstr>
      <vt:lpstr>Research gap identified </vt:lpstr>
      <vt:lpstr>PROPOSED METHODOLOGY </vt:lpstr>
      <vt:lpstr>Problem identification   </vt:lpstr>
      <vt:lpstr>Algoritham  </vt:lpstr>
      <vt:lpstr>                            IMPLEMENTATION </vt:lpstr>
      <vt:lpstr>                            IMPLEMENTATION </vt:lpstr>
      <vt:lpstr>                            IMPLEMENTATION </vt:lpstr>
      <vt:lpstr>     Comparative study of proposed and existing system </vt:lpstr>
      <vt:lpstr>                   Future scope  </vt:lpstr>
      <vt:lpstr>   References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NANDASAI CHILUKA</cp:lastModifiedBy>
  <cp:revision>191</cp:revision>
  <dcterms:created xsi:type="dcterms:W3CDTF">2024-04-01T09:57:00Z</dcterms:created>
  <dcterms:modified xsi:type="dcterms:W3CDTF">2024-04-25T05:49:57Z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B25F366BCFF1477C9A459E4405C68425_13</vt:lpwstr>
  </property>
  <property fmtid="{D5CDD505-2E9C-101B-9397-08002B2CF9AE}" pid="3" name="KSOProductBuildVer">
    <vt:lpwstr>1033-12.2.0.13538</vt:lpwstr>
  </property>
</Properties>
</file>