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19" autoAdjust="0"/>
  </p:normalViewPr>
  <p:slideViewPr>
    <p:cSldViewPr snapToGrid="0">
      <p:cViewPr varScale="1">
        <p:scale>
          <a:sx n="76" d="100"/>
          <a:sy n="76" d="100"/>
        </p:scale>
        <p:origin x="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7/17/2024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7/17/2024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7/17/2024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7/17/2024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7/17/2024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 Facebook Live Sellers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Case project by : G Nanda Santosh</a:t>
            </a:r>
          </a:p>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p14:dur="250" advTm="0">
        <p159:morph option="byObject"/>
      </p:transition>
    </mc:Choice>
    <mc:Fallback xmlns="">
      <p:transition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7231-AAE2-327F-A75B-15E20E2CD9B1}"/>
              </a:ext>
            </a:extLst>
          </p:cNvPr>
          <p:cNvSpPr>
            <a:spLocks noGrp="1"/>
          </p:cNvSpPr>
          <p:nvPr>
            <p:ph type="title"/>
          </p:nvPr>
        </p:nvSpPr>
        <p:spPr>
          <a:xfrm>
            <a:off x="1066800" y="567635"/>
            <a:ext cx="10058400" cy="674478"/>
          </a:xfrm>
        </p:spPr>
        <p:txBody>
          <a:bodyPr>
            <a:normAutofit/>
          </a:bodyPr>
          <a:lstStyle/>
          <a:p>
            <a:r>
              <a:rPr lang="en-US" sz="2400" b="1" u="sng" dirty="0">
                <a:latin typeface="Arial" panose="020B0604020202020204" pitchFamily="34" charset="0"/>
                <a:cs typeface="Arial" panose="020B0604020202020204" pitchFamily="34" charset="0"/>
              </a:rPr>
              <a:t>Code &amp; Result:</a:t>
            </a:r>
            <a:endParaRPr lang="en-IN" sz="2400" dirty="0"/>
          </a:p>
        </p:txBody>
      </p:sp>
      <p:pic>
        <p:nvPicPr>
          <p:cNvPr id="4" name="Picture 3">
            <a:extLst>
              <a:ext uri="{FF2B5EF4-FFF2-40B4-BE49-F238E27FC236}">
                <a16:creationId xmlns:a16="http://schemas.microsoft.com/office/drawing/2014/main" id="{88FC88FC-AAC9-2587-CABE-7F4F13019E7B}"/>
              </a:ext>
            </a:extLst>
          </p:cNvPr>
          <p:cNvPicPr>
            <a:picLocks noChangeAspect="1"/>
          </p:cNvPicPr>
          <p:nvPr/>
        </p:nvPicPr>
        <p:blipFill>
          <a:blip r:embed="rId2"/>
          <a:stretch>
            <a:fillRect/>
          </a:stretch>
        </p:blipFill>
        <p:spPr>
          <a:xfrm>
            <a:off x="1175857" y="1516686"/>
            <a:ext cx="7945407" cy="4488110"/>
          </a:xfrm>
          <a:prstGeom prst="rect">
            <a:avLst/>
          </a:prstGeom>
        </p:spPr>
      </p:pic>
      <p:sp>
        <p:nvSpPr>
          <p:cNvPr id="7" name="Content Placeholder 6">
            <a:extLst>
              <a:ext uri="{FF2B5EF4-FFF2-40B4-BE49-F238E27FC236}">
                <a16:creationId xmlns:a16="http://schemas.microsoft.com/office/drawing/2014/main" id="{96D73CDC-930A-2EAA-E9D0-C1AE54427A6F}"/>
              </a:ext>
            </a:extLst>
          </p:cNvPr>
          <p:cNvSpPr>
            <a:spLocks noGrp="1"/>
          </p:cNvSpPr>
          <p:nvPr>
            <p:ph idx="1"/>
          </p:nvPr>
        </p:nvSpPr>
        <p:spPr>
          <a:xfrm flipV="1">
            <a:off x="1066800" y="5952743"/>
            <a:ext cx="45719" cy="104107"/>
          </a:xfrm>
        </p:spPr>
        <p:txBody>
          <a:bodyPr>
            <a:normAutofit fontScale="25000" lnSpcReduction="20000"/>
          </a:bodyPr>
          <a:lstStyle/>
          <a:p>
            <a:r>
              <a:rPr lang="en-IN" dirty="0"/>
              <a:t>.</a:t>
            </a:r>
          </a:p>
        </p:txBody>
      </p:sp>
    </p:spTree>
    <p:extLst>
      <p:ext uri="{BB962C8B-B14F-4D97-AF65-F5344CB8AC3E}">
        <p14:creationId xmlns:p14="http://schemas.microsoft.com/office/powerpoint/2010/main" val="3599732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DC7C-7C03-75CC-BBF2-847E1971177E}"/>
              </a:ext>
            </a:extLst>
          </p:cNvPr>
          <p:cNvSpPr>
            <a:spLocks noGrp="1"/>
          </p:cNvSpPr>
          <p:nvPr>
            <p:ph type="title"/>
          </p:nvPr>
        </p:nvSpPr>
        <p:spPr>
          <a:xfrm>
            <a:off x="471182" y="583871"/>
            <a:ext cx="10058400" cy="825479"/>
          </a:xfrm>
        </p:spPr>
        <p:txBody>
          <a:bodyPr>
            <a:normAutofit fontScale="90000"/>
          </a:bodyPr>
          <a:lstStyle/>
          <a:p>
            <a:pPr marL="571500" indent="-571500">
              <a:buFont typeface="Wingdings" panose="05000000000000000000" pitchFamily="2" charset="2"/>
              <a:buChar char="v"/>
            </a:pPr>
            <a:r>
              <a:rPr lang="en-US" sz="4000" b="1" u="sng" dirty="0"/>
              <a:t>K-Means Clustering</a:t>
            </a:r>
            <a:br>
              <a:rPr lang="en-US" sz="4000" dirty="0"/>
            </a:br>
            <a:endParaRPr lang="en-IN" dirty="0"/>
          </a:p>
        </p:txBody>
      </p:sp>
      <p:sp>
        <p:nvSpPr>
          <p:cNvPr id="3" name="Content Placeholder 2">
            <a:extLst>
              <a:ext uri="{FF2B5EF4-FFF2-40B4-BE49-F238E27FC236}">
                <a16:creationId xmlns:a16="http://schemas.microsoft.com/office/drawing/2014/main" id="{8A42E9C9-430D-DC86-00DA-CE79235506DB}"/>
              </a:ext>
            </a:extLst>
          </p:cNvPr>
          <p:cNvSpPr>
            <a:spLocks noGrp="1"/>
          </p:cNvSpPr>
          <p:nvPr>
            <p:ph idx="1"/>
          </p:nvPr>
        </p:nvSpPr>
        <p:spPr>
          <a:xfrm>
            <a:off x="1066800" y="1289388"/>
            <a:ext cx="10058400" cy="3849624"/>
          </a:xfrm>
        </p:spPr>
        <p:txBody>
          <a:bodyPr>
            <a:noAutofit/>
          </a:bodyPr>
          <a:lstStyle/>
          <a:p>
            <a:pPr marL="0" indent="0">
              <a:buNone/>
            </a:pPr>
            <a:r>
              <a:rPr lang="en-US" sz="2000" b="1" u="sng" dirty="0">
                <a:latin typeface="Arial" panose="020B0604020202020204" pitchFamily="34" charset="0"/>
                <a:cs typeface="Arial" panose="020B0604020202020204" pitchFamily="34" charset="0"/>
              </a:rPr>
              <a:t>Purpose: </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K-means helps us organize data into meaningful groups based on similarity, making it a fundamental technique in unsupervised learning. </a:t>
            </a:r>
          </a:p>
          <a:p>
            <a:pPr>
              <a:buFont typeface="Courier New" panose="02070309020205020404" pitchFamily="49" charset="0"/>
              <a:buChar char="o"/>
            </a:pPr>
            <a:r>
              <a:rPr lang="en-US" sz="2000" dirty="0" err="1">
                <a:latin typeface="Arial" panose="020B0604020202020204" pitchFamily="34" charset="0"/>
                <a:cs typeface="Arial" panose="020B0604020202020204" pitchFamily="34" charset="0"/>
              </a:rPr>
              <a:t>Here,We</a:t>
            </a:r>
            <a:r>
              <a:rPr lang="en-US" sz="2000" dirty="0">
                <a:latin typeface="Arial" panose="020B0604020202020204" pitchFamily="34" charset="0"/>
                <a:cs typeface="Arial" panose="020B0604020202020204" pitchFamily="34" charset="0"/>
              </a:rPr>
              <a:t> group similar posts based on engagement metrics.</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u="sng" dirty="0">
                <a:latin typeface="Arial" panose="020B0604020202020204" pitchFamily="34" charset="0"/>
                <a:cs typeface="Arial" panose="020B0604020202020204" pitchFamily="34" charset="0"/>
              </a:rPr>
              <a:t>Explanation:</a:t>
            </a:r>
          </a:p>
          <a:p>
            <a:pPr marL="0" indent="0">
              <a:buNone/>
            </a:pPr>
            <a:endParaRPr lang="en-US" sz="2000" b="1" u="sng"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Used K-Means to cluster posts using features like reactions and comments.</a:t>
            </a:r>
          </a:p>
          <a:p>
            <a:r>
              <a:rPr lang="en-US" sz="2000" dirty="0">
                <a:latin typeface="Arial" panose="020B0604020202020204" pitchFamily="34" charset="0"/>
                <a:cs typeface="Arial" panose="020B0604020202020204" pitchFamily="34" charset="0"/>
              </a:rPr>
              <a:t>The scatter plot shows how posts are grouped based on these metrics.</a:t>
            </a:r>
          </a:p>
          <a:p>
            <a:r>
              <a:rPr lang="en-US" sz="2000" dirty="0">
                <a:latin typeface="Arial" panose="020B0604020202020204" pitchFamily="34" charset="0"/>
                <a:cs typeface="Arial" panose="020B0604020202020204" pitchFamily="34" charset="0"/>
              </a:rPr>
              <a:t>The WCSS (Within-Cluster Sum of Squares) in the Elbow Method helped to determine the optimal number of clusters.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7959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563EE-7C5D-A79D-450D-92529491A6EB}"/>
              </a:ext>
            </a:extLst>
          </p:cNvPr>
          <p:cNvSpPr>
            <a:spLocks noGrp="1"/>
          </p:cNvSpPr>
          <p:nvPr>
            <p:ph type="title"/>
          </p:nvPr>
        </p:nvSpPr>
        <p:spPr>
          <a:xfrm>
            <a:off x="714462" y="751813"/>
            <a:ext cx="10058400" cy="369332"/>
          </a:xfrm>
        </p:spPr>
        <p:txBody>
          <a:bodyPr>
            <a:normAutofit fontScale="90000"/>
          </a:bodyPr>
          <a:lstStyle/>
          <a:p>
            <a:r>
              <a:rPr lang="en-US" sz="2000" b="1" u="sng" dirty="0">
                <a:latin typeface="Arial" panose="020B0604020202020204" pitchFamily="34" charset="0"/>
                <a:cs typeface="Arial" panose="020B0604020202020204" pitchFamily="34" charset="0"/>
              </a:rPr>
              <a:t>Code: (for 'K-Means Clustering: Reactions vs. Comments’)</a:t>
            </a:r>
            <a:br>
              <a:rPr lang="en-US" sz="4000" dirty="0"/>
            </a:br>
            <a:endParaRPr lang="en-IN" dirty="0"/>
          </a:p>
        </p:txBody>
      </p:sp>
      <p:sp>
        <p:nvSpPr>
          <p:cNvPr id="7" name="TextBox 6">
            <a:extLst>
              <a:ext uri="{FF2B5EF4-FFF2-40B4-BE49-F238E27FC236}">
                <a16:creationId xmlns:a16="http://schemas.microsoft.com/office/drawing/2014/main" id="{DB3FBCDC-02D0-1C21-75ED-8AFF913FF94A}"/>
              </a:ext>
            </a:extLst>
          </p:cNvPr>
          <p:cNvSpPr txBox="1"/>
          <p:nvPr/>
        </p:nvSpPr>
        <p:spPr>
          <a:xfrm>
            <a:off x="714462" y="3811199"/>
            <a:ext cx="8756709" cy="369332"/>
          </a:xfrm>
          <a:prstGeom prst="rect">
            <a:avLst/>
          </a:prstGeom>
          <a:noFill/>
        </p:spPr>
        <p:txBody>
          <a:bodyPr wrap="square">
            <a:spAutoFit/>
          </a:bodyPr>
          <a:lstStyle/>
          <a:p>
            <a:r>
              <a:rPr lang="en-US" sz="1800" b="1" u="sng" dirty="0">
                <a:latin typeface="Arial" panose="020B0604020202020204" pitchFamily="34" charset="0"/>
                <a:cs typeface="Arial" panose="020B0604020202020204" pitchFamily="34" charset="0"/>
              </a:rPr>
              <a:t>Code: (for 'Elbow Method for Optimal Clusters’)</a:t>
            </a:r>
            <a:endParaRPr lang="en-IN" dirty="0"/>
          </a:p>
        </p:txBody>
      </p:sp>
      <p:pic>
        <p:nvPicPr>
          <p:cNvPr id="9" name="Picture 8">
            <a:extLst>
              <a:ext uri="{FF2B5EF4-FFF2-40B4-BE49-F238E27FC236}">
                <a16:creationId xmlns:a16="http://schemas.microsoft.com/office/drawing/2014/main" id="{300F1521-6A36-6A35-8337-97310100CC7C}"/>
              </a:ext>
            </a:extLst>
          </p:cNvPr>
          <p:cNvPicPr>
            <a:picLocks noChangeAspect="1"/>
          </p:cNvPicPr>
          <p:nvPr/>
        </p:nvPicPr>
        <p:blipFill>
          <a:blip r:embed="rId2"/>
          <a:stretch>
            <a:fillRect/>
          </a:stretch>
        </p:blipFill>
        <p:spPr>
          <a:xfrm>
            <a:off x="798352" y="4278385"/>
            <a:ext cx="6693017" cy="2155971"/>
          </a:xfrm>
          <a:prstGeom prst="rect">
            <a:avLst/>
          </a:prstGeom>
        </p:spPr>
      </p:pic>
      <p:pic>
        <p:nvPicPr>
          <p:cNvPr id="8" name="Content Placeholder 7">
            <a:extLst>
              <a:ext uri="{FF2B5EF4-FFF2-40B4-BE49-F238E27FC236}">
                <a16:creationId xmlns:a16="http://schemas.microsoft.com/office/drawing/2014/main" id="{3C9E1E65-6BFC-75B9-51CE-F5F2DFD17AF4}"/>
              </a:ext>
            </a:extLst>
          </p:cNvPr>
          <p:cNvPicPr>
            <a:picLocks noGrp="1" noChangeAspect="1"/>
          </p:cNvPicPr>
          <p:nvPr>
            <p:ph idx="1"/>
          </p:nvPr>
        </p:nvPicPr>
        <p:blipFill>
          <a:blip r:embed="rId3"/>
          <a:stretch>
            <a:fillRect/>
          </a:stretch>
        </p:blipFill>
        <p:spPr>
          <a:xfrm>
            <a:off x="798352" y="1121145"/>
            <a:ext cx="9385883" cy="2494346"/>
          </a:xfrm>
        </p:spPr>
      </p:pic>
    </p:spTree>
    <p:extLst>
      <p:ext uri="{BB962C8B-B14F-4D97-AF65-F5344CB8AC3E}">
        <p14:creationId xmlns:p14="http://schemas.microsoft.com/office/powerpoint/2010/main" val="2036253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3F98DD-A677-4089-D76D-57193F4DF4F3}"/>
              </a:ext>
            </a:extLst>
          </p:cNvPr>
          <p:cNvSpPr>
            <a:spLocks noGrp="1"/>
          </p:cNvSpPr>
          <p:nvPr>
            <p:ph type="title"/>
          </p:nvPr>
        </p:nvSpPr>
        <p:spPr/>
        <p:txBody>
          <a:bodyPr>
            <a:normAutofit/>
          </a:bodyPr>
          <a:lstStyle/>
          <a:p>
            <a:r>
              <a:rPr lang="en-US" sz="2400" b="1" u="sng" dirty="0">
                <a:latin typeface="Arial" panose="020B0604020202020204" pitchFamily="34" charset="0"/>
                <a:cs typeface="Arial" panose="020B0604020202020204" pitchFamily="34" charset="0"/>
              </a:rPr>
              <a:t>Result:</a:t>
            </a:r>
            <a:endParaRPr lang="en-IN" sz="2400" dirty="0"/>
          </a:p>
        </p:txBody>
      </p:sp>
      <p:pic>
        <p:nvPicPr>
          <p:cNvPr id="8" name="Content Placeholder 7">
            <a:extLst>
              <a:ext uri="{FF2B5EF4-FFF2-40B4-BE49-F238E27FC236}">
                <a16:creationId xmlns:a16="http://schemas.microsoft.com/office/drawing/2014/main" id="{F7360056-96C9-3B82-2A7D-502BA29970F7}"/>
              </a:ext>
            </a:extLst>
          </p:cNvPr>
          <p:cNvPicPr>
            <a:picLocks noGrp="1" noChangeAspect="1"/>
          </p:cNvPicPr>
          <p:nvPr>
            <p:ph sz="half" idx="1"/>
          </p:nvPr>
        </p:nvPicPr>
        <p:blipFill>
          <a:blip r:embed="rId2"/>
          <a:stretch>
            <a:fillRect/>
          </a:stretch>
        </p:blipFill>
        <p:spPr>
          <a:xfrm>
            <a:off x="1066800" y="1736522"/>
            <a:ext cx="4664075" cy="4066392"/>
          </a:xfrm>
        </p:spPr>
      </p:pic>
      <p:pic>
        <p:nvPicPr>
          <p:cNvPr id="10" name="Content Placeholder 9">
            <a:extLst>
              <a:ext uri="{FF2B5EF4-FFF2-40B4-BE49-F238E27FC236}">
                <a16:creationId xmlns:a16="http://schemas.microsoft.com/office/drawing/2014/main" id="{AB89A3D7-0A17-1441-CFD3-DFF52FD8B173}"/>
              </a:ext>
            </a:extLst>
          </p:cNvPr>
          <p:cNvPicPr>
            <a:picLocks noGrp="1" noChangeAspect="1"/>
          </p:cNvPicPr>
          <p:nvPr>
            <p:ph sz="half" idx="2"/>
          </p:nvPr>
        </p:nvPicPr>
        <p:blipFill>
          <a:blip r:embed="rId3"/>
          <a:stretch>
            <a:fillRect/>
          </a:stretch>
        </p:blipFill>
        <p:spPr>
          <a:xfrm>
            <a:off x="6536868" y="1736522"/>
            <a:ext cx="4512588" cy="4115003"/>
          </a:xfrm>
        </p:spPr>
      </p:pic>
    </p:spTree>
    <p:extLst>
      <p:ext uri="{BB962C8B-B14F-4D97-AF65-F5344CB8AC3E}">
        <p14:creationId xmlns:p14="http://schemas.microsoft.com/office/powerpoint/2010/main" val="3309836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2508-BF23-5080-4CC8-C918299FE998}"/>
              </a:ext>
            </a:extLst>
          </p:cNvPr>
          <p:cNvSpPr>
            <a:spLocks noGrp="1"/>
          </p:cNvSpPr>
          <p:nvPr>
            <p:ph type="title"/>
          </p:nvPr>
        </p:nvSpPr>
        <p:spPr>
          <a:xfrm>
            <a:off x="437626" y="608202"/>
            <a:ext cx="10058400" cy="834705"/>
          </a:xfrm>
        </p:spPr>
        <p:txBody>
          <a:bodyPr>
            <a:normAutofit fontScale="90000"/>
          </a:bodyPr>
          <a:lstStyle/>
          <a:p>
            <a:pPr marL="571500" indent="-571500">
              <a:buFont typeface="Wingdings" panose="05000000000000000000" pitchFamily="2" charset="2"/>
              <a:buChar char="v"/>
            </a:pPr>
            <a:r>
              <a:rPr lang="en-US" sz="3600" b="1" u="sng" dirty="0"/>
              <a:t>Post Types</a:t>
            </a:r>
            <a:br>
              <a:rPr lang="en-US" sz="4000" dirty="0"/>
            </a:br>
            <a:endParaRPr lang="en-IN" dirty="0"/>
          </a:p>
        </p:txBody>
      </p:sp>
      <p:sp>
        <p:nvSpPr>
          <p:cNvPr id="5" name="Content Placeholder 4">
            <a:extLst>
              <a:ext uri="{FF2B5EF4-FFF2-40B4-BE49-F238E27FC236}">
                <a16:creationId xmlns:a16="http://schemas.microsoft.com/office/drawing/2014/main" id="{BDF882E9-8CB4-CCFE-3FF7-3D78B1D075C9}"/>
              </a:ext>
            </a:extLst>
          </p:cNvPr>
          <p:cNvSpPr>
            <a:spLocks noGrp="1"/>
          </p:cNvSpPr>
          <p:nvPr>
            <p:ph idx="1"/>
          </p:nvPr>
        </p:nvSpPr>
        <p:spPr>
          <a:xfrm>
            <a:off x="1066800" y="1504188"/>
            <a:ext cx="10058400" cy="3849624"/>
          </a:xfrm>
        </p:spPr>
        <p:txBody>
          <a:bodyPr>
            <a:normAutofit/>
          </a:bodyPr>
          <a:lstStyle/>
          <a:p>
            <a:pPr marL="0" indent="0">
              <a:buNone/>
            </a:pPr>
            <a:r>
              <a:rPr lang="en-US" sz="2200" b="1" u="sng" dirty="0">
                <a:latin typeface="Arial" panose="020B0604020202020204" pitchFamily="34" charset="0"/>
                <a:cs typeface="Arial" panose="020B0604020202020204" pitchFamily="34" charset="0"/>
              </a:rPr>
              <a:t>Purpose: </a:t>
            </a:r>
          </a:p>
          <a:p>
            <a:pPr marL="0" indent="0">
              <a:buNone/>
            </a:pPr>
            <a:r>
              <a:rPr lang="en-US" sz="2200" dirty="0"/>
              <a:t>Explores the distribution of post types.</a:t>
            </a:r>
          </a:p>
          <a:p>
            <a:pPr marL="0" indent="0">
              <a:buNone/>
            </a:pPr>
            <a:r>
              <a:rPr lang="en-US" sz="2200" b="1" u="sng" dirty="0">
                <a:latin typeface="Arial" panose="020B0604020202020204" pitchFamily="34" charset="0"/>
                <a:cs typeface="Arial" panose="020B0604020202020204" pitchFamily="34" charset="0"/>
              </a:rPr>
              <a:t>Explanation:</a:t>
            </a:r>
          </a:p>
          <a:p>
            <a:pPr marL="0" indent="0">
              <a:buNone/>
            </a:pPr>
            <a:r>
              <a:rPr lang="en-US" sz="2200" dirty="0"/>
              <a:t>Counted the occurrences of different post types (e.g., video, photo, status, link).</a:t>
            </a:r>
          </a:p>
          <a:p>
            <a:pPr marL="0" indent="0">
              <a:buNone/>
            </a:pPr>
            <a:r>
              <a:rPr lang="en-US" sz="2200" b="1" u="sng" dirty="0">
                <a:latin typeface="Arial" panose="020B0604020202020204" pitchFamily="34" charset="0"/>
                <a:cs typeface="Arial" panose="020B0604020202020204" pitchFamily="34" charset="0"/>
              </a:rPr>
              <a:t>Code &amp; Result:</a:t>
            </a:r>
            <a:endParaRPr lang="en-US" sz="2200" dirty="0"/>
          </a:p>
        </p:txBody>
      </p:sp>
      <p:pic>
        <p:nvPicPr>
          <p:cNvPr id="7" name="Picture 6">
            <a:extLst>
              <a:ext uri="{FF2B5EF4-FFF2-40B4-BE49-F238E27FC236}">
                <a16:creationId xmlns:a16="http://schemas.microsoft.com/office/drawing/2014/main" id="{D88AC868-A165-2CA6-037D-83B8D62B1E35}"/>
              </a:ext>
            </a:extLst>
          </p:cNvPr>
          <p:cNvPicPr>
            <a:picLocks noChangeAspect="1"/>
          </p:cNvPicPr>
          <p:nvPr/>
        </p:nvPicPr>
        <p:blipFill>
          <a:blip r:embed="rId2"/>
          <a:stretch>
            <a:fillRect/>
          </a:stretch>
        </p:blipFill>
        <p:spPr>
          <a:xfrm>
            <a:off x="1165593" y="4506381"/>
            <a:ext cx="5587545" cy="1852474"/>
          </a:xfrm>
          <a:prstGeom prst="rect">
            <a:avLst/>
          </a:prstGeom>
        </p:spPr>
      </p:pic>
    </p:spTree>
    <p:extLst>
      <p:ext uri="{BB962C8B-B14F-4D97-AF65-F5344CB8AC3E}">
        <p14:creationId xmlns:p14="http://schemas.microsoft.com/office/powerpoint/2010/main" val="3013391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779B-28F9-9C73-F486-A4082AB04912}"/>
              </a:ext>
            </a:extLst>
          </p:cNvPr>
          <p:cNvSpPr>
            <a:spLocks noGrp="1"/>
          </p:cNvSpPr>
          <p:nvPr>
            <p:ph type="title"/>
          </p:nvPr>
        </p:nvSpPr>
        <p:spPr>
          <a:xfrm>
            <a:off x="387292" y="416092"/>
            <a:ext cx="10058400" cy="783534"/>
          </a:xfrm>
        </p:spPr>
        <p:txBody>
          <a:bodyPr>
            <a:normAutofit/>
          </a:bodyPr>
          <a:lstStyle/>
          <a:p>
            <a:pPr marL="571500" indent="-571500">
              <a:buFont typeface="Wingdings" panose="05000000000000000000" pitchFamily="2" charset="2"/>
              <a:buChar char="v"/>
            </a:pPr>
            <a:r>
              <a:rPr lang="en-US" sz="3600" b="1" u="sng" dirty="0"/>
              <a:t>Average Metrics by Post Type</a:t>
            </a:r>
          </a:p>
        </p:txBody>
      </p:sp>
      <p:sp>
        <p:nvSpPr>
          <p:cNvPr id="3" name="Content Placeholder 2">
            <a:extLst>
              <a:ext uri="{FF2B5EF4-FFF2-40B4-BE49-F238E27FC236}">
                <a16:creationId xmlns:a16="http://schemas.microsoft.com/office/drawing/2014/main" id="{2CB7D255-667A-5EEC-F352-74E4CCC5590E}"/>
              </a:ext>
            </a:extLst>
          </p:cNvPr>
          <p:cNvSpPr>
            <a:spLocks noGrp="1"/>
          </p:cNvSpPr>
          <p:nvPr>
            <p:ph idx="1"/>
          </p:nvPr>
        </p:nvSpPr>
        <p:spPr>
          <a:xfrm>
            <a:off x="1066800" y="1717226"/>
            <a:ext cx="10058400" cy="3849624"/>
          </a:xfrm>
        </p:spPr>
        <p:txBody>
          <a:bodyPr/>
          <a:lstStyle/>
          <a:p>
            <a:pPr marL="0" indent="0">
              <a:buNone/>
            </a:pPr>
            <a:r>
              <a:rPr lang="en-US" sz="2200" b="1" u="sng" dirty="0">
                <a:latin typeface="Arial" panose="020B0604020202020204" pitchFamily="34" charset="0"/>
                <a:cs typeface="Arial" panose="020B0604020202020204" pitchFamily="34" charset="0"/>
              </a:rPr>
              <a:t>Purpose: </a:t>
            </a:r>
          </a:p>
          <a:p>
            <a:pPr marL="0" indent="0">
              <a:buNone/>
            </a:pPr>
            <a:r>
              <a:rPr lang="en-US" sz="2200" dirty="0">
                <a:latin typeface="Arial" panose="020B0604020202020204" pitchFamily="34" charset="0"/>
                <a:cs typeface="Arial" panose="020B0604020202020204" pitchFamily="34" charset="0"/>
              </a:rPr>
              <a:t> Compares engagement metrics across post types.</a:t>
            </a:r>
          </a:p>
          <a:p>
            <a:pPr marL="0" indent="0">
              <a:buNone/>
            </a:pPr>
            <a:r>
              <a:rPr lang="en-US" sz="2200" b="1" u="sng" dirty="0">
                <a:latin typeface="Arial" panose="020B0604020202020204" pitchFamily="34" charset="0"/>
                <a:cs typeface="Arial" panose="020B0604020202020204" pitchFamily="34" charset="0"/>
              </a:rPr>
              <a:t>Explanation:</a:t>
            </a:r>
          </a:p>
          <a:p>
            <a:pPr marL="0" indent="0">
              <a:buNone/>
            </a:pPr>
            <a:r>
              <a:rPr lang="en-US" sz="2200" dirty="0">
                <a:latin typeface="Arial" panose="020B0604020202020204" pitchFamily="34" charset="0"/>
                <a:cs typeface="Arial" panose="020B0604020202020204" pitchFamily="34" charset="0"/>
              </a:rPr>
              <a:t>Calculated the mean values of reactions, comments, and shares for each post type. This helps identify which types of posts perform best.</a:t>
            </a:r>
          </a:p>
          <a:p>
            <a:pPr marL="0" indent="0">
              <a:buNone/>
            </a:pPr>
            <a:r>
              <a:rPr lang="en-US" sz="2200" b="1" u="sng" dirty="0">
                <a:latin typeface="Arial" panose="020B0604020202020204" pitchFamily="34" charset="0"/>
                <a:cs typeface="Arial" panose="020B0604020202020204" pitchFamily="34" charset="0"/>
              </a:rPr>
              <a:t>Code &amp; Result:</a:t>
            </a:r>
            <a:endParaRPr lang="en-US" sz="2200" dirty="0"/>
          </a:p>
          <a:p>
            <a:endParaRPr lang="en-IN" dirty="0"/>
          </a:p>
        </p:txBody>
      </p:sp>
      <p:pic>
        <p:nvPicPr>
          <p:cNvPr id="5" name="Picture 4">
            <a:extLst>
              <a:ext uri="{FF2B5EF4-FFF2-40B4-BE49-F238E27FC236}">
                <a16:creationId xmlns:a16="http://schemas.microsoft.com/office/drawing/2014/main" id="{CEB8D996-FF38-2251-D624-D9FACF5095CC}"/>
              </a:ext>
            </a:extLst>
          </p:cNvPr>
          <p:cNvPicPr>
            <a:picLocks noChangeAspect="1"/>
          </p:cNvPicPr>
          <p:nvPr/>
        </p:nvPicPr>
        <p:blipFill>
          <a:blip r:embed="rId2"/>
          <a:stretch>
            <a:fillRect/>
          </a:stretch>
        </p:blipFill>
        <p:spPr>
          <a:xfrm>
            <a:off x="1167468" y="4622335"/>
            <a:ext cx="7565472" cy="1661020"/>
          </a:xfrm>
          <a:prstGeom prst="rect">
            <a:avLst/>
          </a:prstGeom>
        </p:spPr>
      </p:pic>
    </p:spTree>
    <p:extLst>
      <p:ext uri="{BB962C8B-B14F-4D97-AF65-F5344CB8AC3E}">
        <p14:creationId xmlns:p14="http://schemas.microsoft.com/office/powerpoint/2010/main" val="3029878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CAAF-C73D-7231-15FE-3BC971551850}"/>
              </a:ext>
            </a:extLst>
          </p:cNvPr>
          <p:cNvSpPr>
            <a:spLocks noGrp="1"/>
          </p:cNvSpPr>
          <p:nvPr>
            <p:ph type="title"/>
          </p:nvPr>
        </p:nvSpPr>
        <p:spPr>
          <a:xfrm>
            <a:off x="437626" y="432869"/>
            <a:ext cx="10058400" cy="758368"/>
          </a:xfrm>
        </p:spPr>
        <p:txBody>
          <a:bodyPr>
            <a:normAutofit/>
          </a:bodyPr>
          <a:lstStyle/>
          <a:p>
            <a:pPr marL="571500" indent="-571500">
              <a:buFont typeface="Wingdings" panose="05000000000000000000" pitchFamily="2" charset="2"/>
              <a:buChar char="v"/>
            </a:pPr>
            <a:r>
              <a:rPr lang="en-US" sz="3600" b="1" u="sng" dirty="0"/>
              <a:t>Conclusion:</a:t>
            </a:r>
            <a:endParaRPr lang="en-IN" sz="3600" dirty="0"/>
          </a:p>
        </p:txBody>
      </p:sp>
      <p:sp>
        <p:nvSpPr>
          <p:cNvPr id="3" name="Content Placeholder 2">
            <a:extLst>
              <a:ext uri="{FF2B5EF4-FFF2-40B4-BE49-F238E27FC236}">
                <a16:creationId xmlns:a16="http://schemas.microsoft.com/office/drawing/2014/main" id="{27107D8F-B591-5785-E836-97E2581E1FF6}"/>
              </a:ext>
            </a:extLst>
          </p:cNvPr>
          <p:cNvSpPr>
            <a:spLocks noGrp="1"/>
          </p:cNvSpPr>
          <p:nvPr>
            <p:ph idx="1"/>
          </p:nvPr>
        </p:nvSpPr>
        <p:spPr>
          <a:xfrm>
            <a:off x="982909" y="1369965"/>
            <a:ext cx="10577119" cy="4762388"/>
          </a:xfrm>
        </p:spPr>
        <p:txBody>
          <a:bodyPr>
            <a:normAutofit fontScale="92500" lnSpcReduction="10000"/>
          </a:bodyPr>
          <a:lstStyle/>
          <a:p>
            <a:r>
              <a:rPr lang="en-US" sz="2000" b="1" dirty="0">
                <a:latin typeface="Arial" panose="020B0604020202020204" pitchFamily="34" charset="0"/>
                <a:cs typeface="Arial" panose="020B0604020202020204" pitchFamily="34" charset="0"/>
              </a:rPr>
              <a:t>In conclusion, our analysis of the Facebook Live Sellers in Thailand dataset revealed valuable insights:</a:t>
            </a:r>
          </a:p>
          <a:p>
            <a:r>
              <a:rPr lang="en-US" sz="2000" b="1" dirty="0">
                <a:latin typeface="Arial" panose="020B0604020202020204" pitchFamily="34" charset="0"/>
                <a:cs typeface="Arial" panose="020B0604020202020204" pitchFamily="34" charset="0"/>
              </a:rPr>
              <a:t>Upload Time Impact: </a:t>
            </a:r>
            <a:r>
              <a:rPr lang="en-US" sz="2000" dirty="0">
                <a:latin typeface="Arial" panose="020B0604020202020204" pitchFamily="34" charset="0"/>
                <a:cs typeface="Arial" panose="020B0604020202020204" pitchFamily="34" charset="0"/>
              </a:rPr>
              <a:t>We observed trends in reactions based on the hour of upload. Sellers can optimize posting times for better engagement.</a:t>
            </a:r>
          </a:p>
          <a:p>
            <a:r>
              <a:rPr lang="en-US" sz="2000" b="1" dirty="0">
                <a:latin typeface="Arial" panose="020B0604020202020204" pitchFamily="34" charset="0"/>
                <a:cs typeface="Arial" panose="020B0604020202020204" pitchFamily="34" charset="0"/>
              </a:rPr>
              <a:t>Correlations: </a:t>
            </a:r>
            <a:r>
              <a:rPr lang="en-US" sz="2000" dirty="0">
                <a:latin typeface="Arial" panose="020B0604020202020204" pitchFamily="34" charset="0"/>
                <a:cs typeface="Arial" panose="020B0604020202020204" pitchFamily="34" charset="0"/>
              </a:rPr>
              <a:t> The correlation analysis reveals that reactions and shares have a strong positive relationship, while comments also correlate positively with both reactions and shares with strength(0.64) and reactions and comments have a medium positive relationship with strength(0.15)</a:t>
            </a:r>
          </a:p>
          <a:p>
            <a:r>
              <a:rPr lang="en-US" sz="2000" b="1" dirty="0">
                <a:latin typeface="Arial" panose="020B0604020202020204" pitchFamily="34" charset="0"/>
                <a:cs typeface="Arial" panose="020B0604020202020204" pitchFamily="34" charset="0"/>
              </a:rPr>
              <a:t>K-Means Clustering and elbow method: </a:t>
            </a:r>
            <a:r>
              <a:rPr lang="en-US" sz="2000" dirty="0">
                <a:latin typeface="Arial" panose="020B0604020202020204" pitchFamily="34" charset="0"/>
                <a:cs typeface="Arial" panose="020B0604020202020204" pitchFamily="34" charset="0"/>
              </a:rPr>
              <a:t>We grouped similar posts using K-Means. Sellers can tailor their approach based on these clusters and used </a:t>
            </a:r>
            <a:r>
              <a:rPr lang="en-US" sz="2000" dirty="0" err="1">
                <a:latin typeface="Arial" panose="020B0604020202020204" pitchFamily="34" charset="0"/>
                <a:cs typeface="Arial" panose="020B0604020202020204" pitchFamily="34" charset="0"/>
              </a:rPr>
              <a:t>wcss</a:t>
            </a:r>
            <a:r>
              <a:rPr lang="en-US" sz="2000" dirty="0">
                <a:latin typeface="Arial" panose="020B0604020202020204" pitchFamily="34" charset="0"/>
                <a:cs typeface="Arial" panose="020B0604020202020204" pitchFamily="34" charset="0"/>
              </a:rPr>
              <a:t> in elbow method to determine the optimal number of clusters.</a:t>
            </a:r>
          </a:p>
          <a:p>
            <a:pPr>
              <a:buFont typeface="Courier New" panose="02070309020205020404" pitchFamily="49" charset="0"/>
              <a:buChar char="o"/>
            </a:pPr>
            <a:r>
              <a:rPr lang="en-US" sz="2200" b="1" dirty="0">
                <a:effectLst/>
                <a:latin typeface="Calibri" panose="020F0502020204030204" pitchFamily="34" charset="0"/>
                <a:ea typeface="Calibri" panose="020F0502020204030204" pitchFamily="34" charset="0"/>
                <a:cs typeface="Times New Roman" panose="02020603050405020304" pitchFamily="18" charset="0"/>
              </a:rPr>
              <a:t>Post Counts list: </a:t>
            </a:r>
            <a:r>
              <a:rPr lang="en-US" sz="2200" dirty="0">
                <a:effectLst/>
                <a:latin typeface="Calibri" panose="020F0502020204030204" pitchFamily="34" charset="0"/>
                <a:ea typeface="Calibri" panose="020F0502020204030204" pitchFamily="34" charset="0"/>
                <a:cs typeface="Times New Roman" panose="02020603050405020304" pitchFamily="18" charset="0"/>
              </a:rPr>
              <a:t>photo(4288),video(2334), status(365),link(63).</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Recommendations: </a:t>
            </a:r>
            <a:r>
              <a:rPr lang="en-US" sz="2000" dirty="0">
                <a:latin typeface="Arial" panose="020B0604020202020204" pitchFamily="34" charset="0"/>
                <a:cs typeface="Arial" panose="020B0604020202020204" pitchFamily="34" charset="0"/>
              </a:rPr>
              <a:t>Sellers should consider upload timing, leverage correlations, and tailor content to post types for optimal results.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97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957044" y="503500"/>
            <a:ext cx="10058400" cy="615755"/>
          </a:xfrm>
        </p:spPr>
        <p:txBody>
          <a:bodyPr>
            <a:normAutofit fontScale="90000"/>
          </a:bodyPr>
          <a:lstStyle/>
          <a:p>
            <a:pPr algn="ctr"/>
            <a:r>
              <a:rPr lang="en-US" b="1" u="sng" dirty="0"/>
              <a:t>INDEX</a:t>
            </a:r>
          </a:p>
        </p:txBody>
      </p:sp>
      <p:sp>
        <p:nvSpPr>
          <p:cNvPr id="4" name="TextBox 3">
            <a:extLst>
              <a:ext uri="{FF2B5EF4-FFF2-40B4-BE49-F238E27FC236}">
                <a16:creationId xmlns:a16="http://schemas.microsoft.com/office/drawing/2014/main" id="{55165009-AFE1-90BF-1E1B-B73AEF98AD87}"/>
              </a:ext>
            </a:extLst>
          </p:cNvPr>
          <p:cNvSpPr txBox="1"/>
          <p:nvPr/>
        </p:nvSpPr>
        <p:spPr>
          <a:xfrm>
            <a:off x="1143000" y="1451824"/>
            <a:ext cx="6767818" cy="3954352"/>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Introduction</a:t>
            </a:r>
          </a:p>
          <a:p>
            <a:pPr marL="285750" indent="-285750">
              <a:lnSpc>
                <a:spcPct val="107000"/>
              </a:lnSpc>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Data Preprocessing</a:t>
            </a:r>
          </a:p>
          <a:p>
            <a:pPr marL="285750" indent="-285750">
              <a:lnSpc>
                <a:spcPct val="107000"/>
              </a:lnSpc>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Impact of Upload Time on Reactions</a:t>
            </a:r>
          </a:p>
          <a:p>
            <a:pPr marL="285750" indent="-285750">
              <a:lnSpc>
                <a:spcPct val="107000"/>
              </a:lnSpc>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Correlation Analysis</a:t>
            </a:r>
          </a:p>
          <a:p>
            <a:pPr marL="285750" indent="-285750">
              <a:lnSpc>
                <a:spcPct val="107000"/>
              </a:lnSpc>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K-Means Clustering</a:t>
            </a:r>
          </a:p>
          <a:p>
            <a:pPr marL="285750" indent="-285750">
              <a:lnSpc>
                <a:spcPct val="107000"/>
              </a:lnSpc>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Post Types</a:t>
            </a:r>
          </a:p>
          <a:p>
            <a:pPr marL="285750" indent="-285750">
              <a:lnSpc>
                <a:spcPct val="107000"/>
              </a:lnSpc>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Average Metrics by Post Type</a:t>
            </a:r>
          </a:p>
          <a:p>
            <a:pPr marL="285750" indent="-285750">
              <a:lnSpc>
                <a:spcPct val="107000"/>
              </a:lnSpc>
              <a:spcAft>
                <a:spcPts val="800"/>
              </a:spcAft>
              <a:buFont typeface="Wingdings" panose="05000000000000000000" pitchFamily="2" charset="2"/>
              <a:buChar char="Ø"/>
            </a:pPr>
            <a:r>
              <a:rPr lang="en-US" sz="2400"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9548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9DD9-825C-C905-516E-94297DDB082E}"/>
              </a:ext>
            </a:extLst>
          </p:cNvPr>
          <p:cNvSpPr>
            <a:spLocks noGrp="1"/>
          </p:cNvSpPr>
          <p:nvPr>
            <p:ph type="title"/>
          </p:nvPr>
        </p:nvSpPr>
        <p:spPr>
          <a:xfrm>
            <a:off x="528506" y="642594"/>
            <a:ext cx="10596694" cy="1244929"/>
          </a:xfrm>
        </p:spPr>
        <p:txBody>
          <a:bodyPr/>
          <a:lstStyle/>
          <a:p>
            <a:pPr marL="571500" indent="-571500">
              <a:buFont typeface="Wingdings" panose="05000000000000000000" pitchFamily="2" charset="2"/>
              <a:buChar char="v"/>
            </a:pPr>
            <a:r>
              <a:rPr lang="en-US" sz="4000" b="1" u="sng" dirty="0"/>
              <a:t>Introduction:</a:t>
            </a:r>
            <a:br>
              <a:rPr lang="en-US" sz="4000" dirty="0"/>
            </a:br>
            <a:endParaRPr lang="en-IN" dirty="0"/>
          </a:p>
        </p:txBody>
      </p:sp>
      <p:sp>
        <p:nvSpPr>
          <p:cNvPr id="3" name="Content Placeholder 2">
            <a:extLst>
              <a:ext uri="{FF2B5EF4-FFF2-40B4-BE49-F238E27FC236}">
                <a16:creationId xmlns:a16="http://schemas.microsoft.com/office/drawing/2014/main" id="{FB2D94DF-5986-D990-3840-E5AE588740B7}"/>
              </a:ext>
            </a:extLst>
          </p:cNvPr>
          <p:cNvSpPr>
            <a:spLocks noGrp="1"/>
          </p:cNvSpPr>
          <p:nvPr>
            <p:ph idx="1"/>
          </p:nvPr>
        </p:nvSpPr>
        <p:spPr>
          <a:xfrm>
            <a:off x="1066800" y="1641724"/>
            <a:ext cx="10058400" cy="4507405"/>
          </a:xfrm>
        </p:spPr>
        <p:txBody>
          <a:bodyPr>
            <a:normAutofit/>
          </a:bodyPr>
          <a:lstStyle/>
          <a:p>
            <a:pPr marL="0" indent="0">
              <a:buNone/>
            </a:pPr>
            <a:br>
              <a:rPr lang="en-US"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The Facebook Live Sellers in Thailand dataset provides valuable insights into the engagement metrics of Thai fashion and cosmetics retail sellers on Facebook. By analyzing this data, we can uncover trends related to upload times, correlations between different metrics, and even group similar posts using clustering techniques.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360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AA0C-67E2-BB22-71CC-4518126F4F33}"/>
              </a:ext>
            </a:extLst>
          </p:cNvPr>
          <p:cNvSpPr>
            <a:spLocks noGrp="1"/>
          </p:cNvSpPr>
          <p:nvPr>
            <p:ph type="title"/>
          </p:nvPr>
        </p:nvSpPr>
        <p:spPr>
          <a:xfrm>
            <a:off x="486561" y="642594"/>
            <a:ext cx="10638639" cy="900980"/>
          </a:xfrm>
        </p:spPr>
        <p:txBody>
          <a:bodyPr>
            <a:normAutofit fontScale="90000"/>
          </a:bodyPr>
          <a:lstStyle/>
          <a:p>
            <a:pPr marL="571500" indent="-571500">
              <a:buFont typeface="Wingdings" panose="05000000000000000000" pitchFamily="2" charset="2"/>
              <a:buChar char="v"/>
            </a:pPr>
            <a:r>
              <a:rPr lang="en-US" sz="4000" b="1" u="sng" dirty="0"/>
              <a:t>Data Preprocessing:</a:t>
            </a:r>
            <a:br>
              <a:rPr lang="en-US" sz="4000" dirty="0"/>
            </a:br>
            <a:endParaRPr lang="en-IN" dirty="0"/>
          </a:p>
        </p:txBody>
      </p:sp>
      <p:sp>
        <p:nvSpPr>
          <p:cNvPr id="3" name="Content Placeholder 2">
            <a:extLst>
              <a:ext uri="{FF2B5EF4-FFF2-40B4-BE49-F238E27FC236}">
                <a16:creationId xmlns:a16="http://schemas.microsoft.com/office/drawing/2014/main" id="{4920F487-6B5C-3835-034F-B949620DEF5E}"/>
              </a:ext>
            </a:extLst>
          </p:cNvPr>
          <p:cNvSpPr>
            <a:spLocks noGrp="1"/>
          </p:cNvSpPr>
          <p:nvPr>
            <p:ph idx="1"/>
          </p:nvPr>
        </p:nvSpPr>
        <p:spPr>
          <a:xfrm>
            <a:off x="1066800" y="1492406"/>
            <a:ext cx="10518396" cy="4723000"/>
          </a:xfrm>
        </p:spPr>
        <p:txBody>
          <a:bodyPr>
            <a:normAutofit fontScale="47500" lnSpcReduction="20000"/>
          </a:bodyPr>
          <a:lstStyle/>
          <a:p>
            <a:pPr marL="0" indent="0">
              <a:buNone/>
            </a:pPr>
            <a:r>
              <a:rPr lang="en-US" sz="4200" b="1" u="sng" dirty="0">
                <a:latin typeface="Arial" panose="020B0604020202020204" pitchFamily="34" charset="0"/>
                <a:cs typeface="Arial" panose="020B0604020202020204" pitchFamily="34" charset="0"/>
              </a:rPr>
              <a:t>Purpose: </a:t>
            </a:r>
          </a:p>
          <a:p>
            <a:pPr marL="0" indent="0">
              <a:buNone/>
            </a:pPr>
            <a:r>
              <a:rPr lang="en-US" sz="4200" dirty="0">
                <a:latin typeface="Arial" panose="020B0604020202020204" pitchFamily="34" charset="0"/>
                <a:cs typeface="Arial" panose="020B0604020202020204" pitchFamily="34" charset="0"/>
              </a:rPr>
              <a:t>Prepares the data for analysis with the help of required libraries in python (pandas, </a:t>
            </a:r>
            <a:r>
              <a:rPr lang="en-US" sz="4200" dirty="0" err="1">
                <a:latin typeface="Arial" panose="020B0604020202020204" pitchFamily="34" charset="0"/>
                <a:cs typeface="Arial" panose="020B0604020202020204" pitchFamily="34" charset="0"/>
              </a:rPr>
              <a:t>numpy</a:t>
            </a:r>
            <a:r>
              <a:rPr lang="en-US" sz="4200" dirty="0">
                <a:latin typeface="Arial" panose="020B0604020202020204" pitchFamily="34" charset="0"/>
                <a:cs typeface="Arial" panose="020B0604020202020204" pitchFamily="34" charset="0"/>
              </a:rPr>
              <a:t>, </a:t>
            </a:r>
            <a:r>
              <a:rPr lang="en-US" sz="4200" dirty="0" err="1">
                <a:latin typeface="Arial" panose="020B0604020202020204" pitchFamily="34" charset="0"/>
                <a:cs typeface="Arial" panose="020B0604020202020204" pitchFamily="34" charset="0"/>
              </a:rPr>
              <a:t>mathplotlib</a:t>
            </a:r>
            <a:r>
              <a:rPr lang="en-US" sz="4200" dirty="0">
                <a:latin typeface="Arial" panose="020B0604020202020204" pitchFamily="34" charset="0"/>
                <a:cs typeface="Arial" panose="020B0604020202020204" pitchFamily="34" charset="0"/>
              </a:rPr>
              <a:t>, seaborn, </a:t>
            </a:r>
            <a:r>
              <a:rPr lang="en-US" sz="4200" dirty="0" err="1">
                <a:latin typeface="Arial" panose="020B0604020202020204" pitchFamily="34" charset="0"/>
                <a:cs typeface="Arial" panose="020B0604020202020204" pitchFamily="34" charset="0"/>
              </a:rPr>
              <a:t>sklearn</a:t>
            </a:r>
            <a:r>
              <a:rPr lang="en-US" sz="4200" dirty="0">
                <a:latin typeface="Arial" panose="020B0604020202020204" pitchFamily="34" charset="0"/>
                <a:cs typeface="Arial" panose="020B0604020202020204" pitchFamily="34" charset="0"/>
              </a:rPr>
              <a:t>)</a:t>
            </a:r>
          </a:p>
          <a:p>
            <a:pPr marL="0" indent="0">
              <a:buNone/>
            </a:pPr>
            <a:endParaRPr lang="en-US" sz="2800" dirty="0">
              <a:latin typeface="Arial" panose="020B0604020202020204" pitchFamily="34" charset="0"/>
              <a:cs typeface="Arial" panose="020B0604020202020204" pitchFamily="34" charset="0"/>
            </a:endParaRPr>
          </a:p>
          <a:p>
            <a:pPr marL="0" indent="0">
              <a:buNone/>
            </a:pPr>
            <a:r>
              <a:rPr lang="en-US" sz="4200" b="1" u="sng" dirty="0">
                <a:latin typeface="Arial" panose="020B0604020202020204" pitchFamily="34" charset="0"/>
                <a:cs typeface="Arial" panose="020B0604020202020204" pitchFamily="34" charset="0"/>
              </a:rPr>
              <a:t>Explanation:</a:t>
            </a:r>
          </a:p>
          <a:p>
            <a:pPr marL="0" indent="0">
              <a:buNone/>
            </a:pPr>
            <a:endParaRPr lang="en-US" sz="2800" b="1" dirty="0">
              <a:latin typeface="Arial" panose="020B0604020202020204" pitchFamily="34" charset="0"/>
              <a:cs typeface="Arial" panose="020B0604020202020204" pitchFamily="34" charset="0"/>
            </a:endParaRPr>
          </a:p>
          <a:p>
            <a:pPr marL="0" indent="0">
              <a:buNone/>
            </a:pPr>
            <a:r>
              <a:rPr lang="en-US" sz="4200" b="1" dirty="0">
                <a:latin typeface="Arial" panose="020B0604020202020204" pitchFamily="34" charset="0"/>
                <a:cs typeface="Arial" panose="020B0604020202020204" pitchFamily="34" charset="0"/>
              </a:rPr>
              <a:t>Handling Missing Values: </a:t>
            </a:r>
          </a:p>
          <a:p>
            <a:pPr marL="0" indent="0">
              <a:buNone/>
            </a:pPr>
            <a:r>
              <a:rPr lang="en-US" sz="4200" dirty="0">
                <a:latin typeface="Arial" panose="020B0604020202020204" pitchFamily="34" charset="0"/>
                <a:cs typeface="Arial" panose="020B0604020202020204" pitchFamily="34" charset="0"/>
              </a:rPr>
              <a:t>Addressed missing data by either dropping rows or imputing values.</a:t>
            </a:r>
          </a:p>
          <a:p>
            <a:pPr marL="0" indent="0">
              <a:buNone/>
            </a:pPr>
            <a:r>
              <a:rPr lang="en-US" sz="4200" b="1" dirty="0">
                <a:latin typeface="Arial" panose="020B0604020202020204" pitchFamily="34" charset="0"/>
                <a:cs typeface="Arial" panose="020B0604020202020204" pitchFamily="34" charset="0"/>
              </a:rPr>
              <a:t>Timestamp Conversion: </a:t>
            </a:r>
          </a:p>
          <a:p>
            <a:pPr marL="0" indent="0">
              <a:buNone/>
            </a:pPr>
            <a:r>
              <a:rPr lang="en-US" sz="4200" dirty="0">
                <a:latin typeface="Arial" panose="020B0604020202020204" pitchFamily="34" charset="0"/>
                <a:cs typeface="Arial" panose="020B0604020202020204" pitchFamily="34" charset="0"/>
              </a:rPr>
              <a:t>Converted the “</a:t>
            </a:r>
            <a:r>
              <a:rPr lang="en-US" sz="4200" dirty="0" err="1">
                <a:latin typeface="Arial" panose="020B0604020202020204" pitchFamily="34" charset="0"/>
                <a:cs typeface="Arial" panose="020B0604020202020204" pitchFamily="34" charset="0"/>
              </a:rPr>
              <a:t>status_published</a:t>
            </a:r>
            <a:r>
              <a:rPr lang="en-US" sz="4200" dirty="0">
                <a:latin typeface="Arial" panose="020B0604020202020204" pitchFamily="34" charset="0"/>
                <a:cs typeface="Arial" panose="020B0604020202020204" pitchFamily="34" charset="0"/>
              </a:rPr>
              <a:t>” column to datetime format for time-based analysis.</a:t>
            </a:r>
          </a:p>
          <a:p>
            <a:pPr marL="0" indent="0">
              <a:buNone/>
            </a:pPr>
            <a:r>
              <a:rPr lang="en-US" sz="4200" b="1" dirty="0">
                <a:latin typeface="Arial" panose="020B0604020202020204" pitchFamily="34" charset="0"/>
                <a:cs typeface="Arial" panose="020B0604020202020204" pitchFamily="34" charset="0"/>
              </a:rPr>
              <a:t>Hour Extraction:  </a:t>
            </a:r>
          </a:p>
          <a:p>
            <a:pPr marL="0" indent="0">
              <a:buNone/>
            </a:pPr>
            <a:r>
              <a:rPr lang="en-US" sz="4200" dirty="0">
                <a:latin typeface="Arial" panose="020B0604020202020204" pitchFamily="34" charset="0"/>
                <a:cs typeface="Arial" panose="020B0604020202020204" pitchFamily="34" charset="0"/>
              </a:rPr>
              <a:t>Extracted the hour of upload from the timestamp.</a:t>
            </a:r>
            <a:endParaRPr lang="en-IN" sz="4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292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9BB39-F001-E6C5-1F66-98FF8D3B92D2}"/>
              </a:ext>
            </a:extLst>
          </p:cNvPr>
          <p:cNvSpPr>
            <a:spLocks noGrp="1"/>
          </p:cNvSpPr>
          <p:nvPr>
            <p:ph type="title"/>
          </p:nvPr>
        </p:nvSpPr>
        <p:spPr>
          <a:xfrm>
            <a:off x="1066800" y="642594"/>
            <a:ext cx="10058400" cy="531865"/>
          </a:xfrm>
        </p:spPr>
        <p:txBody>
          <a:bodyPr>
            <a:noAutofit/>
          </a:bodyPr>
          <a:lstStyle/>
          <a:p>
            <a:pPr marL="0" indent="0">
              <a:buNone/>
            </a:pPr>
            <a:r>
              <a:rPr lang="en-US" sz="2400" b="1" u="sng" dirty="0">
                <a:latin typeface="Arial" panose="020B0604020202020204" pitchFamily="34" charset="0"/>
                <a:cs typeface="Arial" panose="020B0604020202020204" pitchFamily="34" charset="0"/>
              </a:rPr>
              <a:t>Code(python): </a:t>
            </a:r>
          </a:p>
        </p:txBody>
      </p:sp>
      <p:pic>
        <p:nvPicPr>
          <p:cNvPr id="9" name="Content Placeholder 8">
            <a:extLst>
              <a:ext uri="{FF2B5EF4-FFF2-40B4-BE49-F238E27FC236}">
                <a16:creationId xmlns:a16="http://schemas.microsoft.com/office/drawing/2014/main" id="{76732CBE-22D4-2D40-4280-77655F64BA3C}"/>
              </a:ext>
            </a:extLst>
          </p:cNvPr>
          <p:cNvPicPr>
            <a:picLocks noGrp="1" noChangeAspect="1"/>
          </p:cNvPicPr>
          <p:nvPr>
            <p:ph idx="1"/>
          </p:nvPr>
        </p:nvPicPr>
        <p:blipFill>
          <a:blip r:embed="rId2"/>
          <a:stretch>
            <a:fillRect/>
          </a:stretch>
        </p:blipFill>
        <p:spPr>
          <a:xfrm>
            <a:off x="1066800" y="1543574"/>
            <a:ext cx="8228201" cy="4530055"/>
          </a:xfrm>
        </p:spPr>
      </p:pic>
    </p:spTree>
    <p:extLst>
      <p:ext uri="{BB962C8B-B14F-4D97-AF65-F5344CB8AC3E}">
        <p14:creationId xmlns:p14="http://schemas.microsoft.com/office/powerpoint/2010/main" val="834626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E95E-9919-438E-FA24-BCF3F8049224}"/>
              </a:ext>
            </a:extLst>
          </p:cNvPr>
          <p:cNvSpPr>
            <a:spLocks noGrp="1"/>
          </p:cNvSpPr>
          <p:nvPr>
            <p:ph type="title"/>
          </p:nvPr>
        </p:nvSpPr>
        <p:spPr>
          <a:xfrm>
            <a:off x="1066800" y="642594"/>
            <a:ext cx="10058400" cy="531865"/>
          </a:xfrm>
        </p:spPr>
        <p:txBody>
          <a:bodyPr>
            <a:noAutofit/>
          </a:bodyPr>
          <a:lstStyle/>
          <a:p>
            <a:r>
              <a:rPr lang="en-US" sz="2400" b="1" u="sng" dirty="0">
                <a:latin typeface="Arial" panose="020B0604020202020204" pitchFamily="34" charset="0"/>
                <a:cs typeface="Arial" panose="020B0604020202020204" pitchFamily="34" charset="0"/>
              </a:rPr>
              <a:t>Output: </a:t>
            </a:r>
            <a:endParaRPr lang="en-IN" sz="2400" b="1" u="sng" dirty="0"/>
          </a:p>
        </p:txBody>
      </p:sp>
      <p:pic>
        <p:nvPicPr>
          <p:cNvPr id="5" name="Content Placeholder 4">
            <a:extLst>
              <a:ext uri="{FF2B5EF4-FFF2-40B4-BE49-F238E27FC236}">
                <a16:creationId xmlns:a16="http://schemas.microsoft.com/office/drawing/2014/main" id="{399E5CFC-7197-6B4E-12A0-20C4189D00FC}"/>
              </a:ext>
            </a:extLst>
          </p:cNvPr>
          <p:cNvPicPr>
            <a:picLocks noGrp="1" noChangeAspect="1"/>
          </p:cNvPicPr>
          <p:nvPr>
            <p:ph idx="1"/>
          </p:nvPr>
        </p:nvPicPr>
        <p:blipFill>
          <a:blip r:embed="rId2"/>
          <a:stretch>
            <a:fillRect/>
          </a:stretch>
        </p:blipFill>
        <p:spPr>
          <a:xfrm>
            <a:off x="1066800" y="1510018"/>
            <a:ext cx="8035255" cy="4705388"/>
          </a:xfrm>
        </p:spPr>
      </p:pic>
    </p:spTree>
    <p:extLst>
      <p:ext uri="{BB962C8B-B14F-4D97-AF65-F5344CB8AC3E}">
        <p14:creationId xmlns:p14="http://schemas.microsoft.com/office/powerpoint/2010/main" val="2121498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CD89-4CB7-FBE9-F029-0E1A2B58E8CB}"/>
              </a:ext>
            </a:extLst>
          </p:cNvPr>
          <p:cNvSpPr>
            <a:spLocks noGrp="1"/>
          </p:cNvSpPr>
          <p:nvPr>
            <p:ph type="title"/>
          </p:nvPr>
        </p:nvSpPr>
        <p:spPr>
          <a:xfrm>
            <a:off x="436228" y="642594"/>
            <a:ext cx="10688972" cy="1060371"/>
          </a:xfrm>
        </p:spPr>
        <p:txBody>
          <a:bodyPr>
            <a:normAutofit fontScale="90000"/>
          </a:bodyPr>
          <a:lstStyle/>
          <a:p>
            <a:pPr marL="571500" indent="-571500">
              <a:buFont typeface="Wingdings" panose="05000000000000000000" pitchFamily="2" charset="2"/>
              <a:buChar char="v"/>
            </a:pPr>
            <a:r>
              <a:rPr lang="en-US" sz="4000" b="1" u="sng" dirty="0"/>
              <a:t>Impact of Upload Time on Reactions:</a:t>
            </a:r>
            <a:br>
              <a:rPr lang="en-US" sz="4000" dirty="0"/>
            </a:br>
            <a:endParaRPr lang="en-IN" dirty="0"/>
          </a:p>
        </p:txBody>
      </p:sp>
      <p:sp>
        <p:nvSpPr>
          <p:cNvPr id="3" name="Content Placeholder 2">
            <a:extLst>
              <a:ext uri="{FF2B5EF4-FFF2-40B4-BE49-F238E27FC236}">
                <a16:creationId xmlns:a16="http://schemas.microsoft.com/office/drawing/2014/main" id="{EDE98FED-9F2E-D1D1-9051-1F26501A2F2D}"/>
              </a:ext>
            </a:extLst>
          </p:cNvPr>
          <p:cNvSpPr>
            <a:spLocks noGrp="1"/>
          </p:cNvSpPr>
          <p:nvPr>
            <p:ph idx="1"/>
          </p:nvPr>
        </p:nvSpPr>
        <p:spPr>
          <a:xfrm>
            <a:off x="974521" y="1583002"/>
            <a:ext cx="10058400" cy="4515794"/>
          </a:xfrm>
        </p:spPr>
        <p:txBody>
          <a:bodyPr>
            <a:normAutofit/>
          </a:bodyPr>
          <a:lstStyle/>
          <a:p>
            <a:pPr marL="0" indent="0">
              <a:buNone/>
            </a:pPr>
            <a:r>
              <a:rPr lang="en-US" sz="2000" b="1" u="sng" dirty="0">
                <a:latin typeface="Arial" panose="020B0604020202020204" pitchFamily="34" charset="0"/>
                <a:cs typeface="Arial" panose="020B0604020202020204" pitchFamily="34" charset="0"/>
              </a:rPr>
              <a:t>Purpose: </a:t>
            </a:r>
          </a:p>
          <a:p>
            <a:pPr marL="0" indent="0">
              <a:buNone/>
            </a:pPr>
            <a:r>
              <a:rPr lang="en-US" sz="2000" dirty="0">
                <a:latin typeface="Arial" panose="020B0604020202020204" pitchFamily="34" charset="0"/>
                <a:cs typeface="Arial" panose="020B0604020202020204" pitchFamily="34" charset="0"/>
              </a:rPr>
              <a:t>Investigate how upload time affects reactions </a:t>
            </a:r>
          </a:p>
          <a:p>
            <a:pPr marL="0" indent="0">
              <a:buNone/>
            </a:pPr>
            <a:r>
              <a:rPr lang="en-US" sz="2000" b="1" u="sng" dirty="0">
                <a:latin typeface="Arial" panose="020B0604020202020204" pitchFamily="34" charset="0"/>
                <a:cs typeface="Arial" panose="020B0604020202020204" pitchFamily="34" charset="0"/>
              </a:rPr>
              <a:t>Explanation:</a:t>
            </a:r>
          </a:p>
          <a:p>
            <a:pPr marL="0" indent="0">
              <a:buNone/>
            </a:pPr>
            <a:r>
              <a:rPr lang="en-US" sz="2000" dirty="0">
                <a:latin typeface="Arial" panose="020B0604020202020204" pitchFamily="34" charset="0"/>
                <a:cs typeface="Arial" panose="020B0604020202020204" pitchFamily="34" charset="0"/>
              </a:rPr>
              <a:t>calculated the average reactions for each hour.</a:t>
            </a:r>
          </a:p>
          <a:p>
            <a:pPr marL="0" indent="0">
              <a:buNone/>
            </a:pPr>
            <a:endParaRPr lang="en-US" sz="2000" dirty="0"/>
          </a:p>
          <a:p>
            <a:pPr marL="0" indent="0">
              <a:buNone/>
            </a:pPr>
            <a:r>
              <a:rPr lang="en-US" sz="2000" b="1" u="sng" dirty="0">
                <a:latin typeface="Arial" panose="020B0604020202020204" pitchFamily="34" charset="0"/>
                <a:cs typeface="Arial" panose="020B0604020202020204" pitchFamily="34" charset="0"/>
              </a:rPr>
              <a:t>Code:</a:t>
            </a:r>
            <a:endParaRPr lang="en-US" sz="2000" dirty="0"/>
          </a:p>
          <a:p>
            <a:pPr marL="0" indent="0">
              <a:buNone/>
            </a:pPr>
            <a:endParaRPr lang="en-IN" sz="2400" b="1" u="sng"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C5EF3A8-3393-13E5-B0EE-068242A14B0D}"/>
              </a:ext>
            </a:extLst>
          </p:cNvPr>
          <p:cNvPicPr>
            <a:picLocks noChangeAspect="1"/>
          </p:cNvPicPr>
          <p:nvPr/>
        </p:nvPicPr>
        <p:blipFill>
          <a:blip r:embed="rId2"/>
          <a:stretch>
            <a:fillRect/>
          </a:stretch>
        </p:blipFill>
        <p:spPr>
          <a:xfrm>
            <a:off x="974521" y="4287748"/>
            <a:ext cx="9373908" cy="1705213"/>
          </a:xfrm>
          <a:prstGeom prst="rect">
            <a:avLst/>
          </a:prstGeom>
        </p:spPr>
      </p:pic>
    </p:spTree>
    <p:extLst>
      <p:ext uri="{BB962C8B-B14F-4D97-AF65-F5344CB8AC3E}">
        <p14:creationId xmlns:p14="http://schemas.microsoft.com/office/powerpoint/2010/main" val="2679298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6400-33FF-ABB6-FC5C-FBE912BC646E}"/>
              </a:ext>
            </a:extLst>
          </p:cNvPr>
          <p:cNvSpPr>
            <a:spLocks noGrp="1"/>
          </p:cNvSpPr>
          <p:nvPr>
            <p:ph type="title"/>
          </p:nvPr>
        </p:nvSpPr>
        <p:spPr>
          <a:xfrm>
            <a:off x="1066800" y="642594"/>
            <a:ext cx="10058400" cy="1043593"/>
          </a:xfrm>
        </p:spPr>
        <p:txBody>
          <a:bodyPr>
            <a:normAutofit/>
          </a:bodyPr>
          <a:lstStyle/>
          <a:p>
            <a:r>
              <a:rPr lang="en-US" sz="2400" b="1" u="sng" dirty="0">
                <a:latin typeface="Arial" panose="020B0604020202020204" pitchFamily="34" charset="0"/>
                <a:cs typeface="Arial" panose="020B0604020202020204" pitchFamily="34" charset="0"/>
              </a:rPr>
              <a:t>Result:</a:t>
            </a:r>
            <a:br>
              <a:rPr lang="en-US" sz="4000" b="1" u="sng" dirty="0">
                <a:latin typeface="Arial" panose="020B0604020202020204" pitchFamily="34" charset="0"/>
                <a:cs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D1C978A5-AFEF-8996-6A9A-1C05DE79B176}"/>
              </a:ext>
            </a:extLst>
          </p:cNvPr>
          <p:cNvPicPr>
            <a:picLocks noGrp="1" noChangeAspect="1"/>
          </p:cNvPicPr>
          <p:nvPr>
            <p:ph idx="1"/>
          </p:nvPr>
        </p:nvPicPr>
        <p:blipFill>
          <a:blip r:embed="rId2"/>
          <a:stretch>
            <a:fillRect/>
          </a:stretch>
        </p:blipFill>
        <p:spPr>
          <a:xfrm>
            <a:off x="1263581" y="1279781"/>
            <a:ext cx="8283091" cy="5096586"/>
          </a:xfrm>
        </p:spPr>
      </p:pic>
    </p:spTree>
    <p:extLst>
      <p:ext uri="{BB962C8B-B14F-4D97-AF65-F5344CB8AC3E}">
        <p14:creationId xmlns:p14="http://schemas.microsoft.com/office/powerpoint/2010/main" val="3557643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0D66-ADCA-0679-A281-99A20C854345}"/>
              </a:ext>
            </a:extLst>
          </p:cNvPr>
          <p:cNvSpPr>
            <a:spLocks noGrp="1"/>
          </p:cNvSpPr>
          <p:nvPr>
            <p:ph type="title"/>
          </p:nvPr>
        </p:nvSpPr>
        <p:spPr>
          <a:xfrm>
            <a:off x="420848" y="533537"/>
            <a:ext cx="10058400" cy="1152650"/>
          </a:xfrm>
        </p:spPr>
        <p:txBody>
          <a:bodyPr>
            <a:normAutofit fontScale="90000"/>
          </a:bodyPr>
          <a:lstStyle/>
          <a:p>
            <a:pPr marL="571500" indent="-571500">
              <a:buFont typeface="Wingdings" panose="05000000000000000000" pitchFamily="2" charset="2"/>
              <a:buChar char="v"/>
            </a:pPr>
            <a:r>
              <a:rPr lang="en-US" sz="4000" b="1" u="sng" dirty="0"/>
              <a:t>Correlation Analysis</a:t>
            </a:r>
            <a:br>
              <a:rPr lang="en-US" sz="4000" dirty="0"/>
            </a:br>
            <a:endParaRPr lang="en-IN" dirty="0"/>
          </a:p>
        </p:txBody>
      </p:sp>
      <p:sp>
        <p:nvSpPr>
          <p:cNvPr id="3" name="Content Placeholder 2">
            <a:extLst>
              <a:ext uri="{FF2B5EF4-FFF2-40B4-BE49-F238E27FC236}">
                <a16:creationId xmlns:a16="http://schemas.microsoft.com/office/drawing/2014/main" id="{168316AE-A569-3454-88B7-524A6E406394}"/>
              </a:ext>
            </a:extLst>
          </p:cNvPr>
          <p:cNvSpPr>
            <a:spLocks noGrp="1"/>
          </p:cNvSpPr>
          <p:nvPr>
            <p:ph idx="1"/>
          </p:nvPr>
        </p:nvSpPr>
        <p:spPr>
          <a:xfrm>
            <a:off x="991298" y="1476462"/>
            <a:ext cx="10535175" cy="4207834"/>
          </a:xfrm>
        </p:spPr>
        <p:txBody>
          <a:bodyPr>
            <a:normAutofit/>
          </a:bodyPr>
          <a:lstStyle/>
          <a:p>
            <a:pPr marL="0" indent="0">
              <a:buNone/>
            </a:pPr>
            <a:r>
              <a:rPr lang="en-US" sz="2200" b="1" u="sng" dirty="0">
                <a:latin typeface="Arial" panose="020B0604020202020204" pitchFamily="34" charset="0"/>
                <a:cs typeface="Arial" panose="020B0604020202020204" pitchFamily="34" charset="0"/>
              </a:rPr>
              <a:t>Purpose: </a:t>
            </a:r>
          </a:p>
          <a:p>
            <a:pPr marL="0" indent="0">
              <a:buNone/>
            </a:pPr>
            <a:r>
              <a:rPr lang="en-US" sz="2200" dirty="0">
                <a:latin typeface="Arial" panose="020B0604020202020204" pitchFamily="34" charset="0"/>
                <a:cs typeface="Arial" panose="020B0604020202020204" pitchFamily="34" charset="0"/>
              </a:rPr>
              <a:t>Understand relationships between metrics.</a:t>
            </a:r>
          </a:p>
          <a:p>
            <a:pPr marL="0" indent="0">
              <a:buNone/>
            </a:pPr>
            <a:endParaRPr lang="en-US" sz="2200" dirty="0">
              <a:latin typeface="Arial" panose="020B0604020202020204" pitchFamily="34" charset="0"/>
              <a:cs typeface="Arial" panose="020B0604020202020204" pitchFamily="34" charset="0"/>
            </a:endParaRPr>
          </a:p>
          <a:p>
            <a:pPr marL="0" indent="0">
              <a:buNone/>
            </a:pPr>
            <a:r>
              <a:rPr lang="en-US" sz="2200" b="1" u="sng" dirty="0">
                <a:latin typeface="Arial" panose="020B0604020202020204" pitchFamily="34" charset="0"/>
                <a:cs typeface="Arial" panose="020B0604020202020204" pitchFamily="34" charset="0"/>
              </a:rPr>
              <a:t>Explanation:</a:t>
            </a:r>
          </a:p>
          <a:p>
            <a:pPr marL="0" indent="0">
              <a:buNone/>
            </a:pPr>
            <a:endParaRPr lang="en-US" sz="2200" b="1" u="sng" dirty="0">
              <a:latin typeface="Arial" panose="020B0604020202020204" pitchFamily="34" charset="0"/>
              <a:cs typeface="Arial" panose="020B0604020202020204" pitchFamily="34" charset="0"/>
            </a:endParaRPr>
          </a:p>
          <a:p>
            <a:pPr eaLnBrk="0" fontAlgn="base" hangingPunct="0">
              <a:lnSpc>
                <a:spcPct val="100000"/>
              </a:lnSpc>
              <a:spcBef>
                <a:spcPct val="0"/>
              </a:spcBef>
              <a:spcAft>
                <a:spcPct val="0"/>
              </a:spcAft>
              <a:buClrTx/>
            </a:pPr>
            <a:r>
              <a:rPr kumimoji="0" lang="en-US" altLang="en-US" sz="2200" b="0" i="0" u="none" strike="noStrike" cap="none" normalizeH="0" baseline="0" dirty="0">
                <a:ln>
                  <a:noFill/>
                </a:ln>
                <a:solidFill>
                  <a:srgbClr val="111111"/>
                </a:solidFill>
                <a:effectLst/>
                <a:latin typeface="Arial" panose="020B0604020202020204" pitchFamily="34" charset="0"/>
                <a:cs typeface="Arial" panose="020B0604020202020204" pitchFamily="34" charset="0"/>
              </a:rPr>
              <a:t>We computed the correlation matrix for </a:t>
            </a:r>
            <a:r>
              <a:rPr kumimoji="0" lang="en-US" altLang="en-US" sz="2200" b="0" i="0" u="none" strike="noStrike" cap="none" normalizeH="0" baseline="0" dirty="0" err="1">
                <a:ln>
                  <a:noFill/>
                </a:ln>
                <a:solidFill>
                  <a:srgbClr val="111111"/>
                </a:solidFill>
                <a:effectLst/>
                <a:latin typeface="Arial" panose="020B0604020202020204" pitchFamily="34" charset="0"/>
                <a:cs typeface="Arial" panose="020B0604020202020204" pitchFamily="34" charset="0"/>
              </a:rPr>
              <a:t>num_reactions</a:t>
            </a:r>
            <a:r>
              <a:rPr kumimoji="0" lang="en-US" altLang="en-US" sz="2200" b="0" i="0" u="none" strike="noStrike" cap="none" normalizeH="0" baseline="0" dirty="0">
                <a:ln>
                  <a:noFill/>
                </a:ln>
                <a:solidFill>
                  <a:srgbClr val="111111"/>
                </a:solidFill>
                <a:effectLst/>
                <a:latin typeface="Arial" panose="020B0604020202020204" pitchFamily="34" charset="0"/>
                <a:cs typeface="Arial" panose="020B0604020202020204" pitchFamily="34" charset="0"/>
              </a:rPr>
              <a:t>, </a:t>
            </a:r>
            <a:r>
              <a:rPr kumimoji="0" lang="en-US" altLang="en-US" sz="2200" b="0" i="0" u="none" strike="noStrike" cap="none" normalizeH="0" baseline="0" dirty="0" err="1">
                <a:ln>
                  <a:noFill/>
                </a:ln>
                <a:solidFill>
                  <a:srgbClr val="111111"/>
                </a:solidFill>
                <a:effectLst/>
                <a:latin typeface="Arial" panose="020B0604020202020204" pitchFamily="34" charset="0"/>
                <a:cs typeface="Arial" panose="020B0604020202020204" pitchFamily="34" charset="0"/>
              </a:rPr>
              <a:t>num_comments</a:t>
            </a:r>
            <a:r>
              <a:rPr kumimoji="0" lang="en-US" altLang="en-US" sz="2200" b="0" i="0" u="none" strike="noStrike" cap="none" normalizeH="0" baseline="0" dirty="0">
                <a:ln>
                  <a:noFill/>
                </a:ln>
                <a:solidFill>
                  <a:srgbClr val="111111"/>
                </a:solidFill>
                <a:effectLst/>
                <a:latin typeface="Arial" panose="020B0604020202020204" pitchFamily="34" charset="0"/>
                <a:cs typeface="Arial" panose="020B0604020202020204" pitchFamily="34" charset="0"/>
              </a:rPr>
              <a:t>,</a:t>
            </a:r>
          </a:p>
          <a:p>
            <a:pPr eaLnBrk="0" fontAlgn="base" hangingPunct="0">
              <a:lnSpc>
                <a:spcPct val="100000"/>
              </a:lnSpc>
              <a:spcBef>
                <a:spcPct val="0"/>
              </a:spcBef>
              <a:spcAft>
                <a:spcPct val="0"/>
              </a:spcAft>
              <a:buClrTx/>
            </a:pPr>
            <a:r>
              <a:rPr kumimoji="0" lang="en-US" altLang="en-US" sz="2200" b="0" i="0" u="none" strike="noStrike" cap="none" normalizeH="0" baseline="0" dirty="0">
                <a:ln>
                  <a:noFill/>
                </a:ln>
                <a:solidFill>
                  <a:srgbClr val="111111"/>
                </a:solidFill>
                <a:effectLst/>
                <a:latin typeface="Arial" panose="020B0604020202020204" pitchFamily="34" charset="0"/>
                <a:cs typeface="Arial" panose="020B0604020202020204" pitchFamily="34" charset="0"/>
              </a:rPr>
              <a:t>and </a:t>
            </a:r>
            <a:r>
              <a:rPr kumimoji="0" lang="en-US" altLang="en-US" sz="2200" b="0" i="0" u="none" strike="noStrike" cap="none" normalizeH="0" baseline="0" dirty="0" err="1">
                <a:ln>
                  <a:noFill/>
                </a:ln>
                <a:solidFill>
                  <a:srgbClr val="111111"/>
                </a:solidFill>
                <a:effectLst/>
                <a:latin typeface="Arial" panose="020B0604020202020204" pitchFamily="34" charset="0"/>
                <a:cs typeface="Arial" panose="020B0604020202020204" pitchFamily="34" charset="0"/>
              </a:rPr>
              <a:t>num_shares</a:t>
            </a:r>
            <a:r>
              <a:rPr kumimoji="0" lang="en-US" altLang="en-US" sz="2200" b="0" i="0" u="none" strike="noStrike" cap="none" normalizeH="0" baseline="0" dirty="0">
                <a:ln>
                  <a:noFill/>
                </a:ln>
                <a:solidFill>
                  <a:srgbClr val="111111"/>
                </a:solidFill>
                <a:effectLst/>
                <a:latin typeface="Arial" panose="020B0604020202020204" pitchFamily="34" charset="0"/>
                <a:cs typeface="Arial" panose="020B0604020202020204" pitchFamily="34" charset="0"/>
              </a:rPr>
              <a:t>.</a:t>
            </a:r>
          </a:p>
          <a:p>
            <a:pPr eaLnBrk="0" fontAlgn="base" hangingPunct="0">
              <a:lnSpc>
                <a:spcPct val="100000"/>
              </a:lnSpc>
              <a:spcBef>
                <a:spcPct val="0"/>
              </a:spcBef>
              <a:spcAft>
                <a:spcPct val="0"/>
              </a:spcAft>
              <a:buClrTx/>
            </a:pPr>
            <a:r>
              <a:rPr kumimoji="0" lang="en-US" altLang="en-US" sz="2200" b="0" i="0" u="none" strike="noStrike" cap="none" normalizeH="0" baseline="0" dirty="0">
                <a:ln>
                  <a:noFill/>
                </a:ln>
                <a:solidFill>
                  <a:srgbClr val="111111"/>
                </a:solidFill>
                <a:effectLst/>
                <a:latin typeface="Arial" panose="020B0604020202020204" pitchFamily="34" charset="0"/>
                <a:cs typeface="Arial" panose="020B0604020202020204" pitchFamily="34" charset="0"/>
              </a:rPr>
              <a:t>The heatmap visually represents the strength and direction of correlations.</a:t>
            </a:r>
          </a:p>
          <a:p>
            <a:pPr marL="0" indent="0">
              <a:buNone/>
            </a:pPr>
            <a:endParaRPr lang="en-US" sz="2400" b="1" u="sng" dirty="0">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89DC6440-0010-46E9-B1AE-72CE50380FE1}"/>
              </a:ext>
            </a:extLst>
          </p:cNvPr>
          <p:cNvSpPr>
            <a:spLocks noChangeArrowheads="1"/>
          </p:cNvSpPr>
          <p:nvPr/>
        </p:nvSpPr>
        <p:spPr bwMode="auto">
          <a:xfrm>
            <a:off x="0" y="-138500"/>
            <a:ext cx="2570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78835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{3982A5AE-538E-486C-BE41-2CA5149A53C9}tf56219246_win32</Template>
  <TotalTime>172</TotalTime>
  <Words>611</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Avenir Next LT Pro</vt:lpstr>
      <vt:lpstr>Avenir Next LT Pro Light</vt:lpstr>
      <vt:lpstr>Calibri</vt:lpstr>
      <vt:lpstr>Courier New</vt:lpstr>
      <vt:lpstr>Garamond</vt:lpstr>
      <vt:lpstr>Wingdings</vt:lpstr>
      <vt:lpstr>SavonVTI</vt:lpstr>
      <vt:lpstr> Facebook Live Sellers</vt:lpstr>
      <vt:lpstr>INDEX</vt:lpstr>
      <vt:lpstr>Introduction: </vt:lpstr>
      <vt:lpstr>Data Preprocessing: </vt:lpstr>
      <vt:lpstr>Code(python): </vt:lpstr>
      <vt:lpstr>Output: </vt:lpstr>
      <vt:lpstr>Impact of Upload Time on Reactions: </vt:lpstr>
      <vt:lpstr>Result: </vt:lpstr>
      <vt:lpstr>Correlation Analysis </vt:lpstr>
      <vt:lpstr>Code &amp; Result:</vt:lpstr>
      <vt:lpstr>K-Means Clustering </vt:lpstr>
      <vt:lpstr>Code: (for 'K-Means Clustering: Reactions vs. Comments’) </vt:lpstr>
      <vt:lpstr>Result:</vt:lpstr>
      <vt:lpstr>Post Types </vt:lpstr>
      <vt:lpstr>Average Metrics by Post Type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nanda santosh</dc:creator>
  <cp:lastModifiedBy>nanda santosh</cp:lastModifiedBy>
  <cp:revision>4</cp:revision>
  <dcterms:created xsi:type="dcterms:W3CDTF">2024-07-16T16:23:09Z</dcterms:created>
  <dcterms:modified xsi:type="dcterms:W3CDTF">2024-07-17T12:10:29Z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