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77" d="100"/>
          <a:sy n="77" d="100"/>
        </p:scale>
        <p:origin x="-438" y="72"/>
      </p:cViewPr>
      <p:guideLst>
        <p:guide orient="horz" pos="14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800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80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303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874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0650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0169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49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282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780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06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97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3E99-24E3-4229-A334-105393371B79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9361-03A3-42F8-8480-C3BFE7A4FB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68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ustomer Retention Strategies | IU Customer Care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2436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5811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25768" y="1444531"/>
            <a:ext cx="7942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0" i="0" dirty="0" smtClean="0">
                <a:solidFill>
                  <a:srgbClr val="111111"/>
                </a:solidFill>
                <a:effectLst/>
              </a:rPr>
              <a:t> </a:t>
            </a:r>
            <a:r>
              <a:rPr lang="en-IN" sz="2000" b="0" i="0" dirty="0" smtClean="0">
                <a:solidFill>
                  <a:srgbClr val="111111"/>
                </a:solidFill>
                <a:effectLst/>
              </a:rPr>
              <a:t>Customer </a:t>
            </a:r>
            <a:r>
              <a:rPr lang="en-IN" sz="2000" b="0" i="0" dirty="0" smtClean="0">
                <a:solidFill>
                  <a:srgbClr val="111111"/>
                </a:solidFill>
                <a:effectLst/>
              </a:rPr>
              <a:t>satisfaction has </a:t>
            </a:r>
            <a:r>
              <a:rPr lang="en-IN" sz="2000" b="0" i="0" dirty="0" smtClean="0">
                <a:solidFill>
                  <a:srgbClr val="111111"/>
                </a:solidFill>
                <a:effectLst/>
                <a:cs typeface="Times New Roman" pitchFamily="18" charset="0"/>
              </a:rPr>
              <a:t>emerged</a:t>
            </a:r>
            <a:r>
              <a:rPr lang="en-IN" sz="2000" b="0" i="0" dirty="0" smtClean="0">
                <a:solidFill>
                  <a:srgbClr val="111111"/>
                </a:solidFill>
                <a:effectLst/>
              </a:rPr>
              <a:t> as one of the most important factors that guarantee the success of online store; it has been posited as a key stimulant of purchase, repurchase intentions and customer </a:t>
            </a:r>
            <a:r>
              <a:rPr lang="en-IN" sz="2000" b="0" i="0" dirty="0" smtClean="0">
                <a:solidFill>
                  <a:srgbClr val="111111"/>
                </a:solidFill>
                <a:effectLst/>
              </a:rPr>
              <a:t>loyalty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8125" y="2718486"/>
            <a:ext cx="79873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 Studies </a:t>
            </a:r>
            <a:r>
              <a:rPr lang="en-IN" sz="2000" dirty="0" smtClean="0"/>
              <a:t>show, It is important to Retain customers, since attracting new customers </a:t>
            </a:r>
          </a:p>
          <a:p>
            <a:pPr algn="just"/>
            <a:r>
              <a:rPr lang="en-IN" sz="2000" dirty="0" smtClean="0"/>
              <a:t>is more expensive </a:t>
            </a:r>
          </a:p>
          <a:p>
            <a:pPr algn="just"/>
            <a:endParaRPr lang="en-IN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 Websites </a:t>
            </a:r>
            <a:r>
              <a:rPr lang="en-IN" sz="2000" dirty="0" smtClean="0"/>
              <a:t>should understand their customers and improve their </a:t>
            </a:r>
          </a:p>
          <a:p>
            <a:pPr algn="just"/>
            <a:r>
              <a:rPr lang="en-IN" sz="2000" dirty="0" smtClean="0"/>
              <a:t>services as per the existing customers feedback in order to retain them</a:t>
            </a:r>
          </a:p>
          <a:p>
            <a:pPr algn="just"/>
            <a:r>
              <a:rPr lang="en-IN" sz="2000" dirty="0" smtClean="0"/>
              <a:t>and get new customers through them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u="sng" spc="3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E-RETAIL FACTORS FOR CUSTOMER ACTIVATION AND RETENTION: AN EMPIRICAL STUDY FROM INDIAN E-COMMERCE CUSTOMERS :</a:t>
            </a:r>
            <a:endParaRPr lang="en-IN" b="1" i="0" u="sng" spc="3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What is Customer Retention, Importance, Examples &amp;amp; Techniq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53" y="1448068"/>
            <a:ext cx="2979203" cy="33798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15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spc="3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TRENDS OF USERS</a:t>
            </a:r>
            <a:r>
              <a:rPr lang="en-IN" b="1" i="0" u="sng" spc="3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IN" b="0" i="0" spc="3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25" y="1078378"/>
            <a:ext cx="3956050" cy="343678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616764" y="1102440"/>
            <a:ext cx="3141346" cy="293544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237850" y="1145535"/>
            <a:ext cx="3520761" cy="2892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9681" y="4775917"/>
            <a:ext cx="9099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 Majority </a:t>
            </a:r>
            <a:r>
              <a:rPr lang="en-IN" sz="2000" dirty="0" smtClean="0"/>
              <a:t>of users responded are: </a:t>
            </a:r>
            <a:r>
              <a:rPr lang="en-IN" sz="2000" b="1" dirty="0" smtClean="0">
                <a:solidFill>
                  <a:srgbClr val="7030A0"/>
                </a:solidFill>
              </a:rPr>
              <a:t>Female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 Online </a:t>
            </a:r>
            <a:r>
              <a:rPr lang="en-IN" sz="2000" dirty="0" smtClean="0"/>
              <a:t>shopping is preferred by users from cities: </a:t>
            </a:r>
            <a:r>
              <a:rPr lang="en-IN" sz="2000" b="1" dirty="0" smtClean="0">
                <a:solidFill>
                  <a:srgbClr val="7030A0"/>
                </a:solidFill>
              </a:rPr>
              <a:t>Delhi, Noida, Bangalore</a:t>
            </a:r>
            <a:r>
              <a:rPr lang="en-IN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In </a:t>
            </a:r>
            <a:r>
              <a:rPr lang="en-IN" sz="2000" b="1" dirty="0" smtClean="0">
                <a:solidFill>
                  <a:srgbClr val="7030A0"/>
                </a:solidFill>
              </a:rPr>
              <a:t>Delhi</a:t>
            </a:r>
            <a:r>
              <a:rPr lang="en-IN" sz="2000" dirty="0" smtClean="0"/>
              <a:t> major users are </a:t>
            </a:r>
            <a:r>
              <a:rPr lang="en-IN" sz="2000" b="1" dirty="0" smtClean="0">
                <a:solidFill>
                  <a:srgbClr val="7030A0"/>
                </a:solidFill>
              </a:rPr>
              <a:t>male</a:t>
            </a:r>
            <a:r>
              <a:rPr lang="en-IN" sz="20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We can see the number of users opting online shopping is increasing comparatively.</a:t>
            </a:r>
            <a:endParaRPr lang="en-IN" sz="2000" dirty="0"/>
          </a:p>
        </p:txBody>
      </p:sp>
      <p:pic>
        <p:nvPicPr>
          <p:cNvPr id="12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5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u="sng" spc="3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TRENDS OF USERS</a:t>
            </a:r>
            <a:r>
              <a:rPr lang="en-IN" b="1" i="0" u="sng" spc="3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IN" b="1" i="0" u="sng" spc="3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0455" y="4497859"/>
            <a:ext cx="7567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7030A0"/>
                </a:solidFill>
              </a:rPr>
              <a:t>58</a:t>
            </a:r>
            <a:r>
              <a:rPr lang="en-IN" sz="2000" b="1" dirty="0" smtClean="0">
                <a:solidFill>
                  <a:srgbClr val="7030A0"/>
                </a:solidFill>
              </a:rPr>
              <a:t>% </a:t>
            </a:r>
            <a:r>
              <a:rPr lang="en-IN" sz="2000" dirty="0" smtClean="0"/>
              <a:t>users are buying more than 10 times a year.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7030A0"/>
                </a:solidFill>
              </a:rPr>
              <a:t>55.8</a:t>
            </a:r>
            <a:r>
              <a:rPr lang="en-IN" sz="2000" b="1" dirty="0" smtClean="0">
                <a:solidFill>
                  <a:srgbClr val="7030A0"/>
                </a:solidFill>
              </a:rPr>
              <a:t>% </a:t>
            </a:r>
            <a:r>
              <a:rPr lang="en-IN" sz="2000" dirty="0" smtClean="0"/>
              <a:t>users using Smart Phones &amp;</a:t>
            </a:r>
            <a:r>
              <a:rPr lang="en-IN" sz="2000" dirty="0"/>
              <a:t> </a:t>
            </a:r>
            <a:r>
              <a:rPr lang="en-IN" sz="2000" b="1" dirty="0" smtClean="0">
                <a:solidFill>
                  <a:srgbClr val="7030A0"/>
                </a:solidFill>
              </a:rPr>
              <a:t>32% </a:t>
            </a:r>
            <a:r>
              <a:rPr lang="en-IN" sz="2000" dirty="0" smtClean="0"/>
              <a:t>users using Laptop.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7030A0"/>
                </a:solidFill>
              </a:rPr>
              <a:t>70.6</a:t>
            </a:r>
            <a:r>
              <a:rPr lang="en-IN" sz="2000" b="1" dirty="0" smtClean="0">
                <a:solidFill>
                  <a:srgbClr val="7030A0"/>
                </a:solidFill>
              </a:rPr>
              <a:t>% </a:t>
            </a:r>
            <a:r>
              <a:rPr lang="en-IN" sz="2000" dirty="0" smtClean="0"/>
              <a:t>users accessing website through mobile network</a:t>
            </a:r>
            <a:r>
              <a:rPr lang="en-IN" sz="2000" dirty="0" smtClean="0"/>
              <a:t>.</a:t>
            </a:r>
            <a:endParaRPr lang="en-IN" sz="2000" dirty="0" smtClean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21981" y="1145535"/>
            <a:ext cx="3249931" cy="2892349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537" y="1145534"/>
            <a:ext cx="3144838" cy="289234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0840" y="1145533"/>
            <a:ext cx="3353435" cy="2892349"/>
          </a:xfrm>
          <a:prstGeom prst="rect">
            <a:avLst/>
          </a:prstGeom>
        </p:spPr>
      </p:pic>
      <p:pic>
        <p:nvPicPr>
          <p:cNvPr id="14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8306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u="sng" spc="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TRENDS</a:t>
            </a:r>
            <a:r>
              <a:rPr lang="en-IN" sz="20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OF USERS</a:t>
            </a:r>
            <a:r>
              <a:rPr lang="en-IN" sz="2000" b="1" i="0" u="sng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b="1" i="0" u="sng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1287" y="4804492"/>
            <a:ext cx="6821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OS </a:t>
            </a:r>
            <a:r>
              <a:rPr lang="en-IN" sz="2000" dirty="0" smtClean="0"/>
              <a:t>type : </a:t>
            </a:r>
            <a:r>
              <a:rPr lang="en-IN" sz="2000" b="1" dirty="0" smtClean="0">
                <a:solidFill>
                  <a:srgbClr val="7030A0"/>
                </a:solidFill>
              </a:rPr>
              <a:t>45% </a:t>
            </a:r>
            <a:r>
              <a:rPr lang="en-IN" sz="2000" dirty="0" smtClean="0"/>
              <a:t>users are using Windows </a:t>
            </a:r>
            <a:r>
              <a:rPr lang="en-IN" sz="2000" dirty="0" smtClean="0"/>
              <a:t>&amp; </a:t>
            </a:r>
            <a:r>
              <a:rPr lang="en-IN" sz="2000" b="1" dirty="0" smtClean="0">
                <a:solidFill>
                  <a:srgbClr val="7030A0"/>
                </a:solidFill>
              </a:rPr>
              <a:t>32% 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IN" sz="2000" dirty="0" smtClean="0"/>
              <a:t>using Android</a:t>
            </a:r>
            <a:endParaRPr lang="en-I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Browser</a:t>
            </a:r>
            <a:r>
              <a:rPr lang="en-IN" sz="2000" dirty="0" smtClean="0"/>
              <a:t>: </a:t>
            </a:r>
            <a:r>
              <a:rPr lang="en-IN" sz="2000" b="1" dirty="0" smtClean="0">
                <a:solidFill>
                  <a:srgbClr val="7030A0"/>
                </a:solidFill>
              </a:rPr>
              <a:t>80% </a:t>
            </a:r>
            <a:r>
              <a:rPr lang="en-IN" sz="2000" dirty="0" smtClean="0"/>
              <a:t>users are using Chrome.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2436" y="1289444"/>
            <a:ext cx="4823899" cy="311110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388443" y="1289444"/>
            <a:ext cx="4786159" cy="31111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710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u="sng" spc="3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KEY POINTS TO RETENTION OF CUSTOMERS</a:t>
            </a:r>
            <a:endParaRPr lang="en-IN" sz="2000" b="1" i="0" u="sng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287" y="1087396"/>
            <a:ext cx="6645199" cy="5584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/>
              <a:t>Easy and Simple UI of </a:t>
            </a:r>
            <a:r>
              <a:rPr lang="en-IN" sz="2000" dirty="0" smtClean="0"/>
              <a:t>website</a:t>
            </a:r>
            <a:endParaRPr lang="en-IN" sz="2000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/>
              <a:t>Should offer variety of payment </a:t>
            </a:r>
            <a:r>
              <a:rPr lang="en-IN" sz="2000" dirty="0" smtClean="0"/>
              <a:t>methods</a:t>
            </a:r>
            <a:endParaRPr lang="en-IN" sz="2000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/>
              <a:t>Provide complete details of product along </a:t>
            </a:r>
            <a:r>
              <a:rPr lang="en-IN" sz="2000" dirty="0" smtClean="0"/>
              <a:t>with </a:t>
            </a:r>
            <a:r>
              <a:rPr lang="en-IN" sz="2000" dirty="0" smtClean="0"/>
              <a:t>seller </a:t>
            </a:r>
            <a:r>
              <a:rPr lang="en-IN" sz="2000" dirty="0" smtClean="0"/>
              <a:t>information</a:t>
            </a:r>
            <a:endParaRPr lang="en-IN" sz="2000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/>
              <a:t>Display wide range of products in selected category along with relevant products to </a:t>
            </a:r>
            <a:r>
              <a:rPr lang="en-IN" sz="2000" dirty="0" smtClean="0"/>
              <a:t>compare</a:t>
            </a:r>
            <a:endParaRPr lang="en-IN" sz="2000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/>
              <a:t>Quick delivery &amp; good customer support  will make more impact in retention of </a:t>
            </a:r>
            <a:r>
              <a:rPr lang="en-IN" sz="2000" dirty="0" smtClean="0"/>
              <a:t>customer</a:t>
            </a:r>
            <a:endParaRPr lang="en-IN" sz="2000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/>
              <a:t>Implement different loyalty schemes, provide monetary or other benefits to </a:t>
            </a:r>
            <a:r>
              <a:rPr lang="en-IN" sz="2000" dirty="0" smtClean="0"/>
              <a:t>users</a:t>
            </a:r>
            <a:endParaRPr lang="en-IN" sz="2000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/>
              <a:t>Maintaining website to respond and load </a:t>
            </a:r>
            <a:r>
              <a:rPr lang="en-IN" sz="2000" dirty="0" smtClean="0"/>
              <a:t>quickly</a:t>
            </a:r>
            <a:endParaRPr lang="en-IN" sz="2000" dirty="0" smtClean="0"/>
          </a:p>
          <a:p>
            <a:pPr marL="342900" indent="-342900" algn="just">
              <a:lnSpc>
                <a:spcPct val="150000"/>
              </a:lnSpc>
            </a:pPr>
            <a:endParaRPr lang="en-IN" sz="2000" dirty="0" smtClean="0"/>
          </a:p>
        </p:txBody>
      </p:sp>
      <p:pic>
        <p:nvPicPr>
          <p:cNvPr id="4098" name="Picture 2" descr="Top 5 ways to customer retention | Best practices &amp;amp; strate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38" y="1775899"/>
            <a:ext cx="3830595" cy="2500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700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u="sng" spc="3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BASED ON OBSERVED </a:t>
            </a:r>
            <a:r>
              <a:rPr lang="en-IN" sz="2000" b="1" i="0" u="sng" spc="3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TRENDS</a:t>
            </a:r>
            <a:endParaRPr lang="en-IN" sz="2000" b="1" i="0" u="sng" spc="3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4405" y="1791730"/>
            <a:ext cx="3617401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RANKINGS OF INDIAN WEBSITES: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AMAZON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FLIPKART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MYNTRA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PAYTM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SNAP DEAL </a:t>
            </a:r>
          </a:p>
        </p:txBody>
      </p:sp>
      <p:sp>
        <p:nvSpPr>
          <p:cNvPr id="3" name="AutoShape 2" descr="What makes a good retention rate? | Adju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at makes a good retention rate? | Adjust"/>
          <p:cNvSpPr>
            <a:spLocks noChangeAspect="1" noChangeArrowheads="1"/>
          </p:cNvSpPr>
          <p:nvPr/>
        </p:nvSpPr>
        <p:spPr bwMode="auto">
          <a:xfrm>
            <a:off x="6265862" y="457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What makes a good retention rate? | Adjus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8" name="Picture 8" descr="What is a Good Retention Rate and Why Does it Matter? | AppLov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11" y="1924583"/>
            <a:ext cx="4646350" cy="261357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alpha val="40000"/>
              </a:schemeClr>
            </a:glow>
            <a:softEdge rad="254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1448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302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Nandhini</dc:creator>
  <cp:lastModifiedBy>GOD</cp:lastModifiedBy>
  <cp:revision>18</cp:revision>
  <dcterms:created xsi:type="dcterms:W3CDTF">2021-12-27T17:58:34Z</dcterms:created>
  <dcterms:modified xsi:type="dcterms:W3CDTF">2022-04-11T15:41:27Z</dcterms:modified>
</cp:coreProperties>
</file>