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Lst>
  <p:sldSz cy="5143500" cx="9144000"/>
  <p:notesSz cx="6858000" cy="9144000"/>
  <p:embeddedFontLst>
    <p:embeddedFont>
      <p:font typeface="Montserrat"/>
      <p:regular r:id="rId156"/>
      <p:bold r:id="rId157"/>
      <p:italic r:id="rId158"/>
      <p:boldItalic r:id="rId1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875301F-4837-4C1F-8D03-72EAB4A61592}">
  <a:tblStyle styleId="{3875301F-4837-4C1F-8D03-72EAB4A6159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font" Target="fonts/Montserrat-boldItalic.fntdata"/><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font" Target="fonts/Montserrat-italic.fntdata"/><Relationship Id="rId157" Type="http://schemas.openxmlformats.org/officeDocument/2006/relationships/font" Target="fonts/Montserrat-bold.fntdata"/><Relationship Id="rId156" Type="http://schemas.openxmlformats.org/officeDocument/2006/relationships/font" Target="fonts/Montserrat-regular.fntdata"/><Relationship Id="rId155" Type="http://schemas.openxmlformats.org/officeDocument/2006/relationships/slide" Target="slides/slide1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60be941c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0be941c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dc66adf7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dc66adf7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7dc66ae3b3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7dc66ae3b3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7dc66ae3b3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7dc66ae3b3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7dc66ae3b3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7dc66ae3b3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7dc66ae3b3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7dc66ae3b3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7dc66ae3b3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7dc66ae3b3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6f3b82391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6f3b82391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6f3b82391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6f3b82391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6f3b82391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6f3b82391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g7dc66ae3b3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7dc66ae3b3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7dc66ae3b3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7dc66ae3b3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7dc66adf7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dc66adf7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6f3b82391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6f3b82391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g7dc66ae3b3_0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2" name="Google Shape;1072;g7dc66ae3b3_0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7dc66ae3b3_0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7dc66ae3b3_0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7dc66ae3b3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7dc66ae3b3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g7dc66ae3b3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7" name="Google Shape;1097;g7dc66ae3b3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7dc66ae3b3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5" name="Google Shape;1105;g7dc66ae3b3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7dc66ae3b3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7dc66ae3b3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7dc66ae3b3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7dc66ae3b3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6f3b82391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6f3b82391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6f3b82391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6f3b82391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dc66adf7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dc66adf7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7dc66ae3b3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7dc66ae3b3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g7dc66ae3b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7dc66ae3b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7dc66ae3b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7dc66ae3b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6f3b82391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6f3b82391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6f3b82391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6f3b82391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6f3b82391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6f3b82391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g6f3b82391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6f3b82391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6f3b82391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6f3b82391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6f3b82391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6f3b82391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g7dc66ae3b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8" name="Google Shape;1218;g7dc66ae3b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7dc66adf7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dc66adf7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g7dc66ae3b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6" name="Google Shape;1226;g7dc66ae3b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6f3b82391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6f3b82391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g6f3b82391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2" name="Google Shape;1242;g6f3b82391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g6f3b823914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0" name="Google Shape;1250;g6f3b823914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g6f3b823914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8" name="Google Shape;1258;g6f3b823914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g6f3b82391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6" name="Google Shape;1266;g6f3b82391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g7dc66ae3b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4" name="Google Shape;1274;g7dc66ae3b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g7dc66ae3b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2" name="Google Shape;1282;g7dc66ae3b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g6f3b82391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0" name="Google Shape;1290;g6f3b82391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g6f3b82391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8" name="Google Shape;1298;g6f3b82391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7dc66adf7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dc66adf7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g6f3b82391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6f3b82391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g6f3b823914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4" name="Google Shape;1314;g6f3b823914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g6f3b82391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2" name="Google Shape;1322;g6f3b82391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g6f3b823914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0" name="Google Shape;1330;g6f3b82391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g6f3b823914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8" name="Google Shape;1338;g6f3b823914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4" name="Shape 1344"/>
        <p:cNvGrpSpPr/>
        <p:nvPr/>
      </p:nvGrpSpPr>
      <p:grpSpPr>
        <a:xfrm>
          <a:off x="0" y="0"/>
          <a:ext cx="0" cy="0"/>
          <a:chOff x="0" y="0"/>
          <a:chExt cx="0" cy="0"/>
        </a:xfrm>
      </p:grpSpPr>
      <p:sp>
        <p:nvSpPr>
          <p:cNvPr id="1345" name="Google Shape;1345;g6f3b82391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6" name="Google Shape;1346;g6f3b82391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2" name="Shape 1352"/>
        <p:cNvGrpSpPr/>
        <p:nvPr/>
      </p:nvGrpSpPr>
      <p:grpSpPr>
        <a:xfrm>
          <a:off x="0" y="0"/>
          <a:ext cx="0" cy="0"/>
          <a:chOff x="0" y="0"/>
          <a:chExt cx="0" cy="0"/>
        </a:xfrm>
      </p:grpSpPr>
      <p:sp>
        <p:nvSpPr>
          <p:cNvPr id="1353" name="Google Shape;1353;g7dc66ae3b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4" name="Google Shape;1354;g7dc66ae3b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0" name="Shape 1360"/>
        <p:cNvGrpSpPr/>
        <p:nvPr/>
      </p:nvGrpSpPr>
      <p:grpSpPr>
        <a:xfrm>
          <a:off x="0" y="0"/>
          <a:ext cx="0" cy="0"/>
          <a:chOff x="0" y="0"/>
          <a:chExt cx="0" cy="0"/>
        </a:xfrm>
      </p:grpSpPr>
      <p:sp>
        <p:nvSpPr>
          <p:cNvPr id="1361" name="Google Shape;1361;g6fd3b2820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2" name="Google Shape;1362;g6fd3b2820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g6fd3b2820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0" name="Google Shape;1370;g6fd3b2820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g6fd3b2820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8" name="Google Shape;1378;g6fd3b2820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7dc66adf7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dc66adf7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7dc66adf72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dc66adf72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7dc66adf72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dc66adf72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7dc66adf72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dc66adf72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7dc66ae3b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7dc66ae3b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60be941cc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0be941cc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7dc66ae3b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7dc66ae3b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7dc66ae3b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dc66ae3b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7dc66ae3b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7dc66ae3b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7dc66ae3b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dc66ae3b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7dc66ae3b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7dc66ae3b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7dc66ae3b3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7dc66ae3b3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7dc66ae3b3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7dc66ae3b3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7dc66ae3b3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7dc66ae3b3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7dc66ae3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7dc66ae3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7dc66ae3b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7dc66ae3b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dc66adf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dc66adf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7dc66ae3b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7dc66ae3b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7dc66ae3b3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7dc66ae3b3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6fd3b282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6fd3b282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7dc66ae3b3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7dc66ae3b3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7dc66ae3b3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7dc66ae3b3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7dc66ae3b3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7dc66ae3b3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7dc66ae3b3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7dc66ae3b3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7dc66ae3b3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7dc66ae3b3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7dc66ae3b3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7dc66ae3b3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7dc66ae3b3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7dc66ae3b3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6f062345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f062345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7dc66ae3b3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dc66ae3b3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7dc66ae3b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7dc66ae3b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7dc66ae3b3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7dc66ae3b3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7dc66ae3b3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7dc66ae3b3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7dc66ae3b3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7dc66ae3b3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7dc66ae3b3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7dc66ae3b3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7dc66ae3b3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7dc66ae3b3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7dc66ae3b3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7dc66ae3b3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7dc66ae3b3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7dc66ae3b3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7dc66ae3b3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7dc66ae3b3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6f0623458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f0623458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7dc66ae3b3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7dc66ae3b3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7dc66ae3b3_0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7dc66ae3b3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7dc66ae3b3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7dc66ae3b3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7dc66ae3b3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7dc66ae3b3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7dc66ae3b3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7dc66ae3b3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7dc66ae3b3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7dc66ae3b3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7dc66ae3b3_0_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7dc66ae3b3_0_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7dc66ae3b3_0_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7dc66ae3b3_0_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7dc66ae3b3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7dc66ae3b3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7dc66ae3b3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7dc66ae3b3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dc66adf7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dc66adf7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7dc66ae3b3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7dc66ae3b3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7dc66ae3b3_0_9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7dc66ae3b3_0_9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7dc66ae3b3_0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7dc66ae3b3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7dc66ae3b3_0_9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7dc66ae3b3_0_9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7dc66ae3b3_0_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7dc66ae3b3_0_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7dc66ae3b3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7dc66ae3b3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7dc66ae3b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7dc66ae3b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7dc66ae3b3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7dc66ae3b3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7dc66ae3b3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7dc66ae3b3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7dc66ae3b3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7dc66ae3b3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dc66adf7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dc66adf7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7dc66ae3b3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7dc66ae3b3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7dc66ae3b3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7dc66ae3b3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7dc66ae3b3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7dc66ae3b3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7dc66ae3b3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7dc66ae3b3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7dc66ae3b3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7dc66ae3b3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7dc66ae3b3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7dc66ae3b3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7dc66ae3b3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7dc66ae3b3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7dc66ae3b3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7dc66ae3b3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7dc66ae3b3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7dc66ae3b3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7dc66ae3b3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7dc66ae3b3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7dc66adf7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dc66adf7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7dc66ae3b3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7dc66ae3b3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7dc66ae3b3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7dc66ae3b3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7dc66ae3b3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7dc66ae3b3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6f3b82391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6f3b82391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6f3b82391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6f3b82391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7dc66ae3b3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7dc66ae3b3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7dc66ae3b3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7dc66ae3b3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7dc66ae3b3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7dc66ae3b3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7dc66ae3b3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7dc66ae3b3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7dc66ae3b3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7dc66ae3b3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dc66adf7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dc66adf7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7dc66ae3b3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7dc66ae3b3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7dc66ae3b3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7dc66ae3b3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7dc66ae3b3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7dc66ae3b3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7dc66ae3b3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7dc66ae3b3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7dc66ae3b3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7dc66ae3b3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7dc66ae3b3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7dc66ae3b3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7dc66ae3b3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7dc66ae3b3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7dc66ae3b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7dc66ae3b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7dc66ae3b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7dc66ae3b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7dc66ae3b3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7dc66ae3b3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 Id="rId3" Type="http://schemas.openxmlformats.org/officeDocument/2006/relationships/image" Target="../media/image1.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 Id="rId3" Type="http://schemas.openxmlformats.org/officeDocument/2006/relationships/image" Target="../media/image1.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1.jpg"/><Relationship Id="rId4" Type="http://schemas.openxmlformats.org/officeDocument/2006/relationships/image" Target="../media/image6.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jpg"/><Relationship Id="rId4" Type="http://schemas.openxmlformats.org/officeDocument/2006/relationships/image" Target="../media/image5.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1.jp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1.xml"/><Relationship Id="rId3" Type="http://schemas.openxmlformats.org/officeDocument/2006/relationships/image" Target="../media/image1.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jp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9.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1.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1.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Relationship Id="rId3" Type="http://schemas.openxmlformats.org/officeDocument/2006/relationships/image" Target="../media/image1.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1.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1.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1.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1.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1.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1.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hyperlink" Target="https://www.postgresql.org/docs/12/functions-matching.html" TargetMode="External"/><Relationship Id="rId4" Type="http://schemas.openxmlformats.org/officeDocument/2006/relationships/image" Target="../media/image1.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1.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6.xml"/><Relationship Id="rId3" Type="http://schemas.openxmlformats.org/officeDocument/2006/relationships/image" Target="../media/image1.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1.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 Id="rId4" Type="http://schemas.openxmlformats.org/officeDocument/2006/relationships/image" Target="../media/image2.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 Id="rId4" Type="http://schemas.openxmlformats.org/officeDocument/2006/relationships/image" Target="../media/image8.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jpg"/><Relationship Id="rId4" Type="http://schemas.openxmlformats.org/officeDocument/2006/relationships/image" Target="../media/image4.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SQL Statement Fundamentals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7" name="Google Shape;137;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38" name="Google Shape;13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 name="Google Shape;13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0" name="Google Shape;140;p22"/>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42" name="Google Shape;142;p22"/>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44" name="Google Shape;144;p22"/>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46" name="Google Shape;146;p22"/>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148" name="Google Shape;148;p22"/>
          <p:cNvGraphicFramePr/>
          <p:nvPr/>
        </p:nvGraphicFramePr>
        <p:xfrm>
          <a:off x="1513075" y="2745800"/>
          <a:ext cx="3000000" cy="3000000"/>
        </p:xfrm>
        <a:graphic>
          <a:graphicData uri="http://schemas.openxmlformats.org/drawingml/2006/table">
            <a:tbl>
              <a:tblPr>
                <a:noFill/>
                <a:tableStyleId>{3875301F-4837-4C1F-8D03-72EAB4A61592}</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49" name="Google Shape;149;p22"/>
          <p:cNvGraphicFramePr/>
          <p:nvPr/>
        </p:nvGraphicFramePr>
        <p:xfrm>
          <a:off x="3834850" y="2724900"/>
          <a:ext cx="3000000" cy="3000000"/>
        </p:xfrm>
        <a:graphic>
          <a:graphicData uri="http://schemas.openxmlformats.org/drawingml/2006/table">
            <a:tbl>
              <a:tblPr>
                <a:noFill/>
                <a:tableStyleId>{3875301F-4837-4C1F-8D03-72EAB4A61592}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50" name="Google Shape;150;p22"/>
          <p:cNvGraphicFramePr/>
          <p:nvPr/>
        </p:nvGraphicFramePr>
        <p:xfrm>
          <a:off x="6101550" y="2745800"/>
          <a:ext cx="3000000" cy="3000000"/>
        </p:xfrm>
        <a:graphic>
          <a:graphicData uri="http://schemas.openxmlformats.org/drawingml/2006/table">
            <a:tbl>
              <a:tblPr>
                <a:noFill/>
                <a:tableStyleId>{3875301F-4837-4C1F-8D03-72EAB4A61592}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85" name="Google Shape;985;p11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ORDER BY towards the end of a query, since we want to do any selection and filtering first, before finally sorting.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column_1,column_2</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ORDER BY</a:t>
            </a:r>
            <a:r>
              <a:rPr lang="en" sz="2900">
                <a:solidFill>
                  <a:srgbClr val="434343"/>
                </a:solidFill>
                <a:latin typeface="Montserrat"/>
                <a:ea typeface="Montserrat"/>
                <a:cs typeface="Montserrat"/>
                <a:sym typeface="Montserrat"/>
              </a:rPr>
              <a:t> column_1 </a:t>
            </a:r>
            <a:r>
              <a:rPr b="1" lang="en" sz="2900">
                <a:solidFill>
                  <a:srgbClr val="434343"/>
                </a:solidFill>
                <a:latin typeface="Montserrat"/>
                <a:ea typeface="Montserrat"/>
                <a:cs typeface="Montserrat"/>
                <a:sym typeface="Montserrat"/>
              </a:rPr>
              <a:t>ASC / DESC</a:t>
            </a:r>
            <a:endParaRPr b="1" sz="2900">
              <a:solidFill>
                <a:srgbClr val="434343"/>
              </a:solidFill>
              <a:latin typeface="Montserrat"/>
              <a:ea typeface="Montserrat"/>
              <a:cs typeface="Montserrat"/>
              <a:sym typeface="Montserrat"/>
            </a:endParaRPr>
          </a:p>
        </p:txBody>
      </p:sp>
      <p:pic>
        <p:nvPicPr>
          <p:cNvPr descr="watermark.jpg" id="986" name="Google Shape;986;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7" name="Google Shape;987;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93" name="Google Shape;993;p11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ASC to sort in ascending order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DESC to sort in descending order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you leave it blank, ORDER BY uses ASC by default.</a:t>
            </a:r>
            <a:endParaRPr sz="2900">
              <a:solidFill>
                <a:srgbClr val="434343"/>
              </a:solidFill>
              <a:latin typeface="Montserrat"/>
              <a:ea typeface="Montserrat"/>
              <a:cs typeface="Montserrat"/>
              <a:sym typeface="Montserrat"/>
            </a:endParaRPr>
          </a:p>
        </p:txBody>
      </p:sp>
      <p:pic>
        <p:nvPicPr>
          <p:cNvPr descr="watermark.jpg" id="994" name="Google Shape;994;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5" name="Google Shape;995;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01" name="Google Shape;1001;p1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ORDER BY multiple columns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makes sense when one column has duplicate entries.</a:t>
            </a:r>
            <a:endParaRPr sz="2900">
              <a:solidFill>
                <a:srgbClr val="434343"/>
              </a:solidFill>
              <a:latin typeface="Montserrat"/>
              <a:ea typeface="Montserrat"/>
              <a:cs typeface="Montserrat"/>
              <a:sym typeface="Montserrat"/>
            </a:endParaRPr>
          </a:p>
        </p:txBody>
      </p:sp>
      <p:pic>
        <p:nvPicPr>
          <p:cNvPr descr="watermark.jpg" id="1002" name="Google Shape;1002;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03" name="Google Shape;1003;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004" name="Google Shape;1004;p114"/>
          <p:cNvGraphicFramePr/>
          <p:nvPr/>
        </p:nvGraphicFramePr>
        <p:xfrm>
          <a:off x="2239625" y="2640875"/>
          <a:ext cx="3000000" cy="3000000"/>
        </p:xfrm>
        <a:graphic>
          <a:graphicData uri="http://schemas.openxmlformats.org/drawingml/2006/table">
            <a:tbl>
              <a:tblPr>
                <a:noFill/>
                <a:tableStyleId>{3875301F-4837-4C1F-8D03-72EAB4A61592}</a:tableStyleId>
              </a:tblPr>
              <a:tblGrid>
                <a:gridCol w="1649450"/>
                <a:gridCol w="1649450"/>
                <a:gridCol w="1649450"/>
              </a:tblGrid>
              <a:tr h="409425">
                <a:tc>
                  <a:txBody>
                    <a:bodyPr/>
                    <a:lstStyle/>
                    <a:p>
                      <a:pPr indent="0" lvl="0" marL="0" rtl="0" algn="ctr">
                        <a:spcBef>
                          <a:spcPts val="0"/>
                        </a:spcBef>
                        <a:spcAft>
                          <a:spcPts val="0"/>
                        </a:spcAft>
                        <a:buNone/>
                      </a:pPr>
                      <a:r>
                        <a:rPr b="1" lang="en"/>
                        <a:t>Company</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n"/>
                        <a:t>Name</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t>Sales</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Andrew</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David</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Zach</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Claire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Xerox</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Steven</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10" name="Google Shape;1010;p1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company,name,sales</a:t>
            </a:r>
            <a:r>
              <a:rPr b="1" lang="en" sz="2900">
                <a:solidFill>
                  <a:srgbClr val="434343"/>
                </a:solidFill>
                <a:latin typeface="Montserrat"/>
                <a:ea typeface="Montserrat"/>
                <a:cs typeface="Montserrat"/>
                <a:sym typeface="Montserrat"/>
              </a:rPr>
              <a:t> FROM</a:t>
            </a:r>
            <a:r>
              <a:rPr lang="en" sz="2900">
                <a:solidFill>
                  <a:srgbClr val="434343"/>
                </a:solidFill>
                <a:latin typeface="Montserrat"/>
                <a:ea typeface="Montserrat"/>
                <a:cs typeface="Montserrat"/>
                <a:sym typeface="Montserrat"/>
              </a:rPr>
              <a:t> table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ORDER BY</a:t>
            </a:r>
            <a:r>
              <a:rPr lang="en" sz="2900">
                <a:solidFill>
                  <a:srgbClr val="434343"/>
                </a:solidFill>
                <a:latin typeface="Montserrat"/>
                <a:ea typeface="Montserrat"/>
                <a:cs typeface="Montserrat"/>
                <a:sym typeface="Montserrat"/>
              </a:rPr>
              <a:t> company,sales</a:t>
            </a:r>
            <a:endParaRPr sz="2900">
              <a:solidFill>
                <a:srgbClr val="434343"/>
              </a:solidFill>
              <a:latin typeface="Montserrat"/>
              <a:ea typeface="Montserrat"/>
              <a:cs typeface="Montserrat"/>
              <a:sym typeface="Montserrat"/>
            </a:endParaRPr>
          </a:p>
        </p:txBody>
      </p:sp>
      <p:pic>
        <p:nvPicPr>
          <p:cNvPr descr="watermark.jpg" id="1011" name="Google Shape;1011;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2" name="Google Shape;1012;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013" name="Google Shape;1013;p115"/>
          <p:cNvGraphicFramePr/>
          <p:nvPr/>
        </p:nvGraphicFramePr>
        <p:xfrm>
          <a:off x="2239625" y="2494875"/>
          <a:ext cx="3000000" cy="3000000"/>
        </p:xfrm>
        <a:graphic>
          <a:graphicData uri="http://schemas.openxmlformats.org/drawingml/2006/table">
            <a:tbl>
              <a:tblPr>
                <a:noFill/>
                <a:tableStyleId>{3875301F-4837-4C1F-8D03-72EAB4A61592}</a:tableStyleId>
              </a:tblPr>
              <a:tblGrid>
                <a:gridCol w="1649450"/>
                <a:gridCol w="1649450"/>
                <a:gridCol w="1649450"/>
              </a:tblGrid>
              <a:tr h="409425">
                <a:tc>
                  <a:txBody>
                    <a:bodyPr/>
                    <a:lstStyle/>
                    <a:p>
                      <a:pPr indent="0" lvl="0" marL="0" rtl="0" algn="ctr">
                        <a:spcBef>
                          <a:spcPts val="0"/>
                        </a:spcBef>
                        <a:spcAft>
                          <a:spcPts val="0"/>
                        </a:spcAft>
                        <a:buNone/>
                      </a:pPr>
                      <a:r>
                        <a:rPr b="1" lang="en"/>
                        <a:t>Company</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n"/>
                        <a:t>Name</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t>Sales</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Andrew</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Zach</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Claire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a:t>
                      </a:r>
                      <a:r>
                        <a:rPr lang="en"/>
                        <a:t>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David</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a:t>
                      </a:r>
                      <a:r>
                        <a:rPr lang="en"/>
                        <a:t>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Xerox</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Steven</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19" name="Google Shape;1019;p1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examples in pgAdmin!</a:t>
            </a:r>
            <a:endParaRPr sz="2900">
              <a:solidFill>
                <a:srgbClr val="434343"/>
              </a:solidFill>
              <a:latin typeface="Montserrat"/>
              <a:ea typeface="Montserrat"/>
              <a:cs typeface="Montserrat"/>
              <a:sym typeface="Montserrat"/>
            </a:endParaRPr>
          </a:p>
        </p:txBody>
      </p:sp>
      <p:pic>
        <p:nvPicPr>
          <p:cNvPr descr="watermark.jpg" id="1020" name="Google Shape;1020;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21" name="Google Shape;1021;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1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LIMIT</a:t>
            </a:r>
            <a:endParaRPr b="1">
              <a:latin typeface="Montserrat"/>
              <a:ea typeface="Montserrat"/>
              <a:cs typeface="Montserrat"/>
              <a:sym typeface="Montserrat"/>
            </a:endParaRPr>
          </a:p>
        </p:txBody>
      </p:sp>
      <p:sp>
        <p:nvSpPr>
          <p:cNvPr id="1027" name="Google Shape;1027;p1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028" name="Google Shape;1028;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29" name="Google Shape;1029;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35" name="Google Shape;1035;p1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LIMIT command allows us to limit the number of rows returned for a query.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Useful for not wanting to return every single row in a table, but only view the top few rows to get an idea of the table layout.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LIMIT also becomes useful in combination with ORDER BY </a:t>
            </a:r>
            <a:endParaRPr sz="2900">
              <a:solidFill>
                <a:srgbClr val="434343"/>
              </a:solidFill>
              <a:latin typeface="Montserrat"/>
              <a:ea typeface="Montserrat"/>
              <a:cs typeface="Montserrat"/>
              <a:sym typeface="Montserrat"/>
            </a:endParaRPr>
          </a:p>
        </p:txBody>
      </p:sp>
      <p:pic>
        <p:nvPicPr>
          <p:cNvPr descr="watermark.jpg" id="1036" name="Google Shape;1036;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7" name="Google Shape;1037;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43" name="Google Shape;1043;p1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LIMIT goes at the very end of a query request and is the last command to be executed.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learn the basic syntax of LIMIT through some examples. </a:t>
            </a:r>
            <a:endParaRPr sz="2900">
              <a:solidFill>
                <a:srgbClr val="434343"/>
              </a:solidFill>
              <a:latin typeface="Montserrat"/>
              <a:ea typeface="Montserrat"/>
              <a:cs typeface="Montserrat"/>
              <a:sym typeface="Montserrat"/>
            </a:endParaRPr>
          </a:p>
        </p:txBody>
      </p:sp>
      <p:pic>
        <p:nvPicPr>
          <p:cNvPr descr="watermark.jpg" id="1044" name="Google Shape;1044;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5" name="Google Shape;1045;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1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ORDER BY</a:t>
            </a:r>
            <a:endParaRPr b="1">
              <a:latin typeface="Montserrat"/>
              <a:ea typeface="Montserrat"/>
              <a:cs typeface="Montserrat"/>
              <a:sym typeface="Montserrat"/>
            </a:endParaRPr>
          </a:p>
        </p:txBody>
      </p:sp>
      <p:sp>
        <p:nvSpPr>
          <p:cNvPr id="1051" name="Google Shape;1051;p1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 Tasks</a:t>
            </a:r>
            <a:endParaRPr/>
          </a:p>
        </p:txBody>
      </p:sp>
      <p:pic>
        <p:nvPicPr>
          <p:cNvPr descr="watermark.jpg" id="1052" name="Google Shape;1052;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3" name="Google Shape;1053;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59" name="Google Shape;1059;p1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Task / Business Situation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1060" name="Google Shape;1060;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61" name="Google Shape;1061;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56" name="Google Shape;156;p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57" name="Google Shape;157;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8" name="Google Shape;158;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9" name="Google Shape;159;p23"/>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61" name="Google Shape;161;p23"/>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63" name="Google Shape;163;p23"/>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65" name="Google Shape;165;p23"/>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167" name="Google Shape;167;p23"/>
          <p:cNvGraphicFramePr/>
          <p:nvPr/>
        </p:nvGraphicFramePr>
        <p:xfrm>
          <a:off x="1513075" y="2745800"/>
          <a:ext cx="3000000" cy="3000000"/>
        </p:xfrm>
        <a:graphic>
          <a:graphicData uri="http://schemas.openxmlformats.org/drawingml/2006/table">
            <a:tbl>
              <a:tblPr>
                <a:noFill/>
                <a:tableStyleId>{3875301F-4837-4C1F-8D03-72EAB4A61592}</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68" name="Google Shape;168;p23"/>
          <p:cNvGraphicFramePr/>
          <p:nvPr/>
        </p:nvGraphicFramePr>
        <p:xfrm>
          <a:off x="3834850" y="2724900"/>
          <a:ext cx="3000000" cy="3000000"/>
        </p:xfrm>
        <a:graphic>
          <a:graphicData uri="http://schemas.openxmlformats.org/drawingml/2006/table">
            <a:tbl>
              <a:tblPr>
                <a:noFill/>
                <a:tableStyleId>{3875301F-4837-4C1F-8D03-72EAB4A61592}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69" name="Google Shape;169;p23"/>
          <p:cNvGraphicFramePr/>
          <p:nvPr/>
        </p:nvGraphicFramePr>
        <p:xfrm>
          <a:off x="6101550" y="2745800"/>
          <a:ext cx="3000000" cy="3000000"/>
        </p:xfrm>
        <a:graphic>
          <a:graphicData uri="http://schemas.openxmlformats.org/drawingml/2006/table">
            <a:tbl>
              <a:tblPr>
                <a:noFill/>
                <a:tableStyleId>{3875301F-4837-4C1F-8D03-72EAB4A61592}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170" name="Google Shape;170;p23"/>
          <p:cNvSpPr/>
          <p:nvPr/>
        </p:nvSpPr>
        <p:spPr>
          <a:xfrm>
            <a:off x="6350575" y="1235475"/>
            <a:ext cx="24816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a:off x="1652825" y="2364000"/>
            <a:ext cx="979200" cy="3420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67" name="Google Shape;1067;p1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Task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reward our first 10 paying customers.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are the customer ids of the first 10 customers who created a payment?</a:t>
            </a:r>
            <a:endParaRPr sz="2900">
              <a:solidFill>
                <a:srgbClr val="434343"/>
              </a:solidFill>
              <a:latin typeface="Montserrat"/>
              <a:ea typeface="Montserrat"/>
              <a:cs typeface="Montserrat"/>
              <a:sym typeface="Montserrat"/>
            </a:endParaRPr>
          </a:p>
        </p:txBody>
      </p:sp>
      <p:pic>
        <p:nvPicPr>
          <p:cNvPr descr="watermark.jpg" id="1068" name="Google Shape;1068;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69" name="Google Shape;1069;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p1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75" name="Google Shape;1075;p1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076" name="Google Shape;1076;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7" name="Google Shape;1077;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078" name="Google Shape;1078;p123"/>
          <p:cNvPicPr preferRelativeResize="0"/>
          <p:nvPr/>
        </p:nvPicPr>
        <p:blipFill>
          <a:blip r:embed="rId4">
            <a:alphaModFix/>
          </a:blip>
          <a:stretch>
            <a:fillRect/>
          </a:stretch>
        </p:blipFill>
        <p:spPr>
          <a:xfrm>
            <a:off x="4164319" y="1727100"/>
            <a:ext cx="1648981" cy="3416400"/>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84" name="Google Shape;1084;p1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payment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will need to use both ORDER BY and LIMIT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Remember you may need to specify ASC or DESC</a:t>
            </a:r>
            <a:endParaRPr sz="2900">
              <a:solidFill>
                <a:srgbClr val="434343"/>
              </a:solidFill>
              <a:latin typeface="Montserrat"/>
              <a:ea typeface="Montserrat"/>
              <a:cs typeface="Montserrat"/>
              <a:sym typeface="Montserrat"/>
            </a:endParaRPr>
          </a:p>
        </p:txBody>
      </p:sp>
      <p:pic>
        <p:nvPicPr>
          <p:cNvPr descr="watermark.jpg" id="1085" name="Google Shape;1085;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6" name="Google Shape;1086;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92" name="Google Shape;1092;p1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SELECT customer_id FROM payment</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ORDER BY payment_date ASC</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LIMIT 10;</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093" name="Google Shape;1093;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94" name="Google Shape;1094;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8" name="Shape 1098"/>
        <p:cNvGrpSpPr/>
        <p:nvPr/>
      </p:nvGrpSpPr>
      <p:grpSpPr>
        <a:xfrm>
          <a:off x="0" y="0"/>
          <a:ext cx="0" cy="0"/>
          <a:chOff x="0" y="0"/>
          <a:chExt cx="0" cy="0"/>
        </a:xfrm>
      </p:grpSpPr>
      <p:sp>
        <p:nvSpPr>
          <p:cNvPr id="1099" name="Google Shape;1099;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00" name="Google Shape;1100;p1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Task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wants to quickly rent a video to watch over their short lunch break.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are the titles of the 5 shortest (in length of runtime) movies?</a:t>
            </a:r>
            <a:endParaRPr sz="2900">
              <a:solidFill>
                <a:srgbClr val="434343"/>
              </a:solidFill>
              <a:latin typeface="Montserrat"/>
              <a:ea typeface="Montserrat"/>
              <a:cs typeface="Montserrat"/>
              <a:sym typeface="Montserrat"/>
            </a:endParaRPr>
          </a:p>
        </p:txBody>
      </p:sp>
      <p:pic>
        <p:nvPicPr>
          <p:cNvPr descr="watermark.jpg" id="1101" name="Google Shape;1101;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2" name="Google Shape;1102;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08" name="Google Shape;1108;p1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Results</a:t>
            </a:r>
            <a:endParaRPr sz="2900">
              <a:solidFill>
                <a:srgbClr val="434343"/>
              </a:solidFill>
              <a:latin typeface="Montserrat"/>
              <a:ea typeface="Montserrat"/>
              <a:cs typeface="Montserrat"/>
              <a:sym typeface="Montserrat"/>
            </a:endParaRPr>
          </a:p>
        </p:txBody>
      </p:sp>
      <p:pic>
        <p:nvPicPr>
          <p:cNvPr descr="watermark.jpg" id="1109" name="Google Shape;1109;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0" name="Google Shape;1110;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111" name="Google Shape;1111;p127"/>
          <p:cNvPicPr preferRelativeResize="0"/>
          <p:nvPr/>
        </p:nvPicPr>
        <p:blipFill>
          <a:blip r:embed="rId4">
            <a:alphaModFix/>
          </a:blip>
          <a:stretch>
            <a:fillRect/>
          </a:stretch>
        </p:blipFill>
        <p:spPr>
          <a:xfrm>
            <a:off x="2634224" y="1961900"/>
            <a:ext cx="4339200" cy="3056650"/>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17" name="Google Shape;1117;p1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film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Take a look at the length column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ORDER BY and LIMIT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Remember to use ASC or DESC to get desired results</a:t>
            </a:r>
            <a:endParaRPr sz="2900">
              <a:solidFill>
                <a:srgbClr val="434343"/>
              </a:solidFill>
              <a:latin typeface="Montserrat"/>
              <a:ea typeface="Montserrat"/>
              <a:cs typeface="Montserrat"/>
              <a:sym typeface="Montserrat"/>
            </a:endParaRPr>
          </a:p>
        </p:txBody>
      </p:sp>
      <p:pic>
        <p:nvPicPr>
          <p:cNvPr descr="watermark.jpg" id="1118" name="Google Shape;1118;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9" name="Google Shape;1119;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25" name="Google Shape;1125;p1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Solution</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SELECT title,length FROM film</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ORDER BY length ASC</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LIMIT 5;</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126" name="Google Shape;1126;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7" name="Google Shape;1127;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33" name="Google Shape;1133;p1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Quick Bonus Question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 previous customer can watch any movie that is 50 minutes or less in run time, how many options does she have?</a:t>
            </a:r>
            <a:endParaRPr sz="2900">
              <a:solidFill>
                <a:srgbClr val="434343"/>
              </a:solidFill>
              <a:latin typeface="Montserrat"/>
              <a:ea typeface="Montserrat"/>
              <a:cs typeface="Montserrat"/>
              <a:sym typeface="Montserrat"/>
            </a:endParaRPr>
          </a:p>
        </p:txBody>
      </p:sp>
      <p:pic>
        <p:nvPicPr>
          <p:cNvPr descr="watermark.jpg" id="1134" name="Google Shape;1134;p1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5" name="Google Shape;1135;p1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41" name="Google Shape;1141;p1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37</a:t>
            </a:r>
            <a:endParaRPr sz="2900">
              <a:solidFill>
                <a:srgbClr val="434343"/>
              </a:solidFill>
              <a:latin typeface="Montserrat"/>
              <a:ea typeface="Montserrat"/>
              <a:cs typeface="Montserrat"/>
              <a:sym typeface="Montserrat"/>
            </a:endParaRPr>
          </a:p>
        </p:txBody>
      </p:sp>
      <p:pic>
        <p:nvPicPr>
          <p:cNvPr descr="watermark.jpg" id="1142" name="Google Shape;1142;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43" name="Google Shape;1143;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77" name="Google Shape;177;p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78" name="Google Shape;178;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 name="Google Shape;179;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0" name="Google Shape;180;p24"/>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82" name="Google Shape;182;p24"/>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84" name="Google Shape;184;p24"/>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86" name="Google Shape;186;p24"/>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4"/>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188" name="Google Shape;188;p24"/>
          <p:cNvGraphicFramePr/>
          <p:nvPr/>
        </p:nvGraphicFramePr>
        <p:xfrm>
          <a:off x="1513075" y="2745800"/>
          <a:ext cx="3000000" cy="3000000"/>
        </p:xfrm>
        <a:graphic>
          <a:graphicData uri="http://schemas.openxmlformats.org/drawingml/2006/table">
            <a:tbl>
              <a:tblPr>
                <a:noFill/>
                <a:tableStyleId>{3875301F-4837-4C1F-8D03-72EAB4A61592}</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89" name="Google Shape;189;p24"/>
          <p:cNvGraphicFramePr/>
          <p:nvPr/>
        </p:nvGraphicFramePr>
        <p:xfrm>
          <a:off x="3834850" y="2724900"/>
          <a:ext cx="3000000" cy="3000000"/>
        </p:xfrm>
        <a:graphic>
          <a:graphicData uri="http://schemas.openxmlformats.org/drawingml/2006/table">
            <a:tbl>
              <a:tblPr>
                <a:noFill/>
                <a:tableStyleId>{3875301F-4837-4C1F-8D03-72EAB4A61592}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90" name="Google Shape;190;p24"/>
          <p:cNvGraphicFramePr/>
          <p:nvPr/>
        </p:nvGraphicFramePr>
        <p:xfrm>
          <a:off x="6101550" y="2745800"/>
          <a:ext cx="3000000" cy="3000000"/>
        </p:xfrm>
        <a:graphic>
          <a:graphicData uri="http://schemas.openxmlformats.org/drawingml/2006/table">
            <a:tbl>
              <a:tblPr>
                <a:noFill/>
                <a:tableStyleId>{3875301F-4837-4C1F-8D03-72EAB4A61592}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191" name="Google Shape;191;p24"/>
          <p:cNvSpPr/>
          <p:nvPr/>
        </p:nvSpPr>
        <p:spPr>
          <a:xfrm>
            <a:off x="2183475" y="1235475"/>
            <a:ext cx="27216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
          <p:cNvSpPr/>
          <p:nvPr/>
        </p:nvSpPr>
        <p:spPr>
          <a:xfrm>
            <a:off x="15130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49" name="Google Shape;1149;p1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COUNT(title) FROM film</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WHERE length &lt;= 50</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150" name="Google Shape;1150;p1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1" name="Google Shape;1151;p1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5" name="Shape 1155"/>
        <p:cNvGrpSpPr/>
        <p:nvPr/>
      </p:nvGrpSpPr>
      <p:grpSpPr>
        <a:xfrm>
          <a:off x="0" y="0"/>
          <a:ext cx="0" cy="0"/>
          <a:chOff x="0" y="0"/>
          <a:chExt cx="0" cy="0"/>
        </a:xfrm>
      </p:grpSpPr>
      <p:sp>
        <p:nvSpPr>
          <p:cNvPr id="1156" name="Google Shape;1156;p13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BETWEEN</a:t>
            </a:r>
            <a:endParaRPr b="1">
              <a:latin typeface="Montserrat"/>
              <a:ea typeface="Montserrat"/>
              <a:cs typeface="Montserrat"/>
              <a:sym typeface="Montserrat"/>
            </a:endParaRPr>
          </a:p>
        </p:txBody>
      </p:sp>
      <p:sp>
        <p:nvSpPr>
          <p:cNvPr id="1157" name="Google Shape;1157;p13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58" name="Google Shape;1158;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9" name="Google Shape;1159;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65" name="Google Shape;1165;p1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can be used to match a value against a range of values: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t>
            </a:r>
            <a:r>
              <a:rPr lang="en" sz="2900">
                <a:solidFill>
                  <a:srgbClr val="434343"/>
                </a:solidFill>
                <a:latin typeface="Montserrat"/>
                <a:ea typeface="Montserrat"/>
                <a:cs typeface="Montserrat"/>
                <a:sym typeface="Montserrat"/>
              </a:rPr>
              <a:t>alue </a:t>
            </a:r>
            <a:r>
              <a:rPr lang="en" sz="2900">
                <a:solidFill>
                  <a:srgbClr val="00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66" name="Google Shape;1166;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67" name="Google Shape;1167;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73" name="Google Shape;1173;p1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is the same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&gt;=</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value </a:t>
            </a:r>
            <a:r>
              <a:rPr lang="en" sz="2900">
                <a:solidFill>
                  <a:srgbClr val="000000"/>
                </a:solidFill>
                <a:latin typeface="Montserrat"/>
                <a:ea typeface="Montserrat"/>
                <a:cs typeface="Montserrat"/>
                <a:sym typeface="Montserrat"/>
              </a:rPr>
              <a:t>&lt;=</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74" name="Google Shape;1174;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81" name="Google Shape;1181;p1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combine</a:t>
            </a:r>
            <a:r>
              <a:rPr lang="en" sz="2900">
                <a:solidFill>
                  <a:srgbClr val="434343"/>
                </a:solidFill>
                <a:latin typeface="Montserrat"/>
                <a:ea typeface="Montserrat"/>
                <a:cs typeface="Montserrat"/>
                <a:sym typeface="Montserrat"/>
              </a:rPr>
              <a:t>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with the </a:t>
            </a:r>
            <a:r>
              <a:rPr lang="en" sz="2900">
                <a:solidFill>
                  <a:srgbClr val="980000"/>
                </a:solidFill>
                <a:latin typeface="Montserrat"/>
                <a:ea typeface="Montserrat"/>
                <a:cs typeface="Montserrat"/>
                <a:sym typeface="Montserrat"/>
              </a:rPr>
              <a:t>NOT</a:t>
            </a:r>
            <a:r>
              <a:rPr lang="en" sz="2900">
                <a:solidFill>
                  <a:srgbClr val="434343"/>
                </a:solidFill>
                <a:latin typeface="Montserrat"/>
                <a:ea typeface="Montserrat"/>
                <a:cs typeface="Montserrat"/>
                <a:sym typeface="Montserrat"/>
              </a:rPr>
              <a:t> logical operator: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NOT 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82" name="Google Shape;1182;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3" name="Google Shape;1183;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89" name="Google Shape;1189;p1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NOT BETWEEN</a:t>
            </a:r>
            <a:r>
              <a:rPr lang="en" sz="2900">
                <a:solidFill>
                  <a:srgbClr val="434343"/>
                </a:solidFill>
                <a:latin typeface="Montserrat"/>
                <a:ea typeface="Montserrat"/>
                <a:cs typeface="Montserrat"/>
                <a:sym typeface="Montserrat"/>
              </a:rPr>
              <a:t> operator is the same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&lt;</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OR</a:t>
            </a:r>
            <a:r>
              <a:rPr lang="en" sz="2900">
                <a:solidFill>
                  <a:srgbClr val="434343"/>
                </a:solidFill>
                <a:latin typeface="Montserrat"/>
                <a:ea typeface="Montserrat"/>
                <a:cs typeface="Montserrat"/>
                <a:sym typeface="Montserrat"/>
              </a:rPr>
              <a:t> value </a:t>
            </a:r>
            <a:r>
              <a:rPr lang="en" sz="2900">
                <a:solidFill>
                  <a:srgbClr val="000000"/>
                </a:solidFill>
                <a:latin typeface="Montserrat"/>
                <a:ea typeface="Montserrat"/>
                <a:cs typeface="Montserrat"/>
                <a:sym typeface="Montserrat"/>
              </a:rPr>
              <a:t>&gt;</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NOT 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90" name="Google Shape;1190;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1" name="Google Shape;1191;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97" name="Google Shape;1197;p1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can also be used with dates. Note that you need to format dates in the ISO 8601 standard format, which is YYYY-MM-DD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date </a:t>
            </a:r>
            <a:r>
              <a:rPr lang="en" sz="2900">
                <a:solidFill>
                  <a:srgbClr val="00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‘2007-01-01’ </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lang="en" sz="2900">
                <a:solidFill>
                  <a:srgbClr val="000000"/>
                </a:solidFill>
                <a:latin typeface="Montserrat"/>
                <a:ea typeface="Montserrat"/>
                <a:cs typeface="Montserrat"/>
                <a:sym typeface="Montserrat"/>
              </a:rPr>
              <a:t>AND </a:t>
            </a:r>
            <a:r>
              <a:rPr lang="en" sz="2900">
                <a:solidFill>
                  <a:srgbClr val="434343"/>
                </a:solidFill>
                <a:latin typeface="Montserrat"/>
                <a:ea typeface="Montserrat"/>
                <a:cs typeface="Montserrat"/>
                <a:sym typeface="Montserrat"/>
              </a:rPr>
              <a:t>‘2007-02-01’</a:t>
            </a:r>
            <a:endParaRPr sz="2900">
              <a:solidFill>
                <a:srgbClr val="434343"/>
              </a:solidFill>
              <a:latin typeface="Montserrat"/>
              <a:ea typeface="Montserrat"/>
              <a:cs typeface="Montserrat"/>
              <a:sym typeface="Montserrat"/>
            </a:endParaRPr>
          </a:p>
        </p:txBody>
      </p:sp>
      <p:pic>
        <p:nvPicPr>
          <p:cNvPr descr="watermark.jpg" id="1198" name="Google Shape;1198;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9" name="Google Shape;1199;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05" name="Google Shape;1205;p1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When using</a:t>
            </a:r>
            <a:r>
              <a:rPr lang="en" sz="2900">
                <a:solidFill>
                  <a:srgbClr val="434343"/>
                </a:solidFill>
                <a:latin typeface="Montserrat"/>
                <a:ea typeface="Montserrat"/>
                <a:cs typeface="Montserrat"/>
                <a:sym typeface="Montserrat"/>
              </a:rPr>
              <a:t>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with dates that also include timestamp information, pay careful attention to using BETWEEN versus &lt;=,&gt;= comparison operators, due to the fact that a datetime starts at 0:00.</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study more specific methods for datetime information types.</a:t>
            </a:r>
            <a:endParaRPr sz="2900">
              <a:solidFill>
                <a:srgbClr val="434343"/>
              </a:solidFill>
              <a:latin typeface="Montserrat"/>
              <a:ea typeface="Montserrat"/>
              <a:cs typeface="Montserrat"/>
              <a:sym typeface="Montserrat"/>
            </a:endParaRPr>
          </a:p>
        </p:txBody>
      </p:sp>
      <p:pic>
        <p:nvPicPr>
          <p:cNvPr descr="watermark.jpg" id="1206" name="Google Shape;1206;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7" name="Google Shape;1207;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13" name="Google Shape;1213;p1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some quick practice in pgAdmin!</a:t>
            </a:r>
            <a:endParaRPr sz="2900">
              <a:solidFill>
                <a:srgbClr val="434343"/>
              </a:solidFill>
              <a:latin typeface="Montserrat"/>
              <a:ea typeface="Montserrat"/>
              <a:cs typeface="Montserrat"/>
              <a:sym typeface="Montserrat"/>
            </a:endParaRPr>
          </a:p>
        </p:txBody>
      </p:sp>
      <p:pic>
        <p:nvPicPr>
          <p:cNvPr descr="watermark.jpg" id="1214" name="Google Shape;1214;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5" name="Google Shape;1215;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9" name="Shape 1219"/>
        <p:cNvGrpSpPr/>
        <p:nvPr/>
      </p:nvGrpSpPr>
      <p:grpSpPr>
        <a:xfrm>
          <a:off x="0" y="0"/>
          <a:ext cx="0" cy="0"/>
          <a:chOff x="0" y="0"/>
          <a:chExt cx="0" cy="0"/>
        </a:xfrm>
      </p:grpSpPr>
      <p:sp>
        <p:nvSpPr>
          <p:cNvPr id="1220" name="Google Shape;1220;p14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a:t>
            </a:r>
            <a:endParaRPr b="1">
              <a:latin typeface="Montserrat"/>
              <a:ea typeface="Montserrat"/>
              <a:cs typeface="Montserrat"/>
              <a:sym typeface="Montserrat"/>
            </a:endParaRPr>
          </a:p>
        </p:txBody>
      </p:sp>
      <p:sp>
        <p:nvSpPr>
          <p:cNvPr id="1221" name="Google Shape;1221;p14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22" name="Google Shape;1222;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3" name="Google Shape;1223;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98" name="Google Shape;198;p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c1</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199" name="Google Shape;19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0" name="Google Shape;20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 name="Google Shape;201;p25"/>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5"/>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03" name="Google Shape;203;p25"/>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05" name="Google Shape;205;p25"/>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5"/>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07" name="Google Shape;207;p25"/>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5"/>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09" name="Google Shape;209;p25"/>
          <p:cNvGraphicFramePr/>
          <p:nvPr/>
        </p:nvGraphicFramePr>
        <p:xfrm>
          <a:off x="1513075" y="2745800"/>
          <a:ext cx="3000000" cy="3000000"/>
        </p:xfrm>
        <a:graphic>
          <a:graphicData uri="http://schemas.openxmlformats.org/drawingml/2006/table">
            <a:tbl>
              <a:tblPr>
                <a:noFill/>
                <a:tableStyleId>{3875301F-4837-4C1F-8D03-72EAB4A61592}</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10" name="Google Shape;210;p25"/>
          <p:cNvGraphicFramePr/>
          <p:nvPr/>
        </p:nvGraphicFramePr>
        <p:xfrm>
          <a:off x="3834850" y="2724900"/>
          <a:ext cx="3000000" cy="3000000"/>
        </p:xfrm>
        <a:graphic>
          <a:graphicData uri="http://schemas.openxmlformats.org/drawingml/2006/table">
            <a:tbl>
              <a:tblPr>
                <a:noFill/>
                <a:tableStyleId>{3875301F-4837-4C1F-8D03-72EAB4A61592}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11" name="Google Shape;211;p25"/>
          <p:cNvGraphicFramePr/>
          <p:nvPr/>
        </p:nvGraphicFramePr>
        <p:xfrm>
          <a:off x="6101550" y="2745800"/>
          <a:ext cx="3000000" cy="3000000"/>
        </p:xfrm>
        <a:graphic>
          <a:graphicData uri="http://schemas.openxmlformats.org/drawingml/2006/table">
            <a:tbl>
              <a:tblPr>
                <a:noFill/>
                <a:tableStyleId>{3875301F-4837-4C1F-8D03-72EAB4A61592}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12" name="Google Shape;212;p25"/>
          <p:cNvSpPr/>
          <p:nvPr/>
        </p:nvSpPr>
        <p:spPr>
          <a:xfrm>
            <a:off x="3767275" y="1235475"/>
            <a:ext cx="5382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p:nvPr/>
        </p:nvSpPr>
        <p:spPr>
          <a:xfrm>
            <a:off x="15130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sp>
        <p:nvSpPr>
          <p:cNvPr id="1228" name="Google Shape;1228;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29" name="Google Shape;1229;p1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certain cases you want to check for multiple possible value options, for example, if a user’s name shows up </a:t>
            </a:r>
            <a:r>
              <a:rPr b="1" lang="en" sz="2900">
                <a:solidFill>
                  <a:srgbClr val="434343"/>
                </a:solidFill>
                <a:latin typeface="Montserrat"/>
                <a:ea typeface="Montserrat"/>
                <a:cs typeface="Montserrat"/>
                <a:sym typeface="Montserrat"/>
              </a:rPr>
              <a:t>IN</a:t>
            </a:r>
            <a:r>
              <a:rPr lang="en" sz="2900">
                <a:solidFill>
                  <a:srgbClr val="434343"/>
                </a:solidFill>
                <a:latin typeface="Montserrat"/>
                <a:ea typeface="Montserrat"/>
                <a:cs typeface="Montserrat"/>
                <a:sym typeface="Montserrat"/>
              </a:rPr>
              <a:t> a list of known names.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use the </a:t>
            </a:r>
            <a:r>
              <a:rPr b="1" lang="en" sz="2900">
                <a:solidFill>
                  <a:srgbClr val="434343"/>
                </a:solidFill>
                <a:latin typeface="Montserrat"/>
                <a:ea typeface="Montserrat"/>
                <a:cs typeface="Montserrat"/>
                <a:sym typeface="Montserrat"/>
              </a:rPr>
              <a:t>IN </a:t>
            </a:r>
            <a:r>
              <a:rPr lang="en" sz="2900">
                <a:solidFill>
                  <a:srgbClr val="434343"/>
                </a:solidFill>
                <a:latin typeface="Montserrat"/>
                <a:ea typeface="Montserrat"/>
                <a:cs typeface="Montserrat"/>
                <a:sym typeface="Montserrat"/>
              </a:rPr>
              <a:t>operator to create a condition that checks to see if a value in included in a list of multiple options.</a:t>
            </a:r>
            <a:endParaRPr sz="2900">
              <a:solidFill>
                <a:srgbClr val="434343"/>
              </a:solidFill>
              <a:latin typeface="Montserrat"/>
              <a:ea typeface="Montserrat"/>
              <a:cs typeface="Montserrat"/>
              <a:sym typeface="Montserrat"/>
            </a:endParaRPr>
          </a:p>
        </p:txBody>
      </p:sp>
      <p:pic>
        <p:nvPicPr>
          <p:cNvPr descr="watermark.jpg" id="1230" name="Google Shape;1230;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1" name="Google Shape;1231;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37" name="Google Shape;1237;p1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general syntax is: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b="1" lang="en" sz="2900">
                <a:solidFill>
                  <a:srgbClr val="434343"/>
                </a:solidFill>
                <a:latin typeface="Montserrat"/>
                <a:ea typeface="Montserrat"/>
                <a:cs typeface="Montserrat"/>
                <a:sym typeface="Montserrat"/>
              </a:rPr>
              <a:t>IN</a:t>
            </a:r>
            <a:r>
              <a:rPr lang="en" sz="2900">
                <a:solidFill>
                  <a:srgbClr val="434343"/>
                </a:solidFill>
                <a:latin typeface="Montserrat"/>
                <a:ea typeface="Montserrat"/>
                <a:cs typeface="Montserrat"/>
                <a:sym typeface="Montserrat"/>
              </a:rPr>
              <a:t> (option1,option2,...,option_n)</a:t>
            </a:r>
            <a:endParaRPr sz="2900">
              <a:solidFill>
                <a:srgbClr val="434343"/>
              </a:solidFill>
              <a:latin typeface="Montserrat"/>
              <a:ea typeface="Montserrat"/>
              <a:cs typeface="Montserrat"/>
              <a:sym typeface="Montserrat"/>
            </a:endParaRPr>
          </a:p>
        </p:txBody>
      </p:sp>
      <p:pic>
        <p:nvPicPr>
          <p:cNvPr descr="watermark.jpg" id="1238" name="Google Shape;1238;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9" name="Google Shape;1239;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45" name="Google Shape;1245;p14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query: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color 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color IN (‘red’,’blue’)</a:t>
            </a:r>
            <a:endParaRPr sz="2900">
              <a:solidFill>
                <a:srgbClr val="434343"/>
              </a:solidFill>
              <a:latin typeface="Montserrat"/>
              <a:ea typeface="Montserrat"/>
              <a:cs typeface="Montserrat"/>
              <a:sym typeface="Montserrat"/>
            </a:endParaRPr>
          </a:p>
        </p:txBody>
      </p:sp>
      <p:pic>
        <p:nvPicPr>
          <p:cNvPr descr="watermark.jpg" id="1246" name="Google Shape;1246;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7" name="Google Shape;1247;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1" name="Shape 1251"/>
        <p:cNvGrpSpPr/>
        <p:nvPr/>
      </p:nvGrpSpPr>
      <p:grpSpPr>
        <a:xfrm>
          <a:off x="0" y="0"/>
          <a:ext cx="0" cy="0"/>
          <a:chOff x="0" y="0"/>
          <a:chExt cx="0" cy="0"/>
        </a:xfrm>
      </p:grpSpPr>
      <p:sp>
        <p:nvSpPr>
          <p:cNvPr id="1252" name="Google Shape;1252;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53" name="Google Shape;1253;p1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query: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color 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color IN (‘red’,’blue’,’green’)</a:t>
            </a:r>
            <a:endParaRPr sz="2900">
              <a:solidFill>
                <a:srgbClr val="434343"/>
              </a:solidFill>
              <a:latin typeface="Montserrat"/>
              <a:ea typeface="Montserrat"/>
              <a:cs typeface="Montserrat"/>
              <a:sym typeface="Montserrat"/>
            </a:endParaRPr>
          </a:p>
        </p:txBody>
      </p:sp>
      <p:pic>
        <p:nvPicPr>
          <p:cNvPr descr="watermark.jpg" id="1254" name="Google Shape;1254;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5" name="Google Shape;1255;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9" name="Shape 1259"/>
        <p:cNvGrpSpPr/>
        <p:nvPr/>
      </p:nvGrpSpPr>
      <p:grpSpPr>
        <a:xfrm>
          <a:off x="0" y="0"/>
          <a:ext cx="0" cy="0"/>
          <a:chOff x="0" y="0"/>
          <a:chExt cx="0" cy="0"/>
        </a:xfrm>
      </p:grpSpPr>
      <p:sp>
        <p:nvSpPr>
          <p:cNvPr id="1260" name="Google Shape;1260;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61" name="Google Shape;1261;p1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query: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color 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color NOT IN (‘red’,’blue’)</a:t>
            </a:r>
            <a:endParaRPr sz="2900">
              <a:solidFill>
                <a:srgbClr val="434343"/>
              </a:solidFill>
              <a:latin typeface="Montserrat"/>
              <a:ea typeface="Montserrat"/>
              <a:cs typeface="Montserrat"/>
              <a:sym typeface="Montserrat"/>
            </a:endParaRPr>
          </a:p>
        </p:txBody>
      </p:sp>
      <p:pic>
        <p:nvPicPr>
          <p:cNvPr descr="watermark.jpg" id="1262" name="Google Shape;1262;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3" name="Google Shape;1263;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sp>
        <p:nvSpPr>
          <p:cNvPr id="1268" name="Google Shape;1268;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69" name="Google Shape;1269;p1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some examples in pgAdmin!</a:t>
            </a:r>
            <a:endParaRPr sz="2900">
              <a:solidFill>
                <a:srgbClr val="434343"/>
              </a:solidFill>
              <a:latin typeface="Montserrat"/>
              <a:ea typeface="Montserrat"/>
              <a:cs typeface="Montserrat"/>
              <a:sym typeface="Montserrat"/>
            </a:endParaRPr>
          </a:p>
        </p:txBody>
      </p:sp>
      <p:pic>
        <p:nvPicPr>
          <p:cNvPr descr="watermark.jpg" id="1270" name="Google Shape;1270;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1" name="Google Shape;1271;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sp>
        <p:nvSpPr>
          <p:cNvPr id="1276" name="Google Shape;1276;p14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LIKE and ILIKE</a:t>
            </a:r>
            <a:endParaRPr b="1">
              <a:latin typeface="Montserrat"/>
              <a:ea typeface="Montserrat"/>
              <a:cs typeface="Montserrat"/>
              <a:sym typeface="Montserrat"/>
            </a:endParaRPr>
          </a:p>
        </p:txBody>
      </p:sp>
      <p:sp>
        <p:nvSpPr>
          <p:cNvPr id="1277" name="Google Shape;1277;p14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Using Pattern Matching</a:t>
            </a:r>
            <a:endParaRPr/>
          </a:p>
        </p:txBody>
      </p:sp>
      <p:pic>
        <p:nvPicPr>
          <p:cNvPr descr="watermark.jpg" id="1278" name="Google Shape;1278;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9" name="Google Shape;1279;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3" name="Shape 1283"/>
        <p:cNvGrpSpPr/>
        <p:nvPr/>
      </p:nvGrpSpPr>
      <p:grpSpPr>
        <a:xfrm>
          <a:off x="0" y="0"/>
          <a:ext cx="0" cy="0"/>
          <a:chOff x="0" y="0"/>
          <a:chExt cx="0" cy="0"/>
        </a:xfrm>
      </p:grpSpPr>
      <p:sp>
        <p:nvSpPr>
          <p:cNvPr id="1284" name="Google Shape;1284;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85" name="Google Shape;1285;p1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already been able to perform direct comparisons against strings,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first_name= ‘John’</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if we want to match against a general pattern in a string?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emails ending in ‘@gmail.com’</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names that begin with an ‘A’</a:t>
            </a:r>
            <a:endParaRPr sz="2900">
              <a:solidFill>
                <a:srgbClr val="434343"/>
              </a:solidFill>
              <a:latin typeface="Montserrat"/>
              <a:ea typeface="Montserrat"/>
              <a:cs typeface="Montserrat"/>
              <a:sym typeface="Montserrat"/>
            </a:endParaRPr>
          </a:p>
        </p:txBody>
      </p:sp>
      <p:pic>
        <p:nvPicPr>
          <p:cNvPr descr="watermark.jpg" id="1286" name="Google Shape;1286;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7" name="Google Shape;1287;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1" name="Shape 1291"/>
        <p:cNvGrpSpPr/>
        <p:nvPr/>
      </p:nvGrpSpPr>
      <p:grpSpPr>
        <a:xfrm>
          <a:off x="0" y="0"/>
          <a:ext cx="0" cy="0"/>
          <a:chOff x="0" y="0"/>
          <a:chExt cx="0" cy="0"/>
        </a:xfrm>
      </p:grpSpPr>
      <p:sp>
        <p:nvSpPr>
          <p:cNvPr id="1292" name="Google Shape;1292;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93" name="Google Shape;1293;p15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LIKE</a:t>
            </a:r>
            <a:r>
              <a:rPr lang="en" sz="2900">
                <a:solidFill>
                  <a:srgbClr val="434343"/>
                </a:solidFill>
                <a:latin typeface="Montserrat"/>
                <a:ea typeface="Montserrat"/>
                <a:cs typeface="Montserrat"/>
                <a:sym typeface="Montserrat"/>
              </a:rPr>
              <a:t> operator allows us to perform pattern matching against string data with the use of </a:t>
            </a:r>
            <a:r>
              <a:rPr b="1" lang="en" sz="2900">
                <a:solidFill>
                  <a:srgbClr val="434343"/>
                </a:solidFill>
                <a:latin typeface="Montserrat"/>
                <a:ea typeface="Montserrat"/>
                <a:cs typeface="Montserrat"/>
                <a:sym typeface="Montserrat"/>
              </a:rPr>
              <a:t>wildcard</a:t>
            </a:r>
            <a:r>
              <a:rPr lang="en" sz="2900">
                <a:solidFill>
                  <a:srgbClr val="434343"/>
                </a:solidFill>
                <a:latin typeface="Montserrat"/>
                <a:ea typeface="Montserrat"/>
                <a:cs typeface="Montserrat"/>
                <a:sym typeface="Montserrat"/>
              </a:rPr>
              <a:t> characters: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Percent %</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Matches any sequence of characters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Underscore _</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Matches any single character</a:t>
            </a:r>
            <a:endParaRPr sz="2900">
              <a:solidFill>
                <a:srgbClr val="434343"/>
              </a:solidFill>
              <a:latin typeface="Montserrat"/>
              <a:ea typeface="Montserrat"/>
              <a:cs typeface="Montserrat"/>
              <a:sym typeface="Montserrat"/>
            </a:endParaRPr>
          </a:p>
        </p:txBody>
      </p:sp>
      <p:pic>
        <p:nvPicPr>
          <p:cNvPr descr="watermark.jpg" id="1294" name="Google Shape;1294;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5" name="Google Shape;1295;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01" name="Google Shape;1301;p15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names that begin with an ‘A’</a:t>
            </a:r>
            <a:endParaRPr sz="2900">
              <a:solidFill>
                <a:srgbClr val="434343"/>
              </a:solidFill>
              <a:latin typeface="Montserrat"/>
              <a:ea typeface="Montserrat"/>
              <a:cs typeface="Montserrat"/>
              <a:sym typeface="Montserrat"/>
            </a:endParaRPr>
          </a:p>
          <a:p>
            <a:pPr indent="-412750" lvl="1" marL="9144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names that end with an ‘a’</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‘%a’</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Notice that LIKE is case-sensitive, we can use </a:t>
            </a:r>
            <a:r>
              <a:rPr lang="en" sz="2900">
                <a:solidFill>
                  <a:srgbClr val="980000"/>
                </a:solidFill>
                <a:latin typeface="Montserrat"/>
                <a:ea typeface="Montserrat"/>
                <a:cs typeface="Montserrat"/>
                <a:sym typeface="Montserrat"/>
              </a:rPr>
              <a:t>ILIKE</a:t>
            </a:r>
            <a:r>
              <a:rPr lang="en" sz="2900">
                <a:solidFill>
                  <a:srgbClr val="434343"/>
                </a:solidFill>
                <a:latin typeface="Montserrat"/>
                <a:ea typeface="Montserrat"/>
                <a:cs typeface="Montserrat"/>
                <a:sym typeface="Montserrat"/>
              </a:rPr>
              <a:t> which is case-</a:t>
            </a:r>
            <a:r>
              <a:rPr lang="en" sz="2900">
                <a:solidFill>
                  <a:srgbClr val="434343"/>
                </a:solidFill>
                <a:latin typeface="Montserrat"/>
                <a:ea typeface="Montserrat"/>
                <a:cs typeface="Montserrat"/>
                <a:sym typeface="Montserrat"/>
              </a:rPr>
              <a:t>insensitive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02" name="Google Shape;1302;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3" name="Google Shape;1303;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19" name="Google Shape;219;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c1, c2</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220" name="Google Shape;220;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1" name="Google Shape;221;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2" name="Google Shape;222;p26"/>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6"/>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24" name="Google Shape;224;p26"/>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26" name="Google Shape;226;p26"/>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28" name="Google Shape;228;p26"/>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6"/>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30" name="Google Shape;230;p26"/>
          <p:cNvGraphicFramePr/>
          <p:nvPr/>
        </p:nvGraphicFramePr>
        <p:xfrm>
          <a:off x="1513075" y="2745800"/>
          <a:ext cx="3000000" cy="3000000"/>
        </p:xfrm>
        <a:graphic>
          <a:graphicData uri="http://schemas.openxmlformats.org/drawingml/2006/table">
            <a:tbl>
              <a:tblPr>
                <a:noFill/>
                <a:tableStyleId>{3875301F-4837-4C1F-8D03-72EAB4A61592}</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31" name="Google Shape;231;p26"/>
          <p:cNvGraphicFramePr/>
          <p:nvPr/>
        </p:nvGraphicFramePr>
        <p:xfrm>
          <a:off x="3834850" y="2724900"/>
          <a:ext cx="3000000" cy="3000000"/>
        </p:xfrm>
        <a:graphic>
          <a:graphicData uri="http://schemas.openxmlformats.org/drawingml/2006/table">
            <a:tbl>
              <a:tblPr>
                <a:noFill/>
                <a:tableStyleId>{3875301F-4837-4C1F-8D03-72EAB4A61592}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32" name="Google Shape;232;p26"/>
          <p:cNvGraphicFramePr/>
          <p:nvPr/>
        </p:nvGraphicFramePr>
        <p:xfrm>
          <a:off x="6101550" y="2745800"/>
          <a:ext cx="3000000" cy="3000000"/>
        </p:xfrm>
        <a:graphic>
          <a:graphicData uri="http://schemas.openxmlformats.org/drawingml/2006/table">
            <a:tbl>
              <a:tblPr>
                <a:noFill/>
                <a:tableStyleId>{3875301F-4837-4C1F-8D03-72EAB4A61592}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33" name="Google Shape;233;p26"/>
          <p:cNvSpPr/>
          <p:nvPr/>
        </p:nvSpPr>
        <p:spPr>
          <a:xfrm>
            <a:off x="3489150" y="1235475"/>
            <a:ext cx="10995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6"/>
          <p:cNvSpPr/>
          <p:nvPr/>
        </p:nvSpPr>
        <p:spPr>
          <a:xfrm>
            <a:off x="1513075" y="2754450"/>
            <a:ext cx="7656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sp>
        <p:nvSpPr>
          <p:cNvPr id="1308" name="Google Shape;1308;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09" name="Google Shape;1309;p152"/>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the underscore allows us to replace just a single character</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Get all Mission Impossible films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title LIKE ‘Mission Impossible _’</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10" name="Google Shape;1310;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1" name="Google Shape;1311;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5" name="Shape 1315"/>
        <p:cNvGrpSpPr/>
        <p:nvPr/>
      </p:nvGrpSpPr>
      <p:grpSpPr>
        <a:xfrm>
          <a:off x="0" y="0"/>
          <a:ext cx="0" cy="0"/>
          <a:chOff x="0" y="0"/>
          <a:chExt cx="0" cy="0"/>
        </a:xfrm>
      </p:grpSpPr>
      <p:sp>
        <p:nvSpPr>
          <p:cNvPr id="1316" name="Google Shape;1316;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17" name="Google Shape;1317;p153"/>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multiple underscores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we had version string codes in the format ‘Version#A4’ , ‘Version#B7’, etc...</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value </a:t>
            </a:r>
            <a:r>
              <a:rPr b="1" lang="en" sz="2900">
                <a:solidFill>
                  <a:srgbClr val="434343"/>
                </a:solidFill>
                <a:latin typeface="Montserrat"/>
                <a:ea typeface="Montserrat"/>
                <a:cs typeface="Montserrat"/>
                <a:sym typeface="Montserrat"/>
              </a:rPr>
              <a:t>LIKE </a:t>
            </a:r>
            <a:r>
              <a:rPr lang="en" sz="2900">
                <a:solidFill>
                  <a:srgbClr val="434343"/>
                </a:solidFill>
                <a:latin typeface="Montserrat"/>
                <a:ea typeface="Montserrat"/>
                <a:cs typeface="Montserrat"/>
                <a:sym typeface="Montserrat"/>
              </a:rPr>
              <a:t>‘Version#__’</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18" name="Google Shape;1318;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9" name="Google Shape;1319;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3" name="Shape 1323"/>
        <p:cNvGrpSpPr/>
        <p:nvPr/>
      </p:nvGrpSpPr>
      <p:grpSpPr>
        <a:xfrm>
          <a:off x="0" y="0"/>
          <a:ext cx="0" cy="0"/>
          <a:chOff x="0" y="0"/>
          <a:chExt cx="0" cy="0"/>
        </a:xfrm>
      </p:grpSpPr>
      <p:sp>
        <p:nvSpPr>
          <p:cNvPr id="1324" name="Google Shape;1324;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25" name="Google Shape;1325;p15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also combine pattern matching operators to create more complex patterns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‘_her%’</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Cheryl</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Theresa</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Sherri</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26" name="Google Shape;1326;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7" name="Google Shape;1327;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33" name="Google Shape;1333;p155"/>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also combine pattern matching operators to create more complex patterns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a:t>
            </a:r>
            <a:r>
              <a:rPr b="1" lang="en" sz="2900">
                <a:solidFill>
                  <a:srgbClr val="980000"/>
                </a:solidFill>
                <a:latin typeface="Montserrat"/>
                <a:ea typeface="Montserrat"/>
                <a:cs typeface="Montserrat"/>
                <a:sym typeface="Montserrat"/>
              </a:rPr>
              <a:t>_</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980000"/>
                </a:solidFill>
                <a:latin typeface="Montserrat"/>
                <a:ea typeface="Montserrat"/>
                <a:cs typeface="Montserrat"/>
                <a:sym typeface="Montserrat"/>
              </a:rPr>
              <a:t>C</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yl</a:t>
            </a:r>
            <a:endParaRPr b="1" sz="2900">
              <a:solidFill>
                <a:srgbClr val="38761D"/>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980000"/>
                </a:solidFill>
                <a:latin typeface="Montserrat"/>
                <a:ea typeface="Montserrat"/>
                <a:cs typeface="Montserrat"/>
                <a:sym typeface="Montserrat"/>
              </a:rPr>
              <a:t>T</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esa</a:t>
            </a:r>
            <a:endParaRPr b="1" sz="2900">
              <a:solidFill>
                <a:srgbClr val="38761D"/>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980000"/>
                </a:solidFill>
                <a:latin typeface="Montserrat"/>
                <a:ea typeface="Montserrat"/>
                <a:cs typeface="Montserrat"/>
                <a:sym typeface="Montserrat"/>
              </a:rPr>
              <a:t>S</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ri</a:t>
            </a:r>
            <a:endParaRPr b="1" sz="2900">
              <a:solidFill>
                <a:srgbClr val="38761D"/>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34" name="Google Shape;1334;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35" name="Google Shape;1335;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41" name="Google Shape;1341;p156"/>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Here we just focus on LIKE and ILIKE for now, but keep in mind PostgreSQL does support full regex capabilities: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u="sng">
                <a:solidFill>
                  <a:schemeClr val="hlink"/>
                </a:solidFill>
                <a:latin typeface="Montserrat"/>
                <a:ea typeface="Montserrat"/>
                <a:cs typeface="Montserrat"/>
                <a:sym typeface="Montserrat"/>
                <a:hlinkClick r:id="rId3"/>
              </a:rPr>
              <a:t>https://www.postgresql.org/docs/12/functions-matching.html</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42" name="Google Shape;1342;p15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43" name="Google Shape;1343;p15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7" name="Shape 1347"/>
        <p:cNvGrpSpPr/>
        <p:nvPr/>
      </p:nvGrpSpPr>
      <p:grpSpPr>
        <a:xfrm>
          <a:off x="0" y="0"/>
          <a:ext cx="0" cy="0"/>
          <a:chOff x="0" y="0"/>
          <a:chExt cx="0" cy="0"/>
        </a:xfrm>
      </p:grpSpPr>
      <p:sp>
        <p:nvSpPr>
          <p:cNvPr id="1348" name="Google Shape;1348;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49" name="Google Shape;1349;p157"/>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check out some examples in PgAdmin!</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50" name="Google Shape;1350;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1" name="Google Shape;1351;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5" name="Shape 1355"/>
        <p:cNvGrpSpPr/>
        <p:nvPr/>
      </p:nvGrpSpPr>
      <p:grpSpPr>
        <a:xfrm>
          <a:off x="0" y="0"/>
          <a:ext cx="0" cy="0"/>
          <a:chOff x="0" y="0"/>
          <a:chExt cx="0" cy="0"/>
        </a:xfrm>
      </p:grpSpPr>
      <p:sp>
        <p:nvSpPr>
          <p:cNvPr id="1356" name="Google Shape;1356;p15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SQL Statement Fundamentals</a:t>
            </a:r>
            <a:endParaRPr b="1">
              <a:latin typeface="Montserrat"/>
              <a:ea typeface="Montserrat"/>
              <a:cs typeface="Montserrat"/>
              <a:sym typeface="Montserrat"/>
            </a:endParaRPr>
          </a:p>
        </p:txBody>
      </p:sp>
      <p:sp>
        <p:nvSpPr>
          <p:cNvPr id="1357" name="Google Shape;1357;p15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GENERAL CHALLENGE</a:t>
            </a:r>
            <a:endParaRPr/>
          </a:p>
        </p:txBody>
      </p:sp>
      <p:pic>
        <p:nvPicPr>
          <p:cNvPr descr="watermark.jpg" id="1358" name="Google Shape;1358;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9" name="Google Shape;1359;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3" name="Shape 1363"/>
        <p:cNvGrpSpPr/>
        <p:nvPr/>
      </p:nvGrpSpPr>
      <p:grpSpPr>
        <a:xfrm>
          <a:off x="0" y="0"/>
          <a:ext cx="0" cy="0"/>
          <a:chOff x="0" y="0"/>
          <a:chExt cx="0" cy="0"/>
        </a:xfrm>
      </p:grpSpPr>
      <p:sp>
        <p:nvSpPr>
          <p:cNvPr id="1364" name="Google Shape;1364;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65" name="Google Shape;1365;p159"/>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Time to test your skills!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We’re going to set you up with a few situations and your task is to figure out the SQL query to solve them.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You can also check out the supplemental resource link for this lecture to view these tasks in a simple document.</a:t>
            </a:r>
            <a:endParaRPr sz="2900">
              <a:solidFill>
                <a:srgbClr val="434343"/>
              </a:solidFill>
              <a:latin typeface="Montserrat"/>
              <a:ea typeface="Montserrat"/>
              <a:cs typeface="Montserrat"/>
              <a:sym typeface="Montserrat"/>
            </a:endParaRPr>
          </a:p>
        </p:txBody>
      </p:sp>
      <p:pic>
        <p:nvPicPr>
          <p:cNvPr descr="watermark.jpg" id="1366" name="Google Shape;1366;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7" name="Google Shape;1367;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1" name="Shape 1371"/>
        <p:cNvGrpSpPr/>
        <p:nvPr/>
      </p:nvGrpSpPr>
      <p:grpSpPr>
        <a:xfrm>
          <a:off x="0" y="0"/>
          <a:ext cx="0" cy="0"/>
          <a:chOff x="0" y="0"/>
          <a:chExt cx="0" cy="0"/>
        </a:xfrm>
      </p:grpSpPr>
      <p:sp>
        <p:nvSpPr>
          <p:cNvPr id="1372" name="Google Shape;1372;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73" name="Google Shape;1373;p16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online doc has the task and the expected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video will have: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Task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Expected Result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next video will work through the solutions.</a:t>
            </a:r>
            <a:endParaRPr sz="2900">
              <a:solidFill>
                <a:srgbClr val="434343"/>
              </a:solidFill>
              <a:latin typeface="Montserrat"/>
              <a:ea typeface="Montserrat"/>
              <a:cs typeface="Montserrat"/>
              <a:sym typeface="Montserrat"/>
            </a:endParaRPr>
          </a:p>
        </p:txBody>
      </p:sp>
      <p:pic>
        <p:nvPicPr>
          <p:cNvPr descr="watermark.jpg" id="1374" name="Google Shape;1374;p1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5" name="Google Shape;1375;p1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9" name="Shape 1379"/>
        <p:cNvGrpSpPr/>
        <p:nvPr/>
      </p:nvGrpSpPr>
      <p:grpSpPr>
        <a:xfrm>
          <a:off x="0" y="0"/>
          <a:ext cx="0" cy="0"/>
          <a:chOff x="0" y="0"/>
          <a:chExt cx="0" cy="0"/>
        </a:xfrm>
      </p:grpSpPr>
      <p:sp>
        <p:nvSpPr>
          <p:cNvPr id="1380" name="Google Shape;1380;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81" name="Google Shape;1381;p16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Task No. 1</a:t>
            </a:r>
            <a:endParaRPr sz="2900">
              <a:solidFill>
                <a:srgbClr val="434343"/>
              </a:solidFill>
              <a:latin typeface="Montserrat"/>
              <a:ea typeface="Montserrat"/>
              <a:cs typeface="Montserrat"/>
              <a:sym typeface="Montserrat"/>
            </a:endParaRPr>
          </a:p>
        </p:txBody>
      </p:sp>
      <p:pic>
        <p:nvPicPr>
          <p:cNvPr descr="watermark.jpg" id="1382" name="Google Shape;1382;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3" name="Google Shape;1383;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40" name="Google Shape;240;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c1, c3</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241" name="Google Shape;241;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 name="Google Shape;242;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3" name="Google Shape;243;p27"/>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45" name="Google Shape;245;p27"/>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47" name="Google Shape;247;p27"/>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49" name="Google Shape;249;p27"/>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51" name="Google Shape;251;p27"/>
          <p:cNvGraphicFramePr/>
          <p:nvPr/>
        </p:nvGraphicFramePr>
        <p:xfrm>
          <a:off x="1513075" y="2745800"/>
          <a:ext cx="3000000" cy="3000000"/>
        </p:xfrm>
        <a:graphic>
          <a:graphicData uri="http://schemas.openxmlformats.org/drawingml/2006/table">
            <a:tbl>
              <a:tblPr>
                <a:noFill/>
                <a:tableStyleId>{3875301F-4837-4C1F-8D03-72EAB4A61592}</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52" name="Google Shape;252;p27"/>
          <p:cNvGraphicFramePr/>
          <p:nvPr/>
        </p:nvGraphicFramePr>
        <p:xfrm>
          <a:off x="3834850" y="2724900"/>
          <a:ext cx="3000000" cy="3000000"/>
        </p:xfrm>
        <a:graphic>
          <a:graphicData uri="http://schemas.openxmlformats.org/drawingml/2006/table">
            <a:tbl>
              <a:tblPr>
                <a:noFill/>
                <a:tableStyleId>{3875301F-4837-4C1F-8D03-72EAB4A61592}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53" name="Google Shape;253;p27"/>
          <p:cNvGraphicFramePr/>
          <p:nvPr/>
        </p:nvGraphicFramePr>
        <p:xfrm>
          <a:off x="6101550" y="2745800"/>
          <a:ext cx="3000000" cy="3000000"/>
        </p:xfrm>
        <a:graphic>
          <a:graphicData uri="http://schemas.openxmlformats.org/drawingml/2006/table">
            <a:tbl>
              <a:tblPr>
                <a:noFill/>
                <a:tableStyleId>{3875301F-4837-4C1F-8D03-72EAB4A61592}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54" name="Google Shape;254;p27"/>
          <p:cNvSpPr/>
          <p:nvPr/>
        </p:nvSpPr>
        <p:spPr>
          <a:xfrm>
            <a:off x="3489150" y="1235475"/>
            <a:ext cx="10995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
          <p:cNvSpPr/>
          <p:nvPr/>
        </p:nvSpPr>
        <p:spPr>
          <a:xfrm>
            <a:off x="15130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p:nvPr/>
        </p:nvSpPr>
        <p:spPr>
          <a:xfrm>
            <a:off x="22787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62" name="Google Shape;262;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263" name="Google Shape;263;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4" name="Google Shape;264;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5" name="Google Shape;265;p28"/>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67" name="Google Shape;267;p28"/>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69" name="Google Shape;269;p28"/>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71" name="Google Shape;271;p28"/>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8"/>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73" name="Google Shape;273;p28"/>
          <p:cNvGraphicFramePr/>
          <p:nvPr/>
        </p:nvGraphicFramePr>
        <p:xfrm>
          <a:off x="1513075" y="2745800"/>
          <a:ext cx="3000000" cy="3000000"/>
        </p:xfrm>
        <a:graphic>
          <a:graphicData uri="http://schemas.openxmlformats.org/drawingml/2006/table">
            <a:tbl>
              <a:tblPr>
                <a:noFill/>
                <a:tableStyleId>{3875301F-4837-4C1F-8D03-72EAB4A61592}</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74" name="Google Shape;274;p28"/>
          <p:cNvGraphicFramePr/>
          <p:nvPr/>
        </p:nvGraphicFramePr>
        <p:xfrm>
          <a:off x="3834850" y="2724900"/>
          <a:ext cx="3000000" cy="3000000"/>
        </p:xfrm>
        <a:graphic>
          <a:graphicData uri="http://schemas.openxmlformats.org/drawingml/2006/table">
            <a:tbl>
              <a:tblPr>
                <a:noFill/>
                <a:tableStyleId>{3875301F-4837-4C1F-8D03-72EAB4A61592}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75" name="Google Shape;275;p28"/>
          <p:cNvGraphicFramePr/>
          <p:nvPr/>
        </p:nvGraphicFramePr>
        <p:xfrm>
          <a:off x="6101550" y="2745800"/>
          <a:ext cx="3000000" cy="3000000"/>
        </p:xfrm>
        <a:graphic>
          <a:graphicData uri="http://schemas.openxmlformats.org/drawingml/2006/table">
            <a:tbl>
              <a:tblPr>
                <a:noFill/>
                <a:tableStyleId>{3875301F-4837-4C1F-8D03-72EAB4A61592}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76" name="Google Shape;276;p28"/>
          <p:cNvSpPr/>
          <p:nvPr/>
        </p:nvSpPr>
        <p:spPr>
          <a:xfrm>
            <a:off x="3911525" y="1235475"/>
            <a:ext cx="3063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
          <p:cNvSpPr/>
          <p:nvPr/>
        </p:nvSpPr>
        <p:spPr>
          <a:xfrm>
            <a:off x="1513075" y="2754450"/>
            <a:ext cx="11484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83" name="Google Shape;283;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general it is not good practice to use an asterisk (*) in the SELECT statement if you don’t really need all columns.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will automatically query everything, which increases traffic between the database server and the application, which can slow down the retrieval of results.</a:t>
            </a:r>
            <a:endParaRPr sz="2900">
              <a:solidFill>
                <a:srgbClr val="434343"/>
              </a:solidFill>
              <a:latin typeface="Montserrat"/>
              <a:ea typeface="Montserrat"/>
              <a:cs typeface="Montserrat"/>
              <a:sym typeface="Montserrat"/>
            </a:endParaRPr>
          </a:p>
        </p:txBody>
      </p:sp>
      <p:pic>
        <p:nvPicPr>
          <p:cNvPr descr="watermark.jpg" id="284" name="Google Shape;28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5" name="Google Shape;285;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91" name="Google Shape;291;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you only need certain columns, do your best to only query for those columns.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walk through some examples in our dvdrental database to get some practice!</a:t>
            </a:r>
            <a:endParaRPr sz="2900">
              <a:solidFill>
                <a:srgbClr val="434343"/>
              </a:solidFill>
              <a:latin typeface="Montserrat"/>
              <a:ea typeface="Montserrat"/>
              <a:cs typeface="Montserrat"/>
              <a:sym typeface="Montserrat"/>
            </a:endParaRPr>
          </a:p>
        </p:txBody>
      </p:sp>
      <p:pic>
        <p:nvPicPr>
          <p:cNvPr descr="watermark.jpg" id="292" name="Google Shape;292;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3" name="Google Shape;293;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a:t>
            </a:r>
            <a:endParaRPr b="1">
              <a:latin typeface="Montserrat"/>
              <a:ea typeface="Montserrat"/>
              <a:cs typeface="Montserrat"/>
              <a:sym typeface="Montserrat"/>
            </a:endParaRPr>
          </a:p>
        </p:txBody>
      </p:sp>
      <p:sp>
        <p:nvSpPr>
          <p:cNvPr id="299" name="Google Shape;299;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 TASKS</a:t>
            </a:r>
            <a:endParaRPr/>
          </a:p>
        </p:txBody>
      </p:sp>
      <p:pic>
        <p:nvPicPr>
          <p:cNvPr descr="watermark.jpg" id="300" name="Google Shape;300;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1" name="Google Shape;301;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section focuses on basic SQL syntax that you will end up using in almost all your future queries.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syntax shown in this section is applicable to any major SQL engine (e.g. MS SQL Server, MySQL, Oracle, etc…)</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07" name="Google Shape;307;p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Structures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Business 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Question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308" name="Google Shape;308;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9" name="Google Shape;309;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15" name="Google Shape;315;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Structures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Business 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Question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316" name="Google Shape;316;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7" name="Google Shape;31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23" name="Google Shape;323;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send out a promotional email to our existing customers!</a:t>
            </a:r>
            <a:endParaRPr sz="2900">
              <a:solidFill>
                <a:srgbClr val="434343"/>
              </a:solidFill>
              <a:latin typeface="Montserrat"/>
              <a:ea typeface="Montserrat"/>
              <a:cs typeface="Montserrat"/>
              <a:sym typeface="Montserrat"/>
            </a:endParaRPr>
          </a:p>
        </p:txBody>
      </p:sp>
      <p:pic>
        <p:nvPicPr>
          <p:cNvPr descr="watermark.jpg" id="324" name="Google Shape;324;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5" name="Google Shape;325;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31" name="Google Shape;331;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send out a promotional email to our existing customers!</a:t>
            </a:r>
            <a:endParaRPr sz="2900">
              <a:solidFill>
                <a:srgbClr val="434343"/>
              </a:solidFill>
              <a:latin typeface="Montserrat"/>
              <a:ea typeface="Montserrat"/>
              <a:cs typeface="Montserrat"/>
              <a:sym typeface="Montserrat"/>
            </a:endParaRPr>
          </a:p>
        </p:txBody>
      </p:sp>
      <p:pic>
        <p:nvPicPr>
          <p:cNvPr descr="watermark.jpg" id="332" name="Google Shape;332;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3" name="Google Shape;333;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39" name="Google Shape;339;p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 </a:t>
            </a: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statement to grab the first and last names of every customer and their email address.</a:t>
            </a:r>
            <a:endParaRPr sz="2900">
              <a:solidFill>
                <a:srgbClr val="434343"/>
              </a:solidFill>
              <a:latin typeface="Montserrat"/>
              <a:ea typeface="Montserrat"/>
              <a:cs typeface="Montserrat"/>
              <a:sym typeface="Montserrat"/>
            </a:endParaRPr>
          </a:p>
        </p:txBody>
      </p:sp>
      <p:pic>
        <p:nvPicPr>
          <p:cNvPr descr="watermark.jpg" id="340" name="Google Shape;340;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1" name="Google Shape;341;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47" name="Google Shape;347;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 (may </a:t>
            </a:r>
            <a:r>
              <a:rPr lang="en" sz="2900">
                <a:solidFill>
                  <a:srgbClr val="434343"/>
                </a:solidFill>
                <a:latin typeface="Montserrat"/>
                <a:ea typeface="Montserrat"/>
                <a:cs typeface="Montserrat"/>
                <a:sym typeface="Montserrat"/>
              </a:rPr>
              <a:t>not</a:t>
            </a:r>
            <a:r>
              <a:rPr lang="en" sz="2900">
                <a:solidFill>
                  <a:srgbClr val="434343"/>
                </a:solidFill>
                <a:latin typeface="Montserrat"/>
                <a:ea typeface="Montserrat"/>
                <a:cs typeface="Montserrat"/>
                <a:sym typeface="Montserrat"/>
              </a:rPr>
              <a:t> be displayed in the exact same order)</a:t>
            </a:r>
            <a:endParaRPr sz="2900">
              <a:solidFill>
                <a:srgbClr val="434343"/>
              </a:solidFill>
              <a:latin typeface="Montserrat"/>
              <a:ea typeface="Montserrat"/>
              <a:cs typeface="Montserrat"/>
              <a:sym typeface="Montserrat"/>
            </a:endParaRPr>
          </a:p>
        </p:txBody>
      </p:sp>
      <p:pic>
        <p:nvPicPr>
          <p:cNvPr descr="watermark.jpg" id="348" name="Google Shape;348;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9" name="Google Shape;349;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50" name="Google Shape;350;p37"/>
          <p:cNvPicPr preferRelativeResize="0"/>
          <p:nvPr/>
        </p:nvPicPr>
        <p:blipFill>
          <a:blip r:embed="rId4">
            <a:alphaModFix/>
          </a:blip>
          <a:stretch>
            <a:fillRect/>
          </a:stretch>
        </p:blipFill>
        <p:spPr>
          <a:xfrm>
            <a:off x="1401100" y="2187050"/>
            <a:ext cx="6731799" cy="2611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56" name="Google Shape;356;p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a:t>
            </a:r>
            <a:r>
              <a:rPr b="1" lang="en" sz="2900">
                <a:solidFill>
                  <a:srgbClr val="434343"/>
                </a:solidFill>
                <a:latin typeface="Montserrat"/>
                <a:ea typeface="Montserrat"/>
                <a:cs typeface="Montserrat"/>
                <a:sym typeface="Montserrat"/>
              </a:rPr>
              <a:t>customer</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the table drop-down to view what columns are available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could also use </a:t>
            </a:r>
            <a:r>
              <a:rPr b="1" lang="en" sz="2900">
                <a:solidFill>
                  <a:srgbClr val="434343"/>
                </a:solidFill>
                <a:latin typeface="Montserrat"/>
                <a:ea typeface="Montserrat"/>
                <a:cs typeface="Montserrat"/>
                <a:sym typeface="Montserrat"/>
              </a:rPr>
              <a:t>SELECT * FROM customer</a:t>
            </a:r>
            <a:r>
              <a:rPr lang="en" sz="2900">
                <a:solidFill>
                  <a:srgbClr val="434343"/>
                </a:solidFill>
                <a:latin typeface="Montserrat"/>
                <a:ea typeface="Montserrat"/>
                <a:cs typeface="Montserrat"/>
                <a:sym typeface="Montserrat"/>
              </a:rPr>
              <a:t> to see all the columns.</a:t>
            </a:r>
            <a:endParaRPr sz="2900">
              <a:solidFill>
                <a:srgbClr val="434343"/>
              </a:solidFill>
              <a:latin typeface="Montserrat"/>
              <a:ea typeface="Montserrat"/>
              <a:cs typeface="Montserrat"/>
              <a:sym typeface="Montserrat"/>
            </a:endParaRPr>
          </a:p>
        </p:txBody>
      </p:sp>
      <p:pic>
        <p:nvPicPr>
          <p:cNvPr descr="watermark.jpg" id="357" name="Google Shape;357;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8" name="Google Shape;358;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64" name="Google Shape;364;p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check it out in pgadmin!</a:t>
            </a:r>
            <a:endParaRPr sz="2900">
              <a:solidFill>
                <a:srgbClr val="434343"/>
              </a:solidFill>
              <a:latin typeface="Montserrat"/>
              <a:ea typeface="Montserrat"/>
              <a:cs typeface="Montserrat"/>
              <a:sym typeface="Montserrat"/>
            </a:endParaRPr>
          </a:p>
        </p:txBody>
      </p:sp>
      <p:pic>
        <p:nvPicPr>
          <p:cNvPr descr="watermark.jpg" id="365" name="Google Shape;365;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6" name="Google Shape;366;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DISTINCT</a:t>
            </a:r>
            <a:endParaRPr b="1">
              <a:latin typeface="Montserrat"/>
              <a:ea typeface="Montserrat"/>
              <a:cs typeface="Montserrat"/>
              <a:sym typeface="Montserrat"/>
            </a:endParaRPr>
          </a:p>
        </p:txBody>
      </p:sp>
      <p:sp>
        <p:nvSpPr>
          <p:cNvPr id="372" name="Google Shape;372;p4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73" name="Google Shape;373;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4" name="Google Shape;374;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80" name="Google Shape;380;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Sometimes a table contains a column that has duplicate values, and you may find yourself in a situation where you only want to list the unique/distinct values.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980000"/>
                </a:solidFill>
                <a:latin typeface="Montserrat"/>
                <a:ea typeface="Montserrat"/>
                <a:cs typeface="Montserrat"/>
                <a:sym typeface="Montserrat"/>
              </a:rPr>
              <a:t>DISTINCT</a:t>
            </a:r>
            <a:r>
              <a:rPr b="1" lang="en" sz="29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keyword can be used to return only the </a:t>
            </a:r>
            <a:r>
              <a:rPr lang="en" sz="2900">
                <a:solidFill>
                  <a:srgbClr val="434343"/>
                </a:solidFill>
                <a:latin typeface="Montserrat"/>
                <a:ea typeface="Montserrat"/>
                <a:cs typeface="Montserrat"/>
                <a:sym typeface="Montserrat"/>
              </a:rPr>
              <a:t>distinct</a:t>
            </a:r>
            <a:r>
              <a:rPr lang="en" sz="2900">
                <a:solidFill>
                  <a:srgbClr val="434343"/>
                </a:solidFill>
                <a:latin typeface="Montserrat"/>
                <a:ea typeface="Montserrat"/>
                <a:cs typeface="Montserrat"/>
                <a:sym typeface="Montserrat"/>
              </a:rPr>
              <a:t> values in a column.</a:t>
            </a:r>
            <a:endParaRPr sz="2900">
              <a:solidFill>
                <a:srgbClr val="434343"/>
              </a:solidFill>
              <a:latin typeface="Montserrat"/>
              <a:ea typeface="Montserrat"/>
              <a:cs typeface="Montserrat"/>
              <a:sym typeface="Montserrat"/>
            </a:endParaRPr>
          </a:p>
        </p:txBody>
      </p:sp>
      <p:pic>
        <p:nvPicPr>
          <p:cNvPr descr="watermark.jpg" id="381" name="Google Shape;381;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2" name="Google Shape;382;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general we will focus on the syntax for constructing a SQL </a:t>
            </a:r>
            <a:r>
              <a:rPr b="1" lang="en" sz="2900">
                <a:solidFill>
                  <a:srgbClr val="434343"/>
                </a:solidFill>
                <a:latin typeface="Montserrat"/>
                <a:ea typeface="Montserrat"/>
                <a:cs typeface="Montserrat"/>
                <a:sym typeface="Montserrat"/>
              </a:rPr>
              <a:t>query</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Query : </a:t>
            </a:r>
            <a:r>
              <a:rPr lang="en" sz="2900">
                <a:solidFill>
                  <a:srgbClr val="434343"/>
                </a:solidFill>
                <a:latin typeface="Montserrat"/>
                <a:ea typeface="Montserrat"/>
                <a:cs typeface="Montserrat"/>
                <a:sym typeface="Montserrat"/>
              </a:rPr>
              <a:t>A request for information from the database.</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every major concept, we will have a challenge task for you to complete.</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88" name="Google Shape;388;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434343"/>
                </a:solidFill>
                <a:latin typeface="Montserrat"/>
                <a:ea typeface="Montserrat"/>
                <a:cs typeface="Montserrat"/>
                <a:sym typeface="Montserrat"/>
              </a:rPr>
              <a:t>DISTINCT </a:t>
            </a:r>
            <a:r>
              <a:rPr lang="en" sz="2900">
                <a:solidFill>
                  <a:srgbClr val="434343"/>
                </a:solidFill>
                <a:latin typeface="Montserrat"/>
                <a:ea typeface="Montserrat"/>
                <a:cs typeface="Montserrat"/>
                <a:sym typeface="Montserrat"/>
              </a:rPr>
              <a:t>keyword operates </a:t>
            </a:r>
            <a:r>
              <a:rPr i="1" lang="en" sz="2900">
                <a:solidFill>
                  <a:srgbClr val="434343"/>
                </a:solidFill>
                <a:latin typeface="Montserrat"/>
                <a:ea typeface="Montserrat"/>
                <a:cs typeface="Montserrat"/>
                <a:sym typeface="Montserrat"/>
              </a:rPr>
              <a:t>on</a:t>
            </a:r>
            <a:r>
              <a:rPr lang="en" sz="2900">
                <a:solidFill>
                  <a:srgbClr val="434343"/>
                </a:solidFill>
                <a:latin typeface="Montserrat"/>
                <a:ea typeface="Montserrat"/>
                <a:cs typeface="Montserrat"/>
                <a:sym typeface="Montserrat"/>
              </a:rPr>
              <a:t> a column. The syntax looks like this:</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b="1" lang="en" sz="2900">
                <a:solidFill>
                  <a:srgbClr val="000000"/>
                </a:solidFill>
                <a:latin typeface="Montserrat"/>
                <a:ea typeface="Montserrat"/>
                <a:cs typeface="Montserrat"/>
                <a:sym typeface="Montserrat"/>
              </a:rPr>
              <a:t>SELECT DISTINCT</a:t>
            </a:r>
            <a:r>
              <a:rPr lang="en" sz="2900">
                <a:solidFill>
                  <a:srgbClr val="000000"/>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column </a:t>
            </a:r>
            <a:r>
              <a:rPr b="1" lang="en" sz="2900">
                <a:solidFill>
                  <a:srgbClr val="000000"/>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p:txBody>
      </p:sp>
      <p:pic>
        <p:nvPicPr>
          <p:cNvPr descr="watermark.jpg" id="389" name="Google Shape;389;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0" name="Google Shape;390;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96" name="Google Shape;396;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clarify which column DISTINCT is being applied to, you can also use parenthesis for clarity: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b="1" lang="en" sz="2900">
                <a:solidFill>
                  <a:srgbClr val="434343"/>
                </a:solidFill>
                <a:latin typeface="Montserrat"/>
                <a:ea typeface="Montserrat"/>
                <a:cs typeface="Montserrat"/>
                <a:sym typeface="Montserrat"/>
              </a:rPr>
              <a:t>SELECT DISTINCT</a:t>
            </a:r>
            <a:r>
              <a:rPr lang="en" sz="2900">
                <a:solidFill>
                  <a:srgbClr val="434343"/>
                </a:solidFill>
                <a:latin typeface="Montserrat"/>
                <a:ea typeface="Montserrat"/>
                <a:cs typeface="Montserrat"/>
                <a:sym typeface="Montserrat"/>
              </a:rPr>
              <a:t>(</a:t>
            </a:r>
            <a:r>
              <a:rPr lang="en" sz="2900">
                <a:solidFill>
                  <a:srgbClr val="434343"/>
                </a:solidFill>
                <a:latin typeface="Montserrat"/>
                <a:ea typeface="Montserrat"/>
                <a:cs typeface="Montserrat"/>
                <a:sym typeface="Montserrat"/>
              </a:rPr>
              <a:t>column)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p:txBody>
      </p:sp>
      <p:pic>
        <p:nvPicPr>
          <p:cNvPr descr="watermark.jpg" id="397" name="Google Shape;397;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8" name="Google Shape;398;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04" name="Google Shape;404;p4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will work with or without parenthesis.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when we learn about adding more calls such as COUNT and DISTINCT together, the parenthesis will be necessary.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b="1" lang="en" sz="2900">
                <a:solidFill>
                  <a:srgbClr val="434343"/>
                </a:solidFill>
                <a:latin typeface="Montserrat"/>
                <a:ea typeface="Montserrat"/>
                <a:cs typeface="Montserrat"/>
                <a:sym typeface="Montserrat"/>
              </a:rPr>
              <a:t>SELECT DISTINCT</a:t>
            </a:r>
            <a:r>
              <a:rPr lang="en" sz="29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column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p:txBody>
      </p:sp>
      <p:pic>
        <p:nvPicPr>
          <p:cNvPr descr="watermark.jpg" id="405" name="Google Shape;405;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6" name="Google Shape;406;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12" name="Google Shape;412;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does it actually mean to call DISTINCT on a column?</a:t>
            </a:r>
            <a:endParaRPr sz="2900">
              <a:solidFill>
                <a:srgbClr val="434343"/>
              </a:solidFill>
              <a:latin typeface="Montserrat"/>
              <a:ea typeface="Montserrat"/>
              <a:cs typeface="Montserrat"/>
              <a:sym typeface="Montserrat"/>
            </a:endParaRPr>
          </a:p>
        </p:txBody>
      </p:sp>
      <p:pic>
        <p:nvPicPr>
          <p:cNvPr descr="watermark.jpg" id="413" name="Google Shape;413;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4" name="Google Shape;414;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15" name="Google Shape;415;p45"/>
          <p:cNvGraphicFramePr/>
          <p:nvPr/>
        </p:nvGraphicFramePr>
        <p:xfrm>
          <a:off x="2048100" y="2426525"/>
          <a:ext cx="3000000" cy="3000000"/>
        </p:xfrm>
        <a:graphic>
          <a:graphicData uri="http://schemas.openxmlformats.org/drawingml/2006/table">
            <a:tbl>
              <a:tblPr>
                <a:noFill/>
                <a:tableStyleId>{3875301F-4837-4C1F-8D03-72EAB4A61592}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21" name="Google Shape;421;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a table of people who were surveyed to choose a color:</a:t>
            </a:r>
            <a:endParaRPr sz="2900">
              <a:solidFill>
                <a:srgbClr val="434343"/>
              </a:solidFill>
              <a:latin typeface="Montserrat"/>
              <a:ea typeface="Montserrat"/>
              <a:cs typeface="Montserrat"/>
              <a:sym typeface="Montserrat"/>
            </a:endParaRPr>
          </a:p>
        </p:txBody>
      </p:sp>
      <p:pic>
        <p:nvPicPr>
          <p:cNvPr descr="watermark.jpg" id="422" name="Google Shape;422;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3" name="Google Shape;423;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24" name="Google Shape;424;p46"/>
          <p:cNvGraphicFramePr/>
          <p:nvPr/>
        </p:nvGraphicFramePr>
        <p:xfrm>
          <a:off x="2048100" y="2426525"/>
          <a:ext cx="3000000" cy="3000000"/>
        </p:xfrm>
        <a:graphic>
          <a:graphicData uri="http://schemas.openxmlformats.org/drawingml/2006/table">
            <a:tbl>
              <a:tblPr>
                <a:noFill/>
                <a:tableStyleId>{3875301F-4837-4C1F-8D03-72EAB4A61592}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30" name="Google Shape;430;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name FROM color_table</a:t>
            </a:r>
            <a:endParaRPr sz="2900">
              <a:solidFill>
                <a:srgbClr val="434343"/>
              </a:solidFill>
              <a:latin typeface="Montserrat"/>
              <a:ea typeface="Montserrat"/>
              <a:cs typeface="Montserrat"/>
              <a:sym typeface="Montserrat"/>
            </a:endParaRPr>
          </a:p>
        </p:txBody>
      </p:sp>
      <p:pic>
        <p:nvPicPr>
          <p:cNvPr descr="watermark.jpg" id="431" name="Google Shape;431;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2" name="Google Shape;432;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33" name="Google Shape;433;p47"/>
          <p:cNvGraphicFramePr/>
          <p:nvPr/>
        </p:nvGraphicFramePr>
        <p:xfrm>
          <a:off x="2048100" y="2426525"/>
          <a:ext cx="3000000" cy="3000000"/>
        </p:xfrm>
        <a:graphic>
          <a:graphicData uri="http://schemas.openxmlformats.org/drawingml/2006/table">
            <a:tbl>
              <a:tblPr>
                <a:noFill/>
                <a:tableStyleId>{3875301F-4837-4C1F-8D03-72EAB4A61592}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434" name="Google Shape;434;p47"/>
          <p:cNvSpPr/>
          <p:nvPr/>
        </p:nvSpPr>
        <p:spPr>
          <a:xfrm>
            <a:off x="2683250" y="3236525"/>
            <a:ext cx="10764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7"/>
          <p:cNvSpPr/>
          <p:nvPr/>
        </p:nvSpPr>
        <p:spPr>
          <a:xfrm>
            <a:off x="2683250" y="3996125"/>
            <a:ext cx="10764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41" name="Google Shape;441;p4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name FROM color_table</a:t>
            </a:r>
            <a:endParaRPr sz="2900">
              <a:solidFill>
                <a:srgbClr val="434343"/>
              </a:solidFill>
              <a:latin typeface="Montserrat"/>
              <a:ea typeface="Montserrat"/>
              <a:cs typeface="Montserrat"/>
              <a:sym typeface="Montserrat"/>
            </a:endParaRPr>
          </a:p>
        </p:txBody>
      </p:sp>
      <p:pic>
        <p:nvPicPr>
          <p:cNvPr descr="watermark.jpg" id="442" name="Google Shape;442;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3" name="Google Shape;443;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44" name="Google Shape;444;p48"/>
          <p:cNvGraphicFramePr/>
          <p:nvPr/>
        </p:nvGraphicFramePr>
        <p:xfrm>
          <a:off x="2048100" y="2426525"/>
          <a:ext cx="3000000" cy="3000000"/>
        </p:xfrm>
        <a:graphic>
          <a:graphicData uri="http://schemas.openxmlformats.org/drawingml/2006/table">
            <a:tbl>
              <a:tblPr>
                <a:noFill/>
                <a:tableStyleId>{3875301F-4837-4C1F-8D03-72EAB4A61592}</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50" name="Google Shape;450;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Given the previous example, we don’t really know if the person with the name “David” was a duplicate entry, or two different people with the same first name.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Calling DISTINCT here answered the question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What are the unique first names are there in the table?</a:t>
            </a:r>
            <a:endParaRPr i="1" sz="2900">
              <a:solidFill>
                <a:srgbClr val="434343"/>
              </a:solidFill>
              <a:latin typeface="Montserrat"/>
              <a:ea typeface="Montserrat"/>
              <a:cs typeface="Montserrat"/>
              <a:sym typeface="Montserrat"/>
            </a:endParaRPr>
          </a:p>
        </p:txBody>
      </p:sp>
      <p:pic>
        <p:nvPicPr>
          <p:cNvPr descr="watermark.jpg" id="451" name="Google Shape;451;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2" name="Google Shape;452;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58" name="Google Shape;458;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makes more sense to ask “How many types of unique color choices were there?”</a:t>
            </a:r>
            <a:endParaRPr sz="2900">
              <a:solidFill>
                <a:srgbClr val="434343"/>
              </a:solidFill>
              <a:latin typeface="Montserrat"/>
              <a:ea typeface="Montserrat"/>
              <a:cs typeface="Montserrat"/>
              <a:sym typeface="Montserrat"/>
            </a:endParaRPr>
          </a:p>
        </p:txBody>
      </p:sp>
      <p:pic>
        <p:nvPicPr>
          <p:cNvPr descr="watermark.jpg" id="459" name="Google Shape;459;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0" name="Google Shape;460;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61" name="Google Shape;461;p50"/>
          <p:cNvGraphicFramePr/>
          <p:nvPr/>
        </p:nvGraphicFramePr>
        <p:xfrm>
          <a:off x="2048100" y="2465025"/>
          <a:ext cx="3000000" cy="3000000"/>
        </p:xfrm>
        <a:graphic>
          <a:graphicData uri="http://schemas.openxmlformats.org/drawingml/2006/table">
            <a:tbl>
              <a:tblPr>
                <a:noFill/>
                <a:tableStyleId>{3875301F-4837-4C1F-8D03-72EAB4A61592}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67" name="Google Shape;467;p5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choice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color_table</a:t>
            </a:r>
            <a:endParaRPr sz="2900">
              <a:solidFill>
                <a:srgbClr val="434343"/>
              </a:solidFill>
              <a:latin typeface="Montserrat"/>
              <a:ea typeface="Montserrat"/>
              <a:cs typeface="Montserrat"/>
              <a:sym typeface="Montserrat"/>
            </a:endParaRPr>
          </a:p>
        </p:txBody>
      </p:sp>
      <p:pic>
        <p:nvPicPr>
          <p:cNvPr descr="watermark.jpg" id="468" name="Google Shape;468;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9" name="Google Shape;469;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70" name="Google Shape;470;p51"/>
          <p:cNvGraphicFramePr/>
          <p:nvPr/>
        </p:nvGraphicFramePr>
        <p:xfrm>
          <a:off x="3164600" y="2465025"/>
          <a:ext cx="3000000" cy="3000000"/>
        </p:xfrm>
        <a:graphic>
          <a:graphicData uri="http://schemas.openxmlformats.org/drawingml/2006/table">
            <a:tbl>
              <a:tblPr>
                <a:noFill/>
                <a:tableStyleId>{3875301F-4837-4C1F-8D03-72EAB4A61592}</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a:t>
            </a:r>
            <a:endParaRPr b="1">
              <a:latin typeface="Montserrat"/>
              <a:ea typeface="Montserrat"/>
              <a:cs typeface="Montserrat"/>
              <a:sym typeface="Montserrat"/>
            </a:endParaRPr>
          </a:p>
        </p:txBody>
      </p:sp>
      <p:sp>
        <p:nvSpPr>
          <p:cNvPr id="79" name="Google Shape;79;p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76" name="Google Shape;476;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 use case of when DISTINCT would be useful.</a:t>
            </a:r>
            <a:endParaRPr sz="2900">
              <a:solidFill>
                <a:srgbClr val="434343"/>
              </a:solidFill>
              <a:latin typeface="Montserrat"/>
              <a:ea typeface="Montserrat"/>
              <a:cs typeface="Montserrat"/>
              <a:sym typeface="Montserrat"/>
            </a:endParaRPr>
          </a:p>
        </p:txBody>
      </p:sp>
      <p:pic>
        <p:nvPicPr>
          <p:cNvPr descr="watermark.jpg" id="477" name="Google Shape;477;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DISTINCT</a:t>
            </a:r>
            <a:endParaRPr b="1">
              <a:latin typeface="Montserrat"/>
              <a:ea typeface="Montserrat"/>
              <a:cs typeface="Montserrat"/>
              <a:sym typeface="Montserrat"/>
            </a:endParaRPr>
          </a:p>
        </p:txBody>
      </p:sp>
      <p:sp>
        <p:nvSpPr>
          <p:cNvPr id="484" name="Google Shape;484;p5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a:t>
            </a:r>
            <a:endParaRPr/>
          </a:p>
        </p:txBody>
      </p:sp>
      <p:pic>
        <p:nvPicPr>
          <p:cNvPr descr="watermark.jpg" id="485" name="Google Shape;48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6" name="Google Shape;48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92" name="Google Shape;492;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SQL Challenge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493" name="Google Shape;493;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4" name="Google Shape;494;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00" name="Google Shape;500;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 Australian visitor isn’t familiar with MPAA movie ratings (e.g. PG , PG-13, R, etc…)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know the types of ratings we have in our database.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ratings do we have available?</a:t>
            </a:r>
            <a:endParaRPr sz="2900">
              <a:solidFill>
                <a:srgbClr val="434343"/>
              </a:solidFill>
              <a:latin typeface="Montserrat"/>
              <a:ea typeface="Montserrat"/>
              <a:cs typeface="Montserrat"/>
              <a:sym typeface="Montserrat"/>
            </a:endParaRPr>
          </a:p>
        </p:txBody>
      </p:sp>
      <p:pic>
        <p:nvPicPr>
          <p:cNvPr descr="watermark.jpg" id="501" name="Google Shape;501;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2" name="Google Shape;502;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08" name="Google Shape;508;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SQL Challenge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what you’ve learned about SELECT DISTINCT to retrieve the distinct rating types our films could have in our database.</a:t>
            </a:r>
            <a:endParaRPr sz="2900">
              <a:solidFill>
                <a:srgbClr val="434343"/>
              </a:solidFill>
              <a:latin typeface="Montserrat"/>
              <a:ea typeface="Montserrat"/>
              <a:cs typeface="Montserrat"/>
              <a:sym typeface="Montserrat"/>
            </a:endParaRPr>
          </a:p>
        </p:txBody>
      </p:sp>
      <p:pic>
        <p:nvPicPr>
          <p:cNvPr descr="watermark.jpg" id="509" name="Google Shape;509;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0" name="Google Shape;510;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16" name="Google Shape;516;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t/>
            </a:r>
            <a:endParaRPr sz="2900">
              <a:solidFill>
                <a:srgbClr val="434343"/>
              </a:solidFill>
              <a:latin typeface="Montserrat"/>
              <a:ea typeface="Montserrat"/>
              <a:cs typeface="Montserrat"/>
              <a:sym typeface="Montserrat"/>
            </a:endParaRPr>
          </a:p>
        </p:txBody>
      </p:sp>
      <p:pic>
        <p:nvPicPr>
          <p:cNvPr descr="watermark.jpg" id="517" name="Google Shape;517;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8" name="Google Shape;518;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19" name="Google Shape;519;p57"/>
          <p:cNvPicPr preferRelativeResize="0"/>
          <p:nvPr/>
        </p:nvPicPr>
        <p:blipFill>
          <a:blip r:embed="rId4">
            <a:alphaModFix/>
          </a:blip>
          <a:stretch>
            <a:fillRect/>
          </a:stretch>
        </p:blipFill>
        <p:spPr>
          <a:xfrm>
            <a:off x="1251650" y="1777603"/>
            <a:ext cx="2315825" cy="302377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25" name="Google Shape;525;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film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t>
            </a:r>
            <a:r>
              <a:rPr b="1" lang="en" sz="2900">
                <a:solidFill>
                  <a:srgbClr val="434343"/>
                </a:solidFill>
                <a:latin typeface="Montserrat"/>
                <a:ea typeface="Montserrat"/>
                <a:cs typeface="Montserrat"/>
                <a:sym typeface="Montserrat"/>
              </a:rPr>
              <a:t>SELECT * FROM film;</a:t>
            </a:r>
            <a:r>
              <a:rPr lang="en" sz="2900">
                <a:solidFill>
                  <a:srgbClr val="434343"/>
                </a:solidFill>
                <a:latin typeface="Montserrat"/>
                <a:ea typeface="Montserrat"/>
                <a:cs typeface="Montserrat"/>
                <a:sym typeface="Montserrat"/>
              </a:rPr>
              <a:t> to see what columns are available.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 use drop down table menu in pgadmin.</a:t>
            </a:r>
            <a:endParaRPr sz="2900">
              <a:solidFill>
                <a:srgbClr val="434343"/>
              </a:solidFill>
              <a:latin typeface="Montserrat"/>
              <a:ea typeface="Montserrat"/>
              <a:cs typeface="Montserrat"/>
              <a:sym typeface="Montserrat"/>
            </a:endParaRPr>
          </a:p>
        </p:txBody>
      </p:sp>
      <p:pic>
        <p:nvPicPr>
          <p:cNvPr descr="watermark.jpg" id="526" name="Google Shape;526;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7" name="Google Shape;527;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33" name="Google Shape;533;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rating FROM film;</a:t>
            </a:r>
            <a:endParaRPr sz="2900">
              <a:solidFill>
                <a:srgbClr val="434343"/>
              </a:solidFill>
              <a:latin typeface="Montserrat"/>
              <a:ea typeface="Montserrat"/>
              <a:cs typeface="Montserrat"/>
              <a:sym typeface="Montserrat"/>
            </a:endParaRPr>
          </a:p>
        </p:txBody>
      </p:sp>
      <p:pic>
        <p:nvPicPr>
          <p:cNvPr descr="watermark.jpg" id="534" name="Google Shape;534;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5" name="Google Shape;535;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p:txBody>
      </p:sp>
      <p:sp>
        <p:nvSpPr>
          <p:cNvPr id="541" name="Google Shape;541;p6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42" name="Google Shape;542;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3" name="Google Shape;543;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49" name="Google Shape;549;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COUNT function returns the number of input rows that match a specific condition of a query.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apply COUNT on a specific column or just pass COUNT(*) , we will soon see this should return the same result.</a:t>
            </a:r>
            <a:endParaRPr sz="2900">
              <a:solidFill>
                <a:srgbClr val="434343"/>
              </a:solidFill>
              <a:latin typeface="Montserrat"/>
              <a:ea typeface="Montserrat"/>
              <a:cs typeface="Montserrat"/>
              <a:sym typeface="Montserrat"/>
            </a:endParaRPr>
          </a:p>
        </p:txBody>
      </p:sp>
      <p:pic>
        <p:nvPicPr>
          <p:cNvPr descr="watermark.jpg" id="550" name="Google Shape;550;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1" name="Google Shape;551;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7" name="Google Shape;87;p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000000"/>
                </a:solidFill>
                <a:latin typeface="Montserrat"/>
                <a:ea typeface="Montserrat"/>
                <a:cs typeface="Montserrat"/>
                <a:sym typeface="Montserrat"/>
              </a:rPr>
              <a:t>SELECT</a:t>
            </a:r>
            <a:r>
              <a:rPr lang="en" sz="2900">
                <a:solidFill>
                  <a:srgbClr val="000000"/>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is the most common statement used, and it allows us to retrieve information from a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learn how to combine </a:t>
            </a:r>
            <a:r>
              <a:rPr b="1" lang="en" sz="2900">
                <a:solidFill>
                  <a:srgbClr val="000000"/>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with other statements to perform more complex queries.</a:t>
            </a:r>
            <a:endParaRPr sz="2900">
              <a:solidFill>
                <a:srgbClr val="434343"/>
              </a:solidFill>
              <a:latin typeface="Montserrat"/>
              <a:ea typeface="Montserrat"/>
              <a:cs typeface="Montserrat"/>
              <a:sym typeface="Montserrat"/>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57" name="Google Shape;557;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 simple example</a:t>
            </a:r>
            <a:endParaRPr sz="2900">
              <a:solidFill>
                <a:srgbClr val="434343"/>
              </a:solidFill>
              <a:latin typeface="Montserrat"/>
              <a:ea typeface="Montserrat"/>
              <a:cs typeface="Montserrat"/>
              <a:sym typeface="Montserrat"/>
            </a:endParaRPr>
          </a:p>
        </p:txBody>
      </p:sp>
      <p:pic>
        <p:nvPicPr>
          <p:cNvPr descr="watermark.jpg" id="558" name="Google Shape;558;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9" name="Google Shape;559;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60" name="Google Shape;560;p62"/>
          <p:cNvGraphicFramePr/>
          <p:nvPr/>
        </p:nvGraphicFramePr>
        <p:xfrm>
          <a:off x="2048100" y="2426525"/>
          <a:ext cx="3000000" cy="3000000"/>
        </p:xfrm>
        <a:graphic>
          <a:graphicData uri="http://schemas.openxmlformats.org/drawingml/2006/table">
            <a:tbl>
              <a:tblPr>
                <a:noFill/>
                <a:tableStyleId>{3875301F-4837-4C1F-8D03-72EAB4A61592}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66" name="Google Shape;566;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p:txBody>
      </p:sp>
      <p:pic>
        <p:nvPicPr>
          <p:cNvPr descr="watermark.jpg" id="567" name="Google Shape;567;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8" name="Google Shape;568;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69" name="Google Shape;569;p63"/>
          <p:cNvGraphicFramePr/>
          <p:nvPr/>
        </p:nvGraphicFramePr>
        <p:xfrm>
          <a:off x="2048100" y="2426525"/>
          <a:ext cx="3000000" cy="3000000"/>
        </p:xfrm>
        <a:graphic>
          <a:graphicData uri="http://schemas.openxmlformats.org/drawingml/2006/table">
            <a:tbl>
              <a:tblPr>
                <a:noFill/>
                <a:tableStyleId>{3875301F-4837-4C1F-8D03-72EAB4A61592}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75" name="Google Shape;575;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p:txBody>
      </p:sp>
      <p:pic>
        <p:nvPicPr>
          <p:cNvPr descr="watermark.jpg" id="576" name="Google Shape;576;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7" name="Google Shape;577;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78" name="Google Shape;578;p64"/>
          <p:cNvGraphicFramePr/>
          <p:nvPr/>
        </p:nvGraphicFramePr>
        <p:xfrm>
          <a:off x="3617925" y="3691625"/>
          <a:ext cx="3000000" cy="3000000"/>
        </p:xfrm>
        <a:graphic>
          <a:graphicData uri="http://schemas.openxmlformats.org/drawingml/2006/table">
            <a:tbl>
              <a:tblPr>
                <a:noFill/>
                <a:tableStyleId>{3875301F-4837-4C1F-8D03-72EAB4A61592}</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84" name="Google Shape;584;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simply returning the number of rows in the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fact, it should be the same regardless of the column.</a:t>
            </a:r>
            <a:endParaRPr sz="2900">
              <a:solidFill>
                <a:srgbClr val="434343"/>
              </a:solidFill>
              <a:latin typeface="Montserrat"/>
              <a:ea typeface="Montserrat"/>
              <a:cs typeface="Montserrat"/>
              <a:sym typeface="Montserrat"/>
            </a:endParaRPr>
          </a:p>
        </p:txBody>
      </p:sp>
      <p:pic>
        <p:nvPicPr>
          <p:cNvPr descr="watermark.jpg" id="585" name="Google Shape;585;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6" name="Google Shape;586;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87" name="Google Shape;587;p65"/>
          <p:cNvGraphicFramePr/>
          <p:nvPr/>
        </p:nvGraphicFramePr>
        <p:xfrm>
          <a:off x="3617925" y="3691625"/>
          <a:ext cx="3000000" cy="3000000"/>
        </p:xfrm>
        <a:graphic>
          <a:graphicData uri="http://schemas.openxmlformats.org/drawingml/2006/table">
            <a:tbl>
              <a:tblPr>
                <a:noFill/>
                <a:tableStyleId>{3875301F-4837-4C1F-8D03-72EAB4A61592}</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93" name="Google Shape;593;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column has the same number of rows</a:t>
            </a:r>
            <a:endParaRPr sz="2900">
              <a:solidFill>
                <a:srgbClr val="434343"/>
              </a:solidFill>
              <a:latin typeface="Montserrat"/>
              <a:ea typeface="Montserrat"/>
              <a:cs typeface="Montserrat"/>
              <a:sym typeface="Montserrat"/>
            </a:endParaRPr>
          </a:p>
        </p:txBody>
      </p:sp>
      <p:pic>
        <p:nvPicPr>
          <p:cNvPr descr="watermark.jpg" id="594" name="Google Shape;594;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5" name="Google Shape;595;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96" name="Google Shape;596;p66"/>
          <p:cNvGraphicFramePr/>
          <p:nvPr/>
        </p:nvGraphicFramePr>
        <p:xfrm>
          <a:off x="2048100" y="2426525"/>
          <a:ext cx="3000000" cy="3000000"/>
        </p:xfrm>
        <a:graphic>
          <a:graphicData uri="http://schemas.openxmlformats.org/drawingml/2006/table">
            <a:tbl>
              <a:tblPr>
                <a:noFill/>
                <a:tableStyleId>{3875301F-4837-4C1F-8D03-72EAB4A61592}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02" name="Google Shape;602;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COUNT(choice)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return the same thing, since the original table had 4 rows.</a:t>
            </a:r>
            <a:endParaRPr sz="2900">
              <a:solidFill>
                <a:srgbClr val="434343"/>
              </a:solidFill>
              <a:latin typeface="Montserrat"/>
              <a:ea typeface="Montserrat"/>
              <a:cs typeface="Montserrat"/>
              <a:sym typeface="Montserrat"/>
            </a:endParaRPr>
          </a:p>
        </p:txBody>
      </p:sp>
      <p:pic>
        <p:nvPicPr>
          <p:cNvPr descr="watermark.jpg" id="603" name="Google Shape;603;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4" name="Google Shape;604;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05" name="Google Shape;605;p67"/>
          <p:cNvGraphicFramePr/>
          <p:nvPr/>
        </p:nvGraphicFramePr>
        <p:xfrm>
          <a:off x="3617925" y="3691625"/>
          <a:ext cx="3000000" cy="3000000"/>
        </p:xfrm>
        <a:graphic>
          <a:graphicData uri="http://schemas.openxmlformats.org/drawingml/2006/table">
            <a:tbl>
              <a:tblPr>
                <a:noFill/>
                <a:tableStyleId>{3875301F-4837-4C1F-8D03-72EAB4A61592}</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11" name="Google Shape;611;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Because of this COUNT by itself simply returns back a count of the number of rows in a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is much more useful when combined with other commands, such as DISTINCT</a:t>
            </a:r>
            <a:endParaRPr sz="2900">
              <a:solidFill>
                <a:srgbClr val="434343"/>
              </a:solidFill>
              <a:latin typeface="Montserrat"/>
              <a:ea typeface="Montserrat"/>
              <a:cs typeface="Montserrat"/>
              <a:sym typeface="Montserrat"/>
            </a:endParaRPr>
          </a:p>
        </p:txBody>
      </p:sp>
      <p:pic>
        <p:nvPicPr>
          <p:cNvPr descr="watermark.jpg" id="612" name="Google Shape;612;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3" name="Google Shape;613;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19" name="Google Shape;619;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we wanted to know: </a:t>
            </a:r>
            <a:r>
              <a:rPr i="1" lang="en" sz="2900">
                <a:solidFill>
                  <a:srgbClr val="434343"/>
                </a:solidFill>
                <a:latin typeface="Montserrat"/>
                <a:ea typeface="Montserrat"/>
                <a:cs typeface="Montserrat"/>
                <a:sym typeface="Montserrat"/>
              </a:rPr>
              <a:t>How many unique names are there in the table?</a:t>
            </a:r>
            <a:endParaRPr i="1" sz="2900">
              <a:solidFill>
                <a:srgbClr val="434343"/>
              </a:solidFill>
              <a:latin typeface="Montserrat"/>
              <a:ea typeface="Montserrat"/>
              <a:cs typeface="Montserrat"/>
              <a:sym typeface="Montserrat"/>
            </a:endParaRPr>
          </a:p>
        </p:txBody>
      </p:sp>
      <p:pic>
        <p:nvPicPr>
          <p:cNvPr descr="watermark.jpg" id="620" name="Google Shape;620;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1" name="Google Shape;621;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22" name="Google Shape;622;p69"/>
          <p:cNvGraphicFramePr/>
          <p:nvPr/>
        </p:nvGraphicFramePr>
        <p:xfrm>
          <a:off x="2048100" y="2426525"/>
          <a:ext cx="3000000" cy="3000000"/>
        </p:xfrm>
        <a:graphic>
          <a:graphicData uri="http://schemas.openxmlformats.org/drawingml/2006/table">
            <a:tbl>
              <a:tblPr>
                <a:noFill/>
                <a:tableStyleId>{3875301F-4837-4C1F-8D03-72EAB4A61592}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28" name="Google Shape;628;p7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29" name="Google Shape;629;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0" name="Google Shape;630;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31" name="Google Shape;631;p70"/>
          <p:cNvGraphicFramePr/>
          <p:nvPr/>
        </p:nvGraphicFramePr>
        <p:xfrm>
          <a:off x="2048100" y="2426525"/>
          <a:ext cx="3000000" cy="3000000"/>
        </p:xfrm>
        <a:graphic>
          <a:graphicData uri="http://schemas.openxmlformats.org/drawingml/2006/table">
            <a:tbl>
              <a:tblPr>
                <a:noFill/>
                <a:tableStyleId>{3875301F-4837-4C1F-8D03-72EAB4A61592}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37" name="Google Shape;637;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38" name="Google Shape;638;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9" name="Google Shape;639;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40" name="Google Shape;640;p71"/>
          <p:cNvGraphicFramePr/>
          <p:nvPr/>
        </p:nvGraphicFramePr>
        <p:xfrm>
          <a:off x="2048100" y="2426525"/>
          <a:ext cx="3000000" cy="3000000"/>
        </p:xfrm>
        <a:graphic>
          <a:graphicData uri="http://schemas.openxmlformats.org/drawingml/2006/table">
            <a:tbl>
              <a:tblPr>
                <a:noFill/>
                <a:tableStyleId>{3875301F-4837-4C1F-8D03-72EAB4A61592}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641" name="Google Shape;641;p71"/>
          <p:cNvSpPr/>
          <p:nvPr/>
        </p:nvSpPr>
        <p:spPr>
          <a:xfrm>
            <a:off x="2811400" y="3236525"/>
            <a:ext cx="8901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71"/>
          <p:cNvSpPr/>
          <p:nvPr/>
        </p:nvSpPr>
        <p:spPr>
          <a:xfrm>
            <a:off x="2811400" y="3996125"/>
            <a:ext cx="8901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syntax for </a:t>
            </a: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statement:</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b="1" sz="2900">
              <a:solidFill>
                <a:srgbClr val="434343"/>
              </a:solidFill>
              <a:latin typeface="Montserrat"/>
              <a:ea typeface="Montserrat"/>
              <a:cs typeface="Montserrat"/>
              <a:sym typeface="Montserrat"/>
            </a:endParaRPr>
          </a:p>
          <a:p>
            <a:pPr indent="0" lvl="0" marL="0" marR="0" rtl="0" algn="ctr">
              <a:lnSpc>
                <a:spcPct val="100000"/>
              </a:lnSpc>
              <a:spcBef>
                <a:spcPts val="160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48" name="Google Shape;648;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49" name="Google Shape;649;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0" name="Google Shape;650;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51" name="Google Shape;651;p72"/>
          <p:cNvGraphicFramePr/>
          <p:nvPr/>
        </p:nvGraphicFramePr>
        <p:xfrm>
          <a:off x="2048100" y="2426525"/>
          <a:ext cx="3000000" cy="3000000"/>
        </p:xfrm>
        <a:graphic>
          <a:graphicData uri="http://schemas.openxmlformats.org/drawingml/2006/table">
            <a:tbl>
              <a:tblPr>
                <a:noFill/>
                <a:tableStyleId>{3875301F-4837-4C1F-8D03-72EAB4A61592}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652" name="Google Shape;652;p72"/>
          <p:cNvSpPr/>
          <p:nvPr/>
        </p:nvSpPr>
        <p:spPr>
          <a:xfrm>
            <a:off x="2101650" y="2820625"/>
            <a:ext cx="2239800" cy="11754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58" name="Google Shape;658;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59" name="Google Shape;659;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0" name="Google Shape;660;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61" name="Google Shape;661;p73"/>
          <p:cNvGraphicFramePr/>
          <p:nvPr/>
        </p:nvGraphicFramePr>
        <p:xfrm>
          <a:off x="2048100" y="2426525"/>
          <a:ext cx="3000000" cy="3000000"/>
        </p:xfrm>
        <a:graphic>
          <a:graphicData uri="http://schemas.openxmlformats.org/drawingml/2006/table">
            <a:tbl>
              <a:tblPr>
                <a:noFill/>
                <a:tableStyleId>{3875301F-4837-4C1F-8D03-72EAB4A61592}</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67" name="Google Shape;667;p7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68" name="Google Shape;668;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9" name="Google Shape;669;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70" name="Google Shape;670;p74"/>
          <p:cNvGraphicFramePr/>
          <p:nvPr/>
        </p:nvGraphicFramePr>
        <p:xfrm>
          <a:off x="2048100" y="2426525"/>
          <a:ext cx="3000000" cy="3000000"/>
        </p:xfrm>
        <a:graphic>
          <a:graphicData uri="http://schemas.openxmlformats.org/drawingml/2006/table">
            <a:tbl>
              <a:tblPr>
                <a:noFill/>
                <a:tableStyleId>{3875301F-4837-4C1F-8D03-72EAB4A61592}</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671" name="Google Shape;671;p74"/>
          <p:cNvSpPr/>
          <p:nvPr/>
        </p:nvSpPr>
        <p:spPr>
          <a:xfrm>
            <a:off x="3199600" y="520289"/>
            <a:ext cx="1901650" cy="687100"/>
          </a:xfrm>
          <a:custGeom>
            <a:rect b="b" l="l" r="r" t="t"/>
            <a:pathLst>
              <a:path extrusionOk="0" h="27484" w="76066">
                <a:moveTo>
                  <a:pt x="0" y="27484"/>
                </a:moveTo>
                <a:cubicBezTo>
                  <a:pt x="0" y="16836"/>
                  <a:pt x="9942" y="5978"/>
                  <a:pt x="20043" y="2611"/>
                </a:cubicBezTo>
                <a:cubicBezTo>
                  <a:pt x="38662" y="-3595"/>
                  <a:pt x="76066" y="1096"/>
                  <a:pt x="76066" y="20722"/>
                </a:cubicBezTo>
              </a:path>
            </a:pathLst>
          </a:custGeom>
          <a:noFill/>
          <a:ln cap="flat" cmpd="sng" w="38100">
            <a:solidFill>
              <a:srgbClr val="980000"/>
            </a:solidFill>
            <a:prstDash val="solid"/>
            <a:round/>
            <a:headEnd len="med" w="med" type="none"/>
            <a:tailEnd len="med" w="med" type="triangle"/>
          </a:ln>
        </p:spPr>
      </p:sp>
      <p:cxnSp>
        <p:nvCxnSpPr>
          <p:cNvPr id="672" name="Google Shape;672;p74"/>
          <p:cNvCxnSpPr/>
          <p:nvPr/>
        </p:nvCxnSpPr>
        <p:spPr>
          <a:xfrm>
            <a:off x="3930075" y="1650400"/>
            <a:ext cx="2849400" cy="0"/>
          </a:xfrm>
          <a:prstGeom prst="straightConnector1">
            <a:avLst/>
          </a:prstGeom>
          <a:noFill/>
          <a:ln cap="flat" cmpd="sng" w="38100">
            <a:solidFill>
              <a:srgbClr val="980000"/>
            </a:solidFill>
            <a:prstDash val="solid"/>
            <a:round/>
            <a:headEnd len="med" w="med" type="none"/>
            <a:tailEnd len="med" w="med" type="none"/>
          </a:ln>
        </p:spPr>
      </p:cxn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78" name="Google Shape;678;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79" name="Google Shape;679;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0" name="Google Shape;680;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81" name="Google Shape;681;p75"/>
          <p:cNvGraphicFramePr/>
          <p:nvPr/>
        </p:nvGraphicFramePr>
        <p:xfrm>
          <a:off x="2048100" y="2426525"/>
          <a:ext cx="3000000" cy="3000000"/>
        </p:xfrm>
        <a:graphic>
          <a:graphicData uri="http://schemas.openxmlformats.org/drawingml/2006/table">
            <a:tbl>
              <a:tblPr>
                <a:noFill/>
                <a:tableStyleId>{3875301F-4837-4C1F-8D03-72EAB4A61592}</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87" name="Google Shape;687;p7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examples in pgAdmin!</a:t>
            </a:r>
            <a:endParaRPr sz="2900">
              <a:solidFill>
                <a:srgbClr val="434343"/>
              </a:solidFill>
              <a:latin typeface="Montserrat"/>
              <a:ea typeface="Montserrat"/>
              <a:cs typeface="Montserrat"/>
              <a:sym typeface="Montserrat"/>
            </a:endParaRPr>
          </a:p>
        </p:txBody>
      </p:sp>
      <p:pic>
        <p:nvPicPr>
          <p:cNvPr descr="watermark.jpg" id="688" name="Google Shape;688;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9" name="Google Shape;689;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7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WHERE</a:t>
            </a:r>
            <a:endParaRPr b="1">
              <a:latin typeface="Montserrat"/>
              <a:ea typeface="Montserrat"/>
              <a:cs typeface="Montserrat"/>
              <a:sym typeface="Montserrat"/>
            </a:endParaRPr>
          </a:p>
        </p:txBody>
      </p:sp>
      <p:sp>
        <p:nvSpPr>
          <p:cNvPr id="695" name="Google Shape;695;p7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696" name="Google Shape;696;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7" name="Google Shape;697;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03" name="Google Shape;703;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000000"/>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and </a:t>
            </a:r>
            <a:r>
              <a:rPr b="1" lang="en" sz="2900">
                <a:solidFill>
                  <a:srgbClr val="000000"/>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are the most fundamental SQL statements and you will find yourself using them often!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statement allows us to specify conditions on columns for the rows to be returned.</a:t>
            </a:r>
            <a:endParaRPr sz="2900">
              <a:solidFill>
                <a:srgbClr val="434343"/>
              </a:solidFill>
              <a:latin typeface="Montserrat"/>
              <a:ea typeface="Montserrat"/>
              <a:cs typeface="Montserrat"/>
              <a:sym typeface="Montserrat"/>
            </a:endParaRPr>
          </a:p>
        </p:txBody>
      </p:sp>
      <p:pic>
        <p:nvPicPr>
          <p:cNvPr descr="watermark.jpg" id="704" name="Google Shape;704;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05" name="Google Shape;705;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11" name="Google Shape;711;p7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Basic syntax example: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column1, column2</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conditions;</a:t>
            </a:r>
            <a:endParaRPr sz="2900">
              <a:solidFill>
                <a:srgbClr val="434343"/>
              </a:solidFill>
              <a:latin typeface="Montserrat"/>
              <a:ea typeface="Montserrat"/>
              <a:cs typeface="Montserrat"/>
              <a:sym typeface="Montserrat"/>
            </a:endParaRPr>
          </a:p>
        </p:txBody>
      </p:sp>
      <p:pic>
        <p:nvPicPr>
          <p:cNvPr descr="watermark.jpg" id="712" name="Google Shape;712;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13" name="Google Shape;713;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19" name="Google Shape;719;p8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000000"/>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clause appears immediately after the FROM clause of the SELECT statement.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conditions are used to filter the rows returned from the SELECT statement.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PostgreSQL provides a </a:t>
            </a:r>
            <a:r>
              <a:rPr lang="en" sz="2900">
                <a:solidFill>
                  <a:srgbClr val="434343"/>
                </a:solidFill>
                <a:latin typeface="Montserrat"/>
                <a:ea typeface="Montserrat"/>
                <a:cs typeface="Montserrat"/>
                <a:sym typeface="Montserrat"/>
              </a:rPr>
              <a:t>variety</a:t>
            </a:r>
            <a:r>
              <a:rPr lang="en" sz="2900">
                <a:solidFill>
                  <a:srgbClr val="434343"/>
                </a:solidFill>
                <a:latin typeface="Montserrat"/>
                <a:ea typeface="Montserrat"/>
                <a:cs typeface="Montserrat"/>
                <a:sym typeface="Montserrat"/>
              </a:rPr>
              <a:t> of standard operators to construct the conditions</a:t>
            </a:r>
            <a:endParaRPr sz="2900">
              <a:solidFill>
                <a:srgbClr val="434343"/>
              </a:solidFill>
              <a:latin typeface="Montserrat"/>
              <a:ea typeface="Montserrat"/>
              <a:cs typeface="Montserrat"/>
              <a:sym typeface="Montserrat"/>
            </a:endParaRPr>
          </a:p>
        </p:txBody>
      </p:sp>
      <p:pic>
        <p:nvPicPr>
          <p:cNvPr descr="watermark.jpg" id="720" name="Google Shape;720;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1" name="Google Shape;721;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27" name="Google Shape;727;p8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Comparison Operators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Compare a column value to something.</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 the price </a:t>
            </a:r>
            <a:r>
              <a:rPr i="1" lang="en" sz="2900">
                <a:solidFill>
                  <a:srgbClr val="434343"/>
                </a:solidFill>
                <a:latin typeface="Montserrat"/>
                <a:ea typeface="Montserrat"/>
                <a:cs typeface="Montserrat"/>
                <a:sym typeface="Montserrat"/>
              </a:rPr>
              <a:t>greater than </a:t>
            </a:r>
            <a:r>
              <a:rPr lang="en" sz="2900">
                <a:solidFill>
                  <a:srgbClr val="434343"/>
                </a:solidFill>
                <a:latin typeface="Montserrat"/>
                <a:ea typeface="Montserrat"/>
                <a:cs typeface="Montserrat"/>
                <a:sym typeface="Montserrat"/>
              </a:rPr>
              <a:t>$3.00?</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 the pet’s name </a:t>
            </a:r>
            <a:r>
              <a:rPr i="1" lang="en" sz="2900">
                <a:solidFill>
                  <a:srgbClr val="434343"/>
                </a:solidFill>
                <a:latin typeface="Montserrat"/>
                <a:ea typeface="Montserrat"/>
                <a:cs typeface="Montserrat"/>
                <a:sym typeface="Montserrat"/>
              </a:rPr>
              <a:t>equal to</a:t>
            </a:r>
            <a:r>
              <a:rPr b="1" i="1"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“Sam”?</a:t>
            </a:r>
            <a:endParaRPr b="1" sz="2900">
              <a:solidFill>
                <a:srgbClr val="434343"/>
              </a:solidFill>
              <a:latin typeface="Montserrat"/>
              <a:ea typeface="Montserrat"/>
              <a:cs typeface="Montserrat"/>
              <a:sym typeface="Montserrat"/>
            </a:endParaRPr>
          </a:p>
        </p:txBody>
      </p:sp>
      <p:pic>
        <p:nvPicPr>
          <p:cNvPr descr="watermark.jpg" id="728" name="Google Shape;728;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9" name="Google Shape;729;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3" name="Google Shape;103;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35" name="Google Shape;735;p82"/>
          <p:cNvSpPr txBox="1"/>
          <p:nvPr>
            <p:ph idx="1" type="body"/>
          </p:nvPr>
        </p:nvSpPr>
        <p:spPr>
          <a:xfrm>
            <a:off x="311700" y="1011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Comparison Operators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b="1" sz="2900">
              <a:solidFill>
                <a:srgbClr val="434343"/>
              </a:solidFill>
              <a:latin typeface="Montserrat"/>
              <a:ea typeface="Montserrat"/>
              <a:cs typeface="Montserrat"/>
              <a:sym typeface="Montserrat"/>
            </a:endParaRPr>
          </a:p>
        </p:txBody>
      </p:sp>
      <p:pic>
        <p:nvPicPr>
          <p:cNvPr descr="watermark.jpg" id="736" name="Google Shape;736;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graphicFrame>
        <p:nvGraphicFramePr>
          <p:cNvPr id="737" name="Google Shape;737;p82"/>
          <p:cNvGraphicFramePr/>
          <p:nvPr/>
        </p:nvGraphicFramePr>
        <p:xfrm>
          <a:off x="1556925" y="1691925"/>
          <a:ext cx="3000000" cy="3000000"/>
        </p:xfrm>
        <a:graphic>
          <a:graphicData uri="http://schemas.openxmlformats.org/drawingml/2006/table">
            <a:tbl>
              <a:tblPr>
                <a:noFill/>
                <a:tableStyleId>{3875301F-4837-4C1F-8D03-72EAB4A61592}</a:tableStyleId>
              </a:tblPr>
              <a:tblGrid>
                <a:gridCol w="3015075"/>
                <a:gridCol w="3015075"/>
              </a:tblGrid>
              <a:tr h="288400">
                <a:tc>
                  <a:txBody>
                    <a:bodyPr/>
                    <a:lstStyle/>
                    <a:p>
                      <a:pPr indent="0" lvl="0" marL="0" rtl="0" algn="ctr">
                        <a:spcBef>
                          <a:spcPts val="0"/>
                        </a:spcBef>
                        <a:spcAft>
                          <a:spcPts val="0"/>
                        </a:spcAft>
                        <a:buNone/>
                      </a:pPr>
                      <a:r>
                        <a:rPr b="1" lang="en" sz="1600">
                          <a:latin typeface="Montserrat"/>
                          <a:ea typeface="Montserrat"/>
                          <a:cs typeface="Montserrat"/>
                          <a:sym typeface="Montserrat"/>
                        </a:rPr>
                        <a:t>Operator</a:t>
                      </a:r>
                      <a:endParaRPr b="1" sz="16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600">
                          <a:latin typeface="Montserrat"/>
                          <a:ea typeface="Montserrat"/>
                          <a:cs typeface="Montserrat"/>
                          <a:sym typeface="Montserrat"/>
                        </a:rPr>
                        <a:t>Description</a:t>
                      </a:r>
                      <a:endParaRPr b="1" sz="16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98925">
                <a:tc>
                  <a:txBody>
                    <a:bodyPr/>
                    <a:lstStyle/>
                    <a:p>
                      <a:pPr indent="0" lvl="0" marL="0" rtl="0" algn="ctr">
                        <a:spcBef>
                          <a:spcPts val="0"/>
                        </a:spcBef>
                        <a:spcAft>
                          <a:spcPts val="0"/>
                        </a:spcAft>
                        <a:buNone/>
                      </a:pPr>
                      <a:r>
                        <a:rPr b="1" lang="en" sz="2000">
                          <a:latin typeface="Montserrat"/>
                          <a:ea typeface="Montserrat"/>
                          <a:cs typeface="Montserrat"/>
                          <a:sym typeface="Montserrat"/>
                        </a:rPr>
                        <a: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Equal</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&gt;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Greater than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&lt;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Less Than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&gt;=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Greater than or equal to</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&lt;=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Less than or equal to</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&lt;&gt;  </a:t>
                      </a:r>
                      <a:r>
                        <a:rPr lang="en" sz="2000">
                          <a:latin typeface="Montserrat"/>
                          <a:ea typeface="Montserrat"/>
                          <a:cs typeface="Montserrat"/>
                          <a:sym typeface="Montserrat"/>
                        </a:rPr>
                        <a:t>or</a:t>
                      </a:r>
                      <a:r>
                        <a:rPr b="1" lang="en" sz="2000">
                          <a:latin typeface="Montserrat"/>
                          <a:ea typeface="Montserrat"/>
                          <a:cs typeface="Montserrat"/>
                          <a:sym typeface="Montserrat"/>
                        </a:rPr>
                        <a:t> !=</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Not equal to</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43" name="Google Shape;743;p8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Logical Operators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Allow us to combine multiple comparison operators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AND</a:t>
            </a:r>
            <a:endParaRPr b="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OR</a:t>
            </a:r>
            <a:endParaRPr b="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NOT</a:t>
            </a:r>
            <a:endParaRPr b="1" sz="2900">
              <a:solidFill>
                <a:srgbClr val="434343"/>
              </a:solidFill>
              <a:latin typeface="Montserrat"/>
              <a:ea typeface="Montserrat"/>
              <a:cs typeface="Montserrat"/>
              <a:sym typeface="Montserrat"/>
            </a:endParaRPr>
          </a:p>
        </p:txBody>
      </p:sp>
      <p:pic>
        <p:nvPicPr>
          <p:cNvPr descr="watermark.jpg" id="744" name="Google Shape;744;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45" name="Google Shape;745;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51" name="Google Shape;751;p8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Syntax Example</a:t>
            </a:r>
            <a:endParaRPr b="1" sz="2900">
              <a:solidFill>
                <a:srgbClr val="434343"/>
              </a:solidFill>
              <a:latin typeface="Montserrat"/>
              <a:ea typeface="Montserrat"/>
              <a:cs typeface="Montserrat"/>
              <a:sym typeface="Montserrat"/>
            </a:endParaRPr>
          </a:p>
        </p:txBody>
      </p:sp>
      <p:pic>
        <p:nvPicPr>
          <p:cNvPr descr="watermark.jpg" id="752" name="Google Shape;752;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3" name="Google Shape;753;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54" name="Google Shape;754;p84"/>
          <p:cNvGraphicFramePr/>
          <p:nvPr/>
        </p:nvGraphicFramePr>
        <p:xfrm>
          <a:off x="2048100" y="2426525"/>
          <a:ext cx="3000000" cy="3000000"/>
        </p:xfrm>
        <a:graphic>
          <a:graphicData uri="http://schemas.openxmlformats.org/drawingml/2006/table">
            <a:tbl>
              <a:tblPr>
                <a:noFill/>
                <a:tableStyleId>{3875301F-4837-4C1F-8D03-72EAB4A61592}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60" name="Google Shape;760;p8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761" name="Google Shape;761;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2" name="Google Shape;762;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63" name="Google Shape;763;p85"/>
          <p:cNvGraphicFramePr/>
          <p:nvPr/>
        </p:nvGraphicFramePr>
        <p:xfrm>
          <a:off x="2048100" y="2426525"/>
          <a:ext cx="3000000" cy="3000000"/>
        </p:xfrm>
        <a:graphic>
          <a:graphicData uri="http://schemas.openxmlformats.org/drawingml/2006/table">
            <a:tbl>
              <a:tblPr>
                <a:noFill/>
                <a:tableStyleId>{3875301F-4837-4C1F-8D03-72EAB4A61592}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69" name="Google Shape;769;p8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let’s get only the people named David</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770" name="Google Shape;770;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71" name="Google Shape;771;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72" name="Google Shape;772;p86"/>
          <p:cNvGraphicFramePr/>
          <p:nvPr/>
        </p:nvGraphicFramePr>
        <p:xfrm>
          <a:off x="2048100" y="2426525"/>
          <a:ext cx="3000000" cy="3000000"/>
        </p:xfrm>
        <a:graphic>
          <a:graphicData uri="http://schemas.openxmlformats.org/drawingml/2006/table">
            <a:tbl>
              <a:tblPr>
                <a:noFill/>
                <a:tableStyleId>{3875301F-4837-4C1F-8D03-72EAB4A61592}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78" name="Google Shape;778;p8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a:t>
            </a:r>
            <a:endParaRPr sz="2900">
              <a:solidFill>
                <a:srgbClr val="434343"/>
              </a:solidFill>
              <a:latin typeface="Montserrat"/>
              <a:ea typeface="Montserrat"/>
              <a:cs typeface="Montserrat"/>
              <a:sym typeface="Montserrat"/>
            </a:endParaRPr>
          </a:p>
        </p:txBody>
      </p:sp>
      <p:pic>
        <p:nvPicPr>
          <p:cNvPr descr="watermark.jpg" id="779" name="Google Shape;779;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0" name="Google Shape;780;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81" name="Google Shape;781;p87"/>
          <p:cNvGraphicFramePr/>
          <p:nvPr/>
        </p:nvGraphicFramePr>
        <p:xfrm>
          <a:off x="2048100" y="2426525"/>
          <a:ext cx="3000000" cy="3000000"/>
        </p:xfrm>
        <a:graphic>
          <a:graphicData uri="http://schemas.openxmlformats.org/drawingml/2006/table">
            <a:tbl>
              <a:tblPr>
                <a:noFill/>
                <a:tableStyleId>{3875301F-4837-4C1F-8D03-72EAB4A61592}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87" name="Google Shape;787;p8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a:t>
            </a:r>
            <a:endParaRPr sz="2900">
              <a:solidFill>
                <a:srgbClr val="434343"/>
              </a:solidFill>
              <a:latin typeface="Montserrat"/>
              <a:ea typeface="Montserrat"/>
              <a:cs typeface="Montserrat"/>
              <a:sym typeface="Montserrat"/>
            </a:endParaRPr>
          </a:p>
        </p:txBody>
      </p:sp>
      <p:pic>
        <p:nvPicPr>
          <p:cNvPr descr="watermark.jpg" id="788" name="Google Shape;788;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9" name="Google Shape;789;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90" name="Google Shape;790;p88"/>
          <p:cNvGraphicFramePr/>
          <p:nvPr/>
        </p:nvGraphicFramePr>
        <p:xfrm>
          <a:off x="2048100" y="2426525"/>
          <a:ext cx="3000000" cy="3000000"/>
        </p:xfrm>
        <a:graphic>
          <a:graphicData uri="http://schemas.openxmlformats.org/drawingml/2006/table">
            <a:tbl>
              <a:tblPr>
                <a:noFill/>
                <a:tableStyleId>{3875301F-4837-4C1F-8D03-72EAB4A61592}</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96" name="Google Shape;796;p8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a:t>
            </a:r>
            <a:endParaRPr sz="2900">
              <a:solidFill>
                <a:srgbClr val="434343"/>
              </a:solidFill>
              <a:latin typeface="Montserrat"/>
              <a:ea typeface="Montserrat"/>
              <a:cs typeface="Montserrat"/>
              <a:sym typeface="Montserrat"/>
            </a:endParaRPr>
          </a:p>
        </p:txBody>
      </p:sp>
      <p:pic>
        <p:nvPicPr>
          <p:cNvPr descr="watermark.jpg" id="797" name="Google Shape;797;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8" name="Google Shape;798;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99" name="Google Shape;799;p89"/>
          <p:cNvGraphicFramePr/>
          <p:nvPr/>
        </p:nvGraphicFramePr>
        <p:xfrm>
          <a:off x="2048100" y="2426525"/>
          <a:ext cx="3000000" cy="3000000"/>
        </p:xfrm>
        <a:graphic>
          <a:graphicData uri="http://schemas.openxmlformats.org/drawingml/2006/table">
            <a:tbl>
              <a:tblPr>
                <a:noFill/>
                <a:tableStyleId>{3875301F-4837-4C1F-8D03-72EAB4A61592}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05" name="Google Shape;805;p9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 </a:t>
            </a:r>
            <a:r>
              <a:rPr b="1" lang="en" sz="2900">
                <a:solidFill>
                  <a:srgbClr val="434343"/>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choice= ‘Red’</a:t>
            </a:r>
            <a:endParaRPr sz="2900">
              <a:solidFill>
                <a:srgbClr val="434343"/>
              </a:solidFill>
              <a:latin typeface="Montserrat"/>
              <a:ea typeface="Montserrat"/>
              <a:cs typeface="Montserrat"/>
              <a:sym typeface="Montserrat"/>
            </a:endParaRPr>
          </a:p>
        </p:txBody>
      </p:sp>
      <p:pic>
        <p:nvPicPr>
          <p:cNvPr descr="watermark.jpg" id="806" name="Google Shape;806;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7" name="Google Shape;807;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808" name="Google Shape;808;p90"/>
          <p:cNvGraphicFramePr/>
          <p:nvPr/>
        </p:nvGraphicFramePr>
        <p:xfrm>
          <a:off x="2048100" y="2426525"/>
          <a:ext cx="3000000" cy="3000000"/>
        </p:xfrm>
        <a:graphic>
          <a:graphicData uri="http://schemas.openxmlformats.org/drawingml/2006/table">
            <a:tbl>
              <a:tblPr>
                <a:noFill/>
                <a:tableStyleId>{3875301F-4837-4C1F-8D03-72EAB4A61592}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9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WHERE</a:t>
            </a:r>
            <a:endParaRPr b="1">
              <a:latin typeface="Montserrat"/>
              <a:ea typeface="Montserrat"/>
              <a:cs typeface="Montserrat"/>
              <a:sym typeface="Montserrat"/>
            </a:endParaRPr>
          </a:p>
        </p:txBody>
      </p:sp>
      <p:sp>
        <p:nvSpPr>
          <p:cNvPr id="814" name="Google Shape;814;p9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a:p>
            <a:pPr indent="0" lvl="0" marL="0" rtl="0" algn="ctr">
              <a:spcBef>
                <a:spcPts val="0"/>
              </a:spcBef>
              <a:spcAft>
                <a:spcPts val="0"/>
              </a:spcAft>
              <a:buNone/>
            </a:pPr>
            <a:r>
              <a:rPr lang="en"/>
              <a:t>Code Along Examples</a:t>
            </a:r>
            <a:endParaRPr/>
          </a:p>
        </p:txBody>
      </p:sp>
      <p:pic>
        <p:nvPicPr>
          <p:cNvPr descr="watermark.jpg" id="815" name="Google Shape;815;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6" name="Google Shape;816;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1" name="Google Shape;111;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4" name="Google Shape;114;p20"/>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9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WHERE</a:t>
            </a:r>
            <a:endParaRPr b="1">
              <a:latin typeface="Montserrat"/>
              <a:ea typeface="Montserrat"/>
              <a:cs typeface="Montserrat"/>
              <a:sym typeface="Montserrat"/>
            </a:endParaRPr>
          </a:p>
        </p:txBody>
      </p:sp>
      <p:sp>
        <p:nvSpPr>
          <p:cNvPr id="822" name="Google Shape;822;p9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 Task</a:t>
            </a:r>
            <a:endParaRPr/>
          </a:p>
        </p:txBody>
      </p:sp>
      <p:pic>
        <p:nvPicPr>
          <p:cNvPr descr="watermark.jpg" id="823" name="Google Shape;823;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4" name="Google Shape;824;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30" name="Google Shape;830;p9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now know enough to answer more realistic business questions and tasks instead of directly asking for specific SQL tasks.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From now on we will focus more on directly asking the business related questions, to more realistically model a typical task.</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31" name="Google Shape;831;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2" name="Google Shape;832;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38" name="Google Shape;838;p9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many customers have the first name Jared?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of:</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t>
            </a:r>
            <a:r>
              <a:rPr b="1" lang="en" sz="2900">
                <a:solidFill>
                  <a:srgbClr val="434343"/>
                </a:solidFill>
                <a:latin typeface="Montserrat"/>
                <a:ea typeface="Montserrat"/>
                <a:cs typeface="Montserrat"/>
                <a:sym typeface="Montserrat"/>
              </a:rPr>
              <a:t>SELECT WHERE</a:t>
            </a:r>
            <a:r>
              <a:rPr lang="en" sz="2900">
                <a:solidFill>
                  <a:srgbClr val="434343"/>
                </a:solidFill>
                <a:latin typeface="Montserrat"/>
                <a:ea typeface="Montserrat"/>
                <a:cs typeface="Montserrat"/>
                <a:sym typeface="Montserrat"/>
              </a:rPr>
              <a:t> to find “Jared” in the </a:t>
            </a:r>
            <a:r>
              <a:rPr b="1" lang="en" sz="2900">
                <a:solidFill>
                  <a:srgbClr val="434343"/>
                </a:solidFill>
                <a:latin typeface="Montserrat"/>
                <a:ea typeface="Montserrat"/>
                <a:cs typeface="Montserrat"/>
                <a:sym typeface="Montserrat"/>
              </a:rPr>
              <a:t>first_name </a:t>
            </a:r>
            <a:r>
              <a:rPr lang="en" sz="2900">
                <a:solidFill>
                  <a:srgbClr val="434343"/>
                </a:solidFill>
                <a:latin typeface="Montserrat"/>
                <a:ea typeface="Montserrat"/>
                <a:cs typeface="Montserrat"/>
                <a:sym typeface="Montserrat"/>
              </a:rPr>
              <a:t>column in the </a:t>
            </a:r>
            <a:r>
              <a:rPr b="1" lang="en" sz="2900">
                <a:solidFill>
                  <a:srgbClr val="434343"/>
                </a:solidFill>
                <a:latin typeface="Montserrat"/>
                <a:ea typeface="Montserrat"/>
                <a:cs typeface="Montserrat"/>
                <a:sym typeface="Montserrat"/>
              </a:rPr>
              <a:t>customer </a:t>
            </a:r>
            <a:r>
              <a:rPr lang="en" sz="2900">
                <a:solidFill>
                  <a:srgbClr val="434343"/>
                </a:solidFill>
                <a:latin typeface="Montserrat"/>
                <a:ea typeface="Montserrat"/>
                <a:cs typeface="Montserrat"/>
                <a:sym typeface="Montserrat"/>
              </a:rPr>
              <a:t>table.</a:t>
            </a:r>
            <a:endParaRPr sz="2900">
              <a:solidFill>
                <a:srgbClr val="434343"/>
              </a:solidFill>
              <a:latin typeface="Montserrat"/>
              <a:ea typeface="Montserrat"/>
              <a:cs typeface="Montserrat"/>
              <a:sym typeface="Montserrat"/>
            </a:endParaRPr>
          </a:p>
        </p:txBody>
      </p:sp>
      <p:pic>
        <p:nvPicPr>
          <p:cNvPr descr="watermark.jpg" id="839" name="Google Shape;839;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0" name="Google Shape;840;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46" name="Google Shape;846;p9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One last thing to keep in mind is that as we continue to learn more about SQL, you will soon realize there are usually many different ways to arrive at the same solution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Verify your work mainly against the expected result instead of our SQL solution</a:t>
            </a:r>
            <a:endParaRPr sz="2900">
              <a:solidFill>
                <a:srgbClr val="434343"/>
              </a:solidFill>
              <a:latin typeface="Montserrat"/>
              <a:ea typeface="Montserrat"/>
              <a:cs typeface="Montserrat"/>
              <a:sym typeface="Montserrat"/>
            </a:endParaRPr>
          </a:p>
        </p:txBody>
      </p:sp>
      <p:pic>
        <p:nvPicPr>
          <p:cNvPr descr="watermark.jpg" id="847" name="Google Shape;847;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8" name="Google Shape;848;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54" name="Google Shape;854;p9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Business Situation/Question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855" name="Google Shape;855;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6" name="Google Shape;856;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62" name="Google Shape;862;p9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No. 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forgot their wallet at our store! We need to track down their email to inform them.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the email for the customer with the name Nancy Thomas?</a:t>
            </a:r>
            <a:endParaRPr sz="2900">
              <a:solidFill>
                <a:srgbClr val="434343"/>
              </a:solidFill>
              <a:latin typeface="Montserrat"/>
              <a:ea typeface="Montserrat"/>
              <a:cs typeface="Montserrat"/>
              <a:sym typeface="Montserrat"/>
            </a:endParaRPr>
          </a:p>
        </p:txBody>
      </p:sp>
      <p:pic>
        <p:nvPicPr>
          <p:cNvPr descr="watermark.jpg" id="863" name="Google Shape;863;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4" name="Google Shape;864;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70" name="Google Shape;870;p9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a:t>
            </a:r>
            <a:r>
              <a:rPr lang="en" sz="2900">
                <a:solidFill>
                  <a:srgbClr val="434343"/>
                </a:solidFill>
                <a:latin typeface="Montserrat"/>
                <a:ea typeface="Montserrat"/>
                <a:cs typeface="Montserrat"/>
                <a:sym typeface="Montserrat"/>
              </a:rPr>
              <a:t> for Challenge No. 1</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71" name="Google Shape;871;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2" name="Google Shape;872;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73" name="Google Shape;873;p98"/>
          <p:cNvPicPr preferRelativeResize="0"/>
          <p:nvPr/>
        </p:nvPicPr>
        <p:blipFill>
          <a:blip r:embed="rId4">
            <a:alphaModFix/>
          </a:blip>
          <a:stretch>
            <a:fillRect/>
          </a:stretch>
        </p:blipFill>
        <p:spPr>
          <a:xfrm>
            <a:off x="1288725" y="2058175"/>
            <a:ext cx="5887075" cy="155352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79" name="Google Shape;879;p9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for </a:t>
            </a:r>
            <a:r>
              <a:rPr lang="en" sz="2900">
                <a:solidFill>
                  <a:srgbClr val="434343"/>
                </a:solidFill>
                <a:latin typeface="Montserrat"/>
                <a:ea typeface="Montserrat"/>
                <a:cs typeface="Montserrat"/>
                <a:sym typeface="Montserrat"/>
              </a:rPr>
              <a:t>Challenge No. 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customer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the capitalization and spelling of the names is correct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AND to combine conditions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single quotes around the ‘string’</a:t>
            </a:r>
            <a:endParaRPr sz="2900">
              <a:solidFill>
                <a:srgbClr val="434343"/>
              </a:solidFill>
              <a:latin typeface="Montserrat"/>
              <a:ea typeface="Montserrat"/>
              <a:cs typeface="Montserrat"/>
              <a:sym typeface="Montserrat"/>
            </a:endParaRPr>
          </a:p>
        </p:txBody>
      </p:sp>
      <p:pic>
        <p:nvPicPr>
          <p:cNvPr descr="watermark.jpg" id="880" name="Google Shape;880;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1" name="Google Shape;881;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87" name="Google Shape;887;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r>
              <a:rPr lang="en" sz="2900">
                <a:solidFill>
                  <a:srgbClr val="434343"/>
                </a:solidFill>
                <a:latin typeface="Montserrat"/>
                <a:ea typeface="Montserrat"/>
                <a:cs typeface="Montserrat"/>
                <a:sym typeface="Montserrat"/>
              </a:rPr>
              <a:t> for Challenge No. 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email FROM customer</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WHERE first_name = ‘Nancy’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AND last_name = ‘Thomas’;</a:t>
            </a:r>
            <a:endParaRPr sz="2900">
              <a:solidFill>
                <a:srgbClr val="434343"/>
              </a:solidFill>
              <a:latin typeface="Montserrat"/>
              <a:ea typeface="Montserrat"/>
              <a:cs typeface="Montserrat"/>
              <a:sym typeface="Montserrat"/>
            </a:endParaRPr>
          </a:p>
        </p:txBody>
      </p:sp>
      <p:pic>
        <p:nvPicPr>
          <p:cNvPr descr="watermark.jpg" id="888" name="Google Shape;888;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9" name="Google Shape;889;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95" name="Google Shape;895;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No. 2</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wants to know what the movie “Outlaw Hanky” is about.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Could you give them the description for the movie “Outlaw Hanky”?</a:t>
            </a:r>
            <a:endParaRPr sz="2900">
              <a:solidFill>
                <a:srgbClr val="434343"/>
              </a:solidFill>
              <a:latin typeface="Montserrat"/>
              <a:ea typeface="Montserrat"/>
              <a:cs typeface="Montserrat"/>
              <a:sym typeface="Montserrat"/>
            </a:endParaRPr>
          </a:p>
        </p:txBody>
      </p:sp>
      <p:pic>
        <p:nvPicPr>
          <p:cNvPr descr="watermark.jpg" id="896" name="Google Shape;896;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7" name="Google Shape;897;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1" name="Google Shape;121;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22" name="Google Shape;122;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 name="Google Shape;123;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4" name="Google Shape;124;p21"/>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26" name="Google Shape;126;p21"/>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28" name="Google Shape;128;p21"/>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30" name="Google Shape;130;p21"/>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03" name="Google Shape;903;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 for Challenge No. 2</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04" name="Google Shape;904;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5" name="Google Shape;905;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906" name="Google Shape;906;p102"/>
          <p:cNvPicPr preferRelativeResize="0"/>
          <p:nvPr/>
        </p:nvPicPr>
        <p:blipFill>
          <a:blip r:embed="rId4">
            <a:alphaModFix/>
          </a:blip>
          <a:stretch>
            <a:fillRect/>
          </a:stretch>
        </p:blipFill>
        <p:spPr>
          <a:xfrm>
            <a:off x="572125" y="2671050"/>
            <a:ext cx="7999748" cy="1116725"/>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12" name="Google Shape;912;p10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for Challenge No. 2</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film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the capitalization and spelling of the movie name is correct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single quotes around the ‘string’</a:t>
            </a:r>
            <a:endParaRPr sz="2900">
              <a:solidFill>
                <a:srgbClr val="434343"/>
              </a:solidFill>
              <a:latin typeface="Montserrat"/>
              <a:ea typeface="Montserrat"/>
              <a:cs typeface="Montserrat"/>
              <a:sym typeface="Montserrat"/>
            </a:endParaRPr>
          </a:p>
        </p:txBody>
      </p:sp>
      <p:pic>
        <p:nvPicPr>
          <p:cNvPr descr="watermark.jpg" id="913" name="Google Shape;913;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4" name="Google Shape;914;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20" name="Google Shape;920;p10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 for Challenge No. 2</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description FROM film</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title = ‘Outlaw Hanky’;</a:t>
            </a:r>
            <a:endParaRPr sz="2900">
              <a:solidFill>
                <a:srgbClr val="434343"/>
              </a:solidFill>
              <a:latin typeface="Montserrat"/>
              <a:ea typeface="Montserrat"/>
              <a:cs typeface="Montserrat"/>
              <a:sym typeface="Montserrat"/>
            </a:endParaRPr>
          </a:p>
        </p:txBody>
      </p:sp>
      <p:pic>
        <p:nvPicPr>
          <p:cNvPr descr="watermark.jpg" id="921" name="Google Shape;921;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2" name="Google Shape;922;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28" name="Google Shape;928;p10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No. 3</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is late on their movie return, and we’ve mailed them a letter to their address at</a:t>
            </a:r>
            <a:r>
              <a:rPr b="1" lang="en" sz="2900">
                <a:solidFill>
                  <a:srgbClr val="434343"/>
                </a:solidFill>
                <a:latin typeface="Montserrat"/>
                <a:ea typeface="Montserrat"/>
                <a:cs typeface="Montserrat"/>
                <a:sym typeface="Montserrat"/>
              </a:rPr>
              <a:t> ‘259 Ipoh Drive’</a:t>
            </a:r>
            <a:r>
              <a:rPr lang="en" sz="2900">
                <a:solidFill>
                  <a:srgbClr val="434343"/>
                </a:solidFill>
                <a:latin typeface="Montserrat"/>
                <a:ea typeface="Montserrat"/>
                <a:cs typeface="Montserrat"/>
                <a:sym typeface="Montserrat"/>
              </a:rPr>
              <a:t>. We should also call them on the phone to let them know.</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Can you get the phone number for the customer who lives at </a:t>
            </a:r>
            <a:r>
              <a:rPr b="1" lang="en" sz="2900">
                <a:solidFill>
                  <a:srgbClr val="434343"/>
                </a:solidFill>
                <a:latin typeface="Montserrat"/>
                <a:ea typeface="Montserrat"/>
                <a:cs typeface="Montserrat"/>
                <a:sym typeface="Montserrat"/>
              </a:rPr>
              <a:t>‘259 Ipoh Drive’?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929" name="Google Shape;929;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0" name="Google Shape;930;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36" name="Google Shape;936;p10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 for Challenge No. 3</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37" name="Google Shape;937;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8" name="Google Shape;938;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939" name="Google Shape;939;p106"/>
          <p:cNvPicPr preferRelativeResize="0"/>
          <p:nvPr/>
        </p:nvPicPr>
        <p:blipFill>
          <a:blip r:embed="rId4">
            <a:alphaModFix/>
          </a:blip>
          <a:stretch>
            <a:fillRect/>
          </a:stretch>
        </p:blipFill>
        <p:spPr>
          <a:xfrm>
            <a:off x="2024688" y="2022848"/>
            <a:ext cx="5094624" cy="2485825"/>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45" name="Google Shape;945;p10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for Challenge No. 3</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address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the capitalization and spelling of the address is correct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single quotes around the ‘string’</a:t>
            </a:r>
            <a:endParaRPr sz="2900">
              <a:solidFill>
                <a:srgbClr val="434343"/>
              </a:solidFill>
              <a:latin typeface="Montserrat"/>
              <a:ea typeface="Montserrat"/>
              <a:cs typeface="Montserrat"/>
              <a:sym typeface="Montserrat"/>
            </a:endParaRPr>
          </a:p>
        </p:txBody>
      </p:sp>
      <p:pic>
        <p:nvPicPr>
          <p:cNvPr descr="watermark.jpg" id="946" name="Google Shape;946;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7" name="Google Shape;947;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53" name="Google Shape;953;p10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 for Challenge No. 3</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phone FROM address</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address= ‘259 Ipoh Drive’;</a:t>
            </a:r>
            <a:endParaRPr sz="2900">
              <a:solidFill>
                <a:srgbClr val="434343"/>
              </a:solidFill>
              <a:latin typeface="Montserrat"/>
              <a:ea typeface="Montserrat"/>
              <a:cs typeface="Montserrat"/>
              <a:sym typeface="Montserrat"/>
            </a:endParaRPr>
          </a:p>
        </p:txBody>
      </p:sp>
      <p:pic>
        <p:nvPicPr>
          <p:cNvPr descr="watermark.jpg" id="954" name="Google Shape;954;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5" name="Google Shape;955;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10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ORDER BY</a:t>
            </a:r>
            <a:endParaRPr b="1">
              <a:latin typeface="Montserrat"/>
              <a:ea typeface="Montserrat"/>
              <a:cs typeface="Montserrat"/>
              <a:sym typeface="Montserrat"/>
            </a:endParaRPr>
          </a:p>
        </p:txBody>
      </p:sp>
      <p:sp>
        <p:nvSpPr>
          <p:cNvPr id="961" name="Google Shape;961;p10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62" name="Google Shape;962;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3" name="Google Shape;963;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69" name="Google Shape;969;p11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may have noticed PostgreSQL sometimes returns the same request query results in a different order.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ORDER BY to sort rows based on a column value, in either ascending or descending order.</a:t>
            </a:r>
            <a:endParaRPr sz="2900">
              <a:solidFill>
                <a:srgbClr val="434343"/>
              </a:solidFill>
              <a:latin typeface="Montserrat"/>
              <a:ea typeface="Montserrat"/>
              <a:cs typeface="Montserrat"/>
              <a:sym typeface="Montserrat"/>
            </a:endParaRPr>
          </a:p>
        </p:txBody>
      </p:sp>
      <p:pic>
        <p:nvPicPr>
          <p:cNvPr descr="watermark.jpg" id="970" name="Google Shape;970;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1" name="Google Shape;971;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77" name="Google Shape;977;p11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Basic syntax for ORDER BY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column_1,column_2</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ORDER BY</a:t>
            </a:r>
            <a:r>
              <a:rPr lang="en" sz="2900">
                <a:solidFill>
                  <a:srgbClr val="434343"/>
                </a:solidFill>
                <a:latin typeface="Montserrat"/>
                <a:ea typeface="Montserrat"/>
                <a:cs typeface="Montserrat"/>
                <a:sym typeface="Montserrat"/>
              </a:rPr>
              <a:t> column_1 </a:t>
            </a:r>
            <a:r>
              <a:rPr b="1" lang="en" sz="2900">
                <a:solidFill>
                  <a:srgbClr val="434343"/>
                </a:solidFill>
                <a:latin typeface="Montserrat"/>
                <a:ea typeface="Montserrat"/>
                <a:cs typeface="Montserrat"/>
                <a:sym typeface="Montserrat"/>
              </a:rPr>
              <a:t>ASC / DESC</a:t>
            </a:r>
            <a:endParaRPr b="1" sz="2900">
              <a:solidFill>
                <a:srgbClr val="434343"/>
              </a:solidFill>
              <a:latin typeface="Montserrat"/>
              <a:ea typeface="Montserrat"/>
              <a:cs typeface="Montserrat"/>
              <a:sym typeface="Montserrat"/>
            </a:endParaRPr>
          </a:p>
        </p:txBody>
      </p:sp>
      <p:pic>
        <p:nvPicPr>
          <p:cNvPr descr="watermark.jpg" id="978" name="Google Shape;978;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9" name="Google Shape;979;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