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</p:sldMasterIdLst>
  <p:notesMasterIdLst>
    <p:notesMasterId r:id="rId12"/>
  </p:notesMasterIdLst>
  <p:sldIdLst>
    <p:sldId id="256" r:id="rId2"/>
    <p:sldId id="257" r:id="rId3"/>
    <p:sldId id="385" r:id="rId4"/>
    <p:sldId id="386" r:id="rId5"/>
    <p:sldId id="387" r:id="rId6"/>
    <p:sldId id="388" r:id="rId7"/>
    <p:sldId id="394" r:id="rId8"/>
    <p:sldId id="390" r:id="rId9"/>
    <p:sldId id="391" r:id="rId10"/>
    <p:sldId id="39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99ABB-6C27-4607-A6B8-37325EF7C8DF}" v="550" dt="2024-01-26T18:31:07.788"/>
  </p1510:revLst>
</p1510:revInfo>
</file>

<file path=ppt/tableStyles.xml><?xml version="1.0" encoding="utf-8"?>
<a:tblStyleLst xmlns:a="http://schemas.openxmlformats.org/drawingml/2006/main" def="{7EDAA5A6-19E7-4E45-93B5-1E4C77323BCE}">
  <a:tblStyle styleId="{7EDAA5A6-19E7-4E45-93B5-1E4C77323B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1800AA-63AE-4A20-9CDE-E5367209BFB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ED123D-1A3D-4E99-B4C5-7E5FCE6259C0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0D7F33-0EEE-411F-8318-C0D0F224C5DB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AFD97A-A97F-488A-84BA-A4D422198408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70711-330C-4AE7-87BD-40ADEE04571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8" autoAdjust="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59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9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8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957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22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65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15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081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50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026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0192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24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391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803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635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421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117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7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504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990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801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9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358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19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828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6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665249" y="1033268"/>
            <a:ext cx="5872975" cy="1665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b="0" u="sng" dirty="0">
                <a:solidFill>
                  <a:schemeClr val="bg1">
                    <a:lumMod val="25000"/>
                  </a:schemeClr>
                </a:solidFill>
              </a:rPr>
              <a:t>Teaching Experience Enhancing Academic Skills</a:t>
            </a:r>
            <a:r>
              <a:rPr lang="en-US" sz="3200" b="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en-US" sz="3200" b="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en-US" sz="2800" b="0" dirty="0">
                <a:solidFill>
                  <a:schemeClr val="bg1">
                    <a:lumMod val="25000"/>
                  </a:schemeClr>
                </a:solidFill>
              </a:rPr>
              <a:t>Internship Presentation</a:t>
            </a:r>
            <a:endParaRPr sz="30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806498" y="3049698"/>
            <a:ext cx="5478965" cy="51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IN" dirty="0"/>
              <a:t>My 28-Day Internship </a:t>
            </a:r>
            <a:r>
              <a:rPr lang="en-IN" dirty="0" smtClean="0"/>
              <a:t>at </a:t>
            </a:r>
            <a:r>
              <a:rPr lang="en-IN" dirty="0" err="1"/>
              <a:t>Shivappanna</a:t>
            </a:r>
            <a:r>
              <a:rPr lang="en-IN" dirty="0"/>
              <a:t> </a:t>
            </a:r>
            <a:r>
              <a:rPr lang="en-IN" dirty="0" err="1"/>
              <a:t>Gundali</a:t>
            </a:r>
            <a:r>
              <a:rPr lang="en-IN" dirty="0"/>
              <a:t> Kannada Medium School, </a:t>
            </a:r>
            <a:r>
              <a:rPr lang="en-IN" dirty="0" err="1"/>
              <a:t>Hebbal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-1979944" y="88021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598925" y="1500944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In summary, my 28-day internship at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Shivappanna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Gundali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 Kannada Medium School has been transformative, enhancing my teaching methods, classroom management, and communication skills. Proficient in educational technology, I navigated challenges with resilience, and collaborative projects emphasized the value of reflective teaching. 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Grateful for the school's support, this internship is a pivotal chapter in my educational journey, laying a solid foundation for future endeavors.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1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657832" y="1602749"/>
            <a:ext cx="7481713" cy="1389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I extend my sincere thanks to </a:t>
            </a:r>
            <a:r>
              <a:rPr lang="en-US" sz="1400" dirty="0" err="1">
                <a:solidFill>
                  <a:schemeClr val="bg1">
                    <a:lumMod val="25000"/>
                  </a:schemeClr>
                </a:solidFill>
              </a:rPr>
              <a:t>Shivappanna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25000"/>
                  </a:schemeClr>
                </a:solidFill>
              </a:rPr>
              <a:t>Gundali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 Kannada Medium School for the invaluable 28-day internship opportunity. Grateful to the school administration, teaching staff, and students for their warm welcome and cooperation.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Special appreciation to Mrs. </a:t>
            </a:r>
            <a:r>
              <a:rPr lang="en-US" sz="1400" dirty="0" err="1">
                <a:solidFill>
                  <a:schemeClr val="bg1">
                    <a:lumMod val="25000"/>
                  </a:schemeClr>
                </a:solidFill>
              </a:rPr>
              <a:t>Seema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25000"/>
                  </a:schemeClr>
                </a:solidFill>
              </a:rPr>
              <a:t>Malaani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, the Principal, for her permission and constant support. Acknowledging the dedicated teaching faculty for their guidance and expressing gratitude </a:t>
            </a:r>
            <a:r>
              <a:rPr lang="en-US" sz="1400">
                <a:solidFill>
                  <a:schemeClr val="bg1">
                    <a:lumMod val="25000"/>
                  </a:schemeClr>
                </a:solidFill>
              </a:rPr>
              <a:t>to </a:t>
            </a:r>
            <a:r>
              <a:rPr lang="en-US" sz="1400" smtClean="0">
                <a:solidFill>
                  <a:schemeClr val="bg1">
                    <a:lumMod val="25000"/>
                  </a:schemeClr>
                </a:solidFill>
              </a:rPr>
              <a:t>the 4th </a:t>
            </a:r>
            <a:r>
              <a:rPr lang="en-US" sz="1400">
                <a:solidFill>
                  <a:schemeClr val="bg1">
                    <a:lumMod val="25000"/>
                  </a:schemeClr>
                </a:solidFill>
              </a:rPr>
              <a:t>and </a:t>
            </a:r>
            <a:r>
              <a:rPr lang="en-US" sz="1400" smtClean="0">
                <a:solidFill>
                  <a:schemeClr val="bg1">
                    <a:lumMod val="25000"/>
                  </a:schemeClr>
                </a:solidFill>
              </a:rPr>
              <a:t>5th 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standard students for their active participation and enthusiasm.</a:t>
            </a:r>
            <a:endParaRPr sz="14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-1233444" y="85553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Acknowledgement</a:t>
            </a:r>
            <a:endParaRPr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-1136332" y="5808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Executive Summary</a:t>
            </a:r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Thanks to everyone involved in the success of the internship.</a:t>
            </a:r>
          </a:p>
          <a:p>
            <a:pPr marL="114300" indent="0">
              <a:buNone/>
            </a:pP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Objectives focused on enhancing students' understanding  academic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indi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 , academic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English and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Maths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Active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engagement with students through daily teaching sessions in an interactive and participative manner.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Emphasis on creating a positive and inclusive learning environment.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Reflection on personal and professional growth.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6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-1958513" y="80877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598925" y="1500944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The internship took place at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Shivappanna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Gundali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 Kannada Medium School, known for its commitment to providing quality education.</a:t>
            </a:r>
          </a:p>
          <a:p>
            <a:pPr marL="114300" indent="0">
              <a:buNone/>
            </a:pP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Mission and vision of the school: Empowering students with knowledge, integrity, and a sense of responsibility for a future of academic excellence and societal contribution.</a:t>
            </a:r>
          </a:p>
          <a:p>
            <a:pPr marL="114300" indent="0">
              <a:buNone/>
            </a:pP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4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-1387013" y="45008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Concepts </a:t>
            </a:r>
            <a:r>
              <a:rPr lang="en-US" dirty="0" smtClean="0"/>
              <a:t> </a:t>
            </a:r>
            <a:r>
              <a:rPr lang="en-US" dirty="0"/>
              <a:t>Taught : </a:t>
            </a:r>
            <a:endParaRPr lang="en-IN"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556062" y="1093750"/>
            <a:ext cx="7717500" cy="366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1. Hind: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4B472A"/>
                </a:solidFill>
              </a:rPr>
              <a:t>13 </a:t>
            </a:r>
            <a:r>
              <a:rPr lang="en-US" dirty="0" err="1">
                <a:solidFill>
                  <a:srgbClr val="4B472A"/>
                </a:solidFill>
              </a:rPr>
              <a:t>स्वर</a:t>
            </a:r>
            <a:r>
              <a:rPr lang="en-US" dirty="0">
                <a:solidFill>
                  <a:srgbClr val="4B472A"/>
                </a:solidFill>
              </a:rPr>
              <a:t> (</a:t>
            </a:r>
            <a:r>
              <a:rPr lang="en-US" dirty="0" err="1">
                <a:solidFill>
                  <a:srgbClr val="4B472A"/>
                </a:solidFill>
              </a:rPr>
              <a:t>वाउवेल्स</a:t>
            </a:r>
            <a:r>
              <a:rPr lang="en-US" dirty="0">
                <a:solidFill>
                  <a:srgbClr val="4B472A"/>
                </a:solidFill>
              </a:rPr>
              <a:t>) </a:t>
            </a:r>
            <a:r>
              <a:rPr lang="en-US" dirty="0" err="1">
                <a:solidFill>
                  <a:srgbClr val="4B472A"/>
                </a:solidFill>
              </a:rPr>
              <a:t>और</a:t>
            </a:r>
            <a:r>
              <a:rPr lang="en-US" dirty="0">
                <a:solidFill>
                  <a:srgbClr val="4B472A"/>
                </a:solidFill>
              </a:rPr>
              <a:t> 36 </a:t>
            </a:r>
            <a:r>
              <a:rPr lang="en-US" dirty="0" err="1">
                <a:solidFill>
                  <a:srgbClr val="4B472A"/>
                </a:solidFill>
              </a:rPr>
              <a:t>व्यंजन</a:t>
            </a:r>
            <a:r>
              <a:rPr lang="en-US" dirty="0">
                <a:solidFill>
                  <a:srgbClr val="4B472A"/>
                </a:solidFill>
              </a:rPr>
              <a:t> (</a:t>
            </a:r>
            <a:r>
              <a:rPr lang="en-US" dirty="0" err="1">
                <a:solidFill>
                  <a:srgbClr val="4B472A"/>
                </a:solidFill>
              </a:rPr>
              <a:t>कॉन्सोनेंट्स</a:t>
            </a:r>
            <a:r>
              <a:rPr lang="en-US" dirty="0">
                <a:solidFill>
                  <a:srgbClr val="4B472A"/>
                </a:solidFill>
              </a:rPr>
              <a:t>) </a:t>
            </a:r>
            <a:r>
              <a:rPr lang="en-US" dirty="0" err="1">
                <a:solidFill>
                  <a:srgbClr val="4B472A"/>
                </a:solidFill>
              </a:rPr>
              <a:t>का</a:t>
            </a:r>
            <a:r>
              <a:rPr lang="en-US" dirty="0">
                <a:solidFill>
                  <a:srgbClr val="4B472A"/>
                </a:solidFill>
              </a:rPr>
              <a:t> </a:t>
            </a:r>
            <a:r>
              <a:rPr lang="en-US" dirty="0" err="1">
                <a:solidFill>
                  <a:srgbClr val="4B472A"/>
                </a:solidFill>
              </a:rPr>
              <a:t>परिचय</a:t>
            </a:r>
            <a:r>
              <a:rPr lang="en-US" dirty="0">
                <a:solidFill>
                  <a:srgbClr val="4B472A"/>
                </a:solidFill>
              </a:rPr>
              <a:t>।</a:t>
            </a:r>
          </a:p>
          <a:p>
            <a:pPr lvl="1"/>
            <a:r>
              <a:rPr lang="en-US" dirty="0" err="1">
                <a:solidFill>
                  <a:srgbClr val="4B472A"/>
                </a:solidFill>
              </a:rPr>
              <a:t>शब्दों</a:t>
            </a:r>
            <a:r>
              <a:rPr lang="en-US" dirty="0">
                <a:solidFill>
                  <a:srgbClr val="4B472A"/>
                </a:solidFill>
              </a:rPr>
              <a:t> </a:t>
            </a:r>
            <a:r>
              <a:rPr lang="en-US" dirty="0" err="1">
                <a:solidFill>
                  <a:srgbClr val="4B472A"/>
                </a:solidFill>
              </a:rPr>
              <a:t>का</a:t>
            </a:r>
            <a:r>
              <a:rPr lang="en-US" dirty="0">
                <a:solidFill>
                  <a:srgbClr val="4B472A"/>
                </a:solidFill>
              </a:rPr>
              <a:t> </a:t>
            </a:r>
            <a:r>
              <a:rPr lang="en-US" dirty="0" err="1">
                <a:solidFill>
                  <a:srgbClr val="4B472A"/>
                </a:solidFill>
              </a:rPr>
              <a:t>रचना</a:t>
            </a:r>
            <a:r>
              <a:rPr lang="en-US" dirty="0">
                <a:solidFill>
                  <a:srgbClr val="4B472A"/>
                </a:solidFill>
              </a:rPr>
              <a:t>।</a:t>
            </a:r>
          </a:p>
          <a:p>
            <a:pPr lvl="1"/>
            <a:r>
              <a:rPr lang="en-US" dirty="0" err="1">
                <a:solidFill>
                  <a:srgbClr val="4B472A"/>
                </a:solidFill>
              </a:rPr>
              <a:t>एकवचन</a:t>
            </a:r>
            <a:r>
              <a:rPr lang="en-US" dirty="0">
                <a:solidFill>
                  <a:srgbClr val="4B472A"/>
                </a:solidFill>
              </a:rPr>
              <a:t> </a:t>
            </a:r>
            <a:r>
              <a:rPr lang="en-US" dirty="0" err="1">
                <a:solidFill>
                  <a:srgbClr val="4B472A"/>
                </a:solidFill>
              </a:rPr>
              <a:t>बहुवचन</a:t>
            </a:r>
            <a:endParaRPr lang="en-US" dirty="0">
              <a:solidFill>
                <a:srgbClr val="4B472A"/>
              </a:solidFill>
            </a:endParaRPr>
          </a:p>
          <a:p>
            <a:pPr marL="596900" lvl="1" indent="0">
              <a:buNone/>
            </a:pPr>
            <a:endParaRPr lang="en-US" dirty="0">
              <a:solidFill>
                <a:srgbClr val="1D1D1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2. Academic </a:t>
            </a:r>
            <a:r>
              <a:rPr lang="en-US" b="1" dirty="0">
                <a:solidFill>
                  <a:srgbClr val="4B472A"/>
                </a:solidFill>
              </a:rPr>
              <a:t>English</a:t>
            </a: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English Literature (poems and stories )</a:t>
            </a: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English Grammar</a:t>
            </a:r>
          </a:p>
          <a:p>
            <a:pPr lvl="2">
              <a:buFont typeface="Wingdings"/>
              <a:buChar char="§"/>
            </a:pP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Writing Letter (formal and informal)</a:t>
            </a:r>
          </a:p>
          <a:p>
            <a:pPr lvl="2">
              <a:buFont typeface="Wingdings"/>
              <a:buChar char="§"/>
            </a:pP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>Writing essay</a:t>
            </a:r>
          </a:p>
          <a:p>
            <a:pPr marL="596900" lvl="1" indent="0">
              <a:buClr>
                <a:srgbClr val="A0A299"/>
              </a:buClr>
              <a:buNone/>
            </a:pP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 3.Mathematics: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Algebra</a:t>
            </a: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Number System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34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-1958513" y="47437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IN"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541775" y="967339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4. Practical Application Exercises: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Hands-on Activities</a:t>
            </a: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Collaborative Projects</a:t>
            </a:r>
          </a:p>
          <a:p>
            <a:pPr lvl="1"/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5. Continuous Assessment and Feedback: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Regular Assessments</a:t>
            </a: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Individual Feedback Sessions</a:t>
            </a:r>
          </a:p>
          <a:p>
            <a:pPr marL="596900" lvl="1" indent="0">
              <a:buNone/>
            </a:pP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6. Interactive Learning Environment: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Engaging Discussions</a:t>
            </a: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Q&amp;A Sessions</a:t>
            </a:r>
          </a:p>
          <a:p>
            <a:pPr lvl="1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Wrap-up and Recap Sessions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994426" y="4684944"/>
            <a:ext cx="254428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After class pic on the last Day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DC1FA4D8-9026-5D70-218D-DD6B6E479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C637606-5E43-23D4-C9E2-19E312C46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D44893-105D-8393-58B9-D6D36087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13" y="505987"/>
            <a:ext cx="3770393" cy="41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-694503" y="62228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             Some Moments from Internship: </a:t>
            </a:r>
            <a:endParaRPr lang="en-IN" dirty="0"/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658229" y="4029004"/>
            <a:ext cx="340670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Mam, helping us out to know each other.</a:t>
            </a:r>
          </a:p>
        </p:txBody>
      </p:sp>
      <p:pic>
        <p:nvPicPr>
          <p:cNvPr id="2" name="Picture 1" descr="A group of people sitting in a classroom&#10;&#10;Description automatically generated">
            <a:extLst>
              <a:ext uri="{FF2B5EF4-FFF2-40B4-BE49-F238E27FC236}">
                <a16:creationId xmlns:a16="http://schemas.microsoft.com/office/drawing/2014/main" id="{A0FC80E1-E8BB-5ECF-57C7-C14F2180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56" y="1323411"/>
            <a:ext cx="5175849" cy="25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-1408445" y="85878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Challenges Faced:</a:t>
            </a:r>
            <a:endParaRPr lang="en-IN"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598925" y="1500944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Diverse Learning Needs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: Encountered varying levels of academic proficiency among students, requiring personalized approaches.</a:t>
            </a:r>
          </a:p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Time Management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: Managed the limited time available for each session, balancing content delivery with interactive activities and assessments.</a:t>
            </a:r>
          </a:p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Technical Glitches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: Faced challenges specially due to language barrier many things I was not able to make them understand because of my accent.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89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-1708482" y="8659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Challenges Faced:</a:t>
            </a:r>
            <a:endParaRPr lang="en-IN"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598925" y="1500944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 startAt="4"/>
            </a:pP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 Maintaining Engagement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: Worked to sustain student engagement throughout    the sessions, especially during  when students were not knowing the word in </a:t>
            </a:r>
            <a:r>
              <a:rPr lang="en-US" dirty="0" err="1">
                <a:solidFill>
                  <a:schemeClr val="bg1">
                    <a:lumMod val="25000"/>
                  </a:schemeClr>
                </a:solidFill>
              </a:rPr>
              <a:t>english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 .</a:t>
            </a:r>
          </a:p>
          <a:p>
            <a:pPr>
              <a:lnSpc>
                <a:spcPct val="150000"/>
              </a:lnSpc>
              <a:buAutoNum type="arabicPeriod" startAt="4"/>
            </a:pPr>
            <a:r>
              <a:rPr lang="en-US" u="sng" dirty="0">
                <a:solidFill>
                  <a:schemeClr val="bg1">
                    <a:lumMod val="25000"/>
                  </a:schemeClr>
                </a:solidFill>
              </a:rPr>
              <a:t>Individual Student Attention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: Faced the challenge of providing sufficient attention  to each student in a diverse classroom setting.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71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405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Garamond</vt:lpstr>
      <vt:lpstr>Hammersmith One</vt:lpstr>
      <vt:lpstr>Roboto Condensed Light</vt:lpstr>
      <vt:lpstr>Wingdings</vt:lpstr>
      <vt:lpstr>Organic</vt:lpstr>
      <vt:lpstr>Teaching Experience Enhancing Academic Skills Internship Presentation</vt:lpstr>
      <vt:lpstr>Acknowledgement</vt:lpstr>
      <vt:lpstr>Executive Summary</vt:lpstr>
      <vt:lpstr>Introduction</vt:lpstr>
      <vt:lpstr>Concepts  Taught : </vt:lpstr>
      <vt:lpstr>PowerPoint Presentation</vt:lpstr>
      <vt:lpstr>             Some Moments from Internship: </vt:lpstr>
      <vt:lpstr>Challenges Faced:</vt:lpstr>
      <vt:lpstr>Challenges Faced: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Academic Skills: Internship Presentation</dc:title>
  <cp:lastModifiedBy>lenovo</cp:lastModifiedBy>
  <cp:revision>107</cp:revision>
  <dcterms:modified xsi:type="dcterms:W3CDTF">2024-01-27T06:11:15Z</dcterms:modified>
</cp:coreProperties>
</file>