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61BF-AA73-4B9B-A568-5C324A2E6176}"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68C39-85A8-4525-9B02-B83F802D4B26}" type="slidenum">
              <a:rPr lang="en-US" smtClean="0"/>
              <a:t>‹#›</a:t>
            </a:fld>
            <a:endParaRPr lang="en-US"/>
          </a:p>
        </p:txBody>
      </p:sp>
    </p:spTree>
    <p:extLst>
      <p:ext uri="{BB962C8B-B14F-4D97-AF65-F5344CB8AC3E}">
        <p14:creationId xmlns:p14="http://schemas.microsoft.com/office/powerpoint/2010/main" val="130546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68C39-85A8-4525-9B02-B83F802D4B26}" type="slidenum">
              <a:rPr lang="en-US" smtClean="0"/>
              <a:t>12</a:t>
            </a:fld>
            <a:endParaRPr lang="en-US"/>
          </a:p>
        </p:txBody>
      </p:sp>
    </p:spTree>
    <p:extLst>
      <p:ext uri="{BB962C8B-B14F-4D97-AF65-F5344CB8AC3E}">
        <p14:creationId xmlns:p14="http://schemas.microsoft.com/office/powerpoint/2010/main" val="13716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1D1228B-17E2-40CD-B1C3-C22B8B590051}"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29816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42874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183897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4543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64660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1228B-17E2-40CD-B1C3-C22B8B59005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489789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1228B-17E2-40CD-B1C3-C22B8B59005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84626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1228B-17E2-40CD-B1C3-C22B8B59005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1865301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1228B-17E2-40CD-B1C3-C22B8B59005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9380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1228B-17E2-40CD-B1C3-C22B8B59005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225606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D1228B-17E2-40CD-B1C3-C22B8B59005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247171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112380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1228B-17E2-40CD-B1C3-C22B8B590051}"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5474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1228B-17E2-40CD-B1C3-C22B8B59005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400497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1228B-17E2-40CD-B1C3-C22B8B590051}"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36407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276263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1228B-17E2-40CD-B1C3-C22B8B59005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5B4A-BE60-4DB7-8309-C6932ABFAADE}" type="slidenum">
              <a:rPr lang="en-US" smtClean="0"/>
              <a:t>‹#›</a:t>
            </a:fld>
            <a:endParaRPr lang="en-US"/>
          </a:p>
        </p:txBody>
      </p:sp>
    </p:spTree>
    <p:extLst>
      <p:ext uri="{BB962C8B-B14F-4D97-AF65-F5344CB8AC3E}">
        <p14:creationId xmlns:p14="http://schemas.microsoft.com/office/powerpoint/2010/main" val="413316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1D1228B-17E2-40CD-B1C3-C22B8B590051}"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7F5B4A-BE60-4DB7-8309-C6932ABFAADE}" type="slidenum">
              <a:rPr lang="en-US" smtClean="0"/>
              <a:t>‹#›</a:t>
            </a:fld>
            <a:endParaRPr lang="en-US"/>
          </a:p>
        </p:txBody>
      </p:sp>
    </p:spTree>
    <p:extLst>
      <p:ext uri="{BB962C8B-B14F-4D97-AF65-F5344CB8AC3E}">
        <p14:creationId xmlns:p14="http://schemas.microsoft.com/office/powerpoint/2010/main" val="41022138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ED99-92B0-DF35-765C-9EAF2B3A11FC}"/>
              </a:ext>
            </a:extLst>
          </p:cNvPr>
          <p:cNvSpPr>
            <a:spLocks noGrp="1"/>
          </p:cNvSpPr>
          <p:nvPr>
            <p:ph type="ctrTitle"/>
          </p:nvPr>
        </p:nvSpPr>
        <p:spPr>
          <a:xfrm>
            <a:off x="430969" y="1289303"/>
            <a:ext cx="8621591" cy="1416027"/>
          </a:xfrm>
        </p:spPr>
        <p:txBody>
          <a:bodyPr>
            <a:normAutofit/>
          </a:bodyPr>
          <a:lstStyle/>
          <a:p>
            <a:r>
              <a:rPr lang="en-US" sz="5400" b="1" i="0" u="none" strike="noStrike" baseline="0" dirty="0">
                <a:latin typeface="Roboto-Bold"/>
              </a:rPr>
              <a:t>Bank Telemarketing Campaign</a:t>
            </a:r>
            <a:endParaRPr lang="en-US" sz="5400" dirty="0"/>
          </a:p>
        </p:txBody>
      </p:sp>
      <p:sp>
        <p:nvSpPr>
          <p:cNvPr id="3" name="Subtitle 2">
            <a:extLst>
              <a:ext uri="{FF2B5EF4-FFF2-40B4-BE49-F238E27FC236}">
                <a16:creationId xmlns:a16="http://schemas.microsoft.com/office/drawing/2014/main" id="{658D022D-1A7A-EF96-90C5-3F105EE5073C}"/>
              </a:ext>
            </a:extLst>
          </p:cNvPr>
          <p:cNvSpPr>
            <a:spLocks noGrp="1"/>
          </p:cNvSpPr>
          <p:nvPr>
            <p:ph type="subTitle" idx="1"/>
          </p:nvPr>
        </p:nvSpPr>
        <p:spPr>
          <a:xfrm>
            <a:off x="2249425" y="3429000"/>
            <a:ext cx="9233684" cy="1078992"/>
          </a:xfrm>
        </p:spPr>
        <p:txBody>
          <a:bodyPr>
            <a:normAutofit/>
          </a:bodyPr>
          <a:lstStyle/>
          <a:p>
            <a:r>
              <a:rPr lang="en-US" dirty="0"/>
              <a:t>Exploratory Data Analysis and Strategic Recommendation</a:t>
            </a:r>
          </a:p>
        </p:txBody>
      </p:sp>
      <p:cxnSp>
        <p:nvCxnSpPr>
          <p:cNvPr id="5" name="Straight Connector 4">
            <a:extLst>
              <a:ext uri="{FF2B5EF4-FFF2-40B4-BE49-F238E27FC236}">
                <a16:creationId xmlns:a16="http://schemas.microsoft.com/office/drawing/2014/main" id="{BDAC01C3-761A-69E3-08E3-D9A05C671C6A}"/>
              </a:ext>
            </a:extLst>
          </p:cNvPr>
          <p:cNvCxnSpPr/>
          <p:nvPr/>
        </p:nvCxnSpPr>
        <p:spPr>
          <a:xfrm>
            <a:off x="221673" y="2955636"/>
            <a:ext cx="1159163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1841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6874-C78C-4C2C-80EB-4E535F9397DE}"/>
              </a:ext>
            </a:extLst>
          </p:cNvPr>
          <p:cNvSpPr>
            <a:spLocks noGrp="1"/>
          </p:cNvSpPr>
          <p:nvPr>
            <p:ph type="title"/>
          </p:nvPr>
        </p:nvSpPr>
        <p:spPr/>
        <p:txBody>
          <a:bodyPr>
            <a:normAutofit/>
          </a:bodyPr>
          <a:lstStyle/>
          <a:p>
            <a:r>
              <a:rPr lang="en-US" sz="3600" b="0" i="0" u="none" strike="noStrike" baseline="0" dirty="0">
                <a:latin typeface="Roboto-Regular"/>
              </a:rPr>
              <a:t>Categorical Variables Analysis</a:t>
            </a:r>
            <a:endParaRPr lang="en-US" sz="3600" dirty="0"/>
          </a:p>
        </p:txBody>
      </p:sp>
      <p:cxnSp>
        <p:nvCxnSpPr>
          <p:cNvPr id="5" name="Straight Connector 4">
            <a:extLst>
              <a:ext uri="{FF2B5EF4-FFF2-40B4-BE49-F238E27FC236}">
                <a16:creationId xmlns:a16="http://schemas.microsoft.com/office/drawing/2014/main" id="{FEE43E7E-3772-6E80-C058-6486BA16B166}"/>
              </a:ext>
            </a:extLst>
          </p:cNvPr>
          <p:cNvCxnSpPr>
            <a:cxnSpLocks/>
          </p:cNvCxnSpPr>
          <p:nvPr/>
        </p:nvCxnSpPr>
        <p:spPr>
          <a:xfrm>
            <a:off x="304800" y="1428750"/>
            <a:ext cx="114681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55EB0532-13BC-1962-3041-458A52F55F79}"/>
              </a:ext>
            </a:extLst>
          </p:cNvPr>
          <p:cNvPicPr>
            <a:picLocks noGrp="1" noChangeAspect="1" noChangeArrowheads="1"/>
          </p:cNvPicPr>
          <p:nvPr>
            <p:ph idx="1"/>
          </p:nvPr>
        </p:nvPicPr>
        <p:blipFill>
          <a:blip r:embed="rId3">
            <a:alphaModFix/>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66726" y="1543053"/>
            <a:ext cx="4352924" cy="5038722"/>
          </a:xfrm>
          <a:prstGeom prst="rect">
            <a:avLst/>
          </a:prstGeom>
          <a:noFill/>
          <a:effectLst>
            <a:outerShdw blurRad="50800" dist="38100" dir="5400000" algn="t" rotWithShape="0">
              <a:schemeClr val="accent1">
                <a:lumMod val="40000"/>
                <a:lumOff val="60000"/>
                <a:alpha val="53000"/>
              </a:scheme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C42D3CB-4BEB-6C1A-6486-3AD5BA6DD1A9}"/>
              </a:ext>
            </a:extLst>
          </p:cNvPr>
          <p:cNvSpPr txBox="1"/>
          <p:nvPr/>
        </p:nvSpPr>
        <p:spPr>
          <a:xfrm>
            <a:off x="5267325" y="1762971"/>
            <a:ext cx="6724650" cy="4462760"/>
          </a:xfrm>
          <a:prstGeom prst="rect">
            <a:avLst/>
          </a:prstGeom>
          <a:noFill/>
        </p:spPr>
        <p:txBody>
          <a:bodyPr wrap="square">
            <a:spAutoFit/>
          </a:bodyPr>
          <a:lstStyle/>
          <a:p>
            <a:r>
              <a:rPr lang="en-US" b="1" dirty="0"/>
              <a:t>Distribution of Job Type:</a:t>
            </a:r>
          </a:p>
          <a:p>
            <a:endParaRPr lang="en-US" b="1" dirty="0"/>
          </a:p>
          <a:p>
            <a:r>
              <a:rPr lang="en-US" sz="1400" dirty="0"/>
              <a:t>Management, Blue-collar, and Technician jobs are the most common, making up a significant percentage of the dataset. Students and unemployed represent smaller fractions. Understanding these distributions can help tailor marketing strategies to the most prevalent job categories.</a:t>
            </a:r>
          </a:p>
          <a:p>
            <a:endParaRPr lang="en-US" dirty="0"/>
          </a:p>
          <a:p>
            <a:r>
              <a:rPr lang="en-US" b="1" dirty="0"/>
              <a:t>Distribution of Education:</a:t>
            </a:r>
          </a:p>
          <a:p>
            <a:endParaRPr lang="en-US" b="1" dirty="0"/>
          </a:p>
          <a:p>
            <a:r>
              <a:rPr lang="en-US" sz="1400" dirty="0"/>
              <a:t>Secondary education is the most common, followed by tertiary and then primary. This indicates a broad range of educational backgrounds among the clients, with a significant portion having at least secondary education.</a:t>
            </a:r>
          </a:p>
          <a:p>
            <a:endParaRPr lang="en-US" dirty="0"/>
          </a:p>
          <a:p>
            <a:r>
              <a:rPr lang="en-US" b="1" dirty="0"/>
              <a:t>Distribution of Marital Status:</a:t>
            </a:r>
          </a:p>
          <a:p>
            <a:endParaRPr lang="en-US" b="1" dirty="0"/>
          </a:p>
          <a:p>
            <a:r>
              <a:rPr lang="en-US" sz="1400" dirty="0"/>
              <a:t>The majority of the dataset consists of married individuals, with single and divorced making up a smaller proportion. This could influence how products like term deposits are marketed, considering family financial planning needs</a:t>
            </a:r>
          </a:p>
        </p:txBody>
      </p:sp>
    </p:spTree>
    <p:extLst>
      <p:ext uri="{BB962C8B-B14F-4D97-AF65-F5344CB8AC3E}">
        <p14:creationId xmlns:p14="http://schemas.microsoft.com/office/powerpoint/2010/main" val="11415279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DB62-CE8F-6566-825E-6E5FAAC594F7}"/>
              </a:ext>
            </a:extLst>
          </p:cNvPr>
          <p:cNvSpPr>
            <a:spLocks noGrp="1"/>
          </p:cNvSpPr>
          <p:nvPr>
            <p:ph type="title"/>
          </p:nvPr>
        </p:nvSpPr>
        <p:spPr/>
        <p:txBody>
          <a:bodyPr>
            <a:normAutofit/>
          </a:bodyPr>
          <a:lstStyle/>
          <a:p>
            <a:r>
              <a:rPr lang="en-US" sz="3600" b="0" i="0" u="none" strike="noStrike" baseline="0" dirty="0">
                <a:latin typeface="Roboto-Regular"/>
              </a:rPr>
              <a:t>Temporal Analysis</a:t>
            </a:r>
            <a:endParaRPr lang="en-US" sz="3600" dirty="0"/>
          </a:p>
        </p:txBody>
      </p:sp>
      <p:pic>
        <p:nvPicPr>
          <p:cNvPr id="4098" name="Picture 2">
            <a:extLst>
              <a:ext uri="{FF2B5EF4-FFF2-40B4-BE49-F238E27FC236}">
                <a16:creationId xmlns:a16="http://schemas.microsoft.com/office/drawing/2014/main" id="{4D541F1A-857A-7CA9-3BCF-E4C7C16065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90474"/>
            <a:ext cx="5766353" cy="48133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2345C50-8BEE-9D3C-07D1-392903F644E5}"/>
              </a:ext>
            </a:extLst>
          </p:cNvPr>
          <p:cNvCxnSpPr/>
          <p:nvPr/>
        </p:nvCxnSpPr>
        <p:spPr>
          <a:xfrm>
            <a:off x="209550" y="1276350"/>
            <a:ext cx="116014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9D6B8-17DA-1A38-EB4A-CEBBD7356399}"/>
              </a:ext>
            </a:extLst>
          </p:cNvPr>
          <p:cNvSpPr txBox="1"/>
          <p:nvPr/>
        </p:nvSpPr>
        <p:spPr>
          <a:xfrm>
            <a:off x="6223553" y="1628587"/>
            <a:ext cx="6096000" cy="4339650"/>
          </a:xfrm>
          <a:prstGeom prst="rect">
            <a:avLst/>
          </a:prstGeom>
          <a:noFill/>
        </p:spPr>
        <p:txBody>
          <a:bodyPr wrap="square">
            <a:spAutoFit/>
          </a:bodyPr>
          <a:lstStyle/>
          <a:p>
            <a:r>
              <a:rPr lang="en-US" sz="1600" b="1" dirty="0"/>
              <a:t>Success Rate by Month:</a:t>
            </a:r>
          </a:p>
          <a:p>
            <a:endParaRPr lang="en-US" sz="1600" b="1" dirty="0"/>
          </a:p>
          <a:p>
            <a:r>
              <a:rPr lang="en-US" sz="1400" dirty="0"/>
              <a:t>There are distinct variations in success rates across different months. Months like March, December, September, and October show higher success rates, possibly due to seasonal factors or the timing of financial planning decisions by customers.</a:t>
            </a:r>
          </a:p>
          <a:p>
            <a:endParaRPr lang="en-US" sz="1400" dirty="0"/>
          </a:p>
          <a:p>
            <a:r>
              <a:rPr lang="en-US" sz="1400" dirty="0"/>
              <a:t>Months such as May, which has a higher volume of calls (as seen in previous distributions), shows one of the lower success rates, suggesting that a saturation of contacts might be counterproductive.</a:t>
            </a:r>
          </a:p>
          <a:p>
            <a:endParaRPr lang="en-US" sz="1600" dirty="0"/>
          </a:p>
          <a:p>
            <a:r>
              <a:rPr lang="en-US" sz="1600" b="1" dirty="0"/>
              <a:t>Success Rate by Day of Month:</a:t>
            </a:r>
          </a:p>
          <a:p>
            <a:endParaRPr lang="en-US" sz="1400" dirty="0"/>
          </a:p>
          <a:p>
            <a:r>
              <a:rPr lang="en-US" sz="1400" dirty="0"/>
              <a:t>The success rate appears to fluctuate throughout the month without a clear, consistent pattern. However, there are subtle peaks and troughs which could be related to payday cycles or other periodic financial behaviors.</a:t>
            </a:r>
          </a:p>
          <a:p>
            <a:endParaRPr lang="en-US" sz="1400" dirty="0"/>
          </a:p>
          <a:p>
            <a:r>
              <a:rPr lang="en-US" sz="1400" dirty="0"/>
              <a:t>There does not seem to be a strong, consistent trend indicating a particular day being significantly more effective for the campaign.</a:t>
            </a:r>
          </a:p>
        </p:txBody>
      </p:sp>
    </p:spTree>
    <p:extLst>
      <p:ext uri="{BB962C8B-B14F-4D97-AF65-F5344CB8AC3E}">
        <p14:creationId xmlns:p14="http://schemas.microsoft.com/office/powerpoint/2010/main" val="22607378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3994-2EF5-0744-E900-90406953F1DA}"/>
              </a:ext>
            </a:extLst>
          </p:cNvPr>
          <p:cNvSpPr>
            <a:spLocks noGrp="1"/>
          </p:cNvSpPr>
          <p:nvPr>
            <p:ph type="title"/>
          </p:nvPr>
        </p:nvSpPr>
        <p:spPr/>
        <p:txBody>
          <a:bodyPr>
            <a:normAutofit/>
          </a:bodyPr>
          <a:lstStyle/>
          <a:p>
            <a:r>
              <a:rPr lang="en-US" sz="3600" b="0" i="0" u="none" strike="noStrike" baseline="0" dirty="0">
                <a:latin typeface="Roboto-Regular"/>
              </a:rPr>
              <a:t>Feature Engineering</a:t>
            </a:r>
            <a:endParaRPr lang="en-US" sz="3600" dirty="0"/>
          </a:p>
        </p:txBody>
      </p:sp>
      <p:cxnSp>
        <p:nvCxnSpPr>
          <p:cNvPr id="5" name="Straight Connector 4">
            <a:extLst>
              <a:ext uri="{FF2B5EF4-FFF2-40B4-BE49-F238E27FC236}">
                <a16:creationId xmlns:a16="http://schemas.microsoft.com/office/drawing/2014/main" id="{9541CD99-3E36-BB7C-C6CA-A892BDED2AED}"/>
              </a:ext>
            </a:extLst>
          </p:cNvPr>
          <p:cNvCxnSpPr/>
          <p:nvPr/>
        </p:nvCxnSpPr>
        <p:spPr>
          <a:xfrm>
            <a:off x="257175" y="1400175"/>
            <a:ext cx="115252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844115-7F4F-31EC-FC2D-5AAC1270430B}"/>
              </a:ext>
            </a:extLst>
          </p:cNvPr>
          <p:cNvSpPr txBox="1"/>
          <p:nvPr/>
        </p:nvSpPr>
        <p:spPr>
          <a:xfrm>
            <a:off x="409574" y="1533674"/>
            <a:ext cx="11668125" cy="4893647"/>
          </a:xfrm>
          <a:prstGeom prst="rect">
            <a:avLst/>
          </a:prstGeom>
          <a:noFill/>
        </p:spPr>
        <p:txBody>
          <a:bodyPr wrap="square">
            <a:spAutoFit/>
          </a:bodyPr>
          <a:lstStyle/>
          <a:p>
            <a:r>
              <a:rPr lang="en-US" sz="1200" dirty="0"/>
              <a:t>New Features Created:</a:t>
            </a:r>
          </a:p>
          <a:p>
            <a:endParaRPr lang="en-US" sz="1200" dirty="0"/>
          </a:p>
          <a:p>
            <a:pPr marL="228600" indent="-228600">
              <a:buAutoNum type="arabicPeriod"/>
            </a:pPr>
            <a:r>
              <a:rPr lang="en-US" sz="1200" dirty="0"/>
              <a:t>Age Groups:</a:t>
            </a:r>
          </a:p>
          <a:p>
            <a:endParaRPr lang="en-US" sz="1200" dirty="0"/>
          </a:p>
          <a:p>
            <a:r>
              <a:rPr lang="en-US" sz="1200" dirty="0"/>
              <a:t>Under 30: 15.55%</a:t>
            </a:r>
          </a:p>
          <a:p>
            <a:r>
              <a:rPr lang="en-US" sz="1200" dirty="0"/>
              <a:t>30-40: 39.14%</a:t>
            </a:r>
          </a:p>
          <a:p>
            <a:r>
              <a:rPr lang="en-US" sz="1200" dirty="0"/>
              <a:t>40-50: 24.86%contact, poutcome, month, age_group, and income_category.</a:t>
            </a:r>
          </a:p>
          <a:p>
            <a:r>
              <a:rPr lang="en-US" sz="1200" dirty="0"/>
              <a:t>    </a:t>
            </a:r>
          </a:p>
          <a:p>
            <a:r>
              <a:rPr lang="en-US" sz="1200" dirty="0"/>
              <a:t>50-60: 17.83%</a:t>
            </a:r>
          </a:p>
          <a:p>
            <a:r>
              <a:rPr lang="en-US" sz="1200" dirty="0"/>
              <a:t>Over 60: 2.62%</a:t>
            </a:r>
          </a:p>
          <a:p>
            <a:r>
              <a:rPr lang="en-US" sz="1200" dirty="0"/>
              <a:t>This categorization can help in analyzing the responsiveness to the campaign across different age groups.</a:t>
            </a:r>
          </a:p>
          <a:p>
            <a:endParaRPr lang="en-US" sz="1200" dirty="0"/>
          </a:p>
          <a:p>
            <a:r>
              <a:rPr lang="en-US" sz="1200" dirty="0"/>
              <a:t>2. Income Categories:</a:t>
            </a:r>
          </a:p>
          <a:p>
            <a:endParaRPr lang="en-US" sz="1200" dirty="0"/>
          </a:p>
          <a:p>
            <a:r>
              <a:rPr lang="en-US" sz="1200" dirty="0"/>
              <a:t>Low: 29.87%</a:t>
            </a:r>
          </a:p>
          <a:p>
            <a:r>
              <a:rPr lang="en-US" sz="1200" dirty="0"/>
              <a:t>Lower Middle: 0.00% (no entries for this category)</a:t>
            </a:r>
          </a:p>
          <a:p>
            <a:r>
              <a:rPr lang="en-US" sz="1200" dirty="0"/>
              <a:t>Middle: 36.73%</a:t>
            </a:r>
          </a:p>
          <a:p>
            <a:r>
              <a:rPr lang="en-US" sz="1200" dirty="0"/>
              <a:t>Upper Middle: 9.19%</a:t>
            </a:r>
          </a:p>
          <a:p>
            <a:r>
              <a:rPr lang="en-US" sz="1200" dirty="0"/>
              <a:t>High: 20.92%</a:t>
            </a:r>
          </a:p>
          <a:p>
            <a:r>
              <a:rPr lang="en-US" sz="1200" dirty="0"/>
              <a:t>Very High: 3.29%</a:t>
            </a:r>
          </a:p>
          <a:p>
            <a:r>
              <a:rPr lang="en-US" sz="1200" dirty="0"/>
              <a:t>This segmentation might reveal preferences for term deposits based on income levels.</a:t>
            </a:r>
          </a:p>
          <a:p>
            <a:endParaRPr lang="en-US" sz="1200" dirty="0"/>
          </a:p>
          <a:p>
            <a:endParaRPr lang="en-US" sz="1200" dirty="0"/>
          </a:p>
          <a:p>
            <a:r>
              <a:rPr lang="en-US" sz="1200" dirty="0"/>
              <a:t>I've applied one-hot encoding to categorical variables such as Job, Edu, marital, contact, poutcome, month, age_group, and income_category.</a:t>
            </a:r>
          </a:p>
          <a:p>
            <a:r>
              <a:rPr lang="en-US" sz="1200" dirty="0"/>
              <a:t>This transformation converts these categories into a format suitable for modeling, where each category is represented as a binary feature.</a:t>
            </a:r>
          </a:p>
          <a:p>
            <a:endParaRPr lang="en-US" sz="1200" dirty="0"/>
          </a:p>
        </p:txBody>
      </p:sp>
    </p:spTree>
    <p:extLst>
      <p:ext uri="{BB962C8B-B14F-4D97-AF65-F5344CB8AC3E}">
        <p14:creationId xmlns:p14="http://schemas.microsoft.com/office/powerpoint/2010/main" val="34864629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DCF-2805-094A-976F-00F8A76252A8}"/>
              </a:ext>
            </a:extLst>
          </p:cNvPr>
          <p:cNvSpPr>
            <a:spLocks noGrp="1"/>
          </p:cNvSpPr>
          <p:nvPr>
            <p:ph type="title"/>
          </p:nvPr>
        </p:nvSpPr>
        <p:spPr/>
        <p:txBody>
          <a:bodyPr>
            <a:normAutofit/>
          </a:bodyPr>
          <a:lstStyle/>
          <a:p>
            <a:r>
              <a:rPr lang="en-US" sz="3600" b="0" i="0" u="none" strike="noStrike" baseline="0" dirty="0">
                <a:latin typeface="Roboto-Regular"/>
              </a:rPr>
              <a:t>Correlation Analysis</a:t>
            </a:r>
            <a:endParaRPr lang="en-US" sz="3600" dirty="0"/>
          </a:p>
        </p:txBody>
      </p:sp>
      <p:sp>
        <p:nvSpPr>
          <p:cNvPr id="3" name="Content Placeholder 2">
            <a:extLst>
              <a:ext uri="{FF2B5EF4-FFF2-40B4-BE49-F238E27FC236}">
                <a16:creationId xmlns:a16="http://schemas.microsoft.com/office/drawing/2014/main" id="{6EAA9AFB-950A-79B2-5A7C-3D2838BA1B7B}"/>
              </a:ext>
            </a:extLst>
          </p:cNvPr>
          <p:cNvSpPr>
            <a:spLocks noGrp="1"/>
          </p:cNvSpPr>
          <p:nvPr>
            <p:ph idx="1"/>
          </p:nvPr>
        </p:nvSpPr>
        <p:spPr/>
        <p:txBody>
          <a:bodyPr/>
          <a:lstStyle/>
          <a:p>
            <a:pPr marL="0" indent="0">
              <a:buNone/>
            </a:pPr>
            <a:endParaRPr lang="en-US" dirty="0"/>
          </a:p>
        </p:txBody>
      </p:sp>
      <p:cxnSp>
        <p:nvCxnSpPr>
          <p:cNvPr id="5" name="Straight Connector 4">
            <a:extLst>
              <a:ext uri="{FF2B5EF4-FFF2-40B4-BE49-F238E27FC236}">
                <a16:creationId xmlns:a16="http://schemas.microsoft.com/office/drawing/2014/main" id="{E09A5761-0361-CE61-E11F-689C0C3A0C51}"/>
              </a:ext>
            </a:extLst>
          </p:cNvPr>
          <p:cNvCxnSpPr/>
          <p:nvPr/>
        </p:nvCxnSpPr>
        <p:spPr>
          <a:xfrm>
            <a:off x="200025" y="1476375"/>
            <a:ext cx="116109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F6488FF6-B1B3-44F4-BCF4-D73B924B3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000" y="1619254"/>
            <a:ext cx="10233800" cy="494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9616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1FA2-5A50-C6A1-1114-7D2B254B94E2}"/>
              </a:ext>
            </a:extLst>
          </p:cNvPr>
          <p:cNvSpPr>
            <a:spLocks noGrp="1"/>
          </p:cNvSpPr>
          <p:nvPr>
            <p:ph type="title"/>
          </p:nvPr>
        </p:nvSpPr>
        <p:spPr>
          <a:xfrm>
            <a:off x="838200" y="365126"/>
            <a:ext cx="10515600" cy="889000"/>
          </a:xfrm>
        </p:spPr>
        <p:txBody>
          <a:bodyPr>
            <a:normAutofit/>
          </a:bodyPr>
          <a:lstStyle/>
          <a:p>
            <a:r>
              <a:rPr lang="en-US" sz="3600" b="0" i="0" u="none" strike="noStrike" baseline="0" dirty="0">
                <a:latin typeface="Roboto-Regular"/>
              </a:rPr>
              <a:t>Correlation Analysis</a:t>
            </a:r>
            <a:endParaRPr lang="en-US" sz="3600" dirty="0"/>
          </a:p>
        </p:txBody>
      </p:sp>
      <p:sp>
        <p:nvSpPr>
          <p:cNvPr id="5" name="TextBox 4">
            <a:extLst>
              <a:ext uri="{FF2B5EF4-FFF2-40B4-BE49-F238E27FC236}">
                <a16:creationId xmlns:a16="http://schemas.microsoft.com/office/drawing/2014/main" id="{2A83C55F-9375-B2F1-167C-6A362B489D62}"/>
              </a:ext>
            </a:extLst>
          </p:cNvPr>
          <p:cNvSpPr txBox="1"/>
          <p:nvPr/>
        </p:nvSpPr>
        <p:spPr>
          <a:xfrm>
            <a:off x="466724" y="1164134"/>
            <a:ext cx="11649076" cy="5693866"/>
          </a:xfrm>
          <a:prstGeom prst="rect">
            <a:avLst/>
          </a:prstGeom>
          <a:noFill/>
        </p:spPr>
        <p:txBody>
          <a:bodyPr wrap="square">
            <a:spAutoFit/>
          </a:bodyPr>
          <a:lstStyle/>
          <a:p>
            <a:r>
              <a:rPr lang="en-US" sz="2000" b="1" dirty="0"/>
              <a:t>Key Positive Correlations with Response</a:t>
            </a:r>
          </a:p>
          <a:p>
            <a:endParaRPr lang="en-US" sz="1400" dirty="0"/>
          </a:p>
          <a:p>
            <a:r>
              <a:rPr lang="en-US" sz="1400" b="1" dirty="0"/>
              <a:t>Duration: </a:t>
            </a:r>
          </a:p>
          <a:p>
            <a:r>
              <a:rPr lang="en-US" sz="1200" dirty="0"/>
              <a:t>The length of the call shows the strongest positive correlation with a successful response (0.395), suggesting that longer calls might lead to higher success rates.</a:t>
            </a:r>
          </a:p>
          <a:p>
            <a:endParaRPr lang="en-US" sz="1400" dirty="0"/>
          </a:p>
          <a:p>
            <a:r>
              <a:rPr lang="en-US" sz="1400" b="1" dirty="0"/>
              <a:t>Poutcome_success: </a:t>
            </a:r>
          </a:p>
          <a:p>
            <a:r>
              <a:rPr lang="en-US" sz="1200" dirty="0"/>
              <a:t>Previous campaign outcomes labeled as 'success' have a significant positive correlation (0.307), indicating that past success is a strong predictor of future results.</a:t>
            </a:r>
          </a:p>
          <a:p>
            <a:endParaRPr lang="en-US" sz="1400" b="1" dirty="0"/>
          </a:p>
          <a:p>
            <a:r>
              <a:rPr lang="en-US" sz="1400" b="1" dirty="0"/>
              <a:t>CustomerID: </a:t>
            </a:r>
          </a:p>
          <a:p>
            <a:r>
              <a:rPr lang="en-US" sz="1200" dirty="0"/>
              <a:t>Surprisingly, there is a moderate correlation (0.296), which might indicate a trend or pattern in how data was collected or recorded.</a:t>
            </a:r>
          </a:p>
          <a:p>
            <a:endParaRPr lang="en-US" sz="1400" b="1" dirty="0"/>
          </a:p>
          <a:p>
            <a:r>
              <a:rPr lang="en-US" sz="1400" b="1" dirty="0"/>
              <a:t>Age Group 'Over 60’: </a:t>
            </a:r>
          </a:p>
          <a:p>
            <a:r>
              <a:rPr lang="en-US" sz="1200" dirty="0"/>
              <a:t>Older individuals have a notably higher correlation (0.156) with positive responses, supporting targeted marketing efforts towards this age group.</a:t>
            </a:r>
          </a:p>
          <a:p>
            <a:endParaRPr lang="en-US" sz="1400" dirty="0"/>
          </a:p>
          <a:p>
            <a:r>
              <a:rPr lang="en-US" sz="1400" b="1" dirty="0"/>
              <a:t>Contact Method 'Cellular’: </a:t>
            </a:r>
          </a:p>
          <a:p>
            <a:r>
              <a:rPr lang="en-US" sz="1200" dirty="0"/>
              <a:t>Using cellular phones for contact correlates positively (0.136) with successful outcomes.</a:t>
            </a:r>
          </a:p>
          <a:p>
            <a:endParaRPr lang="en-US" sz="1400" b="1" dirty="0"/>
          </a:p>
          <a:p>
            <a:r>
              <a:rPr lang="en-US" sz="1400" b="1" dirty="0"/>
              <a:t>Months with High Success Rates:</a:t>
            </a:r>
          </a:p>
          <a:p>
            <a:r>
              <a:rPr lang="en-US" sz="1200" dirty="0"/>
              <a:t>Specific months like March, September, and October also show higher positive correlations, aligning with the earlier temporal analysis that suggested seasonal impacts on campaign effectiveness.</a:t>
            </a:r>
          </a:p>
          <a:p>
            <a:endParaRPr lang="en-US" sz="1400" dirty="0"/>
          </a:p>
          <a:p>
            <a:r>
              <a:rPr lang="en-US" sz="1400" b="1" dirty="0"/>
              <a:t>Multicollinearity:</a:t>
            </a:r>
          </a:p>
          <a:p>
            <a:r>
              <a:rPr lang="en-US" sz="1200" dirty="0"/>
              <a:t>The heatmap reveals some multicollinearity among dummy variables created from the same categorical variable, which is expected due to one-hot encoding. High correlations between different job types, education levels, and contact types may need to be addressed in modeling to avoid overfitting and improve model interpretability.</a:t>
            </a:r>
          </a:p>
          <a:p>
            <a:endParaRPr lang="en-US" sz="1400" dirty="0"/>
          </a:p>
          <a:p>
            <a:r>
              <a:rPr lang="en-US" sz="1400" b="1" dirty="0"/>
              <a:t>Missing Values:</a:t>
            </a:r>
          </a:p>
          <a:p>
            <a:r>
              <a:rPr lang="en-US" sz="1200" dirty="0"/>
              <a:t>income_category_Lower Middle has no correlation value (NaN) due to the absence of entries in this category, which might require further handling.</a:t>
            </a:r>
          </a:p>
        </p:txBody>
      </p:sp>
      <p:cxnSp>
        <p:nvCxnSpPr>
          <p:cNvPr id="7" name="Straight Connector 6">
            <a:extLst>
              <a:ext uri="{FF2B5EF4-FFF2-40B4-BE49-F238E27FC236}">
                <a16:creationId xmlns:a16="http://schemas.microsoft.com/office/drawing/2014/main" id="{43D104B4-4665-B1FA-C68E-EC7AD0095E08}"/>
              </a:ext>
            </a:extLst>
          </p:cNvPr>
          <p:cNvCxnSpPr>
            <a:cxnSpLocks/>
          </p:cNvCxnSpPr>
          <p:nvPr/>
        </p:nvCxnSpPr>
        <p:spPr>
          <a:xfrm>
            <a:off x="219075" y="1047750"/>
            <a:ext cx="115157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1233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32F3-2ADB-1220-FE73-BA20561CF154}"/>
              </a:ext>
            </a:extLst>
          </p:cNvPr>
          <p:cNvSpPr>
            <a:spLocks noGrp="1"/>
          </p:cNvSpPr>
          <p:nvPr>
            <p:ph type="title"/>
          </p:nvPr>
        </p:nvSpPr>
        <p:spPr/>
        <p:txBody>
          <a:bodyPr>
            <a:normAutofit/>
          </a:bodyPr>
          <a:lstStyle/>
          <a:p>
            <a:r>
              <a:rPr lang="en-US" sz="3600" b="0" i="0" u="none" strike="noStrike" baseline="0" dirty="0">
                <a:latin typeface="Roboto-Regular"/>
              </a:rPr>
              <a:t>Outlier Detection and Handling</a:t>
            </a:r>
            <a:endParaRPr lang="en-US" sz="3600" dirty="0"/>
          </a:p>
        </p:txBody>
      </p:sp>
      <p:cxnSp>
        <p:nvCxnSpPr>
          <p:cNvPr id="5" name="Straight Connector 4">
            <a:extLst>
              <a:ext uri="{FF2B5EF4-FFF2-40B4-BE49-F238E27FC236}">
                <a16:creationId xmlns:a16="http://schemas.microsoft.com/office/drawing/2014/main" id="{30B41439-C78A-8219-17F5-0D5529EEFDE3}"/>
              </a:ext>
            </a:extLst>
          </p:cNvPr>
          <p:cNvCxnSpPr/>
          <p:nvPr/>
        </p:nvCxnSpPr>
        <p:spPr>
          <a:xfrm>
            <a:off x="295275" y="1390650"/>
            <a:ext cx="114966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2CE543-E19E-143F-8AF9-81D8FBA4BBB1}"/>
              </a:ext>
            </a:extLst>
          </p:cNvPr>
          <p:cNvSpPr txBox="1"/>
          <p:nvPr/>
        </p:nvSpPr>
        <p:spPr>
          <a:xfrm>
            <a:off x="838200" y="1603375"/>
            <a:ext cx="11039475" cy="4678204"/>
          </a:xfrm>
          <a:prstGeom prst="rect">
            <a:avLst/>
          </a:prstGeom>
          <a:noFill/>
        </p:spPr>
        <p:txBody>
          <a:bodyPr wrap="square">
            <a:spAutoFit/>
          </a:bodyPr>
          <a:lstStyle/>
          <a:p>
            <a:r>
              <a:rPr lang="en-US" dirty="0"/>
              <a:t>Outliers were identified in the following numerical features based on the Interquartile Range (IQR) method:</a:t>
            </a:r>
          </a:p>
          <a:p>
            <a:endParaRPr lang="en-US" dirty="0"/>
          </a:p>
          <a:p>
            <a:r>
              <a:rPr lang="en-US" sz="1600" dirty="0"/>
              <a:t>Age: 487 outliers</a:t>
            </a:r>
          </a:p>
          <a:p>
            <a:r>
              <a:rPr lang="en-US" sz="1600" dirty="0"/>
              <a:t>Balance: 4,728 outliers</a:t>
            </a:r>
          </a:p>
          <a:p>
            <a:r>
              <a:rPr lang="en-US" sz="1600" dirty="0"/>
              <a:t>Duration: 3,232 outliers</a:t>
            </a:r>
          </a:p>
          <a:p>
            <a:endParaRPr lang="en-US" dirty="0"/>
          </a:p>
          <a:p>
            <a:r>
              <a:rPr lang="en-US" b="1" dirty="0"/>
              <a:t>Handling Strategies</a:t>
            </a:r>
          </a:p>
          <a:p>
            <a:r>
              <a:rPr lang="en-US" b="1" dirty="0"/>
              <a:t>Age:</a:t>
            </a:r>
          </a:p>
          <a:p>
            <a:r>
              <a:rPr lang="en-US" sz="1400" dirty="0"/>
              <a:t>Given the nature of age data and the relatively small number of outliers, it might be best to leave these as-is, assuming they represent legitimate age data.</a:t>
            </a:r>
          </a:p>
          <a:p>
            <a:endParaRPr lang="en-US" sz="1400" dirty="0"/>
          </a:p>
          <a:p>
            <a:r>
              <a:rPr lang="en-US" b="1" dirty="0"/>
              <a:t>Balance:</a:t>
            </a:r>
          </a:p>
          <a:p>
            <a:r>
              <a:rPr lang="en-US" sz="1400" dirty="0"/>
              <a:t>The large number of outliers suggests high variability in client balances. We could cap the balances at a certain threshold determined by the upper bound, or transform this variable to reduce skewness, such as applying a logarithmic transformation where values are non-zero.</a:t>
            </a:r>
          </a:p>
          <a:p>
            <a:endParaRPr lang="en-US" dirty="0"/>
          </a:p>
          <a:p>
            <a:r>
              <a:rPr lang="en-US" b="1" dirty="0"/>
              <a:t>Duration:</a:t>
            </a:r>
          </a:p>
          <a:p>
            <a:r>
              <a:rPr lang="en-US" sz="1400" dirty="0"/>
              <a:t>As this is the most strongly correlated feature with the response, care should be taken. Outliers might be capped at an upper bound, or similar to balance, a transformation could be applied to reduce the effect of extreme values.</a:t>
            </a:r>
          </a:p>
        </p:txBody>
      </p:sp>
    </p:spTree>
    <p:extLst>
      <p:ext uri="{BB962C8B-B14F-4D97-AF65-F5344CB8AC3E}">
        <p14:creationId xmlns:p14="http://schemas.microsoft.com/office/powerpoint/2010/main" val="13073461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BF92-EBAD-FC92-F213-3C3041D92249}"/>
              </a:ext>
            </a:extLst>
          </p:cNvPr>
          <p:cNvSpPr>
            <a:spLocks noGrp="1"/>
          </p:cNvSpPr>
          <p:nvPr>
            <p:ph type="title"/>
          </p:nvPr>
        </p:nvSpPr>
        <p:spPr/>
        <p:txBody>
          <a:bodyPr>
            <a:normAutofit/>
          </a:bodyPr>
          <a:lstStyle/>
          <a:p>
            <a:r>
              <a:rPr lang="en-US" sz="3600" b="0" i="0" u="none" strike="noStrike" baseline="0" dirty="0">
                <a:latin typeface="Roboto-Regular"/>
              </a:rPr>
              <a:t>Outlier Detection and Handling</a:t>
            </a:r>
            <a:endParaRPr lang="en-US" sz="3600" dirty="0"/>
          </a:p>
        </p:txBody>
      </p:sp>
      <p:cxnSp>
        <p:nvCxnSpPr>
          <p:cNvPr id="5" name="Straight Connector 4">
            <a:extLst>
              <a:ext uri="{FF2B5EF4-FFF2-40B4-BE49-F238E27FC236}">
                <a16:creationId xmlns:a16="http://schemas.microsoft.com/office/drawing/2014/main" id="{BFD15691-027D-C5CE-5170-FEAD729C6539}"/>
              </a:ext>
            </a:extLst>
          </p:cNvPr>
          <p:cNvCxnSpPr/>
          <p:nvPr/>
        </p:nvCxnSpPr>
        <p:spPr>
          <a:xfrm>
            <a:off x="247650" y="1343025"/>
            <a:ext cx="11668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968C4E62-2F10-068A-8E0F-39B651B466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25" y="1441450"/>
            <a:ext cx="7286625" cy="5156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89D37A7-FC99-3BAC-950C-F19EDC88ACCF}"/>
              </a:ext>
            </a:extLst>
          </p:cNvPr>
          <p:cNvSpPr txBox="1"/>
          <p:nvPr/>
        </p:nvSpPr>
        <p:spPr>
          <a:xfrm>
            <a:off x="7543800" y="2005122"/>
            <a:ext cx="4781550" cy="4278094"/>
          </a:xfrm>
          <a:prstGeom prst="rect">
            <a:avLst/>
          </a:prstGeom>
          <a:noFill/>
        </p:spPr>
        <p:txBody>
          <a:bodyPr wrap="square">
            <a:spAutoFit/>
          </a:bodyPr>
          <a:lstStyle/>
          <a:p>
            <a:r>
              <a:rPr lang="en-US" sz="1400" b="1" dirty="0"/>
              <a:t>Log Transformed Balance: </a:t>
            </a:r>
          </a:p>
          <a:p>
            <a:r>
              <a:rPr lang="en-US" sz="1200" dirty="0"/>
              <a:t>The transformation has normalized the distribution of balance, reducing the skewness significantly. This should help mitigate the impact of extreme values in the dataset.</a:t>
            </a:r>
          </a:p>
          <a:p>
            <a:endParaRPr lang="en-US" sz="1200" dirty="0"/>
          </a:p>
          <a:p>
            <a:r>
              <a:rPr lang="en-US" sz="1400" b="1" dirty="0"/>
              <a:t>Capped Duration: </a:t>
            </a:r>
          </a:p>
          <a:p>
            <a:r>
              <a:rPr lang="en-US" sz="1200" dirty="0"/>
              <a:t>By capping duration at its 95th percentile, we've managed to limit the influence of extremely long calls while preserving the distribution's overall shape. This should reduce the effect of outliers on model performance without significantly distorting the underlying data.</a:t>
            </a:r>
          </a:p>
          <a:p>
            <a:r>
              <a:rPr lang="en-US" sz="1200" dirty="0"/>
              <a:t>It appears there was an issue with taking the logarithm of zero or negative values in the balance, which I initially tried to handle by adding 1. This method usually adjusts for zero values, but negative balances can still cause problems.</a:t>
            </a:r>
          </a:p>
          <a:p>
            <a:endParaRPr lang="en-US" sz="1400" dirty="0"/>
          </a:p>
          <a:p>
            <a:r>
              <a:rPr lang="en-US" sz="1400" b="1" dirty="0"/>
              <a:t>Next Steps:</a:t>
            </a:r>
          </a:p>
          <a:p>
            <a:r>
              <a:rPr lang="en-US" sz="1200" dirty="0"/>
              <a:t>Reassess Negative Balances: For negative balances, we might need to adjust the transformation method or handle these values more appropriately.</a:t>
            </a:r>
          </a:p>
          <a:p>
            <a:r>
              <a:rPr lang="en-US" sz="1200" dirty="0"/>
              <a:t>Model Re-evaluation: With the outliers addressed, it's a good practice to re-evaluate model performance to see if these adjustments have improved the predictions.</a:t>
            </a:r>
          </a:p>
        </p:txBody>
      </p:sp>
    </p:spTree>
    <p:extLst>
      <p:ext uri="{BB962C8B-B14F-4D97-AF65-F5344CB8AC3E}">
        <p14:creationId xmlns:p14="http://schemas.microsoft.com/office/powerpoint/2010/main" val="207528952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26DB-3411-6079-98F9-A3F5C19B3F69}"/>
              </a:ext>
            </a:extLst>
          </p:cNvPr>
          <p:cNvSpPr>
            <a:spLocks noGrp="1"/>
          </p:cNvSpPr>
          <p:nvPr>
            <p:ph type="title"/>
          </p:nvPr>
        </p:nvSpPr>
        <p:spPr>
          <a:xfrm>
            <a:off x="838200" y="288925"/>
            <a:ext cx="10515600" cy="1325563"/>
          </a:xfrm>
        </p:spPr>
        <p:txBody>
          <a:bodyPr>
            <a:normAutofit/>
          </a:bodyPr>
          <a:lstStyle/>
          <a:p>
            <a:r>
              <a:rPr lang="en-US" sz="3600" b="0" i="0" u="none" strike="noStrike" baseline="0" dirty="0">
                <a:latin typeface="Roboto-Regular"/>
              </a:rPr>
              <a:t>Outlier Detection and Handling</a:t>
            </a:r>
            <a:endParaRPr lang="en-US" sz="3600" dirty="0"/>
          </a:p>
        </p:txBody>
      </p:sp>
      <p:pic>
        <p:nvPicPr>
          <p:cNvPr id="7170" name="Picture 2">
            <a:extLst>
              <a:ext uri="{FF2B5EF4-FFF2-40B4-BE49-F238E27FC236}">
                <a16:creationId xmlns:a16="http://schemas.microsoft.com/office/drawing/2014/main" id="{FDEF9C68-9631-DDE5-70E2-0A7AFD3967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615" y="1692275"/>
            <a:ext cx="5620810"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D4252DF-2B33-0EA4-E58E-CE634A50C8AB}"/>
              </a:ext>
            </a:extLst>
          </p:cNvPr>
          <p:cNvCxnSpPr/>
          <p:nvPr/>
        </p:nvCxnSpPr>
        <p:spPr>
          <a:xfrm>
            <a:off x="228600" y="1371600"/>
            <a:ext cx="116776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96B45ED-5DAE-D645-BF5A-2EB19D00E299}"/>
              </a:ext>
            </a:extLst>
          </p:cNvPr>
          <p:cNvSpPr txBox="1"/>
          <p:nvPr/>
        </p:nvSpPr>
        <p:spPr>
          <a:xfrm>
            <a:off x="6419850" y="1992611"/>
            <a:ext cx="5238750" cy="1200329"/>
          </a:xfrm>
          <a:prstGeom prst="rect">
            <a:avLst/>
          </a:prstGeom>
          <a:noFill/>
        </p:spPr>
        <p:txBody>
          <a:bodyPr wrap="square">
            <a:spAutoFit/>
          </a:bodyPr>
          <a:lstStyle/>
          <a:p>
            <a:r>
              <a:rPr lang="en-US" dirty="0"/>
              <a:t>This transformation should help in reducing the impact of outliers and enhancing the model's ability to handle the wide range of balance values more effectively.</a:t>
            </a:r>
          </a:p>
        </p:txBody>
      </p:sp>
    </p:spTree>
    <p:extLst>
      <p:ext uri="{BB962C8B-B14F-4D97-AF65-F5344CB8AC3E}">
        <p14:creationId xmlns:p14="http://schemas.microsoft.com/office/powerpoint/2010/main" val="10120524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7F64F2-835E-C067-9C5F-AC2605E911E3}"/>
              </a:ext>
            </a:extLst>
          </p:cNvPr>
          <p:cNvSpPr txBox="1"/>
          <p:nvPr/>
        </p:nvSpPr>
        <p:spPr>
          <a:xfrm>
            <a:off x="971550" y="990868"/>
            <a:ext cx="10725150" cy="5201424"/>
          </a:xfrm>
          <a:prstGeom prst="rect">
            <a:avLst/>
          </a:prstGeom>
          <a:noFill/>
        </p:spPr>
        <p:txBody>
          <a:bodyPr wrap="square">
            <a:spAutoFit/>
          </a:bodyPr>
          <a:lstStyle/>
          <a:p>
            <a:endParaRPr lang="en-US" sz="1600" b="1" dirty="0"/>
          </a:p>
          <a:p>
            <a:r>
              <a:rPr lang="en-US" sz="1600" b="1" dirty="0"/>
              <a:t>Model Evaluation Summary:</a:t>
            </a:r>
          </a:p>
          <a:p>
            <a:r>
              <a:rPr lang="en-US" sz="1600" dirty="0"/>
              <a:t>    </a:t>
            </a:r>
          </a:p>
          <a:p>
            <a:r>
              <a:rPr lang="en-US" sz="1600" b="1" dirty="0"/>
              <a:t>Accuracy: </a:t>
            </a:r>
            <a:r>
              <a:rPr lang="en-US" sz="1600" dirty="0"/>
              <a:t>95.64%</a:t>
            </a:r>
          </a:p>
          <a:p>
            <a:pPr marL="285750" indent="-285750">
              <a:buFont typeface="Arial" panose="020B0604020202020204" pitchFamily="34" charset="0"/>
              <a:buChar char="•"/>
            </a:pPr>
            <a:r>
              <a:rPr lang="en-US" sz="1600" dirty="0"/>
              <a:t>    </a:t>
            </a:r>
            <a:r>
              <a:rPr lang="en-US" sz="1400" dirty="0"/>
              <a:t>This is the proportion of total correct predictions (both true positives and true negatives) among the total number of cases examined. High accuracy indicates that your model performs well on this dataset.</a:t>
            </a:r>
          </a:p>
          <a:p>
            <a:r>
              <a:rPr lang="en-US" sz="1600" b="1" dirty="0"/>
              <a:t>Confusion Matrix:</a:t>
            </a:r>
          </a:p>
          <a:p>
            <a:pPr marL="285750" indent="-285750">
              <a:buFont typeface="Arial" panose="020B0604020202020204" pitchFamily="34" charset="0"/>
              <a:buChar char="•"/>
            </a:pPr>
            <a:r>
              <a:rPr lang="en-US" sz="1400" dirty="0"/>
              <a:t>    True Negatives (TN): 7853 - The number of correctly predicted non-responses.</a:t>
            </a:r>
          </a:p>
          <a:p>
            <a:pPr marL="285750" indent="-285750">
              <a:buFont typeface="Arial" panose="020B0604020202020204" pitchFamily="34" charset="0"/>
              <a:buChar char="•"/>
            </a:pPr>
            <a:r>
              <a:rPr lang="en-US" sz="1400" dirty="0"/>
              <a:t>    False Positives (FP): 95 - The number of non-responses incorrectly labeled as responses.</a:t>
            </a:r>
          </a:p>
          <a:p>
            <a:pPr marL="285750" indent="-285750">
              <a:buFont typeface="Arial" panose="020B0604020202020204" pitchFamily="34" charset="0"/>
              <a:buChar char="•"/>
            </a:pPr>
            <a:r>
              <a:rPr lang="en-US" sz="1400" dirty="0"/>
              <a:t>    False Negatives (FN): 299 - The number of responses that were not identified.   </a:t>
            </a:r>
          </a:p>
          <a:p>
            <a:pPr marL="285750" indent="-285750">
              <a:buFont typeface="Arial" panose="020B0604020202020204" pitchFamily="34" charset="0"/>
              <a:buChar char="•"/>
            </a:pPr>
            <a:r>
              <a:rPr lang="en-US" sz="1400" dirty="0"/>
              <a:t>    True Positives (TP): 790 - The number of correctly predicted responses.</a:t>
            </a:r>
          </a:p>
          <a:p>
            <a:pPr marL="285750" indent="-285750">
              <a:buFont typeface="Arial" panose="020B0604020202020204" pitchFamily="34" charset="0"/>
              <a:buChar char="•"/>
            </a:pPr>
            <a:r>
              <a:rPr lang="en-US" sz="1400" dirty="0"/>
              <a:t>    The matrix shows that your model is quite robust in predicting non-responses but could be improved in detecting responses, as seen in   t     the false negatives.</a:t>
            </a:r>
          </a:p>
          <a:p>
            <a:r>
              <a:rPr lang="en-US" sz="1600" b="1" dirty="0"/>
              <a:t>Precision, Recall, and F1-Score:</a:t>
            </a:r>
          </a:p>
          <a:p>
            <a:pPr marL="285750" indent="-285750">
              <a:buFont typeface="Arial" panose="020B0604020202020204" pitchFamily="34" charset="0"/>
              <a:buChar char="•"/>
            </a:pPr>
            <a:r>
              <a:rPr lang="en-US" sz="1600" dirty="0"/>
              <a:t>    </a:t>
            </a:r>
            <a:r>
              <a:rPr lang="en-US" sz="1400" dirty="0"/>
              <a:t>Precision (for 'yes' responses): 0.89 - This indicates a high precision rate, meaning that when your model predicts a response, it is correct about 89% of the time.</a:t>
            </a:r>
          </a:p>
          <a:p>
            <a:pPr marL="285750" indent="-285750">
              <a:buFont typeface="Arial" panose="020B0604020202020204" pitchFamily="34" charset="0"/>
              <a:buChar char="•"/>
            </a:pPr>
            <a:r>
              <a:rPr lang="en-US" sz="1600" dirty="0"/>
              <a:t>    </a:t>
            </a:r>
            <a:r>
              <a:rPr lang="en-US" sz="1400" dirty="0"/>
              <a:t>Recall (for 'yes' responses): 0.73 - This shows that of the actual responses, your model correctly identifies about 73%. There’s room to improve recall, perhaps by focusing on reducing false negatives.</a:t>
            </a:r>
          </a:p>
          <a:p>
            <a:pPr marL="285750" indent="-285750">
              <a:buFont typeface="Arial" panose="020B0604020202020204" pitchFamily="34" charset="0"/>
              <a:buChar char="•"/>
            </a:pPr>
            <a:r>
              <a:rPr lang="en-US" sz="1600" dirty="0"/>
              <a:t>    </a:t>
            </a:r>
            <a:r>
              <a:rPr lang="en-US" sz="1400" dirty="0"/>
              <a:t>F1-Score (for 'yes' responses): 0.80 - The F1-score is a balance between precision and recall, and a score of 0.80 is quite good but highlights that there might be a balance to strike between optimizing either precision or recall further.</a:t>
            </a:r>
          </a:p>
          <a:p>
            <a:r>
              <a:rPr lang="en-US" sz="1600" b="1" dirty="0"/>
              <a:t>ROC-AUC Score: 0.9584</a:t>
            </a:r>
          </a:p>
          <a:p>
            <a:pPr marL="285750" indent="-285750">
              <a:buFont typeface="Arial" panose="020B0604020202020204" pitchFamily="34" charset="0"/>
              <a:buChar char="•"/>
            </a:pPr>
            <a:r>
              <a:rPr lang="en-US" sz="1600" dirty="0"/>
              <a:t>    </a:t>
            </a:r>
            <a:r>
              <a:rPr lang="en-US" sz="1400" dirty="0"/>
              <a:t>The ROC-AUC score being close to 1 indicates excellent model performance, showing a good measure of separability between the classes.</a:t>
            </a:r>
          </a:p>
        </p:txBody>
      </p:sp>
      <p:sp>
        <p:nvSpPr>
          <p:cNvPr id="11" name="TextBox 10">
            <a:extLst>
              <a:ext uri="{FF2B5EF4-FFF2-40B4-BE49-F238E27FC236}">
                <a16:creationId xmlns:a16="http://schemas.microsoft.com/office/drawing/2014/main" id="{99922FB1-B5DC-4E9B-14F1-171A41E45F3F}"/>
              </a:ext>
            </a:extLst>
          </p:cNvPr>
          <p:cNvSpPr txBox="1"/>
          <p:nvPr/>
        </p:nvSpPr>
        <p:spPr>
          <a:xfrm>
            <a:off x="971550" y="357932"/>
            <a:ext cx="10248900" cy="646331"/>
          </a:xfrm>
          <a:prstGeom prst="rect">
            <a:avLst/>
          </a:prstGeom>
          <a:noFill/>
        </p:spPr>
        <p:txBody>
          <a:bodyPr wrap="square">
            <a:spAutoFit/>
          </a:bodyPr>
          <a:lstStyle/>
          <a:p>
            <a:r>
              <a:rPr lang="en-US" sz="3600" b="1" dirty="0"/>
              <a:t>Logistic Regression model</a:t>
            </a:r>
          </a:p>
        </p:txBody>
      </p:sp>
      <p:cxnSp>
        <p:nvCxnSpPr>
          <p:cNvPr id="3" name="Straight Connector 2">
            <a:extLst>
              <a:ext uri="{FF2B5EF4-FFF2-40B4-BE49-F238E27FC236}">
                <a16:creationId xmlns:a16="http://schemas.microsoft.com/office/drawing/2014/main" id="{EDCA6999-874A-4522-7707-D14391A3EEA9}"/>
              </a:ext>
            </a:extLst>
          </p:cNvPr>
          <p:cNvCxnSpPr/>
          <p:nvPr/>
        </p:nvCxnSpPr>
        <p:spPr>
          <a:xfrm>
            <a:off x="228600" y="1004263"/>
            <a:ext cx="11759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01030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5BF8-BE45-8F44-A639-186A27407B47}"/>
              </a:ext>
            </a:extLst>
          </p:cNvPr>
          <p:cNvSpPr>
            <a:spLocks noGrp="1"/>
          </p:cNvSpPr>
          <p:nvPr>
            <p:ph type="title"/>
          </p:nvPr>
        </p:nvSpPr>
        <p:spPr>
          <a:xfrm>
            <a:off x="838200" y="365125"/>
            <a:ext cx="10515600" cy="905891"/>
          </a:xfrm>
        </p:spPr>
        <p:txBody>
          <a:bodyPr>
            <a:normAutofit/>
          </a:bodyPr>
          <a:lstStyle/>
          <a:p>
            <a:r>
              <a:rPr lang="en-US" sz="3600" b="1" dirty="0"/>
              <a:t>Conclusions and Recommendations</a:t>
            </a:r>
          </a:p>
        </p:txBody>
      </p:sp>
      <p:sp>
        <p:nvSpPr>
          <p:cNvPr id="3" name="Content Placeholder 2">
            <a:extLst>
              <a:ext uri="{FF2B5EF4-FFF2-40B4-BE49-F238E27FC236}">
                <a16:creationId xmlns:a16="http://schemas.microsoft.com/office/drawing/2014/main" id="{CBA9AB93-7F5F-0BE6-5489-0E18B3899749}"/>
              </a:ext>
            </a:extLst>
          </p:cNvPr>
          <p:cNvSpPr>
            <a:spLocks noGrp="1"/>
          </p:cNvSpPr>
          <p:nvPr>
            <p:ph idx="1"/>
          </p:nvPr>
        </p:nvSpPr>
        <p:spPr>
          <a:xfrm>
            <a:off x="979100" y="1253331"/>
            <a:ext cx="10233800" cy="4351338"/>
          </a:xfrm>
        </p:spPr>
        <p:txBody>
          <a:bodyPr>
            <a:normAutofit/>
          </a:bodyPr>
          <a:lstStyle/>
          <a:p>
            <a:pPr marL="0" indent="0">
              <a:buNone/>
            </a:pPr>
            <a:r>
              <a:rPr lang="en-US" sz="1800" b="1" dirty="0"/>
              <a:t>Campaign Optimization: </a:t>
            </a:r>
            <a:r>
              <a:rPr lang="en-US" sz="1800" dirty="0"/>
              <a:t>Marketing efforts can be optimized by targeting demographic segments more likely to respond, such as the younger and older age groups, and tailoring messages to individuals in different job roles and with different educational backgrounds.</a:t>
            </a:r>
          </a:p>
          <a:p>
            <a:pPr marL="0" indent="0">
              <a:buNone/>
            </a:pPr>
            <a:r>
              <a:rPr lang="en-US" sz="1800" dirty="0"/>
              <a:t>Strategic Timing: Consideration of the temporal effectiveness of campaigns can lead to better scheduling, avoiding periods with historically lower success rates.</a:t>
            </a:r>
          </a:p>
          <a:p>
            <a:pPr marL="0" indent="0">
              <a:buNone/>
            </a:pPr>
            <a:r>
              <a:rPr lang="en-US" sz="1800" dirty="0"/>
              <a:t>Continuous Monitoring: Regular updates and analysis of campaign data can help in quickly adjusting strategies based on real-time feedback and emerging trends.</a:t>
            </a:r>
          </a:p>
          <a:p>
            <a:pPr marL="0" indent="0">
              <a:buNone/>
            </a:pPr>
            <a:r>
              <a:rPr lang="en-US" sz="1800" dirty="0"/>
              <a:t>Customer Interaction: The analysis suggests that longer, more engaging conversations (within reasonable limits) could lead to higher conversion rates, emphasizing the quality of interaction.</a:t>
            </a:r>
          </a:p>
          <a:p>
            <a:pPr marL="0" indent="0">
              <a:buNone/>
            </a:pPr>
            <a:endParaRPr lang="en-US" sz="1800" dirty="0"/>
          </a:p>
          <a:p>
            <a:pPr marL="0" indent="0">
              <a:buNone/>
            </a:pPr>
            <a:r>
              <a:rPr lang="en-US" sz="1800" b="1" dirty="0"/>
              <a:t>This project illustrates the power of data-driven decision-making in enhancing marketing effectiveness. By continuously learning from the data and adapting strategies accordingly, banks can significantly improve the efficiency of their marketing investments.</a:t>
            </a:r>
          </a:p>
        </p:txBody>
      </p:sp>
      <p:cxnSp>
        <p:nvCxnSpPr>
          <p:cNvPr id="5" name="Straight Connector 4">
            <a:extLst>
              <a:ext uri="{FF2B5EF4-FFF2-40B4-BE49-F238E27FC236}">
                <a16:creationId xmlns:a16="http://schemas.microsoft.com/office/drawing/2014/main" id="{1D3C1230-21D3-346A-5A35-FEFF7D5795D4}"/>
              </a:ext>
            </a:extLst>
          </p:cNvPr>
          <p:cNvCxnSpPr/>
          <p:nvPr/>
        </p:nvCxnSpPr>
        <p:spPr>
          <a:xfrm>
            <a:off x="164592" y="1106424"/>
            <a:ext cx="116311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6176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411-D134-B2FE-5671-135C7D900A09}"/>
              </a:ext>
            </a:extLst>
          </p:cNvPr>
          <p:cNvSpPr>
            <a:spLocks noGrp="1"/>
          </p:cNvSpPr>
          <p:nvPr>
            <p:ph type="title"/>
          </p:nvPr>
        </p:nvSpPr>
        <p:spPr/>
        <p:txBody>
          <a:bodyPr/>
          <a:lstStyle/>
          <a:p>
            <a:r>
              <a:rPr lang="en-US" dirty="0"/>
              <a:t>Tables of Contents</a:t>
            </a:r>
          </a:p>
        </p:txBody>
      </p:sp>
      <p:sp>
        <p:nvSpPr>
          <p:cNvPr id="3" name="Content Placeholder 2">
            <a:extLst>
              <a:ext uri="{FF2B5EF4-FFF2-40B4-BE49-F238E27FC236}">
                <a16:creationId xmlns:a16="http://schemas.microsoft.com/office/drawing/2014/main" id="{21890A7A-0F7A-E802-BF66-0F393F9283DE}"/>
              </a:ext>
            </a:extLst>
          </p:cNvPr>
          <p:cNvSpPr>
            <a:spLocks noGrp="1"/>
          </p:cNvSpPr>
          <p:nvPr>
            <p:ph idx="1"/>
          </p:nvPr>
        </p:nvSpPr>
        <p:spPr/>
        <p:txBody>
          <a:bodyPr/>
          <a:lstStyle/>
          <a:p>
            <a:r>
              <a:rPr lang="en-US" sz="1800" dirty="0">
                <a:latin typeface="Roboto-Regular"/>
              </a:rPr>
              <a:t>Introduction to the Bank Telemarketing Campaign</a:t>
            </a:r>
          </a:p>
          <a:p>
            <a:r>
              <a:rPr lang="en-US" sz="1800" dirty="0">
                <a:latin typeface="Roboto-Regular"/>
              </a:rPr>
              <a:t>Understanding the Dataset</a:t>
            </a:r>
          </a:p>
          <a:p>
            <a:r>
              <a:rPr lang="en-US" sz="1800" b="0" i="0" u="none" strike="noStrike" baseline="0" dirty="0">
                <a:latin typeface="Roboto-Regular"/>
              </a:rPr>
              <a:t>Descriptive Statistics</a:t>
            </a:r>
          </a:p>
          <a:p>
            <a:r>
              <a:rPr lang="en-US" sz="1800" b="0" i="0" u="none" strike="noStrike" baseline="0" dirty="0">
                <a:latin typeface="Roboto-Regular"/>
              </a:rPr>
              <a:t>Univariate Analysis</a:t>
            </a:r>
          </a:p>
          <a:p>
            <a:r>
              <a:rPr lang="en-US" sz="1800" b="0" i="0" u="none" strike="noStrike" baseline="0" dirty="0">
                <a:latin typeface="Roboto-Regular"/>
              </a:rPr>
              <a:t>Bivariate Analysis</a:t>
            </a:r>
            <a:endParaRPr lang="en-US" sz="1800" dirty="0">
              <a:latin typeface="Roboto-Regular"/>
            </a:endParaRPr>
          </a:p>
          <a:p>
            <a:r>
              <a:rPr lang="en-US" sz="1800" b="0" i="0" u="none" strike="noStrike" baseline="0" dirty="0">
                <a:latin typeface="Roboto-Regular"/>
              </a:rPr>
              <a:t>Categorical Variables Analysis</a:t>
            </a:r>
          </a:p>
          <a:p>
            <a:r>
              <a:rPr lang="en-US" sz="1800" b="0" i="0" u="none" strike="noStrike" baseline="0" dirty="0">
                <a:latin typeface="Roboto-Regular"/>
              </a:rPr>
              <a:t>Temporal Analysis</a:t>
            </a:r>
            <a:endParaRPr lang="en-US" sz="1800" dirty="0">
              <a:latin typeface="Roboto-Regular"/>
            </a:endParaRPr>
          </a:p>
          <a:p>
            <a:r>
              <a:rPr lang="en-US" sz="1800" b="0" i="0" u="none" strike="noStrike" baseline="0" dirty="0">
                <a:latin typeface="Roboto-Regular"/>
              </a:rPr>
              <a:t>Feature Engineering</a:t>
            </a:r>
          </a:p>
          <a:p>
            <a:r>
              <a:rPr lang="en-US" sz="1800" b="0" i="0" u="none" strike="noStrike" baseline="0" dirty="0">
                <a:latin typeface="Roboto-Regular"/>
              </a:rPr>
              <a:t>Correlation Analysis</a:t>
            </a:r>
            <a:endParaRPr lang="en-US" sz="1800" dirty="0">
              <a:latin typeface="Roboto-Regular"/>
            </a:endParaRPr>
          </a:p>
          <a:p>
            <a:r>
              <a:rPr lang="en-US" sz="1800" b="0" i="0" u="none" strike="noStrike" baseline="0" dirty="0">
                <a:latin typeface="Roboto-Regular"/>
              </a:rPr>
              <a:t>Outlier Detection and Handling</a:t>
            </a:r>
            <a:endParaRPr lang="en-US" dirty="0"/>
          </a:p>
        </p:txBody>
      </p:sp>
      <p:cxnSp>
        <p:nvCxnSpPr>
          <p:cNvPr id="7" name="Straight Connector 6">
            <a:extLst>
              <a:ext uri="{FF2B5EF4-FFF2-40B4-BE49-F238E27FC236}">
                <a16:creationId xmlns:a16="http://schemas.microsoft.com/office/drawing/2014/main" id="{0E017654-D604-EB09-5616-D462B705F994}"/>
              </a:ext>
            </a:extLst>
          </p:cNvPr>
          <p:cNvCxnSpPr/>
          <p:nvPr/>
        </p:nvCxnSpPr>
        <p:spPr>
          <a:xfrm>
            <a:off x="838200" y="1607127"/>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857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E7BF-9B39-2EE9-FE33-CD55E29D8C8A}"/>
              </a:ext>
            </a:extLst>
          </p:cNvPr>
          <p:cNvSpPr>
            <a:spLocks noGrp="1"/>
          </p:cNvSpPr>
          <p:nvPr>
            <p:ph type="title"/>
          </p:nvPr>
        </p:nvSpPr>
        <p:spPr/>
        <p:txBody>
          <a:bodyPr>
            <a:normAutofit/>
          </a:bodyPr>
          <a:lstStyle/>
          <a:p>
            <a:r>
              <a:rPr lang="en-US" sz="3600" dirty="0">
                <a:latin typeface="Roboto-Regular"/>
              </a:rPr>
              <a:t>Introduction to the Bank Telemarketing Campaign</a:t>
            </a:r>
            <a:endParaRPr lang="en-US" sz="3600" dirty="0"/>
          </a:p>
        </p:txBody>
      </p:sp>
      <p:sp>
        <p:nvSpPr>
          <p:cNvPr id="3" name="Content Placeholder 2">
            <a:extLst>
              <a:ext uri="{FF2B5EF4-FFF2-40B4-BE49-F238E27FC236}">
                <a16:creationId xmlns:a16="http://schemas.microsoft.com/office/drawing/2014/main" id="{AB0761E3-E3AB-947C-2C60-514BC0271EC5}"/>
              </a:ext>
            </a:extLst>
          </p:cNvPr>
          <p:cNvSpPr>
            <a:spLocks noGrp="1"/>
          </p:cNvSpPr>
          <p:nvPr>
            <p:ph idx="1"/>
          </p:nvPr>
        </p:nvSpPr>
        <p:spPr/>
        <p:txBody>
          <a:bodyPr/>
          <a:lstStyle/>
          <a:p>
            <a:pPr marL="0" indent="0">
              <a:buNone/>
            </a:pPr>
            <a:r>
              <a:rPr lang="en-US" dirty="0"/>
              <a:t>Objectives of the Campaign</a:t>
            </a:r>
          </a:p>
          <a:p>
            <a:r>
              <a:rPr lang="en-US" sz="1800" dirty="0"/>
              <a:t>Understand the bank's strategy to enhance revenue through a cost-efficient telemarketing campaign.</a:t>
            </a:r>
          </a:p>
          <a:p>
            <a:pPr marL="0" indent="0">
              <a:buNone/>
            </a:pPr>
            <a:endParaRPr lang="en-US" dirty="0"/>
          </a:p>
          <a:p>
            <a:pPr marL="0" indent="0">
              <a:buNone/>
            </a:pPr>
            <a:r>
              <a:rPr lang="en-US" dirty="0"/>
              <a:t>Importance of Term Deposits</a:t>
            </a:r>
          </a:p>
          <a:p>
            <a:r>
              <a:rPr lang="en-US" sz="1800" dirty="0"/>
              <a:t>Discuss how term deposits foster long-term relationships and secure capital.</a:t>
            </a:r>
          </a:p>
          <a:p>
            <a:pPr marL="0" indent="0">
              <a:buNone/>
            </a:pPr>
            <a:endParaRPr lang="en-US" sz="2000" dirty="0"/>
          </a:p>
          <a:p>
            <a:pPr marL="0" indent="0">
              <a:buNone/>
            </a:pPr>
            <a:r>
              <a:rPr lang="en-US" dirty="0"/>
              <a:t>Goals for Exploratory Data Analysis</a:t>
            </a:r>
          </a:p>
          <a:p>
            <a:r>
              <a:rPr lang="en-US" sz="1800" dirty="0"/>
              <a:t>Outline the EDA process to optimize the campaign's positive response rate.</a:t>
            </a:r>
          </a:p>
          <a:p>
            <a:pPr marL="0" indent="0">
              <a:buNone/>
            </a:pPr>
            <a:endParaRPr lang="en-US" sz="2000" dirty="0"/>
          </a:p>
        </p:txBody>
      </p:sp>
      <p:cxnSp>
        <p:nvCxnSpPr>
          <p:cNvPr id="5" name="Straight Connector 4">
            <a:extLst>
              <a:ext uri="{FF2B5EF4-FFF2-40B4-BE49-F238E27FC236}">
                <a16:creationId xmlns:a16="http://schemas.microsoft.com/office/drawing/2014/main" id="{9D03901A-73A3-BB0F-0445-BA11FEF536CE}"/>
              </a:ext>
            </a:extLst>
          </p:cNvPr>
          <p:cNvCxnSpPr/>
          <p:nvPr/>
        </p:nvCxnSpPr>
        <p:spPr>
          <a:xfrm>
            <a:off x="267855" y="1662545"/>
            <a:ext cx="114992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8925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1A6F-B31B-45CF-25FE-720DC25143DB}"/>
              </a:ext>
            </a:extLst>
          </p:cNvPr>
          <p:cNvSpPr>
            <a:spLocks noGrp="1"/>
          </p:cNvSpPr>
          <p:nvPr>
            <p:ph type="title"/>
          </p:nvPr>
        </p:nvSpPr>
        <p:spPr/>
        <p:txBody>
          <a:bodyPr/>
          <a:lstStyle/>
          <a:p>
            <a:r>
              <a:rPr lang="en-US" sz="3600" dirty="0">
                <a:latin typeface="Roboto-Regular"/>
              </a:rPr>
              <a:t>Understanding the Dataset</a:t>
            </a:r>
          </a:p>
        </p:txBody>
      </p:sp>
      <p:sp>
        <p:nvSpPr>
          <p:cNvPr id="3" name="Content Placeholder 2">
            <a:extLst>
              <a:ext uri="{FF2B5EF4-FFF2-40B4-BE49-F238E27FC236}">
                <a16:creationId xmlns:a16="http://schemas.microsoft.com/office/drawing/2014/main" id="{2FFBA738-B412-F7F8-CBB5-A2B18F30CE9C}"/>
              </a:ext>
            </a:extLst>
          </p:cNvPr>
          <p:cNvSpPr>
            <a:spLocks noGrp="1"/>
          </p:cNvSpPr>
          <p:nvPr>
            <p:ph idx="1"/>
          </p:nvPr>
        </p:nvSpPr>
        <p:spPr>
          <a:xfrm>
            <a:off x="838200" y="1622425"/>
            <a:ext cx="10233800" cy="4351338"/>
          </a:xfrm>
        </p:spPr>
        <p:txBody>
          <a:bodyPr>
            <a:normAutofit/>
          </a:bodyPr>
          <a:lstStyle/>
          <a:p>
            <a:pPr marL="0" indent="0">
              <a:buNone/>
            </a:pPr>
            <a:r>
              <a:rPr lang="en-US" dirty="0"/>
              <a:t>Data Structure</a:t>
            </a:r>
          </a:p>
          <a:p>
            <a:r>
              <a:rPr lang="en-US" sz="1600" dirty="0"/>
              <a:t>Total Rows: 45,211 </a:t>
            </a:r>
          </a:p>
          <a:p>
            <a:r>
              <a:rPr lang="en-US" sz="1600" dirty="0"/>
              <a:t>Total Columns: 20 </a:t>
            </a:r>
          </a:p>
          <a:p>
            <a:r>
              <a:rPr lang="en-US" sz="1600" dirty="0"/>
              <a:t>Data Types: Primarily integers, floats, and objects (strings).</a:t>
            </a:r>
          </a:p>
          <a:p>
            <a:endParaRPr lang="en-US" sz="1600" dirty="0"/>
          </a:p>
          <a:p>
            <a:pPr marL="0" indent="0">
              <a:buNone/>
            </a:pPr>
            <a:r>
              <a:rPr lang="en-US" dirty="0"/>
              <a:t>Data Integrity</a:t>
            </a:r>
          </a:p>
          <a:p>
            <a:pPr algn="l">
              <a:buFont typeface="Arial" panose="020B0604020202020204" pitchFamily="34" charset="0"/>
              <a:buChar char="•"/>
            </a:pPr>
            <a:r>
              <a:rPr lang="en-US" sz="1600" dirty="0"/>
              <a:t>Imputation was used for missing data to avoid losing valuable information, especially when the proportion of missing data was small.</a:t>
            </a:r>
          </a:p>
          <a:p>
            <a:pPr algn="l">
              <a:buFont typeface="Arial" panose="020B0604020202020204" pitchFamily="34" charset="0"/>
              <a:buChar char="•"/>
            </a:pPr>
            <a:r>
              <a:rPr lang="en-US" sz="1600" dirty="0"/>
              <a:t>Transformation and Capping were employed to handle outliers, mitigating their impact without discarding potentially valuable data.</a:t>
            </a:r>
          </a:p>
          <a:p>
            <a:pPr algn="l">
              <a:buFont typeface="Arial" panose="020B0604020202020204" pitchFamily="34" charset="0"/>
              <a:buChar char="•"/>
            </a:pPr>
            <a:r>
              <a:rPr lang="en-US" sz="1600" dirty="0"/>
              <a:t>Data Cleaning ensured that the dataset was consistent and ready for analysis, removing or correcting any misaligned or improperly formatted data.</a:t>
            </a:r>
          </a:p>
          <a:p>
            <a:pPr marL="0" indent="0" algn="l">
              <a:buNone/>
            </a:pPr>
            <a:endParaRPr lang="en-US" sz="1600" dirty="0"/>
          </a:p>
        </p:txBody>
      </p:sp>
      <p:cxnSp>
        <p:nvCxnSpPr>
          <p:cNvPr id="5" name="Straight Connector 4">
            <a:extLst>
              <a:ext uri="{FF2B5EF4-FFF2-40B4-BE49-F238E27FC236}">
                <a16:creationId xmlns:a16="http://schemas.microsoft.com/office/drawing/2014/main" id="{1248DD06-BCA5-87E5-A491-B54D39C480F4}"/>
              </a:ext>
            </a:extLst>
          </p:cNvPr>
          <p:cNvCxnSpPr/>
          <p:nvPr/>
        </p:nvCxnSpPr>
        <p:spPr>
          <a:xfrm>
            <a:off x="286327" y="1533236"/>
            <a:ext cx="113330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9028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FAB7-7DB3-1A91-F0DD-4BE10F468655}"/>
              </a:ext>
            </a:extLst>
          </p:cNvPr>
          <p:cNvSpPr>
            <a:spLocks noGrp="1"/>
          </p:cNvSpPr>
          <p:nvPr>
            <p:ph type="title"/>
          </p:nvPr>
        </p:nvSpPr>
        <p:spPr>
          <a:xfrm>
            <a:off x="838200" y="300470"/>
            <a:ext cx="10515600" cy="1325563"/>
          </a:xfrm>
        </p:spPr>
        <p:txBody>
          <a:bodyPr/>
          <a:lstStyle/>
          <a:p>
            <a:r>
              <a:rPr lang="en-US" sz="3600" dirty="0">
                <a:latin typeface="Roboto-Regular"/>
              </a:rPr>
              <a:t>Descriptive Statistics</a:t>
            </a:r>
          </a:p>
        </p:txBody>
      </p:sp>
      <p:graphicFrame>
        <p:nvGraphicFramePr>
          <p:cNvPr id="9" name="Table 8">
            <a:extLst>
              <a:ext uri="{FF2B5EF4-FFF2-40B4-BE49-F238E27FC236}">
                <a16:creationId xmlns:a16="http://schemas.microsoft.com/office/drawing/2014/main" id="{7C3E15E7-01C8-27C6-F03F-5BE52AA183F3}"/>
              </a:ext>
            </a:extLst>
          </p:cNvPr>
          <p:cNvGraphicFramePr>
            <a:graphicFrameLocks noGrp="1"/>
          </p:cNvGraphicFramePr>
          <p:nvPr>
            <p:extLst>
              <p:ext uri="{D42A27DB-BD31-4B8C-83A1-F6EECF244321}">
                <p14:modId xmlns:p14="http://schemas.microsoft.com/office/powerpoint/2010/main" val="15675454"/>
              </p:ext>
            </p:extLst>
          </p:nvPr>
        </p:nvGraphicFramePr>
        <p:xfrm>
          <a:off x="1119999" y="2562803"/>
          <a:ext cx="9751200" cy="36347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75120">
                  <a:extLst>
                    <a:ext uri="{9D8B030D-6E8A-4147-A177-3AD203B41FA5}">
                      <a16:colId xmlns:a16="http://schemas.microsoft.com/office/drawing/2014/main" val="1660265917"/>
                    </a:ext>
                  </a:extLst>
                </a:gridCol>
                <a:gridCol w="975120">
                  <a:extLst>
                    <a:ext uri="{9D8B030D-6E8A-4147-A177-3AD203B41FA5}">
                      <a16:colId xmlns:a16="http://schemas.microsoft.com/office/drawing/2014/main" val="1445643064"/>
                    </a:ext>
                  </a:extLst>
                </a:gridCol>
                <a:gridCol w="975120">
                  <a:extLst>
                    <a:ext uri="{9D8B030D-6E8A-4147-A177-3AD203B41FA5}">
                      <a16:colId xmlns:a16="http://schemas.microsoft.com/office/drawing/2014/main" val="2259601153"/>
                    </a:ext>
                  </a:extLst>
                </a:gridCol>
                <a:gridCol w="975120">
                  <a:extLst>
                    <a:ext uri="{9D8B030D-6E8A-4147-A177-3AD203B41FA5}">
                      <a16:colId xmlns:a16="http://schemas.microsoft.com/office/drawing/2014/main" val="3348487632"/>
                    </a:ext>
                  </a:extLst>
                </a:gridCol>
                <a:gridCol w="895979">
                  <a:extLst>
                    <a:ext uri="{9D8B030D-6E8A-4147-A177-3AD203B41FA5}">
                      <a16:colId xmlns:a16="http://schemas.microsoft.com/office/drawing/2014/main" val="155818153"/>
                    </a:ext>
                  </a:extLst>
                </a:gridCol>
                <a:gridCol w="1054261">
                  <a:extLst>
                    <a:ext uri="{9D8B030D-6E8A-4147-A177-3AD203B41FA5}">
                      <a16:colId xmlns:a16="http://schemas.microsoft.com/office/drawing/2014/main" val="2740421880"/>
                    </a:ext>
                  </a:extLst>
                </a:gridCol>
                <a:gridCol w="975120">
                  <a:extLst>
                    <a:ext uri="{9D8B030D-6E8A-4147-A177-3AD203B41FA5}">
                      <a16:colId xmlns:a16="http://schemas.microsoft.com/office/drawing/2014/main" val="737040174"/>
                    </a:ext>
                  </a:extLst>
                </a:gridCol>
                <a:gridCol w="975120">
                  <a:extLst>
                    <a:ext uri="{9D8B030D-6E8A-4147-A177-3AD203B41FA5}">
                      <a16:colId xmlns:a16="http://schemas.microsoft.com/office/drawing/2014/main" val="2625036169"/>
                    </a:ext>
                  </a:extLst>
                </a:gridCol>
                <a:gridCol w="975120">
                  <a:extLst>
                    <a:ext uri="{9D8B030D-6E8A-4147-A177-3AD203B41FA5}">
                      <a16:colId xmlns:a16="http://schemas.microsoft.com/office/drawing/2014/main" val="2826808125"/>
                    </a:ext>
                  </a:extLst>
                </a:gridCol>
                <a:gridCol w="975120">
                  <a:extLst>
                    <a:ext uri="{9D8B030D-6E8A-4147-A177-3AD203B41FA5}">
                      <a16:colId xmlns:a16="http://schemas.microsoft.com/office/drawing/2014/main" val="1541150604"/>
                    </a:ext>
                  </a:extLst>
                </a:gridCol>
              </a:tblGrid>
              <a:tr h="499235">
                <a:tc>
                  <a:txBody>
                    <a:bodyPr/>
                    <a:lstStyle/>
                    <a:p>
                      <a:endParaRPr lang="en-US" dirty="0"/>
                    </a:p>
                  </a:txBody>
                  <a:tcP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Customer id</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Age</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Salary</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Balance</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Day</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Duration</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Campaign</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Pdays</a:t>
                      </a:r>
                    </a:p>
                  </a:txBody>
                  <a:tcPr marL="9525" marR="9525" marT="9525" marB="0" anchor="ctr">
                    <a:solidFill>
                      <a:schemeClr val="tx1"/>
                    </a:solidFill>
                  </a:tcPr>
                </a:tc>
                <a:tc>
                  <a:txBody>
                    <a:bodyPr/>
                    <a:lstStyle/>
                    <a:p>
                      <a:pPr algn="ctr" fontAlgn="ctr"/>
                      <a:r>
                        <a:rPr lang="en-US" sz="900" b="1" i="0" u="none" strike="noStrike" dirty="0">
                          <a:solidFill>
                            <a:srgbClr val="000000"/>
                          </a:solidFill>
                          <a:effectLst/>
                          <a:latin typeface="Calibri" panose="020F0502020204030204" pitchFamily="34" charset="0"/>
                        </a:rPr>
                        <a:t>Previous</a:t>
                      </a:r>
                    </a:p>
                  </a:txBody>
                  <a:tcPr marL="9525" marR="9525" marT="9525" marB="0" anchor="ctr">
                    <a:solidFill>
                      <a:schemeClr val="tx1"/>
                    </a:solidFill>
                  </a:tcPr>
                </a:tc>
                <a:extLst>
                  <a:ext uri="{0D108BD9-81ED-4DB2-BD59-A6C34878D82A}">
                    <a16:rowId xmlns:a16="http://schemas.microsoft.com/office/drawing/2014/main" val="1309844245"/>
                  </a:ext>
                </a:extLst>
              </a:tr>
              <a:tr h="348396">
                <a:tc>
                  <a:txBody>
                    <a:bodyPr/>
                    <a:lstStyle/>
                    <a:p>
                      <a:pPr algn="ctr" fontAlgn="ctr"/>
                      <a:r>
                        <a:rPr lang="en-US" sz="900" b="1" i="0" u="none" strike="noStrike" dirty="0">
                          <a:solidFill>
                            <a:srgbClr val="000000"/>
                          </a:solidFill>
                          <a:effectLst/>
                          <a:latin typeface="Calibri" panose="020F0502020204030204" pitchFamily="34" charset="0"/>
                        </a:rPr>
                        <a:t>count</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45181.0000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45181.0000</a:t>
                      </a:r>
                    </a:p>
                  </a:txBody>
                  <a:tcPr marL="9525" marR="9525" marT="9525" marB="0" anchor="ctr">
                    <a:solidFill>
                      <a:schemeClr val="tx1"/>
                    </a:solidFill>
                  </a:tcPr>
                </a:tc>
                <a:extLst>
                  <a:ext uri="{0D108BD9-81ED-4DB2-BD59-A6C34878D82A}">
                    <a16:rowId xmlns:a16="http://schemas.microsoft.com/office/drawing/2014/main" val="1689755270"/>
                  </a:ext>
                </a:extLst>
              </a:tr>
              <a:tr h="348396">
                <a:tc>
                  <a:txBody>
                    <a:bodyPr/>
                    <a:lstStyle/>
                    <a:p>
                      <a:pPr algn="ctr" fontAlgn="ctr"/>
                      <a:r>
                        <a:rPr lang="en-US" sz="900" b="1" i="0" u="none" strike="noStrike" dirty="0">
                          <a:solidFill>
                            <a:srgbClr val="000000"/>
                          </a:solidFill>
                          <a:effectLst/>
                          <a:latin typeface="Calibri" panose="020F0502020204030204" pitchFamily="34" charset="0"/>
                        </a:rPr>
                        <a:t>mean</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22606.3073</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40.9349</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57005.0464</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1362.6899</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15.8072</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258.1477</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2.7634</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40.1986</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0.5804</a:t>
                      </a:r>
                    </a:p>
                  </a:txBody>
                  <a:tcPr marL="9525" marR="9525" marT="9525" marB="0" anchor="ctr">
                    <a:solidFill>
                      <a:schemeClr val="tx1"/>
                    </a:solidFill>
                  </a:tcPr>
                </a:tc>
                <a:extLst>
                  <a:ext uri="{0D108BD9-81ED-4DB2-BD59-A6C34878D82A}">
                    <a16:rowId xmlns:a16="http://schemas.microsoft.com/office/drawing/2014/main" val="2917361701"/>
                  </a:ext>
                </a:extLst>
              </a:tr>
              <a:tr h="348396">
                <a:tc>
                  <a:txBody>
                    <a:bodyPr/>
                    <a:lstStyle/>
                    <a:p>
                      <a:pPr algn="ctr" fontAlgn="ctr"/>
                      <a:r>
                        <a:rPr lang="en-US" sz="900" b="1" i="0" u="none" strike="noStrike">
                          <a:solidFill>
                            <a:srgbClr val="000000"/>
                          </a:solidFill>
                          <a:effectLst/>
                          <a:latin typeface="Calibri" panose="020F0502020204030204" pitchFamily="34" charset="0"/>
                        </a:rPr>
                        <a:t>std</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13051.4610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10.6165</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32089.1634</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3045.5845</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8.3229</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257.5512</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3.0966</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100.1341</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2.3040</a:t>
                      </a:r>
                    </a:p>
                  </a:txBody>
                  <a:tcPr marL="9525" marR="9525" marT="9525" marB="0" anchor="ctr">
                    <a:solidFill>
                      <a:schemeClr val="tx1"/>
                    </a:solidFill>
                  </a:tcPr>
                </a:tc>
                <a:extLst>
                  <a:ext uri="{0D108BD9-81ED-4DB2-BD59-A6C34878D82A}">
                    <a16:rowId xmlns:a16="http://schemas.microsoft.com/office/drawing/2014/main" val="2545458245"/>
                  </a:ext>
                </a:extLst>
              </a:tr>
              <a:tr h="348396">
                <a:tc>
                  <a:txBody>
                    <a:bodyPr/>
                    <a:lstStyle/>
                    <a:p>
                      <a:pPr algn="ctr" fontAlgn="ctr"/>
                      <a:r>
                        <a:rPr lang="en-US" sz="900" b="1" i="0" u="none" strike="noStrike">
                          <a:solidFill>
                            <a:srgbClr val="000000"/>
                          </a:solidFill>
                          <a:effectLst/>
                          <a:latin typeface="Calibri" panose="020F0502020204030204" pitchFamily="34" charset="0"/>
                        </a:rPr>
                        <a:t>min</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18.0000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0.0000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-8019.0000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0.0000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0.0000</a:t>
                      </a:r>
                    </a:p>
                  </a:txBody>
                  <a:tcPr marL="9525" marR="9525" marT="9525" marB="0" anchor="ctr">
                    <a:solidFill>
                      <a:schemeClr val="tx1"/>
                    </a:solidFill>
                  </a:tcPr>
                </a:tc>
                <a:extLst>
                  <a:ext uri="{0D108BD9-81ED-4DB2-BD59-A6C34878D82A}">
                    <a16:rowId xmlns:a16="http://schemas.microsoft.com/office/drawing/2014/main" val="327434767"/>
                  </a:ext>
                </a:extLst>
              </a:tr>
              <a:tr h="348396">
                <a:tc>
                  <a:txBody>
                    <a:bodyPr/>
                    <a:lstStyle/>
                    <a:p>
                      <a:pPr algn="ctr" fontAlgn="ctr"/>
                      <a:r>
                        <a:rPr lang="en-US" sz="900" b="1" i="0" u="none" strike="noStrike">
                          <a:solidFill>
                            <a:srgbClr val="000000"/>
                          </a:solidFill>
                          <a:effectLst/>
                          <a:latin typeface="Calibri" panose="020F0502020204030204" pitchFamily="34" charset="0"/>
                        </a:rPr>
                        <a:t>0.25</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11304.0000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33.0000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20000.0000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72.0000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8.0000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103.0000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0.0000</a:t>
                      </a:r>
                    </a:p>
                  </a:txBody>
                  <a:tcPr marL="9525" marR="9525" marT="9525" marB="0" anchor="ctr">
                    <a:solidFill>
                      <a:schemeClr val="tx1"/>
                    </a:solidFill>
                  </a:tcPr>
                </a:tc>
                <a:extLst>
                  <a:ext uri="{0D108BD9-81ED-4DB2-BD59-A6C34878D82A}">
                    <a16:rowId xmlns:a16="http://schemas.microsoft.com/office/drawing/2014/main" val="951010088"/>
                  </a:ext>
                </a:extLst>
              </a:tr>
              <a:tr h="348396">
                <a:tc>
                  <a:txBody>
                    <a:bodyPr/>
                    <a:lstStyle/>
                    <a:p>
                      <a:pPr algn="ctr" fontAlgn="ctr"/>
                      <a:r>
                        <a:rPr lang="en-US" sz="900" b="1" i="0" u="none" strike="noStrike">
                          <a:solidFill>
                            <a:srgbClr val="000000"/>
                          </a:solidFill>
                          <a:effectLst/>
                          <a:latin typeface="Calibri" panose="020F0502020204030204" pitchFamily="34" charset="0"/>
                        </a:rPr>
                        <a:t>0.5</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22605.0000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39.0000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60000.0000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448.0000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16.0000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180.0000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0.0000</a:t>
                      </a:r>
                    </a:p>
                  </a:txBody>
                  <a:tcPr marL="9525" marR="9525" marT="9525" marB="0" anchor="ctr">
                    <a:solidFill>
                      <a:schemeClr val="tx1"/>
                    </a:solidFill>
                  </a:tcPr>
                </a:tc>
                <a:extLst>
                  <a:ext uri="{0D108BD9-81ED-4DB2-BD59-A6C34878D82A}">
                    <a16:rowId xmlns:a16="http://schemas.microsoft.com/office/drawing/2014/main" val="1719294054"/>
                  </a:ext>
                </a:extLst>
              </a:tr>
              <a:tr h="348396">
                <a:tc>
                  <a:txBody>
                    <a:bodyPr/>
                    <a:lstStyle/>
                    <a:p>
                      <a:pPr algn="ctr" fontAlgn="ctr"/>
                      <a:r>
                        <a:rPr lang="en-US" sz="900" b="1" i="0" u="none" strike="noStrike">
                          <a:solidFill>
                            <a:srgbClr val="000000"/>
                          </a:solidFill>
                          <a:effectLst/>
                          <a:latin typeface="Calibri" panose="020F0502020204030204" pitchFamily="34" charset="0"/>
                        </a:rPr>
                        <a:t>0.5</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22605.0000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39.0000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60000.0000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448.0000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16.0000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180.0000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0.0000</a:t>
                      </a:r>
                    </a:p>
                  </a:txBody>
                  <a:tcPr marL="9525" marR="9525" marT="9525" marB="0" anchor="ctr">
                    <a:solidFill>
                      <a:schemeClr val="tx1"/>
                    </a:solidFill>
                  </a:tcPr>
                </a:tc>
                <a:extLst>
                  <a:ext uri="{0D108BD9-81ED-4DB2-BD59-A6C34878D82A}">
                    <a16:rowId xmlns:a16="http://schemas.microsoft.com/office/drawing/2014/main" val="2705952668"/>
                  </a:ext>
                </a:extLst>
              </a:tr>
              <a:tr h="348396">
                <a:tc>
                  <a:txBody>
                    <a:bodyPr/>
                    <a:lstStyle/>
                    <a:p>
                      <a:pPr algn="ctr" fontAlgn="ctr"/>
                      <a:r>
                        <a:rPr lang="en-US" sz="900" b="1" i="0" u="none" strike="noStrike">
                          <a:solidFill>
                            <a:srgbClr val="000000"/>
                          </a:solidFill>
                          <a:effectLst/>
                          <a:latin typeface="Calibri" panose="020F0502020204030204" pitchFamily="34" charset="0"/>
                        </a:rPr>
                        <a:t>0.75</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33909.0000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48.0000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70000.0000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1428.0000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21.0000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319.0000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3.0000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0.0000</a:t>
                      </a:r>
                    </a:p>
                  </a:txBody>
                  <a:tcPr marL="9525" marR="9525" marT="9525" marB="0" anchor="ctr">
                    <a:solidFill>
                      <a:schemeClr val="tx1"/>
                    </a:solidFill>
                  </a:tcPr>
                </a:tc>
                <a:extLst>
                  <a:ext uri="{0D108BD9-81ED-4DB2-BD59-A6C34878D82A}">
                    <a16:rowId xmlns:a16="http://schemas.microsoft.com/office/drawing/2014/main" val="2966354997"/>
                  </a:ext>
                </a:extLst>
              </a:tr>
              <a:tr h="348396">
                <a:tc>
                  <a:txBody>
                    <a:bodyPr/>
                    <a:lstStyle/>
                    <a:p>
                      <a:pPr algn="ctr" fontAlgn="ctr"/>
                      <a:r>
                        <a:rPr lang="en-US" sz="900" b="1" i="0" u="none" strike="noStrike">
                          <a:solidFill>
                            <a:srgbClr val="000000"/>
                          </a:solidFill>
                          <a:effectLst/>
                          <a:latin typeface="Calibri" panose="020F0502020204030204" pitchFamily="34" charset="0"/>
                        </a:rPr>
                        <a:t>max</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45211.0000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95.0000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120000.0000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102127.0000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31.0000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4918.0000</a:t>
                      </a:r>
                    </a:p>
                  </a:txBody>
                  <a:tcPr marL="9525" marR="9525" marT="9525" marB="0" anchor="ctr">
                    <a:solidFill>
                      <a:schemeClr val="tx1"/>
                    </a:solidFill>
                  </a:tcPr>
                </a:tc>
                <a:tc>
                  <a:txBody>
                    <a:bodyPr/>
                    <a:lstStyle/>
                    <a:p>
                      <a:pPr algn="ctr" fontAlgn="ctr"/>
                      <a:r>
                        <a:rPr lang="en-US" sz="900" b="0" i="0" u="none" strike="noStrike">
                          <a:solidFill>
                            <a:srgbClr val="000000"/>
                          </a:solidFill>
                          <a:effectLst/>
                          <a:latin typeface="Calibri" panose="020F0502020204030204" pitchFamily="34" charset="0"/>
                        </a:rPr>
                        <a:t>63.0000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871.0000</a:t>
                      </a:r>
                    </a:p>
                  </a:txBody>
                  <a:tcPr marL="9525" marR="9525" marT="9525" marB="0" anchor="ctr">
                    <a:solidFill>
                      <a:schemeClr val="tx1"/>
                    </a:solidFill>
                  </a:tcPr>
                </a:tc>
                <a:tc>
                  <a:txBody>
                    <a:bodyPr/>
                    <a:lstStyle/>
                    <a:p>
                      <a:pPr algn="ctr" fontAlgn="ctr"/>
                      <a:r>
                        <a:rPr lang="en-US" sz="900" b="0" i="0" u="none" strike="noStrike" dirty="0">
                          <a:solidFill>
                            <a:srgbClr val="000000"/>
                          </a:solidFill>
                          <a:effectLst/>
                          <a:latin typeface="Calibri" panose="020F0502020204030204" pitchFamily="34" charset="0"/>
                        </a:rPr>
                        <a:t>275.0000</a:t>
                      </a:r>
                    </a:p>
                  </a:txBody>
                  <a:tcPr marL="9525" marR="9525" marT="9525" marB="0" anchor="ctr">
                    <a:solidFill>
                      <a:schemeClr val="tx1"/>
                    </a:solidFill>
                  </a:tcPr>
                </a:tc>
                <a:extLst>
                  <a:ext uri="{0D108BD9-81ED-4DB2-BD59-A6C34878D82A}">
                    <a16:rowId xmlns:a16="http://schemas.microsoft.com/office/drawing/2014/main" val="521421362"/>
                  </a:ext>
                </a:extLst>
              </a:tr>
            </a:tbl>
          </a:graphicData>
        </a:graphic>
      </p:graphicFrame>
      <p:sp>
        <p:nvSpPr>
          <p:cNvPr id="11" name="Content Placeholder 10">
            <a:extLst>
              <a:ext uri="{FF2B5EF4-FFF2-40B4-BE49-F238E27FC236}">
                <a16:creationId xmlns:a16="http://schemas.microsoft.com/office/drawing/2014/main" id="{C14E6895-548C-FB8F-81A5-8BD1FB57F680}"/>
              </a:ext>
            </a:extLst>
          </p:cNvPr>
          <p:cNvSpPr>
            <a:spLocks noGrp="1"/>
          </p:cNvSpPr>
          <p:nvPr>
            <p:ph idx="1"/>
          </p:nvPr>
        </p:nvSpPr>
        <p:spPr>
          <a:xfrm>
            <a:off x="1120000" y="1825625"/>
            <a:ext cx="10233800" cy="446520"/>
          </a:xfrm>
        </p:spPr>
        <p:txBody>
          <a:bodyPr/>
          <a:lstStyle/>
          <a:p>
            <a:pPr marL="0" indent="0" algn="l">
              <a:buNone/>
            </a:pPr>
            <a:r>
              <a:rPr lang="en-US" sz="1800" b="0" i="0" u="none" strike="noStrike" baseline="0" dirty="0">
                <a:latin typeface="Roboto-Regular"/>
              </a:rPr>
              <a:t>Derive summary statistics (mean, median, standard deviation) for relevant columns.</a:t>
            </a:r>
            <a:endParaRPr lang="en-US" dirty="0"/>
          </a:p>
        </p:txBody>
      </p:sp>
      <p:cxnSp>
        <p:nvCxnSpPr>
          <p:cNvPr id="15" name="Straight Connector 14">
            <a:extLst>
              <a:ext uri="{FF2B5EF4-FFF2-40B4-BE49-F238E27FC236}">
                <a16:creationId xmlns:a16="http://schemas.microsoft.com/office/drawing/2014/main" id="{654CF63E-4A84-EFA8-478C-A609EB9BD9C1}"/>
              </a:ext>
            </a:extLst>
          </p:cNvPr>
          <p:cNvCxnSpPr/>
          <p:nvPr/>
        </p:nvCxnSpPr>
        <p:spPr>
          <a:xfrm>
            <a:off x="304800" y="1431636"/>
            <a:ext cx="113330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3996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A9F6-523B-9C85-D71B-6A427A3982C9}"/>
              </a:ext>
            </a:extLst>
          </p:cNvPr>
          <p:cNvSpPr>
            <a:spLocks noGrp="1"/>
          </p:cNvSpPr>
          <p:nvPr>
            <p:ph type="title"/>
          </p:nvPr>
        </p:nvSpPr>
        <p:spPr>
          <a:xfrm>
            <a:off x="838200" y="711199"/>
            <a:ext cx="10515600" cy="526473"/>
          </a:xfrm>
        </p:spPr>
        <p:txBody>
          <a:bodyPr>
            <a:normAutofit/>
          </a:bodyPr>
          <a:lstStyle/>
          <a:p>
            <a:r>
              <a:rPr lang="en-US" sz="1800" b="0" i="0" u="none" strike="noStrike" baseline="0" dirty="0">
                <a:latin typeface="Roboto-Regular"/>
              </a:rPr>
              <a:t>E</a:t>
            </a:r>
            <a:r>
              <a:rPr lang="en-US" sz="1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ea typeface="+mn-ea"/>
                <a:cs typeface="+mn-cs"/>
              </a:rPr>
              <a:t>xamine the distribution of the target variable, indicating responses to the term deposit campaign.</a:t>
            </a:r>
          </a:p>
        </p:txBody>
      </p:sp>
      <p:pic>
        <p:nvPicPr>
          <p:cNvPr id="2050" name="Picture 2">
            <a:extLst>
              <a:ext uri="{FF2B5EF4-FFF2-40B4-BE49-F238E27FC236}">
                <a16:creationId xmlns:a16="http://schemas.microsoft.com/office/drawing/2014/main" id="{3AE780B0-E7C5-EEA3-95AE-5927A0C7C4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40243"/>
            <a:ext cx="6281940" cy="4279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7">
            <a:extLst>
              <a:ext uri="{FF2B5EF4-FFF2-40B4-BE49-F238E27FC236}">
                <a16:creationId xmlns:a16="http://schemas.microsoft.com/office/drawing/2014/main" id="{7FDCCB7A-640D-F78B-E7FE-22592A6B908B}"/>
              </a:ext>
            </a:extLst>
          </p:cNvPr>
          <p:cNvSpPr>
            <a:spLocks noChangeArrowheads="1"/>
          </p:cNvSpPr>
          <p:nvPr/>
        </p:nvSpPr>
        <p:spPr bwMode="auto">
          <a:xfrm>
            <a:off x="7965749" y="2459504"/>
            <a:ext cx="3524287" cy="1938992"/>
          </a:xfrm>
          <a:prstGeom prst="rect">
            <a:avLst/>
          </a:prstGeom>
          <a:solidFill>
            <a:srgbClr val="FFFFFF">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rPr>
              <a:t>Response Distribution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hnschrift Semi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rPr>
              <a:t>No: 88.30% of the contacts did not result in a term deposit.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rPr>
              <a:t>Yes: 11.70% of the contacts did result in a term deposit.</a:t>
            </a:r>
            <a:endParaRPr lang="en-US" alt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Roboto-Regular"/>
            </a:endParaRPr>
          </a:p>
        </p:txBody>
      </p:sp>
    </p:spTree>
    <p:extLst>
      <p:ext uri="{BB962C8B-B14F-4D97-AF65-F5344CB8AC3E}">
        <p14:creationId xmlns:p14="http://schemas.microsoft.com/office/powerpoint/2010/main" val="14811469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5455-03AD-5C87-EF30-A50FB8816C12}"/>
              </a:ext>
            </a:extLst>
          </p:cNvPr>
          <p:cNvSpPr>
            <a:spLocks noGrp="1"/>
          </p:cNvSpPr>
          <p:nvPr>
            <p:ph type="title"/>
          </p:nvPr>
        </p:nvSpPr>
        <p:spPr>
          <a:xfrm>
            <a:off x="838200" y="365126"/>
            <a:ext cx="10515600" cy="958850"/>
          </a:xfrm>
        </p:spPr>
        <p:txBody>
          <a:bodyPr>
            <a:normAutofit/>
          </a:bodyPr>
          <a:lstStyle/>
          <a:p>
            <a:r>
              <a:rPr lang="en-US" sz="3600" b="0" i="0" u="none" strike="noStrike" baseline="0" dirty="0">
                <a:latin typeface="Roboto-Regular"/>
              </a:rPr>
              <a:t>Univariate Analysis</a:t>
            </a:r>
            <a:endParaRPr lang="en-US" sz="3600" dirty="0"/>
          </a:p>
        </p:txBody>
      </p:sp>
      <p:cxnSp>
        <p:nvCxnSpPr>
          <p:cNvPr id="5" name="Straight Connector 4">
            <a:extLst>
              <a:ext uri="{FF2B5EF4-FFF2-40B4-BE49-F238E27FC236}">
                <a16:creationId xmlns:a16="http://schemas.microsoft.com/office/drawing/2014/main" id="{430F3284-3555-E80E-39D6-77CBF67B45A1}"/>
              </a:ext>
            </a:extLst>
          </p:cNvPr>
          <p:cNvCxnSpPr/>
          <p:nvPr/>
        </p:nvCxnSpPr>
        <p:spPr>
          <a:xfrm>
            <a:off x="333375" y="1447800"/>
            <a:ext cx="1136332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276EA47B-37BF-4EC6-4F14-E2463D8F07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9576" y="1552575"/>
            <a:ext cx="6286500" cy="5105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AAF658-39DF-2A7A-4002-3AD43211EED3}"/>
              </a:ext>
            </a:extLst>
          </p:cNvPr>
          <p:cNvSpPr txBox="1"/>
          <p:nvPr/>
        </p:nvSpPr>
        <p:spPr>
          <a:xfrm>
            <a:off x="7058025" y="1678812"/>
            <a:ext cx="3933825" cy="4524315"/>
          </a:xfrm>
          <a:prstGeom prst="rect">
            <a:avLst/>
          </a:prstGeom>
          <a:noFill/>
        </p:spPr>
        <p:txBody>
          <a:bodyPr wrap="square">
            <a:spAutoFit/>
          </a:bodyPr>
          <a:lstStyle/>
          <a:p>
            <a:r>
              <a:rPr lang="en-US" sz="1600" b="1" dirty="0"/>
              <a:t>Age:</a:t>
            </a:r>
          </a:p>
          <a:p>
            <a:pPr marL="171450" indent="-171450">
              <a:buFont typeface="Arial" panose="020B0604020202020204" pitchFamily="34" charset="0"/>
              <a:buChar char="•"/>
            </a:pPr>
            <a:r>
              <a:rPr lang="en-US" sz="1200" dirty="0"/>
              <a:t>H0istogram: The distribution is somewhat right-skewed, with a concentration of clients in the 30 to 40 age range.</a:t>
            </a:r>
          </a:p>
          <a:p>
            <a:r>
              <a:rPr lang="en-US" sz="1200" dirty="0"/>
              <a:t>    </a:t>
            </a:r>
          </a:p>
          <a:p>
            <a:pPr marL="171450" indent="-171450">
              <a:buFont typeface="Arial" panose="020B0604020202020204" pitchFamily="34" charset="0"/>
              <a:buChar char="•"/>
            </a:pPr>
            <a:r>
              <a:rPr lang="en-US" sz="1200" dirty="0"/>
              <a:t>Box Plot: Indicates a few outliers in the upper age range, showing that there are some clients significantly older than the main age group.</a:t>
            </a:r>
          </a:p>
          <a:p>
            <a:r>
              <a:rPr lang="en-US" sz="1200" dirty="0"/>
              <a:t>    </a:t>
            </a:r>
          </a:p>
          <a:p>
            <a:r>
              <a:rPr lang="en-US" sz="1600" b="1" dirty="0"/>
              <a:t>Balance:</a:t>
            </a:r>
          </a:p>
          <a:p>
            <a:pPr marL="171450" indent="-171450">
              <a:buFont typeface="Arial" panose="020B0604020202020204" pitchFamily="34" charset="0"/>
              <a:buChar char="•"/>
            </a:pPr>
            <a:r>
              <a:rPr lang="en-US" sz="1200" dirty="0"/>
              <a:t>Histogram: This is highly right-skewed, suggesting that while most clients have lower balances, a few have very high balances, likely influencing the mean.</a:t>
            </a:r>
          </a:p>
          <a:p>
            <a:r>
              <a:rPr lang="en-US" sz="1200" dirty="0"/>
              <a:t>        </a:t>
            </a:r>
          </a:p>
          <a:p>
            <a:pPr marL="171450" indent="-171450">
              <a:buFont typeface="Arial" panose="020B0604020202020204" pitchFamily="34" charset="0"/>
              <a:buChar char="•"/>
            </a:pPr>
            <a:r>
              <a:rPr lang="en-US" sz="1200" dirty="0"/>
              <a:t>Box Plot: There are many outliers on the higher end, indicating some clients have exceptionally high balances compared to the majority.</a:t>
            </a:r>
          </a:p>
          <a:p>
            <a:r>
              <a:rPr lang="en-US" sz="1200" dirty="0"/>
              <a:t>        </a:t>
            </a:r>
          </a:p>
          <a:p>
            <a:r>
              <a:rPr lang="en-US" sz="1600" b="1" dirty="0"/>
              <a:t>Call Duration:</a:t>
            </a:r>
          </a:p>
          <a:p>
            <a:pPr marL="171450" indent="-171450">
              <a:buFont typeface="Arial" panose="020B0604020202020204" pitchFamily="34" charset="0"/>
              <a:buChar char="•"/>
            </a:pPr>
            <a:r>
              <a:rPr lang="en-US" sz="1200" dirty="0"/>
              <a:t>Histogram: Also right-skewed, most calls are relatively short, but there are calls that are much longer than typical, affecting the average.</a:t>
            </a:r>
          </a:p>
          <a:p>
            <a:pPr marL="171450" indent="-171450">
              <a:buFont typeface="Arial" panose="020B0604020202020204" pitchFamily="34" charset="0"/>
              <a:buChar char="•"/>
            </a:pPr>
            <a:r>
              <a:rPr lang="en-US" sz="1200" dirty="0"/>
              <a:t>Box Plot: There are numerous outliers indicating that some calls were substantially longer than most others.</a:t>
            </a:r>
          </a:p>
        </p:txBody>
      </p:sp>
    </p:spTree>
    <p:extLst>
      <p:ext uri="{BB962C8B-B14F-4D97-AF65-F5344CB8AC3E}">
        <p14:creationId xmlns:p14="http://schemas.microsoft.com/office/powerpoint/2010/main" val="422716948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25BF-CCD6-35CD-9B69-29D60BEF0008}"/>
              </a:ext>
            </a:extLst>
          </p:cNvPr>
          <p:cNvSpPr>
            <a:spLocks noGrp="1"/>
          </p:cNvSpPr>
          <p:nvPr>
            <p:ph type="title"/>
          </p:nvPr>
        </p:nvSpPr>
        <p:spPr/>
        <p:txBody>
          <a:bodyPr>
            <a:normAutofit/>
          </a:bodyPr>
          <a:lstStyle/>
          <a:p>
            <a:r>
              <a:rPr lang="en-US" sz="3600" b="0" i="0" u="none" strike="noStrike" baseline="0" dirty="0">
                <a:latin typeface="Roboto-Regular"/>
              </a:rPr>
              <a:t>Bivariate Analysis</a:t>
            </a:r>
            <a:endParaRPr lang="en-US" sz="3600" dirty="0"/>
          </a:p>
        </p:txBody>
      </p:sp>
      <p:cxnSp>
        <p:nvCxnSpPr>
          <p:cNvPr id="5" name="Straight Connector 4">
            <a:extLst>
              <a:ext uri="{FF2B5EF4-FFF2-40B4-BE49-F238E27FC236}">
                <a16:creationId xmlns:a16="http://schemas.microsoft.com/office/drawing/2014/main" id="{5952E23E-48E5-37F4-3588-CFDF804C662B}"/>
              </a:ext>
            </a:extLst>
          </p:cNvPr>
          <p:cNvCxnSpPr>
            <a:cxnSpLocks/>
          </p:cNvCxnSpPr>
          <p:nvPr/>
        </p:nvCxnSpPr>
        <p:spPr>
          <a:xfrm>
            <a:off x="142875" y="1419225"/>
            <a:ext cx="11687175"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A2631B1E-7691-4481-B8B4-ACFB527C7F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850" y="1552579"/>
            <a:ext cx="11506200" cy="501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3423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71FA-F399-AD9D-CC6A-937F954B5BE2}"/>
              </a:ext>
            </a:extLst>
          </p:cNvPr>
          <p:cNvSpPr>
            <a:spLocks noGrp="1"/>
          </p:cNvSpPr>
          <p:nvPr>
            <p:ph type="title"/>
          </p:nvPr>
        </p:nvSpPr>
        <p:spPr/>
        <p:txBody>
          <a:bodyPr>
            <a:normAutofit/>
          </a:bodyPr>
          <a:lstStyle/>
          <a:p>
            <a:r>
              <a:rPr lang="en-US" sz="3600" b="0" i="0" u="none" strike="noStrike" baseline="0" dirty="0">
                <a:latin typeface="Roboto-Regular"/>
              </a:rPr>
              <a:t>Bivariate Analysis</a:t>
            </a:r>
            <a:endParaRPr lang="en-US" sz="3600" dirty="0"/>
          </a:p>
        </p:txBody>
      </p:sp>
      <p:sp>
        <p:nvSpPr>
          <p:cNvPr id="3" name="Content Placeholder 2">
            <a:extLst>
              <a:ext uri="{FF2B5EF4-FFF2-40B4-BE49-F238E27FC236}">
                <a16:creationId xmlns:a16="http://schemas.microsoft.com/office/drawing/2014/main" id="{553C4FC6-5AB5-4880-850E-B047E62B5478}"/>
              </a:ext>
            </a:extLst>
          </p:cNvPr>
          <p:cNvSpPr>
            <a:spLocks noGrp="1"/>
          </p:cNvSpPr>
          <p:nvPr>
            <p:ph idx="1"/>
          </p:nvPr>
        </p:nvSpPr>
        <p:spPr/>
        <p:txBody>
          <a:bodyPr>
            <a:normAutofit fontScale="55000" lnSpcReduction="20000"/>
          </a:bodyPr>
          <a:lstStyle/>
          <a:p>
            <a:pPr marL="0" indent="0">
              <a:buNone/>
            </a:pPr>
            <a:r>
              <a:rPr lang="en-US" sz="3600" b="1" dirty="0"/>
              <a:t>Response by Age:</a:t>
            </a:r>
          </a:p>
          <a:p>
            <a:r>
              <a:rPr lang="en-US" dirty="0"/>
              <a:t>The chart illustrates the count of responses across different age groups. Younger and older age groups show a relatively higher count of 'Yes' responses compared to middle-aged groups.</a:t>
            </a:r>
          </a:p>
          <a:p>
            <a:endParaRPr lang="en-US" dirty="0"/>
          </a:p>
          <a:p>
            <a:pPr marL="0" indent="0">
              <a:buNone/>
            </a:pPr>
            <a:r>
              <a:rPr lang="en-US" sz="3600" b="1" dirty="0"/>
              <a:t>Response by Job Type:</a:t>
            </a:r>
          </a:p>
          <a:p>
            <a:r>
              <a:rPr lang="en-US" dirty="0"/>
              <a:t>Different job types show varying counts of positive and negative responses. Students and retired individuals again appear to have a higher proportion of 'Yes' responses relative to their total number, while blue-collar jobs and services have a higher proportion of 'No'.</a:t>
            </a:r>
          </a:p>
          <a:p>
            <a:endParaRPr lang="en-US" dirty="0"/>
          </a:p>
          <a:p>
            <a:pPr marL="0" indent="0">
              <a:buNone/>
            </a:pPr>
            <a:r>
              <a:rPr lang="en-US" sz="3600" b="1" dirty="0"/>
              <a:t>Response by Education:</a:t>
            </a:r>
          </a:p>
          <a:p>
            <a:r>
              <a:rPr lang="en-US" dirty="0"/>
              <a:t>Clients with tertiary education show a higher count of positive responses, aligning with the previous heatmap results, indicating a greater likelihood of agreeing to term deposits.</a:t>
            </a:r>
          </a:p>
          <a:p>
            <a:endParaRPr lang="en-US" dirty="0"/>
          </a:p>
          <a:p>
            <a:pPr marL="0" indent="0">
              <a:buNone/>
            </a:pPr>
            <a:r>
              <a:rPr lang="en-US" sz="3600" b="1" dirty="0"/>
              <a:t>Response by Marital Status:</a:t>
            </a:r>
          </a:p>
          <a:p>
            <a:r>
              <a:rPr lang="en-US" dirty="0"/>
              <a:t>Single and divorced clients exhibit a higher count of positive responses compared to married clients, which could be an area of interest for targeted campaigns.</a:t>
            </a:r>
          </a:p>
        </p:txBody>
      </p:sp>
      <p:cxnSp>
        <p:nvCxnSpPr>
          <p:cNvPr id="5" name="Straight Connector 4">
            <a:extLst>
              <a:ext uri="{FF2B5EF4-FFF2-40B4-BE49-F238E27FC236}">
                <a16:creationId xmlns:a16="http://schemas.microsoft.com/office/drawing/2014/main" id="{E2EBA160-9AEB-5E30-9918-D1949C59EB52}"/>
              </a:ext>
            </a:extLst>
          </p:cNvPr>
          <p:cNvCxnSpPr>
            <a:cxnSpLocks/>
          </p:cNvCxnSpPr>
          <p:nvPr/>
        </p:nvCxnSpPr>
        <p:spPr>
          <a:xfrm>
            <a:off x="219075" y="1466850"/>
            <a:ext cx="114395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7433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0.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2.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3.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4.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5.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6.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7.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18.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2.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3.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4.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5.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6.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7.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8.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9.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docProps/app.xml><?xml version="1.0" encoding="utf-8"?>
<Properties xmlns="http://schemas.openxmlformats.org/officeDocument/2006/extended-properties" xmlns:vt="http://schemas.openxmlformats.org/officeDocument/2006/docPropsVTypes">
  <Template/>
  <TotalTime>1489</TotalTime>
  <Words>2209</Words>
  <Application>Microsoft Office PowerPoint</Application>
  <PresentationFormat>Widescreen</PresentationFormat>
  <Paragraphs>298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Bahnschrift SemiLight</vt:lpstr>
      <vt:lpstr>Calibri</vt:lpstr>
      <vt:lpstr>Corbel</vt:lpstr>
      <vt:lpstr>Roboto-Bold</vt:lpstr>
      <vt:lpstr>Roboto-Regular</vt:lpstr>
      <vt:lpstr>Depth</vt:lpstr>
      <vt:lpstr>Bank Telemarketing Campaign</vt:lpstr>
      <vt:lpstr>Tables of Contents</vt:lpstr>
      <vt:lpstr>Introduction to the Bank Telemarketing Campaign</vt:lpstr>
      <vt:lpstr>Understanding the Dataset</vt:lpstr>
      <vt:lpstr>Descriptive Statistics</vt:lpstr>
      <vt:lpstr>Examine the distribution of the target variable, indicating responses to the term deposit campaign.</vt:lpstr>
      <vt:lpstr>Univariate Analysis</vt:lpstr>
      <vt:lpstr>Bivariate Analysis</vt:lpstr>
      <vt:lpstr>Bivariate Analysis</vt:lpstr>
      <vt:lpstr>Categorical Variables Analysis</vt:lpstr>
      <vt:lpstr>Temporal Analysis</vt:lpstr>
      <vt:lpstr>Feature Engineering</vt:lpstr>
      <vt:lpstr>Correlation Analysis</vt:lpstr>
      <vt:lpstr>Correlation Analysis</vt:lpstr>
      <vt:lpstr>Outlier Detection and Handling</vt:lpstr>
      <vt:lpstr>Outlier Detection and Handling</vt:lpstr>
      <vt:lpstr>Outlier Detection and Handling</vt:lpstr>
      <vt:lpstr>PowerPoint Presentation</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Telemarketing Campaign</dc:title>
  <dc:creator>Nandeesh HB</dc:creator>
  <cp:lastModifiedBy>Nandeesh HB</cp:lastModifiedBy>
  <cp:revision>36</cp:revision>
  <dcterms:created xsi:type="dcterms:W3CDTF">2024-05-07T15:14:15Z</dcterms:created>
  <dcterms:modified xsi:type="dcterms:W3CDTF">2024-05-09T16:40:34Z</dcterms:modified>
</cp:coreProperties>
</file>