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9"/>
  </p:notesMasterIdLst>
  <p:sldIdLst>
    <p:sldId id="261" r:id="rId2"/>
    <p:sldId id="256" r:id="rId3"/>
    <p:sldId id="257" r:id="rId4"/>
    <p:sldId id="260" r:id="rId5"/>
    <p:sldId id="258"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Assesments\Graded%20Portfolio%20Project%20on%20MS%20Excel\Call_Center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Assesments\Graded%20Portfolio%20Project%20on%20MS%20Excel\Call_Center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Assesments\Graded%20Portfolio%20Project%20on%20MS%20Excel\Call_Center_dat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[Call_Center_data.xlsx]Customer Sentiment Analysis!PivotTable2</c:name>
    <c:fmtId val="17"/>
  </c:pivotSource>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'Customer Sentiment Analysis'!$P$13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tLst>
              <c:ext xmlns:c16="http://schemas.microsoft.com/office/drawing/2014/chart" uri="{C3380CC4-5D6E-409C-BE32-E72D297353CC}">
                <c16:uniqueId val="{00000001-B7A3-41BF-BC23-AD85D6A7B94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B7A3-41BF-BC23-AD85D6A7B94D}"/>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5-B7A3-41BF-BC23-AD85D6A7B94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'Customer Sentiment Analysis'!$O$14:$O$17</c:f>
              <c:strCache>
                <c:ptCount val="3"/>
                <c:pt idx="0">
                  <c:v>Negative</c:v>
                </c:pt>
                <c:pt idx="1">
                  <c:v>Neutral</c:v>
                </c:pt>
                <c:pt idx="2">
                  <c:v>Positive</c:v>
                </c:pt>
              </c:strCache>
            </c:strRef>
          </c:cat>
          <c:val>
            <c:numRef>
              <c:f>'Customer Sentiment Analysis'!$P$14:$P$17</c:f>
              <c:numCache>
                <c:formatCode>General</c:formatCode>
                <c:ptCount val="3"/>
                <c:pt idx="0">
                  <c:v>17089</c:v>
                </c:pt>
                <c:pt idx="1">
                  <c:v>8754</c:v>
                </c:pt>
                <c:pt idx="2">
                  <c:v>7098</c:v>
                </c:pt>
              </c:numCache>
            </c:numRef>
          </c:val>
          <c:extLst>
            <c:ext xmlns:c16="http://schemas.microsoft.com/office/drawing/2014/chart" uri="{C3380CC4-5D6E-409C-BE32-E72D297353CC}">
              <c16:uniqueId val="{00000006-B7A3-41BF-BC23-AD85D6A7B94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[Call_Center_data.xlsx]Service Response Time Analysis!PivotTable6</c:name>
    <c:fmtId val="9"/>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Service Response Time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682167210488267E-2"/>
          <c:y val="0.12506218816402165"/>
          <c:w val="0.76785897110255763"/>
          <c:h val="0.79690000953934681"/>
        </c:manualLayout>
      </c:layout>
      <c:barChart>
        <c:barDir val="col"/>
        <c:grouping val="clustered"/>
        <c:varyColors val="0"/>
        <c:ser>
          <c:idx val="0"/>
          <c:order val="0"/>
          <c:tx>
            <c:strRef>
              <c:f>'Service Response Time Analysis'!$O$9:$O$10</c:f>
              <c:strCache>
                <c:ptCount val="1"/>
                <c:pt idx="0">
                  <c:v>Billing Question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'Service Response Time Analysis'!$N$11:$N$14</c:f>
              <c:strCache>
                <c:ptCount val="3"/>
                <c:pt idx="0">
                  <c:v>Above SLA</c:v>
                </c:pt>
                <c:pt idx="1">
                  <c:v>Below SLA</c:v>
                </c:pt>
                <c:pt idx="2">
                  <c:v>Within SLA</c:v>
                </c:pt>
              </c:strCache>
            </c:strRef>
          </c:cat>
          <c:val>
            <c:numRef>
              <c:f>'Service Response Time Analysis'!$O$11:$O$14</c:f>
              <c:numCache>
                <c:formatCode>General</c:formatCode>
                <c:ptCount val="3"/>
                <c:pt idx="0">
                  <c:v>2997</c:v>
                </c:pt>
                <c:pt idx="1">
                  <c:v>5760</c:v>
                </c:pt>
                <c:pt idx="2">
                  <c:v>14705</c:v>
                </c:pt>
              </c:numCache>
            </c:numRef>
          </c:val>
          <c:extLst>
            <c:ext xmlns:c16="http://schemas.microsoft.com/office/drawing/2014/chart" uri="{C3380CC4-5D6E-409C-BE32-E72D297353CC}">
              <c16:uniqueId val="{00000000-6B4E-491E-AF7E-3E2CEA9E14EB}"/>
            </c:ext>
          </c:extLst>
        </c:ser>
        <c:ser>
          <c:idx val="1"/>
          <c:order val="1"/>
          <c:tx>
            <c:strRef>
              <c:f>'Service Response Time Analysis'!$P$9:$P$10</c:f>
              <c:strCache>
                <c:ptCount val="1"/>
                <c:pt idx="0">
                  <c:v>Payments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'Service Response Time Analysis'!$N$11:$N$14</c:f>
              <c:strCache>
                <c:ptCount val="3"/>
                <c:pt idx="0">
                  <c:v>Above SLA</c:v>
                </c:pt>
                <c:pt idx="1">
                  <c:v>Below SLA</c:v>
                </c:pt>
                <c:pt idx="2">
                  <c:v>Within SLA</c:v>
                </c:pt>
              </c:strCache>
            </c:strRef>
          </c:cat>
          <c:val>
            <c:numRef>
              <c:f>'Service Response Time Analysis'!$P$11:$P$14</c:f>
              <c:numCache>
                <c:formatCode>General</c:formatCode>
                <c:ptCount val="3"/>
                <c:pt idx="0">
                  <c:v>569</c:v>
                </c:pt>
                <c:pt idx="1">
                  <c:v>1221</c:v>
                </c:pt>
                <c:pt idx="2">
                  <c:v>2959</c:v>
                </c:pt>
              </c:numCache>
            </c:numRef>
          </c:val>
          <c:extLst>
            <c:ext xmlns:c16="http://schemas.microsoft.com/office/drawing/2014/chart" uri="{C3380CC4-5D6E-409C-BE32-E72D297353CC}">
              <c16:uniqueId val="{00000001-6B4E-491E-AF7E-3E2CEA9E14EB}"/>
            </c:ext>
          </c:extLst>
        </c:ser>
        <c:ser>
          <c:idx val="2"/>
          <c:order val="2"/>
          <c:tx>
            <c:strRef>
              <c:f>'Service Response Time Analysis'!$Q$9:$Q$10</c:f>
              <c:strCache>
                <c:ptCount val="1"/>
                <c:pt idx="0">
                  <c:v>Service Outage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'Service Response Time Analysis'!$N$11:$N$14</c:f>
              <c:strCache>
                <c:ptCount val="3"/>
                <c:pt idx="0">
                  <c:v>Above SLA</c:v>
                </c:pt>
                <c:pt idx="1">
                  <c:v>Below SLA</c:v>
                </c:pt>
                <c:pt idx="2">
                  <c:v>Within SLA</c:v>
                </c:pt>
              </c:strCache>
            </c:strRef>
          </c:cat>
          <c:val>
            <c:numRef>
              <c:f>'Service Response Time Analysis'!$Q$11:$Q$14</c:f>
              <c:numCache>
                <c:formatCode>General</c:formatCode>
                <c:ptCount val="3"/>
                <c:pt idx="0">
                  <c:v>602</c:v>
                </c:pt>
                <c:pt idx="1">
                  <c:v>1167</c:v>
                </c:pt>
                <c:pt idx="2">
                  <c:v>2961</c:v>
                </c:pt>
              </c:numCache>
            </c:numRef>
          </c:val>
          <c:extLst>
            <c:ext xmlns:c16="http://schemas.microsoft.com/office/drawing/2014/chart" uri="{C3380CC4-5D6E-409C-BE32-E72D297353CC}">
              <c16:uniqueId val="{00000002-6B4E-491E-AF7E-3E2CEA9E14EB}"/>
            </c:ext>
          </c:extLst>
        </c:ser>
        <c:dLbls>
          <c:dLblPos val="outEnd"/>
          <c:showLegendKey val="0"/>
          <c:showVal val="1"/>
          <c:showCatName val="0"/>
          <c:showSerName val="0"/>
          <c:showPercent val="0"/>
          <c:showBubbleSize val="0"/>
        </c:dLbls>
        <c:gapWidth val="100"/>
        <c:overlap val="-24"/>
        <c:axId val="274744095"/>
        <c:axId val="275143855"/>
      </c:barChart>
      <c:catAx>
        <c:axId val="27474409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5143855"/>
        <c:crosses val="autoZero"/>
        <c:auto val="1"/>
        <c:lblAlgn val="ctr"/>
        <c:lblOffset val="100"/>
        <c:noMultiLvlLbl val="0"/>
      </c:catAx>
      <c:valAx>
        <c:axId val="275143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47440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[Call_Center_data.xlsx]Customer Segmentation!PivotTable5</c:name>
    <c:fmtId val="1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4552219434109196E-2"/>
          <c:y val="0.17175048273895613"/>
          <c:w val="0.58688337034793725"/>
          <c:h val="0.46753124128174384"/>
        </c:manualLayout>
      </c:layout>
      <c:barChart>
        <c:barDir val="col"/>
        <c:grouping val="clustered"/>
        <c:varyColors val="0"/>
        <c:ser>
          <c:idx val="0"/>
          <c:order val="0"/>
          <c:tx>
            <c:strRef>
              <c:f>'Customer Segmentation'!$P$11</c:f>
              <c:strCache>
                <c:ptCount val="1"/>
                <c:pt idx="0">
                  <c:v>Count of Sentiment Category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'Customer Segmentation'!$O$12:$O$24</c:f>
              <c:multiLvlStrCache>
                <c:ptCount val="9"/>
                <c:lvl>
                  <c:pt idx="0">
                    <c:v>Negative</c:v>
                  </c:pt>
                  <c:pt idx="1">
                    <c:v>Neutral</c:v>
                  </c:pt>
                  <c:pt idx="2">
                    <c:v>Positive</c:v>
                  </c:pt>
                  <c:pt idx="3">
                    <c:v>Negative</c:v>
                  </c:pt>
                  <c:pt idx="4">
                    <c:v>Neutral</c:v>
                  </c:pt>
                  <c:pt idx="5">
                    <c:v>Positive</c:v>
                  </c:pt>
                  <c:pt idx="6">
                    <c:v>Negative</c:v>
                  </c:pt>
                  <c:pt idx="7">
                    <c:v>Neutral</c:v>
                  </c:pt>
                  <c:pt idx="8">
                    <c:v>Positive</c:v>
                  </c:pt>
                </c:lvl>
                <c:lvl>
                  <c:pt idx="0">
                    <c:v>Billing Question</c:v>
                  </c:pt>
                  <c:pt idx="3">
                    <c:v>Payments</c:v>
                  </c:pt>
                  <c:pt idx="6">
                    <c:v>Service Outage</c:v>
                  </c:pt>
                </c:lvl>
              </c:multiLvlStrCache>
            </c:multiLvlStrRef>
          </c:cat>
          <c:val>
            <c:numRef>
              <c:f>'Customer Segmentation'!$P$12:$P$24</c:f>
              <c:numCache>
                <c:formatCode>General</c:formatCode>
                <c:ptCount val="9"/>
                <c:pt idx="0">
                  <c:v>676</c:v>
                </c:pt>
                <c:pt idx="1">
                  <c:v>343</c:v>
                </c:pt>
                <c:pt idx="2">
                  <c:v>248</c:v>
                </c:pt>
                <c:pt idx="3">
                  <c:v>141</c:v>
                </c:pt>
                <c:pt idx="4">
                  <c:v>69</c:v>
                </c:pt>
                <c:pt idx="5">
                  <c:v>57</c:v>
                </c:pt>
                <c:pt idx="6">
                  <c:v>123</c:v>
                </c:pt>
                <c:pt idx="7">
                  <c:v>75</c:v>
                </c:pt>
                <c:pt idx="8">
                  <c:v>54</c:v>
                </c:pt>
              </c:numCache>
            </c:numRef>
          </c:val>
          <c:extLst>
            <c:ext xmlns:c16="http://schemas.microsoft.com/office/drawing/2014/chart" uri="{C3380CC4-5D6E-409C-BE32-E72D297353CC}">
              <c16:uniqueId val="{0000002B-3936-4F8A-A7F1-BDACD113FB2E}"/>
            </c:ext>
          </c:extLst>
        </c:ser>
        <c:ser>
          <c:idx val="1"/>
          <c:order val="1"/>
          <c:tx>
            <c:strRef>
              <c:f>'Customer Segmentation'!$Q$11</c:f>
              <c:strCache>
                <c:ptCount val="1"/>
                <c:pt idx="0">
                  <c:v>Average of call duration in minutes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multiLvlStrRef>
              <c:f>'Customer Segmentation'!$O$12:$O$24</c:f>
              <c:multiLvlStrCache>
                <c:ptCount val="9"/>
                <c:lvl>
                  <c:pt idx="0">
                    <c:v>Negative</c:v>
                  </c:pt>
                  <c:pt idx="1">
                    <c:v>Neutral</c:v>
                  </c:pt>
                  <c:pt idx="2">
                    <c:v>Positive</c:v>
                  </c:pt>
                  <c:pt idx="3">
                    <c:v>Negative</c:v>
                  </c:pt>
                  <c:pt idx="4">
                    <c:v>Neutral</c:v>
                  </c:pt>
                  <c:pt idx="5">
                    <c:v>Positive</c:v>
                  </c:pt>
                  <c:pt idx="6">
                    <c:v>Negative</c:v>
                  </c:pt>
                  <c:pt idx="7">
                    <c:v>Neutral</c:v>
                  </c:pt>
                  <c:pt idx="8">
                    <c:v>Positive</c:v>
                  </c:pt>
                </c:lvl>
                <c:lvl>
                  <c:pt idx="0">
                    <c:v>Billing Question</c:v>
                  </c:pt>
                  <c:pt idx="3">
                    <c:v>Payments</c:v>
                  </c:pt>
                  <c:pt idx="6">
                    <c:v>Service Outage</c:v>
                  </c:pt>
                </c:lvl>
              </c:multiLvlStrCache>
            </c:multiLvlStrRef>
          </c:cat>
          <c:val>
            <c:numRef>
              <c:f>'Customer Segmentation'!$Q$12:$Q$24</c:f>
              <c:numCache>
                <c:formatCode>0.00</c:formatCode>
                <c:ptCount val="9"/>
                <c:pt idx="0">
                  <c:v>24.096153846153847</c:v>
                </c:pt>
                <c:pt idx="1">
                  <c:v>24.807580174927114</c:v>
                </c:pt>
                <c:pt idx="2">
                  <c:v>25.641129032258064</c:v>
                </c:pt>
                <c:pt idx="3">
                  <c:v>26.879432624113477</c:v>
                </c:pt>
                <c:pt idx="4">
                  <c:v>23.173913043478262</c:v>
                </c:pt>
                <c:pt idx="5">
                  <c:v>24.17543859649123</c:v>
                </c:pt>
                <c:pt idx="6">
                  <c:v>27.260162601626018</c:v>
                </c:pt>
                <c:pt idx="7">
                  <c:v>25.52</c:v>
                </c:pt>
                <c:pt idx="8">
                  <c:v>24.833333333333332</c:v>
                </c:pt>
              </c:numCache>
            </c:numRef>
          </c:val>
          <c:extLst>
            <c:ext xmlns:c16="http://schemas.microsoft.com/office/drawing/2014/chart" uri="{C3380CC4-5D6E-409C-BE32-E72D297353CC}">
              <c16:uniqueId val="{0000002C-3936-4F8A-A7F1-BDACD113FB2E}"/>
            </c:ext>
          </c:extLst>
        </c:ser>
        <c:dLbls>
          <c:showLegendKey val="0"/>
          <c:showVal val="0"/>
          <c:showCatName val="0"/>
          <c:showSerName val="0"/>
          <c:showPercent val="0"/>
          <c:showBubbleSize val="0"/>
        </c:dLbls>
        <c:gapWidth val="100"/>
        <c:overlap val="-24"/>
        <c:axId val="118807631"/>
        <c:axId val="265823343"/>
      </c:barChart>
      <c:catAx>
        <c:axId val="11880763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5823343"/>
        <c:crosses val="autoZero"/>
        <c:auto val="1"/>
        <c:lblAlgn val="ctr"/>
        <c:lblOffset val="100"/>
        <c:noMultiLvlLbl val="0"/>
      </c:catAx>
      <c:valAx>
        <c:axId val="265823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8076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9A6C42-D31B-4079-8EDD-CEEF2C25AFB6}"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DDD79-06AC-4D7B-AC54-1BC379C62C00}" type="slidenum">
              <a:rPr lang="en-US" smtClean="0"/>
              <a:t>‹#›</a:t>
            </a:fld>
            <a:endParaRPr lang="en-US"/>
          </a:p>
        </p:txBody>
      </p:sp>
    </p:spTree>
    <p:extLst>
      <p:ext uri="{BB962C8B-B14F-4D97-AF65-F5344CB8AC3E}">
        <p14:creationId xmlns:p14="http://schemas.microsoft.com/office/powerpoint/2010/main" val="1452690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E73F-3C11-1577-5159-0E1782ACD6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9FA2EB-33FA-7360-CACF-CF98832A8A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5611AC-3C8F-9FB6-63D3-B6741AC05A1D}"/>
              </a:ext>
            </a:extLst>
          </p:cNvPr>
          <p:cNvSpPr>
            <a:spLocks noGrp="1"/>
          </p:cNvSpPr>
          <p:nvPr>
            <p:ph type="dt" sz="half" idx="10"/>
          </p:nvPr>
        </p:nvSpPr>
        <p:spPr/>
        <p:txBody>
          <a:bodyPr/>
          <a:lstStyle/>
          <a:p>
            <a:fld id="{FD9BD8B9-37F7-4D27-820D-E3FC9C4321B8}" type="datetimeFigureOut">
              <a:rPr lang="en-US" smtClean="0"/>
              <a:t>1/18/2024</a:t>
            </a:fld>
            <a:endParaRPr lang="en-US"/>
          </a:p>
        </p:txBody>
      </p:sp>
      <p:sp>
        <p:nvSpPr>
          <p:cNvPr id="5" name="Footer Placeholder 4">
            <a:extLst>
              <a:ext uri="{FF2B5EF4-FFF2-40B4-BE49-F238E27FC236}">
                <a16:creationId xmlns:a16="http://schemas.microsoft.com/office/drawing/2014/main" id="{0B6BA7D9-0C09-53EB-41B1-0762A2282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866129-9290-DB41-5C54-74ED68E33AE7}"/>
              </a:ext>
            </a:extLst>
          </p:cNvPr>
          <p:cNvSpPr>
            <a:spLocks noGrp="1"/>
          </p:cNvSpPr>
          <p:nvPr>
            <p:ph type="sldNum" sz="quarter" idx="12"/>
          </p:nvPr>
        </p:nvSpPr>
        <p:spPr/>
        <p:txBody>
          <a:bodyPr/>
          <a:lstStyle/>
          <a:p>
            <a:fld id="{921C3323-1CD3-49E3-9294-0B2EC35FAEDC}" type="slidenum">
              <a:rPr lang="en-US" smtClean="0"/>
              <a:t>‹#›</a:t>
            </a:fld>
            <a:endParaRPr lang="en-US"/>
          </a:p>
        </p:txBody>
      </p:sp>
    </p:spTree>
    <p:extLst>
      <p:ext uri="{BB962C8B-B14F-4D97-AF65-F5344CB8AC3E}">
        <p14:creationId xmlns:p14="http://schemas.microsoft.com/office/powerpoint/2010/main" val="1915953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1E1E-84E5-BE0C-B686-D1AE3ED00E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162334-A3BA-D622-D884-8E0734D227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92A68-D184-AB56-0570-7F6518DE0222}"/>
              </a:ext>
            </a:extLst>
          </p:cNvPr>
          <p:cNvSpPr>
            <a:spLocks noGrp="1"/>
          </p:cNvSpPr>
          <p:nvPr>
            <p:ph type="dt" sz="half" idx="10"/>
          </p:nvPr>
        </p:nvSpPr>
        <p:spPr/>
        <p:txBody>
          <a:bodyPr/>
          <a:lstStyle/>
          <a:p>
            <a:fld id="{FD9BD8B9-37F7-4D27-820D-E3FC9C4321B8}" type="datetimeFigureOut">
              <a:rPr lang="en-US" smtClean="0"/>
              <a:t>1/18/2024</a:t>
            </a:fld>
            <a:endParaRPr lang="en-US"/>
          </a:p>
        </p:txBody>
      </p:sp>
      <p:sp>
        <p:nvSpPr>
          <p:cNvPr id="5" name="Footer Placeholder 4">
            <a:extLst>
              <a:ext uri="{FF2B5EF4-FFF2-40B4-BE49-F238E27FC236}">
                <a16:creationId xmlns:a16="http://schemas.microsoft.com/office/drawing/2014/main" id="{5FA75258-B081-8DE5-7C97-8500735A5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5791F-061D-DBED-8D9F-7D51818489E3}"/>
              </a:ext>
            </a:extLst>
          </p:cNvPr>
          <p:cNvSpPr>
            <a:spLocks noGrp="1"/>
          </p:cNvSpPr>
          <p:nvPr>
            <p:ph type="sldNum" sz="quarter" idx="12"/>
          </p:nvPr>
        </p:nvSpPr>
        <p:spPr/>
        <p:txBody>
          <a:bodyPr/>
          <a:lstStyle/>
          <a:p>
            <a:fld id="{921C3323-1CD3-49E3-9294-0B2EC35FAEDC}" type="slidenum">
              <a:rPr lang="en-US" smtClean="0"/>
              <a:t>‹#›</a:t>
            </a:fld>
            <a:endParaRPr lang="en-US"/>
          </a:p>
        </p:txBody>
      </p:sp>
    </p:spTree>
    <p:extLst>
      <p:ext uri="{BB962C8B-B14F-4D97-AF65-F5344CB8AC3E}">
        <p14:creationId xmlns:p14="http://schemas.microsoft.com/office/powerpoint/2010/main" val="4093779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E09457-D6D6-0DFF-D7AB-E28070A7A6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212028-06BF-A33F-4F11-3A50356C5F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14BA51-4317-0009-C452-5385E154065B}"/>
              </a:ext>
            </a:extLst>
          </p:cNvPr>
          <p:cNvSpPr>
            <a:spLocks noGrp="1"/>
          </p:cNvSpPr>
          <p:nvPr>
            <p:ph type="dt" sz="half" idx="10"/>
          </p:nvPr>
        </p:nvSpPr>
        <p:spPr/>
        <p:txBody>
          <a:bodyPr/>
          <a:lstStyle/>
          <a:p>
            <a:fld id="{FD9BD8B9-37F7-4D27-820D-E3FC9C4321B8}" type="datetimeFigureOut">
              <a:rPr lang="en-US" smtClean="0"/>
              <a:t>1/18/2024</a:t>
            </a:fld>
            <a:endParaRPr lang="en-US"/>
          </a:p>
        </p:txBody>
      </p:sp>
      <p:sp>
        <p:nvSpPr>
          <p:cNvPr id="5" name="Footer Placeholder 4">
            <a:extLst>
              <a:ext uri="{FF2B5EF4-FFF2-40B4-BE49-F238E27FC236}">
                <a16:creationId xmlns:a16="http://schemas.microsoft.com/office/drawing/2014/main" id="{A491D4DC-C1C6-5AB8-B614-94F5FE098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C173E-D544-E174-0A3D-773A6F5A23E6}"/>
              </a:ext>
            </a:extLst>
          </p:cNvPr>
          <p:cNvSpPr>
            <a:spLocks noGrp="1"/>
          </p:cNvSpPr>
          <p:nvPr>
            <p:ph type="sldNum" sz="quarter" idx="12"/>
          </p:nvPr>
        </p:nvSpPr>
        <p:spPr/>
        <p:txBody>
          <a:bodyPr/>
          <a:lstStyle/>
          <a:p>
            <a:fld id="{921C3323-1CD3-49E3-9294-0B2EC35FAEDC}" type="slidenum">
              <a:rPr lang="en-US" smtClean="0"/>
              <a:t>‹#›</a:t>
            </a:fld>
            <a:endParaRPr lang="en-US"/>
          </a:p>
        </p:txBody>
      </p:sp>
    </p:spTree>
    <p:extLst>
      <p:ext uri="{BB962C8B-B14F-4D97-AF65-F5344CB8AC3E}">
        <p14:creationId xmlns:p14="http://schemas.microsoft.com/office/powerpoint/2010/main" val="228922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38142-B31B-A254-2313-46A522DB87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168244-BDC4-1419-B147-7CF8E73093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47B3C-21E1-4779-8438-CB709546D8E2}"/>
              </a:ext>
            </a:extLst>
          </p:cNvPr>
          <p:cNvSpPr>
            <a:spLocks noGrp="1"/>
          </p:cNvSpPr>
          <p:nvPr>
            <p:ph type="dt" sz="half" idx="10"/>
          </p:nvPr>
        </p:nvSpPr>
        <p:spPr/>
        <p:txBody>
          <a:bodyPr/>
          <a:lstStyle/>
          <a:p>
            <a:fld id="{FD9BD8B9-37F7-4D27-820D-E3FC9C4321B8}" type="datetimeFigureOut">
              <a:rPr lang="en-US" smtClean="0"/>
              <a:t>1/18/2024</a:t>
            </a:fld>
            <a:endParaRPr lang="en-US"/>
          </a:p>
        </p:txBody>
      </p:sp>
      <p:sp>
        <p:nvSpPr>
          <p:cNvPr id="5" name="Footer Placeholder 4">
            <a:extLst>
              <a:ext uri="{FF2B5EF4-FFF2-40B4-BE49-F238E27FC236}">
                <a16:creationId xmlns:a16="http://schemas.microsoft.com/office/drawing/2014/main" id="{B38B6F1A-C05E-F4AC-2E03-462AAC1499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5A6A8D-E0A9-70F7-25FE-7F77424A9832}"/>
              </a:ext>
            </a:extLst>
          </p:cNvPr>
          <p:cNvSpPr>
            <a:spLocks noGrp="1"/>
          </p:cNvSpPr>
          <p:nvPr>
            <p:ph type="sldNum" sz="quarter" idx="12"/>
          </p:nvPr>
        </p:nvSpPr>
        <p:spPr/>
        <p:txBody>
          <a:bodyPr/>
          <a:lstStyle/>
          <a:p>
            <a:fld id="{921C3323-1CD3-49E3-9294-0B2EC35FAEDC}" type="slidenum">
              <a:rPr lang="en-US" smtClean="0"/>
              <a:t>‹#›</a:t>
            </a:fld>
            <a:endParaRPr lang="en-US"/>
          </a:p>
        </p:txBody>
      </p:sp>
    </p:spTree>
    <p:extLst>
      <p:ext uri="{BB962C8B-B14F-4D97-AF65-F5344CB8AC3E}">
        <p14:creationId xmlns:p14="http://schemas.microsoft.com/office/powerpoint/2010/main" val="376399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DBC7-6400-4A24-EDFD-5AEC2A0063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592CD1-2E32-CD2A-A004-288C8D21AA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A4572C-606F-04D1-AC40-EE2318020280}"/>
              </a:ext>
            </a:extLst>
          </p:cNvPr>
          <p:cNvSpPr>
            <a:spLocks noGrp="1"/>
          </p:cNvSpPr>
          <p:nvPr>
            <p:ph type="dt" sz="half" idx="10"/>
          </p:nvPr>
        </p:nvSpPr>
        <p:spPr/>
        <p:txBody>
          <a:bodyPr/>
          <a:lstStyle/>
          <a:p>
            <a:fld id="{FD9BD8B9-37F7-4D27-820D-E3FC9C4321B8}" type="datetimeFigureOut">
              <a:rPr lang="en-US" smtClean="0"/>
              <a:t>1/18/2024</a:t>
            </a:fld>
            <a:endParaRPr lang="en-US"/>
          </a:p>
        </p:txBody>
      </p:sp>
      <p:sp>
        <p:nvSpPr>
          <p:cNvPr id="5" name="Footer Placeholder 4">
            <a:extLst>
              <a:ext uri="{FF2B5EF4-FFF2-40B4-BE49-F238E27FC236}">
                <a16:creationId xmlns:a16="http://schemas.microsoft.com/office/drawing/2014/main" id="{C7E6CF2E-C524-A6CF-77AD-20923AF61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9439F-6429-962E-2C05-CEEE9C3E35E2}"/>
              </a:ext>
            </a:extLst>
          </p:cNvPr>
          <p:cNvSpPr>
            <a:spLocks noGrp="1"/>
          </p:cNvSpPr>
          <p:nvPr>
            <p:ph type="sldNum" sz="quarter" idx="12"/>
          </p:nvPr>
        </p:nvSpPr>
        <p:spPr/>
        <p:txBody>
          <a:bodyPr/>
          <a:lstStyle/>
          <a:p>
            <a:fld id="{921C3323-1CD3-49E3-9294-0B2EC35FAEDC}" type="slidenum">
              <a:rPr lang="en-US" smtClean="0"/>
              <a:t>‹#›</a:t>
            </a:fld>
            <a:endParaRPr lang="en-US"/>
          </a:p>
        </p:txBody>
      </p:sp>
    </p:spTree>
    <p:extLst>
      <p:ext uri="{BB962C8B-B14F-4D97-AF65-F5344CB8AC3E}">
        <p14:creationId xmlns:p14="http://schemas.microsoft.com/office/powerpoint/2010/main" val="4415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2173-0C8D-7BD7-7E84-0FE0768C8A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3C36DC-57E6-81C2-4A6E-DA8383FC84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4A4267-F218-1303-080C-429DAD1E42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588829-ACCD-520B-B175-453CDB94B596}"/>
              </a:ext>
            </a:extLst>
          </p:cNvPr>
          <p:cNvSpPr>
            <a:spLocks noGrp="1"/>
          </p:cNvSpPr>
          <p:nvPr>
            <p:ph type="dt" sz="half" idx="10"/>
          </p:nvPr>
        </p:nvSpPr>
        <p:spPr/>
        <p:txBody>
          <a:bodyPr/>
          <a:lstStyle/>
          <a:p>
            <a:fld id="{FD9BD8B9-37F7-4D27-820D-E3FC9C4321B8}" type="datetimeFigureOut">
              <a:rPr lang="en-US" smtClean="0"/>
              <a:t>1/18/2024</a:t>
            </a:fld>
            <a:endParaRPr lang="en-US"/>
          </a:p>
        </p:txBody>
      </p:sp>
      <p:sp>
        <p:nvSpPr>
          <p:cNvPr id="6" name="Footer Placeholder 5">
            <a:extLst>
              <a:ext uri="{FF2B5EF4-FFF2-40B4-BE49-F238E27FC236}">
                <a16:creationId xmlns:a16="http://schemas.microsoft.com/office/drawing/2014/main" id="{2295790F-C5EF-0437-F5D5-1A1BE47A70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4F590-566A-8F3B-7127-EE36450B3772}"/>
              </a:ext>
            </a:extLst>
          </p:cNvPr>
          <p:cNvSpPr>
            <a:spLocks noGrp="1"/>
          </p:cNvSpPr>
          <p:nvPr>
            <p:ph type="sldNum" sz="quarter" idx="12"/>
          </p:nvPr>
        </p:nvSpPr>
        <p:spPr/>
        <p:txBody>
          <a:bodyPr/>
          <a:lstStyle/>
          <a:p>
            <a:fld id="{921C3323-1CD3-49E3-9294-0B2EC35FAEDC}" type="slidenum">
              <a:rPr lang="en-US" smtClean="0"/>
              <a:t>‹#›</a:t>
            </a:fld>
            <a:endParaRPr lang="en-US"/>
          </a:p>
        </p:txBody>
      </p:sp>
    </p:spTree>
    <p:extLst>
      <p:ext uri="{BB962C8B-B14F-4D97-AF65-F5344CB8AC3E}">
        <p14:creationId xmlns:p14="http://schemas.microsoft.com/office/powerpoint/2010/main" val="3132659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899B-FA2B-35CB-9AFA-95F563DDA5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48A16C-F124-059C-3B36-93392C72EA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603DF9-F071-3575-7A4A-03C2DCAC71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EF74E3-2A53-0986-611C-F729C28219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5A8643-EBFC-E2AD-FC20-98CB0547A5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79F468-4323-32FA-A593-38FF962F862D}"/>
              </a:ext>
            </a:extLst>
          </p:cNvPr>
          <p:cNvSpPr>
            <a:spLocks noGrp="1"/>
          </p:cNvSpPr>
          <p:nvPr>
            <p:ph type="dt" sz="half" idx="10"/>
          </p:nvPr>
        </p:nvSpPr>
        <p:spPr/>
        <p:txBody>
          <a:bodyPr/>
          <a:lstStyle/>
          <a:p>
            <a:fld id="{FD9BD8B9-37F7-4D27-820D-E3FC9C4321B8}" type="datetimeFigureOut">
              <a:rPr lang="en-US" smtClean="0"/>
              <a:t>1/18/2024</a:t>
            </a:fld>
            <a:endParaRPr lang="en-US"/>
          </a:p>
        </p:txBody>
      </p:sp>
      <p:sp>
        <p:nvSpPr>
          <p:cNvPr id="8" name="Footer Placeholder 7">
            <a:extLst>
              <a:ext uri="{FF2B5EF4-FFF2-40B4-BE49-F238E27FC236}">
                <a16:creationId xmlns:a16="http://schemas.microsoft.com/office/drawing/2014/main" id="{EB4A7F2E-E028-6EC9-CF64-FA436F38BA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E6C8CE-ACD1-4780-933D-D0425EBAE4D2}"/>
              </a:ext>
            </a:extLst>
          </p:cNvPr>
          <p:cNvSpPr>
            <a:spLocks noGrp="1"/>
          </p:cNvSpPr>
          <p:nvPr>
            <p:ph type="sldNum" sz="quarter" idx="12"/>
          </p:nvPr>
        </p:nvSpPr>
        <p:spPr/>
        <p:txBody>
          <a:bodyPr/>
          <a:lstStyle/>
          <a:p>
            <a:fld id="{921C3323-1CD3-49E3-9294-0B2EC35FAEDC}" type="slidenum">
              <a:rPr lang="en-US" smtClean="0"/>
              <a:t>‹#›</a:t>
            </a:fld>
            <a:endParaRPr lang="en-US"/>
          </a:p>
        </p:txBody>
      </p:sp>
    </p:spTree>
    <p:extLst>
      <p:ext uri="{BB962C8B-B14F-4D97-AF65-F5344CB8AC3E}">
        <p14:creationId xmlns:p14="http://schemas.microsoft.com/office/powerpoint/2010/main" val="3948224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968E-6CBB-DFB9-1476-623708774C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64BC69-4F66-EB10-E9A3-6E94B2C1B580}"/>
              </a:ext>
            </a:extLst>
          </p:cNvPr>
          <p:cNvSpPr>
            <a:spLocks noGrp="1"/>
          </p:cNvSpPr>
          <p:nvPr>
            <p:ph type="dt" sz="half" idx="10"/>
          </p:nvPr>
        </p:nvSpPr>
        <p:spPr/>
        <p:txBody>
          <a:bodyPr/>
          <a:lstStyle/>
          <a:p>
            <a:fld id="{FD9BD8B9-37F7-4D27-820D-E3FC9C4321B8}" type="datetimeFigureOut">
              <a:rPr lang="en-US" smtClean="0"/>
              <a:t>1/18/2024</a:t>
            </a:fld>
            <a:endParaRPr lang="en-US"/>
          </a:p>
        </p:txBody>
      </p:sp>
      <p:sp>
        <p:nvSpPr>
          <p:cNvPr id="4" name="Footer Placeholder 3">
            <a:extLst>
              <a:ext uri="{FF2B5EF4-FFF2-40B4-BE49-F238E27FC236}">
                <a16:creationId xmlns:a16="http://schemas.microsoft.com/office/drawing/2014/main" id="{5A155D73-165E-BFAD-93A3-976D7F467F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516F05-7919-2EE0-A109-6A74E5F74674}"/>
              </a:ext>
            </a:extLst>
          </p:cNvPr>
          <p:cNvSpPr>
            <a:spLocks noGrp="1"/>
          </p:cNvSpPr>
          <p:nvPr>
            <p:ph type="sldNum" sz="quarter" idx="12"/>
          </p:nvPr>
        </p:nvSpPr>
        <p:spPr/>
        <p:txBody>
          <a:bodyPr/>
          <a:lstStyle/>
          <a:p>
            <a:fld id="{921C3323-1CD3-49E3-9294-0B2EC35FAEDC}" type="slidenum">
              <a:rPr lang="en-US" smtClean="0"/>
              <a:t>‹#›</a:t>
            </a:fld>
            <a:endParaRPr lang="en-US"/>
          </a:p>
        </p:txBody>
      </p:sp>
    </p:spTree>
    <p:extLst>
      <p:ext uri="{BB962C8B-B14F-4D97-AF65-F5344CB8AC3E}">
        <p14:creationId xmlns:p14="http://schemas.microsoft.com/office/powerpoint/2010/main" val="213895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BA52DF-866B-5873-2553-B54B328ED28B}"/>
              </a:ext>
            </a:extLst>
          </p:cNvPr>
          <p:cNvSpPr>
            <a:spLocks noGrp="1"/>
          </p:cNvSpPr>
          <p:nvPr>
            <p:ph type="dt" sz="half" idx="10"/>
          </p:nvPr>
        </p:nvSpPr>
        <p:spPr/>
        <p:txBody>
          <a:bodyPr/>
          <a:lstStyle/>
          <a:p>
            <a:fld id="{FD9BD8B9-37F7-4D27-820D-E3FC9C4321B8}" type="datetimeFigureOut">
              <a:rPr lang="en-US" smtClean="0"/>
              <a:t>1/18/2024</a:t>
            </a:fld>
            <a:endParaRPr lang="en-US"/>
          </a:p>
        </p:txBody>
      </p:sp>
      <p:sp>
        <p:nvSpPr>
          <p:cNvPr id="3" name="Footer Placeholder 2">
            <a:extLst>
              <a:ext uri="{FF2B5EF4-FFF2-40B4-BE49-F238E27FC236}">
                <a16:creationId xmlns:a16="http://schemas.microsoft.com/office/drawing/2014/main" id="{F1E0C6D5-4A21-AB9C-142C-9E31B5CC27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172EB3-1D04-9DB9-398D-2CC9D85DAFCF}"/>
              </a:ext>
            </a:extLst>
          </p:cNvPr>
          <p:cNvSpPr>
            <a:spLocks noGrp="1"/>
          </p:cNvSpPr>
          <p:nvPr>
            <p:ph type="sldNum" sz="quarter" idx="12"/>
          </p:nvPr>
        </p:nvSpPr>
        <p:spPr/>
        <p:txBody>
          <a:bodyPr/>
          <a:lstStyle/>
          <a:p>
            <a:fld id="{921C3323-1CD3-49E3-9294-0B2EC35FAEDC}" type="slidenum">
              <a:rPr lang="en-US" smtClean="0"/>
              <a:t>‹#›</a:t>
            </a:fld>
            <a:endParaRPr lang="en-US"/>
          </a:p>
        </p:txBody>
      </p:sp>
    </p:spTree>
    <p:extLst>
      <p:ext uri="{BB962C8B-B14F-4D97-AF65-F5344CB8AC3E}">
        <p14:creationId xmlns:p14="http://schemas.microsoft.com/office/powerpoint/2010/main" val="353208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864A-D4B9-C98A-3806-0417A94F61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EDB25-DD85-D2E3-D3D9-DD589F1AD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1EF60B-E9E6-AAF1-4CAF-4FD8E40F2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BF5CF7-015C-2CFB-FE8B-6CD89C92D4A2}"/>
              </a:ext>
            </a:extLst>
          </p:cNvPr>
          <p:cNvSpPr>
            <a:spLocks noGrp="1"/>
          </p:cNvSpPr>
          <p:nvPr>
            <p:ph type="dt" sz="half" idx="10"/>
          </p:nvPr>
        </p:nvSpPr>
        <p:spPr/>
        <p:txBody>
          <a:bodyPr/>
          <a:lstStyle/>
          <a:p>
            <a:fld id="{FD9BD8B9-37F7-4D27-820D-E3FC9C4321B8}" type="datetimeFigureOut">
              <a:rPr lang="en-US" smtClean="0"/>
              <a:t>1/18/2024</a:t>
            </a:fld>
            <a:endParaRPr lang="en-US"/>
          </a:p>
        </p:txBody>
      </p:sp>
      <p:sp>
        <p:nvSpPr>
          <p:cNvPr id="6" name="Footer Placeholder 5">
            <a:extLst>
              <a:ext uri="{FF2B5EF4-FFF2-40B4-BE49-F238E27FC236}">
                <a16:creationId xmlns:a16="http://schemas.microsoft.com/office/drawing/2014/main" id="{B8B19C4D-AE12-ED50-441E-C70FAA2DC4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ADC55D-2F70-2DF6-CD95-D3ABAB380AF8}"/>
              </a:ext>
            </a:extLst>
          </p:cNvPr>
          <p:cNvSpPr>
            <a:spLocks noGrp="1"/>
          </p:cNvSpPr>
          <p:nvPr>
            <p:ph type="sldNum" sz="quarter" idx="12"/>
          </p:nvPr>
        </p:nvSpPr>
        <p:spPr/>
        <p:txBody>
          <a:bodyPr/>
          <a:lstStyle/>
          <a:p>
            <a:fld id="{921C3323-1CD3-49E3-9294-0B2EC35FAEDC}" type="slidenum">
              <a:rPr lang="en-US" smtClean="0"/>
              <a:t>‹#›</a:t>
            </a:fld>
            <a:endParaRPr lang="en-US"/>
          </a:p>
        </p:txBody>
      </p:sp>
    </p:spTree>
    <p:extLst>
      <p:ext uri="{BB962C8B-B14F-4D97-AF65-F5344CB8AC3E}">
        <p14:creationId xmlns:p14="http://schemas.microsoft.com/office/powerpoint/2010/main" val="2322079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1AB53-A634-CE87-0617-2D2AD401A4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B89348-3403-1C48-BD63-5E68BF989F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4128AB-F931-D99F-DA41-632C8F72D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BBD85-3009-D765-AB28-09E06C1A47FF}"/>
              </a:ext>
            </a:extLst>
          </p:cNvPr>
          <p:cNvSpPr>
            <a:spLocks noGrp="1"/>
          </p:cNvSpPr>
          <p:nvPr>
            <p:ph type="dt" sz="half" idx="10"/>
          </p:nvPr>
        </p:nvSpPr>
        <p:spPr/>
        <p:txBody>
          <a:bodyPr/>
          <a:lstStyle/>
          <a:p>
            <a:fld id="{FD9BD8B9-37F7-4D27-820D-E3FC9C4321B8}" type="datetimeFigureOut">
              <a:rPr lang="en-US" smtClean="0"/>
              <a:t>1/18/2024</a:t>
            </a:fld>
            <a:endParaRPr lang="en-US"/>
          </a:p>
        </p:txBody>
      </p:sp>
      <p:sp>
        <p:nvSpPr>
          <p:cNvPr id="6" name="Footer Placeholder 5">
            <a:extLst>
              <a:ext uri="{FF2B5EF4-FFF2-40B4-BE49-F238E27FC236}">
                <a16:creationId xmlns:a16="http://schemas.microsoft.com/office/drawing/2014/main" id="{8F0AB843-8C3B-5909-3A09-06A8FC6D18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DEA430-8088-F731-D1E0-9E7A8B1F0ACC}"/>
              </a:ext>
            </a:extLst>
          </p:cNvPr>
          <p:cNvSpPr>
            <a:spLocks noGrp="1"/>
          </p:cNvSpPr>
          <p:nvPr>
            <p:ph type="sldNum" sz="quarter" idx="12"/>
          </p:nvPr>
        </p:nvSpPr>
        <p:spPr/>
        <p:txBody>
          <a:bodyPr/>
          <a:lstStyle/>
          <a:p>
            <a:fld id="{921C3323-1CD3-49E3-9294-0B2EC35FAEDC}" type="slidenum">
              <a:rPr lang="en-US" smtClean="0"/>
              <a:t>‹#›</a:t>
            </a:fld>
            <a:endParaRPr lang="en-US"/>
          </a:p>
        </p:txBody>
      </p:sp>
    </p:spTree>
    <p:extLst>
      <p:ext uri="{BB962C8B-B14F-4D97-AF65-F5344CB8AC3E}">
        <p14:creationId xmlns:p14="http://schemas.microsoft.com/office/powerpoint/2010/main" val="54272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82BDDB-BF67-A7E9-0C57-DC6578B4AA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C55341-08D5-7775-2113-2C1465FD8D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EE8C31-BA84-CBC5-B324-4B42CC44EA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BD8B9-37F7-4D27-820D-E3FC9C4321B8}" type="datetimeFigureOut">
              <a:rPr lang="en-US" smtClean="0"/>
              <a:t>1/18/2024</a:t>
            </a:fld>
            <a:endParaRPr lang="en-US"/>
          </a:p>
        </p:txBody>
      </p:sp>
      <p:sp>
        <p:nvSpPr>
          <p:cNvPr id="5" name="Footer Placeholder 4">
            <a:extLst>
              <a:ext uri="{FF2B5EF4-FFF2-40B4-BE49-F238E27FC236}">
                <a16:creationId xmlns:a16="http://schemas.microsoft.com/office/drawing/2014/main" id="{90D102DB-123F-47F3-02D2-C1B6BAD71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F78AB1-14D5-2274-08F5-A029968F02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1C3323-1CD3-49E3-9294-0B2EC35FAEDC}" type="slidenum">
              <a:rPr lang="en-US" smtClean="0"/>
              <a:t>‹#›</a:t>
            </a:fld>
            <a:endParaRPr lang="en-US"/>
          </a:p>
        </p:txBody>
      </p:sp>
    </p:spTree>
    <p:extLst>
      <p:ext uri="{BB962C8B-B14F-4D97-AF65-F5344CB8AC3E}">
        <p14:creationId xmlns:p14="http://schemas.microsoft.com/office/powerpoint/2010/main" val="3324106664"/>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CDE97A-0AA6-E3DE-A160-829E97F5817D}"/>
              </a:ext>
            </a:extLst>
          </p:cNvPr>
          <p:cNvSpPr txBox="1"/>
          <p:nvPr/>
        </p:nvSpPr>
        <p:spPr>
          <a:xfrm>
            <a:off x="174684" y="130198"/>
            <a:ext cx="12017316" cy="4154984"/>
          </a:xfrm>
          <a:prstGeom prst="rect">
            <a:avLst/>
          </a:prstGeom>
          <a:noFill/>
        </p:spPr>
        <p:txBody>
          <a:bodyPr wrap="square">
            <a:spAutoFit/>
          </a:bodyPr>
          <a:lstStyle/>
          <a:p>
            <a:r>
              <a:rPr lang="en-US" sz="8800" b="1" i="0" u="none" strike="noStrike" baseline="0" dirty="0">
                <a:latin typeface="Calibri-Bold"/>
              </a:rPr>
              <a:t>Analyses of Customer Service Data using Microsoft Excel</a:t>
            </a:r>
            <a:endParaRPr lang="en-US" sz="8800" dirty="0"/>
          </a:p>
        </p:txBody>
      </p:sp>
    </p:spTree>
    <p:extLst>
      <p:ext uri="{BB962C8B-B14F-4D97-AF65-F5344CB8AC3E}">
        <p14:creationId xmlns:p14="http://schemas.microsoft.com/office/powerpoint/2010/main" val="426639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B50D-22D3-7858-0378-D706A9D4A719}"/>
              </a:ext>
            </a:extLst>
          </p:cNvPr>
          <p:cNvSpPr>
            <a:spLocks noGrp="1"/>
          </p:cNvSpPr>
          <p:nvPr>
            <p:ph type="ctrTitle"/>
          </p:nvPr>
        </p:nvSpPr>
        <p:spPr>
          <a:xfrm>
            <a:off x="1524000" y="388190"/>
            <a:ext cx="9144000" cy="457200"/>
          </a:xfrm>
        </p:spPr>
        <p:txBody>
          <a:bodyPr>
            <a:normAutofit fontScale="90000"/>
          </a:bodyPr>
          <a:lstStyle/>
          <a:p>
            <a:pPr algn="ctr"/>
            <a:r>
              <a:rPr lang="en-US" sz="2800" b="1" dirty="0"/>
              <a:t>Customer Sentiment Analysis</a:t>
            </a:r>
          </a:p>
        </p:txBody>
      </p:sp>
      <p:sp>
        <p:nvSpPr>
          <p:cNvPr id="3" name="Subtitle 2">
            <a:extLst>
              <a:ext uri="{FF2B5EF4-FFF2-40B4-BE49-F238E27FC236}">
                <a16:creationId xmlns:a16="http://schemas.microsoft.com/office/drawing/2014/main" id="{CDACC9B5-500A-ACC6-C168-DB45C9C8EBE6}"/>
              </a:ext>
            </a:extLst>
          </p:cNvPr>
          <p:cNvSpPr>
            <a:spLocks noGrp="1"/>
          </p:cNvSpPr>
          <p:nvPr>
            <p:ph type="subTitle" idx="1"/>
          </p:nvPr>
        </p:nvSpPr>
        <p:spPr>
          <a:xfrm>
            <a:off x="1524000" y="845390"/>
            <a:ext cx="9144000" cy="560716"/>
          </a:xfrm>
        </p:spPr>
        <p:txBody>
          <a:bodyPr>
            <a:normAutofit/>
          </a:bodyPr>
          <a:lstStyle/>
          <a:p>
            <a:pPr algn="l"/>
            <a:r>
              <a:rPr lang="en-US" sz="1400" b="0" i="0" u="none" strike="noStrike" baseline="0" dirty="0">
                <a:latin typeface="Calibri" panose="020F0502020204030204" pitchFamily="34" charset="0"/>
              </a:rPr>
              <a:t>Perform sentiment analysis on customer interactions. Identify positive, negative, and neutral sentiments expressed by customers to understand overall satisfaction levels.</a:t>
            </a:r>
            <a:endParaRPr lang="en-US" sz="1400" dirty="0"/>
          </a:p>
        </p:txBody>
      </p:sp>
      <p:graphicFrame>
        <p:nvGraphicFramePr>
          <p:cNvPr id="6" name="Table 5">
            <a:extLst>
              <a:ext uri="{FF2B5EF4-FFF2-40B4-BE49-F238E27FC236}">
                <a16:creationId xmlns:a16="http://schemas.microsoft.com/office/drawing/2014/main" id="{E6A4C3F0-A7AB-93DF-4F00-7A2B96FA19D9}"/>
              </a:ext>
            </a:extLst>
          </p:cNvPr>
          <p:cNvGraphicFramePr>
            <a:graphicFrameLocks noGrp="1"/>
          </p:cNvGraphicFramePr>
          <p:nvPr>
            <p:extLst>
              <p:ext uri="{D42A27DB-BD31-4B8C-83A1-F6EECF244321}">
                <p14:modId xmlns:p14="http://schemas.microsoft.com/office/powerpoint/2010/main" val="2424755509"/>
              </p:ext>
            </p:extLst>
          </p:nvPr>
        </p:nvGraphicFramePr>
        <p:xfrm>
          <a:off x="1627517" y="1488973"/>
          <a:ext cx="3225800" cy="748665"/>
        </p:xfrm>
        <a:graphic>
          <a:graphicData uri="http://schemas.openxmlformats.org/drawingml/2006/table">
            <a:tbl>
              <a:tblPr>
                <a:tableStyleId>{5C22544A-7EE6-4342-B048-85BDC9FD1C3A}</a:tableStyleId>
              </a:tblPr>
              <a:tblGrid>
                <a:gridCol w="1409700">
                  <a:extLst>
                    <a:ext uri="{9D8B030D-6E8A-4147-A177-3AD203B41FA5}">
                      <a16:colId xmlns:a16="http://schemas.microsoft.com/office/drawing/2014/main" val="2129902781"/>
                    </a:ext>
                  </a:extLst>
                </a:gridCol>
                <a:gridCol w="1816100">
                  <a:extLst>
                    <a:ext uri="{9D8B030D-6E8A-4147-A177-3AD203B41FA5}">
                      <a16:colId xmlns:a16="http://schemas.microsoft.com/office/drawing/2014/main" val="3615048489"/>
                    </a:ext>
                  </a:extLst>
                </a:gridCol>
              </a:tblGrid>
              <a:tr h="190500">
                <a:tc>
                  <a:txBody>
                    <a:bodyPr/>
                    <a:lstStyle/>
                    <a:p>
                      <a:pPr algn="ctr" fontAlgn="b"/>
                      <a:r>
                        <a:rPr lang="en-US" sz="1100" u="none" strike="noStrike" dirty="0">
                          <a:solidFill>
                            <a:schemeClr val="bg1"/>
                          </a:solidFill>
                          <a:effectLst/>
                        </a:rPr>
                        <a:t>Sentiment Category</a:t>
                      </a:r>
                      <a:endParaRPr lang="en-US" sz="11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100" u="none" strike="noStrike" dirty="0">
                          <a:solidFill>
                            <a:schemeClr val="bg1"/>
                          </a:solidFill>
                          <a:effectLst/>
                        </a:rPr>
                        <a:t>Sentiment Category</a:t>
                      </a:r>
                      <a:endParaRPr lang="en-US" sz="11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015853627"/>
                  </a:ext>
                </a:extLst>
              </a:tr>
              <a:tr h="0">
                <a:tc>
                  <a:txBody>
                    <a:bodyPr/>
                    <a:lstStyle/>
                    <a:p>
                      <a:pPr algn="ctr" fontAlgn="b"/>
                      <a:r>
                        <a:rPr lang="en-US" sz="1100" u="none" strike="noStrike" dirty="0">
                          <a:effectLst/>
                        </a:rPr>
                        <a:t>Negative</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17089</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926244"/>
                  </a:ext>
                </a:extLst>
              </a:tr>
              <a:tr h="190500">
                <a:tc>
                  <a:txBody>
                    <a:bodyPr/>
                    <a:lstStyle/>
                    <a:p>
                      <a:pPr algn="ctr" fontAlgn="b"/>
                      <a:r>
                        <a:rPr lang="en-US" sz="1100" u="none" strike="noStrike">
                          <a:effectLst/>
                        </a:rPr>
                        <a:t>Neutral</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8754</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8805898"/>
                  </a:ext>
                </a:extLst>
              </a:tr>
              <a:tr h="190500">
                <a:tc>
                  <a:txBody>
                    <a:bodyPr/>
                    <a:lstStyle/>
                    <a:p>
                      <a:pPr algn="ctr" fontAlgn="b"/>
                      <a:r>
                        <a:rPr lang="en-US" sz="1100" u="none" strike="noStrike">
                          <a:effectLst/>
                        </a:rPr>
                        <a:t>Positive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7098</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18993"/>
                  </a:ext>
                </a:extLst>
              </a:tr>
            </a:tbl>
          </a:graphicData>
        </a:graphic>
      </p:graphicFrame>
      <p:graphicFrame>
        <p:nvGraphicFramePr>
          <p:cNvPr id="8" name="Chart 7">
            <a:extLst>
              <a:ext uri="{FF2B5EF4-FFF2-40B4-BE49-F238E27FC236}">
                <a16:creationId xmlns:a16="http://schemas.microsoft.com/office/drawing/2014/main" id="{39993CAF-E8A4-4998-B5E1-31D381CEEE58}"/>
              </a:ext>
            </a:extLst>
          </p:cNvPr>
          <p:cNvGraphicFramePr>
            <a:graphicFrameLocks/>
          </p:cNvGraphicFramePr>
          <p:nvPr>
            <p:extLst>
              <p:ext uri="{D42A27DB-BD31-4B8C-83A1-F6EECF244321}">
                <p14:modId xmlns:p14="http://schemas.microsoft.com/office/powerpoint/2010/main" val="3099438109"/>
              </p:ext>
            </p:extLst>
          </p:nvPr>
        </p:nvGraphicFramePr>
        <p:xfrm>
          <a:off x="1641894" y="2501661"/>
          <a:ext cx="3211423"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6116A084-84B6-B6A1-60A4-BDBDC0AD3549}"/>
              </a:ext>
            </a:extLst>
          </p:cNvPr>
          <p:cNvSpPr txBox="1"/>
          <p:nvPr/>
        </p:nvSpPr>
        <p:spPr>
          <a:xfrm>
            <a:off x="5802702" y="1780438"/>
            <a:ext cx="5943600" cy="3754874"/>
          </a:xfrm>
          <a:prstGeom prst="rect">
            <a:avLst/>
          </a:prstGeom>
          <a:noFill/>
        </p:spPr>
        <p:txBody>
          <a:bodyPr wrap="square" rtlCol="0">
            <a:spAutoFit/>
          </a:bodyPr>
          <a:lstStyle/>
          <a:p>
            <a:r>
              <a:rPr lang="en-US" sz="1400" b="1" i="0" dirty="0">
                <a:effectLst/>
                <a:latin typeface="Söhne"/>
              </a:rPr>
              <a:t>Distribution of Sentiments:</a:t>
            </a:r>
          </a:p>
          <a:p>
            <a:pPr algn="l">
              <a:buFont typeface="Arial" panose="020B0604020202020204" pitchFamily="34" charset="0"/>
              <a:buChar char="•"/>
            </a:pPr>
            <a:r>
              <a:rPr lang="en-US" sz="1400" b="0" i="0" dirty="0">
                <a:effectLst/>
                <a:latin typeface="Söhne"/>
              </a:rPr>
              <a:t>The majority of customer interactions are categorized as </a:t>
            </a:r>
            <a:r>
              <a:rPr lang="en-US" sz="1400" b="1" i="0" dirty="0">
                <a:effectLst/>
                <a:latin typeface="Söhne"/>
              </a:rPr>
              <a:t>Negative (17,089)</a:t>
            </a:r>
            <a:r>
              <a:rPr lang="en-US" sz="1400" b="0" i="0" dirty="0">
                <a:effectLst/>
                <a:latin typeface="Söhne"/>
              </a:rPr>
              <a:t>.</a:t>
            </a:r>
          </a:p>
          <a:p>
            <a:pPr algn="l">
              <a:buFont typeface="Arial" panose="020B0604020202020204" pitchFamily="34" charset="0"/>
              <a:buChar char="•"/>
            </a:pPr>
            <a:r>
              <a:rPr lang="en-US" sz="1400" b="0" i="0" dirty="0">
                <a:effectLst/>
                <a:latin typeface="Söhne"/>
              </a:rPr>
              <a:t>There is a significant portion of interactions classified as </a:t>
            </a:r>
            <a:r>
              <a:rPr lang="en-US" sz="1400" b="1" i="0" dirty="0">
                <a:effectLst/>
                <a:latin typeface="Söhne"/>
              </a:rPr>
              <a:t>Neutral (8,754)</a:t>
            </a:r>
            <a:r>
              <a:rPr lang="en-US" sz="1400" b="0" i="0" dirty="0">
                <a:effectLst/>
                <a:latin typeface="Söhne"/>
              </a:rPr>
              <a:t>.</a:t>
            </a:r>
          </a:p>
          <a:p>
            <a:pPr algn="l">
              <a:buFont typeface="Arial" panose="020B0604020202020204" pitchFamily="34" charset="0"/>
              <a:buChar char="•"/>
            </a:pPr>
            <a:r>
              <a:rPr lang="en-US" sz="1400" b="0" i="0" dirty="0">
                <a:effectLst/>
                <a:latin typeface="Söhne"/>
              </a:rPr>
              <a:t>Positive sentiments are present but less frequent, with </a:t>
            </a:r>
            <a:r>
              <a:rPr lang="en-US" sz="1400" b="1" i="0" dirty="0">
                <a:effectLst/>
                <a:latin typeface="Söhne"/>
              </a:rPr>
              <a:t>7,098</a:t>
            </a:r>
            <a:r>
              <a:rPr lang="en-US" sz="1400" b="0" i="0" dirty="0">
                <a:effectLst/>
                <a:latin typeface="Söhne"/>
              </a:rPr>
              <a:t> instances.</a:t>
            </a:r>
          </a:p>
          <a:p>
            <a:pPr algn="l"/>
            <a:endParaRPr lang="en-US" sz="1400" b="0" i="0" dirty="0">
              <a:effectLst/>
              <a:latin typeface="Söhne"/>
            </a:endParaRPr>
          </a:p>
          <a:p>
            <a:r>
              <a:rPr lang="en-US" sz="1400" b="1" dirty="0">
                <a:latin typeface="Söhne"/>
              </a:rPr>
              <a:t>Potential Areas for Improvement:</a:t>
            </a:r>
          </a:p>
          <a:p>
            <a:pPr algn="l">
              <a:buFont typeface="Arial" panose="020B0604020202020204" pitchFamily="34" charset="0"/>
              <a:buChar char="•"/>
            </a:pPr>
            <a:r>
              <a:rPr lang="en-US" sz="1400" dirty="0">
                <a:latin typeface="Söhne"/>
              </a:rPr>
              <a:t>The high count of negative sentiments suggests potential areas for improvement in customer service. Analyzing the reasons behind negative sentiments may help identify specific issues that need attention.</a:t>
            </a:r>
          </a:p>
          <a:p>
            <a:pPr algn="l"/>
            <a:endParaRPr lang="en-US" sz="1400" dirty="0">
              <a:latin typeface="Söhne"/>
            </a:endParaRPr>
          </a:p>
          <a:p>
            <a:pPr algn="l"/>
            <a:r>
              <a:rPr lang="en-US" sz="1400" b="1" dirty="0">
                <a:latin typeface="Söhne"/>
              </a:rPr>
              <a:t>Neutral Sentiments:</a:t>
            </a:r>
          </a:p>
          <a:p>
            <a:pPr algn="l">
              <a:buFont typeface="Arial" panose="020B0604020202020204" pitchFamily="34" charset="0"/>
              <a:buChar char="•"/>
            </a:pPr>
            <a:r>
              <a:rPr lang="en-US" sz="1400" dirty="0">
                <a:latin typeface="Söhne"/>
              </a:rPr>
              <a:t>The presence of a substantial number of neutral sentiments could indicate a mix of experiences or interactions that neither strongly pleased nor displeased customers.</a:t>
            </a:r>
          </a:p>
          <a:p>
            <a:pPr algn="l">
              <a:buFont typeface="Arial" panose="020B0604020202020204" pitchFamily="34" charset="0"/>
              <a:buChar char="•"/>
            </a:pPr>
            <a:r>
              <a:rPr lang="en-US" sz="1400" dirty="0">
                <a:latin typeface="Söhne"/>
              </a:rPr>
              <a:t>Further investigation into neutral sentiments may reveal areas where customer expectations are being met but not exceeded.</a:t>
            </a:r>
          </a:p>
          <a:p>
            <a:pPr algn="l">
              <a:buFont typeface="Arial" panose="020B0604020202020204" pitchFamily="34" charset="0"/>
              <a:buChar char="•"/>
            </a:pPr>
            <a:endParaRPr lang="en-US" sz="1400" dirty="0">
              <a:latin typeface="Söhne"/>
            </a:endParaRPr>
          </a:p>
        </p:txBody>
      </p:sp>
    </p:spTree>
    <p:extLst>
      <p:ext uri="{BB962C8B-B14F-4D97-AF65-F5344CB8AC3E}">
        <p14:creationId xmlns:p14="http://schemas.microsoft.com/office/powerpoint/2010/main" val="274856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fade">
                                      <p:cBhvr>
                                        <p:cTn id="23" dur="500"/>
                                        <p:tgtEl>
                                          <p:spTgt spid="11">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500"/>
                                        <p:tgtEl>
                                          <p:spTgt spid="11">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Effect transition="in" filter="fade">
                                      <p:cBhvr>
                                        <p:cTn id="31" dur="500"/>
                                        <p:tgtEl>
                                          <p:spTgt spid="11">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xEl>
                                              <p:pRg st="6" end="6"/>
                                            </p:txEl>
                                          </p:spTgt>
                                        </p:tgtEl>
                                        <p:attrNameLst>
                                          <p:attrName>style.visibility</p:attrName>
                                        </p:attrNameLst>
                                      </p:cBhvr>
                                      <p:to>
                                        <p:strVal val="visible"/>
                                      </p:to>
                                    </p:set>
                                    <p:animEffect transition="in" filter="fade">
                                      <p:cBhvr>
                                        <p:cTn id="34" dur="500"/>
                                        <p:tgtEl>
                                          <p:spTgt spid="11">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
                                            <p:txEl>
                                              <p:pRg st="8" end="8"/>
                                            </p:txEl>
                                          </p:spTgt>
                                        </p:tgtEl>
                                        <p:attrNameLst>
                                          <p:attrName>style.visibility</p:attrName>
                                        </p:attrNameLst>
                                      </p:cBhvr>
                                      <p:to>
                                        <p:strVal val="visible"/>
                                      </p:to>
                                    </p:set>
                                    <p:animEffect transition="in" filter="fade">
                                      <p:cBhvr>
                                        <p:cTn id="39" dur="500"/>
                                        <p:tgtEl>
                                          <p:spTgt spid="11">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1">
                                            <p:txEl>
                                              <p:pRg st="9" end="9"/>
                                            </p:txEl>
                                          </p:spTgt>
                                        </p:tgtEl>
                                        <p:attrNameLst>
                                          <p:attrName>style.visibility</p:attrName>
                                        </p:attrNameLst>
                                      </p:cBhvr>
                                      <p:to>
                                        <p:strVal val="visible"/>
                                      </p:to>
                                    </p:set>
                                    <p:animEffect transition="in" filter="fade">
                                      <p:cBhvr>
                                        <p:cTn id="42" dur="500"/>
                                        <p:tgtEl>
                                          <p:spTgt spid="11">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xEl>
                                              <p:pRg st="10" end="10"/>
                                            </p:txEl>
                                          </p:spTgt>
                                        </p:tgtEl>
                                        <p:attrNameLst>
                                          <p:attrName>style.visibility</p:attrName>
                                        </p:attrNameLst>
                                      </p:cBhvr>
                                      <p:to>
                                        <p:strVal val="visible"/>
                                      </p:to>
                                    </p:set>
                                    <p:animEffect transition="in" filter="fade">
                                      <p:cBhvr>
                                        <p:cTn id="45"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7A330-1BC4-2077-3813-E7240306A563}"/>
              </a:ext>
            </a:extLst>
          </p:cNvPr>
          <p:cNvSpPr>
            <a:spLocks noGrp="1"/>
          </p:cNvSpPr>
          <p:nvPr>
            <p:ph type="title"/>
          </p:nvPr>
        </p:nvSpPr>
        <p:spPr>
          <a:xfrm>
            <a:off x="838200" y="365126"/>
            <a:ext cx="10515600" cy="315911"/>
          </a:xfrm>
        </p:spPr>
        <p:txBody>
          <a:bodyPr>
            <a:normAutofit fontScale="90000"/>
          </a:bodyPr>
          <a:lstStyle/>
          <a:p>
            <a:pPr algn="ctr"/>
            <a:r>
              <a:rPr lang="en-US" sz="2500" b="1" dirty="0"/>
              <a:t>Root </a:t>
            </a:r>
            <a:r>
              <a:rPr lang="en-US" sz="2600" b="1" dirty="0"/>
              <a:t>Cause</a:t>
            </a:r>
            <a:r>
              <a:rPr lang="en-US" sz="2500" b="1" dirty="0"/>
              <a:t> Analysis</a:t>
            </a:r>
          </a:p>
        </p:txBody>
      </p:sp>
      <p:sp>
        <p:nvSpPr>
          <p:cNvPr id="3" name="Content Placeholder 2">
            <a:extLst>
              <a:ext uri="{FF2B5EF4-FFF2-40B4-BE49-F238E27FC236}">
                <a16:creationId xmlns:a16="http://schemas.microsoft.com/office/drawing/2014/main" id="{591B005D-4BC3-939C-7C10-46E72EC5EE2B}"/>
              </a:ext>
            </a:extLst>
          </p:cNvPr>
          <p:cNvSpPr>
            <a:spLocks noGrp="1"/>
          </p:cNvSpPr>
          <p:nvPr>
            <p:ph idx="1"/>
          </p:nvPr>
        </p:nvSpPr>
        <p:spPr>
          <a:xfrm>
            <a:off x="1114245" y="807708"/>
            <a:ext cx="10515600" cy="520760"/>
          </a:xfrm>
        </p:spPr>
        <p:txBody>
          <a:bodyPr>
            <a:normAutofit fontScale="92500" lnSpcReduction="10000"/>
          </a:bodyPr>
          <a:lstStyle/>
          <a:p>
            <a:pPr marL="0" indent="0" algn="l">
              <a:buNone/>
            </a:pPr>
            <a:r>
              <a:rPr lang="en-US" sz="1800" b="0" i="0" u="none" strike="noStrike" baseline="0" dirty="0">
                <a:latin typeface="Calibri" panose="020F0502020204030204" pitchFamily="34" charset="0"/>
              </a:rPr>
              <a:t>Investigate common customer complaints. Pinpoint recurring problems to address them proactively and prevent future escalations.</a:t>
            </a:r>
            <a:endParaRPr lang="en-US" dirty="0"/>
          </a:p>
        </p:txBody>
      </p:sp>
      <p:graphicFrame>
        <p:nvGraphicFramePr>
          <p:cNvPr id="4" name="Table 3">
            <a:extLst>
              <a:ext uri="{FF2B5EF4-FFF2-40B4-BE49-F238E27FC236}">
                <a16:creationId xmlns:a16="http://schemas.microsoft.com/office/drawing/2014/main" id="{684054ED-F3C6-A425-C2E5-97C989D0B0E6}"/>
              </a:ext>
            </a:extLst>
          </p:cNvPr>
          <p:cNvGraphicFramePr>
            <a:graphicFrameLocks noGrp="1"/>
          </p:cNvGraphicFramePr>
          <p:nvPr>
            <p:extLst>
              <p:ext uri="{D42A27DB-BD31-4B8C-83A1-F6EECF244321}">
                <p14:modId xmlns:p14="http://schemas.microsoft.com/office/powerpoint/2010/main" val="3345462599"/>
              </p:ext>
            </p:extLst>
          </p:nvPr>
        </p:nvGraphicFramePr>
        <p:xfrm>
          <a:off x="1114245" y="1455139"/>
          <a:ext cx="9832677" cy="951630"/>
        </p:xfrm>
        <a:graphic>
          <a:graphicData uri="http://schemas.openxmlformats.org/drawingml/2006/table">
            <a:tbl>
              <a:tblPr>
                <a:tableStyleId>{5C22544A-7EE6-4342-B048-85BDC9FD1C3A}</a:tableStyleId>
              </a:tblPr>
              <a:tblGrid>
                <a:gridCol w="1490222">
                  <a:extLst>
                    <a:ext uri="{9D8B030D-6E8A-4147-A177-3AD203B41FA5}">
                      <a16:colId xmlns:a16="http://schemas.microsoft.com/office/drawing/2014/main" val="3191682932"/>
                    </a:ext>
                  </a:extLst>
                </a:gridCol>
                <a:gridCol w="2562624">
                  <a:extLst>
                    <a:ext uri="{9D8B030D-6E8A-4147-A177-3AD203B41FA5}">
                      <a16:colId xmlns:a16="http://schemas.microsoft.com/office/drawing/2014/main" val="1939721818"/>
                    </a:ext>
                  </a:extLst>
                </a:gridCol>
                <a:gridCol w="2562624">
                  <a:extLst>
                    <a:ext uri="{9D8B030D-6E8A-4147-A177-3AD203B41FA5}">
                      <a16:colId xmlns:a16="http://schemas.microsoft.com/office/drawing/2014/main" val="3640686457"/>
                    </a:ext>
                  </a:extLst>
                </a:gridCol>
                <a:gridCol w="3217207">
                  <a:extLst>
                    <a:ext uri="{9D8B030D-6E8A-4147-A177-3AD203B41FA5}">
                      <a16:colId xmlns:a16="http://schemas.microsoft.com/office/drawing/2014/main" val="3249922070"/>
                    </a:ext>
                  </a:extLst>
                </a:gridCol>
              </a:tblGrid>
              <a:tr h="190326">
                <a:tc>
                  <a:txBody>
                    <a:bodyPr/>
                    <a:lstStyle/>
                    <a:p>
                      <a:pPr algn="ctr" fontAlgn="b"/>
                      <a:r>
                        <a:rPr lang="en-US" sz="1100" u="none" strike="noStrike" dirty="0">
                          <a:solidFill>
                            <a:schemeClr val="bg1"/>
                          </a:solidFill>
                          <a:effectLst/>
                        </a:rPr>
                        <a:t>Reason</a:t>
                      </a:r>
                      <a:endParaRPr lang="en-US" sz="11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100" u="none" strike="noStrike" dirty="0">
                          <a:solidFill>
                            <a:schemeClr val="bg1"/>
                          </a:solidFill>
                          <a:effectLst/>
                        </a:rPr>
                        <a:t>Count of reason</a:t>
                      </a:r>
                      <a:endParaRPr lang="en-US" sz="11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100" u="none" strike="noStrike" dirty="0">
                          <a:solidFill>
                            <a:schemeClr val="bg1"/>
                          </a:solidFill>
                          <a:effectLst/>
                        </a:rPr>
                        <a:t>Sum of negative sentiments</a:t>
                      </a:r>
                      <a:endParaRPr lang="en-US" sz="11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100" u="none" strike="noStrike" dirty="0">
                          <a:solidFill>
                            <a:schemeClr val="bg1"/>
                          </a:solidFill>
                          <a:effectLst/>
                        </a:rPr>
                        <a:t>Percentage of Negative Sentiments</a:t>
                      </a:r>
                      <a:endParaRPr lang="en-US" sz="11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63455757"/>
                  </a:ext>
                </a:extLst>
              </a:tr>
              <a:tr h="190326">
                <a:tc>
                  <a:txBody>
                    <a:bodyPr/>
                    <a:lstStyle/>
                    <a:p>
                      <a:pPr algn="ctr" fontAlgn="b"/>
                      <a:r>
                        <a:rPr lang="en-US" sz="1100" u="none" strike="noStrike" dirty="0">
                          <a:effectLst/>
                        </a:rPr>
                        <a:t>Billing Question</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23462</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12168</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51.86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6072708"/>
                  </a:ext>
                </a:extLst>
              </a:tr>
              <a:tr h="190326">
                <a:tc>
                  <a:txBody>
                    <a:bodyPr/>
                    <a:lstStyle/>
                    <a:p>
                      <a:pPr algn="ctr" fontAlgn="b"/>
                      <a:r>
                        <a:rPr lang="en-US" sz="1100" u="none" strike="noStrike">
                          <a:effectLst/>
                        </a:rPr>
                        <a:t>Payments</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4749</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2490</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10.61</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0751245"/>
                  </a:ext>
                </a:extLst>
              </a:tr>
              <a:tr h="190326">
                <a:tc>
                  <a:txBody>
                    <a:bodyPr/>
                    <a:lstStyle/>
                    <a:p>
                      <a:pPr algn="ctr" fontAlgn="b"/>
                      <a:r>
                        <a:rPr lang="en-US" sz="1100" u="none" strike="noStrike">
                          <a:effectLst/>
                        </a:rPr>
                        <a:t>Service Outage</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4730</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2431</a:t>
                      </a:r>
                      <a:endParaRPr lang="en-US"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a:effectLst/>
                        </a:rPr>
                        <a:t>10.36</a:t>
                      </a:r>
                      <a:endParaRPr lang="en-US"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6264295"/>
                  </a:ext>
                </a:extLst>
              </a:tr>
              <a:tr h="190326">
                <a:tc>
                  <a:txBody>
                    <a:bodyPr/>
                    <a:lstStyle/>
                    <a:p>
                      <a:pPr algn="ctr" fontAlgn="b"/>
                      <a:r>
                        <a:rPr lang="en-US" sz="1100" u="none" strike="noStrike" dirty="0">
                          <a:solidFill>
                            <a:schemeClr val="bg1"/>
                          </a:solidFill>
                          <a:effectLst/>
                        </a:rPr>
                        <a:t>Grand Total</a:t>
                      </a:r>
                      <a:endParaRPr lang="en-US" sz="11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100" u="none" strike="noStrike" dirty="0">
                          <a:solidFill>
                            <a:schemeClr val="bg1"/>
                          </a:solidFill>
                          <a:effectLst/>
                        </a:rPr>
                        <a:t>32941</a:t>
                      </a:r>
                      <a:endParaRPr lang="en-US" sz="11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100" u="none" strike="noStrike" dirty="0">
                          <a:solidFill>
                            <a:schemeClr val="bg1"/>
                          </a:solidFill>
                          <a:effectLst/>
                        </a:rPr>
                        <a:t>17089</a:t>
                      </a:r>
                      <a:endParaRPr lang="en-US" sz="11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100" u="none" strike="noStrike" dirty="0">
                          <a:solidFill>
                            <a:schemeClr val="bg1"/>
                          </a:solidFill>
                          <a:effectLst/>
                        </a:rPr>
                        <a:t>51.88</a:t>
                      </a:r>
                      <a:endParaRPr lang="en-US" sz="11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502783161"/>
                  </a:ext>
                </a:extLst>
              </a:tr>
            </a:tbl>
          </a:graphicData>
        </a:graphic>
      </p:graphicFrame>
      <p:sp>
        <p:nvSpPr>
          <p:cNvPr id="6" name="TextBox 5">
            <a:extLst>
              <a:ext uri="{FF2B5EF4-FFF2-40B4-BE49-F238E27FC236}">
                <a16:creationId xmlns:a16="http://schemas.microsoft.com/office/drawing/2014/main" id="{F21EAA8F-82F8-55A9-6897-9C1D007DF835}"/>
              </a:ext>
            </a:extLst>
          </p:cNvPr>
          <p:cNvSpPr txBox="1"/>
          <p:nvPr/>
        </p:nvSpPr>
        <p:spPr>
          <a:xfrm>
            <a:off x="1114244" y="2696698"/>
            <a:ext cx="9832677" cy="3293209"/>
          </a:xfrm>
          <a:prstGeom prst="rect">
            <a:avLst/>
          </a:prstGeom>
          <a:noFill/>
        </p:spPr>
        <p:txBody>
          <a:bodyPr wrap="square">
            <a:spAutoFit/>
          </a:bodyPr>
          <a:lstStyle/>
          <a:p>
            <a:r>
              <a:rPr lang="en-US" sz="1200" b="0" i="0" u="none" strike="noStrike" dirty="0">
                <a:effectLst/>
                <a:latin typeface="Calibri" panose="020F0502020204030204" pitchFamily="34" charset="0"/>
              </a:rPr>
              <a:t>The grand total percentage of negative sentiments aligns with the percentage for billing questions, indicating that a significant portion of the negative sentiments is associated with billing-related concerns. This emphasizes the importance of addressing billing issues to improve overall customer satisfaction.</a:t>
            </a:r>
            <a:r>
              <a:rPr lang="en-US" sz="1200" dirty="0"/>
              <a:t> </a:t>
            </a:r>
          </a:p>
          <a:p>
            <a:endParaRPr lang="en-US" sz="1200" dirty="0"/>
          </a:p>
          <a:p>
            <a:r>
              <a:rPr lang="en-US" sz="1200" dirty="0"/>
              <a:t>In summary, billing-related questions have a notably higher percentage of negative sentiments compared to payments and service outages. Addressing issues in the billing process could have a substantial positive impact on overall customer satisfaction. It's essential to further investigate specific aspects of billing concerns and implement improvements to mitigate negative sentiments in this area.</a:t>
            </a:r>
          </a:p>
          <a:p>
            <a:endParaRPr lang="en-US" sz="1200" dirty="0"/>
          </a:p>
          <a:p>
            <a:r>
              <a:rPr lang="en-US" sz="2000" b="1" dirty="0">
                <a:solidFill>
                  <a:schemeClr val="accent1">
                    <a:lumMod val="75000"/>
                  </a:schemeClr>
                </a:solidFill>
              </a:rPr>
              <a:t>Measures to improve billing-related complaints.</a:t>
            </a:r>
          </a:p>
          <a:p>
            <a:endParaRPr lang="en-US" sz="2000" b="1" dirty="0"/>
          </a:p>
          <a:p>
            <a:pPr marL="342900" indent="-342900">
              <a:buFont typeface="Arial" panose="020B0604020202020204" pitchFamily="34" charset="0"/>
              <a:buChar char="•"/>
            </a:pPr>
            <a:r>
              <a:rPr lang="en-US" sz="1200" dirty="0"/>
              <a:t>Explore specific billing issues, such as incorrect charges, unclear statements, or payment processing problems.</a:t>
            </a:r>
          </a:p>
          <a:p>
            <a:pPr marL="342900" indent="-342900">
              <a:buFont typeface="Arial" panose="020B0604020202020204" pitchFamily="34" charset="0"/>
              <a:buChar char="•"/>
            </a:pPr>
            <a:r>
              <a:rPr lang="en-US" sz="1200" dirty="0"/>
              <a:t>Collaborate with the billing department to gather insights and solutions.</a:t>
            </a:r>
          </a:p>
          <a:p>
            <a:pPr marL="342900" indent="-342900">
              <a:buFont typeface="Arial" panose="020B0604020202020204" pitchFamily="34" charset="0"/>
              <a:buChar char="•"/>
            </a:pPr>
            <a:r>
              <a:rPr lang="en-US" sz="1200" dirty="0"/>
              <a:t>Understand their processes and identify areas where improvements can be made.</a:t>
            </a:r>
          </a:p>
          <a:p>
            <a:pPr marL="342900" indent="-342900">
              <a:buFont typeface="Arial" panose="020B0604020202020204" pitchFamily="34" charset="0"/>
              <a:buChar char="•"/>
            </a:pPr>
            <a:r>
              <a:rPr lang="en-US" sz="1200" dirty="0"/>
              <a:t>Implement proactive measures like system updates, staff training, or improvements to communication processes.</a:t>
            </a:r>
          </a:p>
          <a:p>
            <a:pPr marL="342900" indent="-342900">
              <a:buFont typeface="Arial" panose="020B0604020202020204" pitchFamily="34" charset="0"/>
              <a:buChar char="•"/>
            </a:pPr>
            <a:r>
              <a:rPr lang="en-US" sz="1200" dirty="0"/>
              <a:t>Provide clear and transparent information about billing processes to customers to prevent confusion.</a:t>
            </a:r>
          </a:p>
          <a:p>
            <a:pPr marL="342900" indent="-342900">
              <a:buFont typeface="Arial" panose="020B0604020202020204" pitchFamily="34" charset="0"/>
              <a:buChar char="•"/>
            </a:pPr>
            <a:r>
              <a:rPr lang="en-US" sz="1200" dirty="0"/>
              <a:t>Regularly review billing procedures and make adjustments based on customer feedback and changing business requirements.</a:t>
            </a:r>
          </a:p>
          <a:p>
            <a:pPr marL="342900" indent="-342900">
              <a:buFont typeface="Arial" panose="020B0604020202020204" pitchFamily="34" charset="0"/>
              <a:buChar char="•"/>
            </a:pPr>
            <a:r>
              <a:rPr lang="en-US" sz="1200" dirty="0"/>
              <a:t>Provide resources or FAQs to empower customers.</a:t>
            </a:r>
          </a:p>
        </p:txBody>
      </p:sp>
    </p:spTree>
    <p:extLst>
      <p:ext uri="{BB962C8B-B14F-4D97-AF65-F5344CB8AC3E}">
        <p14:creationId xmlns:p14="http://schemas.microsoft.com/office/powerpoint/2010/main" val="37495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fade">
                                      <p:cBhvr>
                                        <p:cTn id="40" dur="500"/>
                                        <p:tgtEl>
                                          <p:spTgt spid="6">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Effect transition="in" filter="fade">
                                      <p:cBhvr>
                                        <p:cTn id="43"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B952-06A8-037E-0345-519774660235}"/>
              </a:ext>
            </a:extLst>
          </p:cNvPr>
          <p:cNvSpPr>
            <a:spLocks noGrp="1"/>
          </p:cNvSpPr>
          <p:nvPr>
            <p:ph type="title"/>
          </p:nvPr>
        </p:nvSpPr>
        <p:spPr>
          <a:xfrm>
            <a:off x="838200" y="365126"/>
            <a:ext cx="10515600" cy="315912"/>
          </a:xfrm>
        </p:spPr>
        <p:txBody>
          <a:bodyPr>
            <a:normAutofit fontScale="90000"/>
          </a:bodyPr>
          <a:lstStyle/>
          <a:p>
            <a:pPr algn="ctr"/>
            <a:r>
              <a:rPr lang="en-US" sz="2300" b="1" dirty="0"/>
              <a:t>Service Response Time Analysis</a:t>
            </a:r>
          </a:p>
        </p:txBody>
      </p:sp>
      <p:graphicFrame>
        <p:nvGraphicFramePr>
          <p:cNvPr id="8" name="Content Placeholder 7">
            <a:extLst>
              <a:ext uri="{FF2B5EF4-FFF2-40B4-BE49-F238E27FC236}">
                <a16:creationId xmlns:a16="http://schemas.microsoft.com/office/drawing/2014/main" id="{CB86D3FC-669E-6ED4-FF17-C1977AD0B6E7}"/>
              </a:ext>
            </a:extLst>
          </p:cNvPr>
          <p:cNvGraphicFramePr>
            <a:graphicFrameLocks noGrp="1"/>
          </p:cNvGraphicFramePr>
          <p:nvPr>
            <p:ph idx="1"/>
            <p:extLst>
              <p:ext uri="{D42A27DB-BD31-4B8C-83A1-F6EECF244321}">
                <p14:modId xmlns:p14="http://schemas.microsoft.com/office/powerpoint/2010/main" val="2788953007"/>
              </p:ext>
            </p:extLst>
          </p:nvPr>
        </p:nvGraphicFramePr>
        <p:xfrm>
          <a:off x="838200" y="1049263"/>
          <a:ext cx="5257801" cy="1106805"/>
        </p:xfrm>
        <a:graphic>
          <a:graphicData uri="http://schemas.openxmlformats.org/drawingml/2006/table">
            <a:tbl>
              <a:tblPr>
                <a:tableStyleId>{5C22544A-7EE6-4342-B048-85BDC9FD1C3A}</a:tableStyleId>
              </a:tblPr>
              <a:tblGrid>
                <a:gridCol w="1336666">
                  <a:extLst>
                    <a:ext uri="{9D8B030D-6E8A-4147-A177-3AD203B41FA5}">
                      <a16:colId xmlns:a16="http://schemas.microsoft.com/office/drawing/2014/main" val="3233343686"/>
                    </a:ext>
                  </a:extLst>
                </a:gridCol>
                <a:gridCol w="1205215">
                  <a:extLst>
                    <a:ext uri="{9D8B030D-6E8A-4147-A177-3AD203B41FA5}">
                      <a16:colId xmlns:a16="http://schemas.microsoft.com/office/drawing/2014/main" val="3471531570"/>
                    </a:ext>
                  </a:extLst>
                </a:gridCol>
                <a:gridCol w="877326">
                  <a:extLst>
                    <a:ext uri="{9D8B030D-6E8A-4147-A177-3AD203B41FA5}">
                      <a16:colId xmlns:a16="http://schemas.microsoft.com/office/drawing/2014/main" val="2716525397"/>
                    </a:ext>
                  </a:extLst>
                </a:gridCol>
                <a:gridCol w="1205216">
                  <a:extLst>
                    <a:ext uri="{9D8B030D-6E8A-4147-A177-3AD203B41FA5}">
                      <a16:colId xmlns:a16="http://schemas.microsoft.com/office/drawing/2014/main" val="689384759"/>
                    </a:ext>
                  </a:extLst>
                </a:gridCol>
                <a:gridCol w="633378">
                  <a:extLst>
                    <a:ext uri="{9D8B030D-6E8A-4147-A177-3AD203B41FA5}">
                      <a16:colId xmlns:a16="http://schemas.microsoft.com/office/drawing/2014/main" val="1570334086"/>
                    </a:ext>
                  </a:extLst>
                </a:gridCol>
              </a:tblGrid>
              <a:tr h="190500">
                <a:tc>
                  <a:txBody>
                    <a:bodyPr/>
                    <a:lstStyle/>
                    <a:p>
                      <a:pPr algn="ctr" fontAlgn="b"/>
                      <a:r>
                        <a:rPr lang="en-US" sz="1100" b="1" u="none" strike="noStrike" dirty="0">
                          <a:solidFill>
                            <a:schemeClr val="bg1"/>
                          </a:solidFill>
                          <a:effectLst/>
                        </a:rPr>
                        <a:t>Response Time</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lumMod val="75000"/>
                      </a:schemeClr>
                    </a:solidFill>
                  </a:tcPr>
                </a:tc>
                <a:tc>
                  <a:txBody>
                    <a:bodyPr/>
                    <a:lstStyle/>
                    <a:p>
                      <a:pPr algn="ctr" fontAlgn="b"/>
                      <a:r>
                        <a:rPr lang="en-US" sz="1100" b="1" u="none" strike="noStrike" dirty="0">
                          <a:solidFill>
                            <a:schemeClr val="bg1"/>
                          </a:solidFill>
                          <a:effectLst/>
                        </a:rPr>
                        <a:t>Billing Question</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lumMod val="75000"/>
                      </a:schemeClr>
                    </a:solidFill>
                  </a:tcPr>
                </a:tc>
                <a:tc>
                  <a:txBody>
                    <a:bodyPr/>
                    <a:lstStyle/>
                    <a:p>
                      <a:pPr algn="ctr" fontAlgn="b"/>
                      <a:r>
                        <a:rPr lang="en-US" sz="1100" b="1" u="none" strike="noStrike" dirty="0">
                          <a:solidFill>
                            <a:schemeClr val="bg1"/>
                          </a:solidFill>
                          <a:effectLst/>
                        </a:rPr>
                        <a:t>Payments</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lumMod val="75000"/>
                      </a:schemeClr>
                    </a:solidFill>
                  </a:tcPr>
                </a:tc>
                <a:tc>
                  <a:txBody>
                    <a:bodyPr/>
                    <a:lstStyle/>
                    <a:p>
                      <a:pPr algn="ctr" fontAlgn="b"/>
                      <a:r>
                        <a:rPr lang="en-US" sz="1100" b="1" u="none" strike="noStrike" dirty="0">
                          <a:solidFill>
                            <a:schemeClr val="bg1"/>
                          </a:solidFill>
                          <a:effectLst/>
                        </a:rPr>
                        <a:t>Service Outage</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lumMod val="75000"/>
                      </a:schemeClr>
                    </a:solidFill>
                  </a:tcPr>
                </a:tc>
                <a:tc>
                  <a:txBody>
                    <a:bodyPr/>
                    <a:lstStyle/>
                    <a:p>
                      <a:pPr algn="ctr" fontAlgn="b"/>
                      <a:r>
                        <a:rPr lang="en-US" sz="1100" b="1" u="none" strike="noStrike" dirty="0">
                          <a:solidFill>
                            <a:schemeClr val="bg1"/>
                          </a:solidFill>
                          <a:effectLst/>
                        </a:rPr>
                        <a:t>Grand Total</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lumMod val="75000"/>
                      </a:schemeClr>
                    </a:solidFill>
                  </a:tcPr>
                </a:tc>
                <a:extLst>
                  <a:ext uri="{0D108BD9-81ED-4DB2-BD59-A6C34878D82A}">
                    <a16:rowId xmlns:a16="http://schemas.microsoft.com/office/drawing/2014/main" val="2046769731"/>
                  </a:ext>
                </a:extLst>
              </a:tr>
              <a:tr h="190500">
                <a:tc>
                  <a:txBody>
                    <a:bodyPr/>
                    <a:lstStyle/>
                    <a:p>
                      <a:pPr algn="ctr" fontAlgn="b"/>
                      <a:r>
                        <a:rPr lang="en-US" sz="1100" u="none" strike="noStrike" dirty="0">
                          <a:effectLst/>
                        </a:rPr>
                        <a:t>Above SLA</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2997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569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602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4168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9694902"/>
                  </a:ext>
                </a:extLst>
              </a:tr>
              <a:tr h="190500">
                <a:tc>
                  <a:txBody>
                    <a:bodyPr/>
                    <a:lstStyle/>
                    <a:p>
                      <a:pPr algn="ctr" fontAlgn="b"/>
                      <a:r>
                        <a:rPr lang="en-US" sz="1100" u="none" strike="noStrike">
                          <a:effectLst/>
                        </a:rPr>
                        <a:t>Below SLA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5760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1221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8148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74613163"/>
                  </a:ext>
                </a:extLst>
              </a:tr>
              <a:tr h="190500">
                <a:tc>
                  <a:txBody>
                    <a:bodyPr/>
                    <a:lstStyle/>
                    <a:p>
                      <a:pPr algn="ctr" fontAlgn="b"/>
                      <a:r>
                        <a:rPr lang="en-US" sz="1100" u="none" strike="noStrike">
                          <a:effectLst/>
                        </a:rPr>
                        <a:t>Within SLA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14705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2959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2961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20625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4930172"/>
                  </a:ext>
                </a:extLst>
              </a:tr>
              <a:tr h="190500">
                <a:tc>
                  <a:txBody>
                    <a:bodyPr/>
                    <a:lstStyle/>
                    <a:p>
                      <a:pPr algn="ctr" fontAlgn="b"/>
                      <a:r>
                        <a:rPr lang="en-US" sz="1100" u="none" strike="noStrike" dirty="0">
                          <a:solidFill>
                            <a:schemeClr val="bg1"/>
                          </a:solidFill>
                          <a:effectLst/>
                        </a:rPr>
                        <a:t>Grand Total</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lumMod val="75000"/>
                      </a:schemeClr>
                    </a:solidFill>
                  </a:tcPr>
                </a:tc>
                <a:tc>
                  <a:txBody>
                    <a:bodyPr/>
                    <a:lstStyle/>
                    <a:p>
                      <a:pPr algn="ctr" fontAlgn="b"/>
                      <a:r>
                        <a:rPr lang="en-US" sz="1100" u="none" strike="noStrike" dirty="0">
                          <a:solidFill>
                            <a:schemeClr val="bg1"/>
                          </a:solidFill>
                          <a:effectLst/>
                        </a:rPr>
                        <a:t>23462</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lumMod val="75000"/>
                      </a:schemeClr>
                    </a:solidFill>
                  </a:tcPr>
                </a:tc>
                <a:tc>
                  <a:txBody>
                    <a:bodyPr/>
                    <a:lstStyle/>
                    <a:p>
                      <a:pPr algn="ctr" fontAlgn="b"/>
                      <a:r>
                        <a:rPr lang="en-US" sz="1100" u="none" strike="noStrike" dirty="0">
                          <a:solidFill>
                            <a:schemeClr val="bg1"/>
                          </a:solidFill>
                          <a:effectLst/>
                        </a:rPr>
                        <a:t>4749</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lumMod val="75000"/>
                      </a:schemeClr>
                    </a:solidFill>
                  </a:tcPr>
                </a:tc>
                <a:tc>
                  <a:txBody>
                    <a:bodyPr/>
                    <a:lstStyle/>
                    <a:p>
                      <a:pPr algn="ctr" fontAlgn="b"/>
                      <a:r>
                        <a:rPr lang="en-US" sz="1100" u="none" strike="noStrike" dirty="0">
                          <a:solidFill>
                            <a:schemeClr val="bg1"/>
                          </a:solidFill>
                          <a:effectLst/>
                        </a:rPr>
                        <a:t>4730</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lumMod val="75000"/>
                      </a:schemeClr>
                    </a:solidFill>
                  </a:tcPr>
                </a:tc>
                <a:tc>
                  <a:txBody>
                    <a:bodyPr/>
                    <a:lstStyle/>
                    <a:p>
                      <a:pPr algn="ctr" fontAlgn="b"/>
                      <a:r>
                        <a:rPr lang="en-US" sz="1100" u="none" strike="noStrike" dirty="0">
                          <a:solidFill>
                            <a:schemeClr val="bg1"/>
                          </a:solidFill>
                          <a:effectLst/>
                        </a:rPr>
                        <a:t>32941</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lumMod val="75000"/>
                      </a:schemeClr>
                    </a:solidFill>
                  </a:tcPr>
                </a:tc>
                <a:extLst>
                  <a:ext uri="{0D108BD9-81ED-4DB2-BD59-A6C34878D82A}">
                    <a16:rowId xmlns:a16="http://schemas.microsoft.com/office/drawing/2014/main" val="3109280221"/>
                  </a:ext>
                </a:extLst>
              </a:tr>
            </a:tbl>
          </a:graphicData>
        </a:graphic>
      </p:graphicFrame>
      <p:graphicFrame>
        <p:nvGraphicFramePr>
          <p:cNvPr id="9" name="Chart 8">
            <a:extLst>
              <a:ext uri="{FF2B5EF4-FFF2-40B4-BE49-F238E27FC236}">
                <a16:creationId xmlns:a16="http://schemas.microsoft.com/office/drawing/2014/main" id="{1C6E5EAD-1262-51CF-07FF-4BC69A9C7584}"/>
              </a:ext>
            </a:extLst>
          </p:cNvPr>
          <p:cNvGraphicFramePr>
            <a:graphicFrameLocks/>
          </p:cNvGraphicFramePr>
          <p:nvPr>
            <p:extLst>
              <p:ext uri="{D42A27DB-BD31-4B8C-83A1-F6EECF244321}">
                <p14:modId xmlns:p14="http://schemas.microsoft.com/office/powerpoint/2010/main" val="603526309"/>
              </p:ext>
            </p:extLst>
          </p:nvPr>
        </p:nvGraphicFramePr>
        <p:xfrm>
          <a:off x="838200" y="2277507"/>
          <a:ext cx="5397502" cy="3700463"/>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8F963B6C-5B81-3F55-37E3-3131A6D5E4CB}"/>
              </a:ext>
            </a:extLst>
          </p:cNvPr>
          <p:cNvSpPr txBox="1"/>
          <p:nvPr/>
        </p:nvSpPr>
        <p:spPr>
          <a:xfrm>
            <a:off x="6235702" y="1049263"/>
            <a:ext cx="5694629" cy="5447645"/>
          </a:xfrm>
          <a:prstGeom prst="rect">
            <a:avLst/>
          </a:prstGeom>
          <a:noFill/>
        </p:spPr>
        <p:txBody>
          <a:bodyPr wrap="square" rtlCol="0">
            <a:spAutoFit/>
          </a:bodyPr>
          <a:lstStyle/>
          <a:p>
            <a:pPr algn="l"/>
            <a:r>
              <a:rPr lang="en-US" sz="1200" b="1" i="0" dirty="0">
                <a:effectLst/>
                <a:latin typeface="Söhne"/>
              </a:rPr>
              <a:t>Overall Assessment:</a:t>
            </a:r>
          </a:p>
          <a:p>
            <a:pPr algn="l"/>
            <a:endParaRPr lang="en-US" sz="1200" b="0" i="0" dirty="0">
              <a:effectLst/>
              <a:latin typeface="Söhne"/>
            </a:endParaRPr>
          </a:p>
          <a:p>
            <a:pPr algn="l">
              <a:buFont typeface="Arial" panose="020B0604020202020204" pitchFamily="34" charset="0"/>
              <a:buChar char="•"/>
            </a:pPr>
            <a:r>
              <a:rPr lang="en-US" sz="1200" dirty="0">
                <a:latin typeface="Söhne"/>
              </a:rPr>
              <a:t> The analysis of response times reveals that a total of 32,941 customer queries and support requests have been addressed, indicating an active engagement with customers.</a:t>
            </a:r>
          </a:p>
          <a:p>
            <a:pPr algn="l"/>
            <a:endParaRPr lang="en-US" sz="1200" dirty="0">
              <a:latin typeface="Söhne"/>
            </a:endParaRPr>
          </a:p>
          <a:p>
            <a:pPr algn="l">
              <a:buFont typeface="Arial" panose="020B0604020202020204" pitchFamily="34" charset="0"/>
              <a:buChar char="•"/>
            </a:pPr>
            <a:r>
              <a:rPr lang="en-US" sz="1200" dirty="0">
                <a:latin typeface="Söhne"/>
              </a:rPr>
              <a:t> A positive aspect is the substantial number of instances (20,625) where response times fall within the specified SLA. This suggests a commendable effort in meeting TAT.</a:t>
            </a:r>
          </a:p>
          <a:p>
            <a:pPr algn="l"/>
            <a:endParaRPr lang="en-US" sz="1200" dirty="0">
              <a:latin typeface="Söhne"/>
            </a:endParaRPr>
          </a:p>
          <a:p>
            <a:pPr algn="l">
              <a:buFont typeface="Arial" panose="020B0604020202020204" pitchFamily="34" charset="0"/>
              <a:buChar char="•"/>
            </a:pPr>
            <a:r>
              <a:rPr lang="en-US" sz="1200" b="1" i="0" dirty="0">
                <a:effectLst/>
                <a:latin typeface="Söhne"/>
              </a:rPr>
              <a:t>Billing Questions </a:t>
            </a:r>
            <a:r>
              <a:rPr lang="en-US" sz="1200" b="0" i="0" dirty="0">
                <a:effectLst/>
                <a:latin typeface="Söhne"/>
              </a:rPr>
              <a:t>needs improvement, as indicated by instances both "Above SLA" (2,997) and "Below SLA" (5,760). This </a:t>
            </a:r>
            <a:r>
              <a:rPr lang="en-US" sz="1200" dirty="0">
                <a:latin typeface="Söhne"/>
              </a:rPr>
              <a:t>category requires areas for enhancement.</a:t>
            </a:r>
          </a:p>
          <a:p>
            <a:pPr algn="l"/>
            <a:endParaRPr lang="en-US" sz="1200" b="0" i="0" dirty="0">
              <a:effectLst/>
              <a:latin typeface="Söhne"/>
            </a:endParaRPr>
          </a:p>
          <a:p>
            <a:pPr algn="l">
              <a:buFont typeface="Arial" panose="020B0604020202020204" pitchFamily="34" charset="0"/>
              <a:buChar char="•"/>
            </a:pPr>
            <a:r>
              <a:rPr lang="en-US" sz="1200" b="1" i="0" dirty="0">
                <a:effectLst/>
                <a:latin typeface="Söhne"/>
              </a:rPr>
              <a:t>Payments and Service Outages </a:t>
            </a:r>
            <a:r>
              <a:rPr lang="en-US" sz="1200" b="0" i="0" dirty="0">
                <a:effectLst/>
                <a:latin typeface="Söhne"/>
              </a:rPr>
              <a:t>demonstrate relatively better efficiency, with a higher percentage of responses falling within SLA.</a:t>
            </a:r>
          </a:p>
          <a:p>
            <a:pPr algn="l">
              <a:buFont typeface="Arial" panose="020B0604020202020204" pitchFamily="34" charset="0"/>
              <a:buChar char="•"/>
            </a:pPr>
            <a:endParaRPr lang="en-US" sz="1200" dirty="0">
              <a:latin typeface="Söhne"/>
            </a:endParaRPr>
          </a:p>
          <a:p>
            <a:pPr algn="l"/>
            <a:r>
              <a:rPr lang="en-US" sz="1200" b="1" dirty="0">
                <a:solidFill>
                  <a:schemeClr val="accent1">
                    <a:lumMod val="75000"/>
                  </a:schemeClr>
                </a:solidFill>
              </a:rPr>
              <a:t>Measures to improve:</a:t>
            </a:r>
          </a:p>
          <a:p>
            <a:pPr algn="l"/>
            <a:endParaRPr lang="en-US" sz="1200" b="1" dirty="0">
              <a:solidFill>
                <a:schemeClr val="accent1">
                  <a:lumMod val="75000"/>
                </a:schemeClr>
              </a:solidFill>
              <a:latin typeface="Söhne"/>
            </a:endParaRPr>
          </a:p>
          <a:p>
            <a:pPr marL="171450" indent="-171450" algn="l">
              <a:buFont typeface="Arial" panose="020B0604020202020204" pitchFamily="34" charset="0"/>
              <a:buChar char="•"/>
            </a:pPr>
            <a:r>
              <a:rPr lang="en-US" sz="1200" dirty="0">
                <a:latin typeface="Söhne"/>
              </a:rPr>
              <a:t>The variability in response times for Billing Questions suggests a need to evaluate resource allocation and potentially revisit training strategies to ensure consistent adherence to SLAs.</a:t>
            </a:r>
          </a:p>
          <a:p>
            <a:pPr marL="171450" indent="-171450" algn="l">
              <a:buFont typeface="Arial" panose="020B0604020202020204" pitchFamily="34" charset="0"/>
              <a:buChar char="•"/>
            </a:pPr>
            <a:r>
              <a:rPr lang="en-US" sz="1200" dirty="0">
                <a:latin typeface="Söhne"/>
              </a:rPr>
              <a:t>There is a need to assess the impact of response times on overall customer satisfaction, particularly in instances where variability or delays are observed.</a:t>
            </a:r>
          </a:p>
          <a:p>
            <a:pPr marL="171450" indent="-171450" algn="l">
              <a:buFont typeface="Arial" panose="020B0604020202020204" pitchFamily="34" charset="0"/>
              <a:buChar char="•"/>
            </a:pPr>
            <a:r>
              <a:rPr lang="en-US" sz="1200" dirty="0">
                <a:latin typeface="Söhne"/>
              </a:rPr>
              <a:t>Encourage collaboration and knowledge sharing between teams dealing with different types of queries</a:t>
            </a:r>
          </a:p>
          <a:p>
            <a:pPr marL="171450" indent="-171450" algn="l">
              <a:buFont typeface="Arial" panose="020B0604020202020204" pitchFamily="34" charset="0"/>
              <a:buChar char="•"/>
            </a:pPr>
            <a:r>
              <a:rPr lang="en-US" sz="1200" dirty="0">
                <a:latin typeface="Söhne"/>
              </a:rPr>
              <a:t>Implement a system for regular monitoring of response times and generate periodic reports.</a:t>
            </a:r>
          </a:p>
          <a:p>
            <a:pPr marL="171450" indent="-171450" algn="l">
              <a:buFont typeface="Arial" panose="020B0604020202020204" pitchFamily="34" charset="0"/>
              <a:buChar char="•"/>
            </a:pPr>
            <a:r>
              <a:rPr lang="en-US" sz="1200" dirty="0">
                <a:latin typeface="Söhne"/>
              </a:rPr>
              <a:t>Leverage data to inform strategic decision-making. Identify and address inefficiencies, allocate resources effectively, and make informed decisions to enhance the overall customer service experience.</a:t>
            </a:r>
          </a:p>
          <a:p>
            <a:pPr algn="l">
              <a:buFont typeface="Arial" panose="020B0604020202020204" pitchFamily="34" charset="0"/>
              <a:buChar char="•"/>
            </a:pPr>
            <a:endParaRPr lang="en-US" sz="1200" dirty="0">
              <a:latin typeface="Söhne"/>
            </a:endParaRPr>
          </a:p>
        </p:txBody>
      </p:sp>
      <p:sp>
        <p:nvSpPr>
          <p:cNvPr id="12" name="TextBox 11">
            <a:extLst>
              <a:ext uri="{FF2B5EF4-FFF2-40B4-BE49-F238E27FC236}">
                <a16:creationId xmlns:a16="http://schemas.microsoft.com/office/drawing/2014/main" id="{8C05F1D3-5102-2C2B-E32D-E4B8F244BEA5}"/>
              </a:ext>
            </a:extLst>
          </p:cNvPr>
          <p:cNvSpPr txBox="1"/>
          <p:nvPr/>
        </p:nvSpPr>
        <p:spPr>
          <a:xfrm>
            <a:off x="838199" y="681038"/>
            <a:ext cx="4052977" cy="369332"/>
          </a:xfrm>
          <a:prstGeom prst="rect">
            <a:avLst/>
          </a:prstGeom>
          <a:noFill/>
        </p:spPr>
        <p:txBody>
          <a:bodyPr wrap="square" rtlCol="0">
            <a:spAutoFit/>
          </a:bodyPr>
          <a:lstStyle/>
          <a:p>
            <a:r>
              <a:rPr lang="en-US" dirty="0"/>
              <a:t>Based on Response time and Reason</a:t>
            </a:r>
          </a:p>
        </p:txBody>
      </p:sp>
    </p:spTree>
    <p:extLst>
      <p:ext uri="{BB962C8B-B14F-4D97-AF65-F5344CB8AC3E}">
        <p14:creationId xmlns:p14="http://schemas.microsoft.com/office/powerpoint/2010/main" val="359464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xEl>
                                              <p:pRg st="2" end="2"/>
                                            </p:txEl>
                                          </p:spTgt>
                                        </p:tgtEl>
                                        <p:attrNameLst>
                                          <p:attrName>style.visibility</p:attrName>
                                        </p:attrNameLst>
                                      </p:cBhvr>
                                      <p:to>
                                        <p:strVal val="visible"/>
                                      </p:to>
                                    </p:set>
                                    <p:animEffect transition="in" filter="fade">
                                      <p:cBhvr>
                                        <p:cTn id="20" dur="500"/>
                                        <p:tgtEl>
                                          <p:spTgt spid="1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fade">
                                      <p:cBhvr>
                                        <p:cTn id="25" dur="500"/>
                                        <p:tgtEl>
                                          <p:spTgt spid="1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xEl>
                                              <p:pRg st="6" end="6"/>
                                            </p:txEl>
                                          </p:spTgt>
                                        </p:tgtEl>
                                        <p:attrNameLst>
                                          <p:attrName>style.visibility</p:attrName>
                                        </p:attrNameLst>
                                      </p:cBhvr>
                                      <p:to>
                                        <p:strVal val="visible"/>
                                      </p:to>
                                    </p:set>
                                    <p:animEffect transition="in" filter="fade">
                                      <p:cBhvr>
                                        <p:cTn id="30" dur="500"/>
                                        <p:tgtEl>
                                          <p:spTgt spid="11">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animEffect transition="in" filter="fade">
                                      <p:cBhvr>
                                        <p:cTn id="35" dur="500"/>
                                        <p:tgtEl>
                                          <p:spTgt spid="11">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
                                            <p:txEl>
                                              <p:pRg st="10" end="10"/>
                                            </p:txEl>
                                          </p:spTgt>
                                        </p:tgtEl>
                                        <p:attrNameLst>
                                          <p:attrName>style.visibility</p:attrName>
                                        </p:attrNameLst>
                                      </p:cBhvr>
                                      <p:to>
                                        <p:strVal val="visible"/>
                                      </p:to>
                                    </p:set>
                                    <p:animEffect transition="in" filter="fade">
                                      <p:cBhvr>
                                        <p:cTn id="40" dur="500"/>
                                        <p:tgtEl>
                                          <p:spTgt spid="11">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1">
                                            <p:txEl>
                                              <p:pRg st="12" end="12"/>
                                            </p:txEl>
                                          </p:spTgt>
                                        </p:tgtEl>
                                        <p:attrNameLst>
                                          <p:attrName>style.visibility</p:attrName>
                                        </p:attrNameLst>
                                      </p:cBhvr>
                                      <p:to>
                                        <p:strVal val="visible"/>
                                      </p:to>
                                    </p:set>
                                    <p:animEffect transition="in" filter="fade">
                                      <p:cBhvr>
                                        <p:cTn id="43" dur="500"/>
                                        <p:tgtEl>
                                          <p:spTgt spid="11">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1">
                                            <p:txEl>
                                              <p:pRg st="13" end="13"/>
                                            </p:txEl>
                                          </p:spTgt>
                                        </p:tgtEl>
                                        <p:attrNameLst>
                                          <p:attrName>style.visibility</p:attrName>
                                        </p:attrNameLst>
                                      </p:cBhvr>
                                      <p:to>
                                        <p:strVal val="visible"/>
                                      </p:to>
                                    </p:set>
                                    <p:animEffect transition="in" filter="fade">
                                      <p:cBhvr>
                                        <p:cTn id="46" dur="500"/>
                                        <p:tgtEl>
                                          <p:spTgt spid="11">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1">
                                            <p:txEl>
                                              <p:pRg st="14" end="14"/>
                                            </p:txEl>
                                          </p:spTgt>
                                        </p:tgtEl>
                                        <p:attrNameLst>
                                          <p:attrName>style.visibility</p:attrName>
                                        </p:attrNameLst>
                                      </p:cBhvr>
                                      <p:to>
                                        <p:strVal val="visible"/>
                                      </p:to>
                                    </p:set>
                                    <p:animEffect transition="in" filter="fade">
                                      <p:cBhvr>
                                        <p:cTn id="49" dur="500"/>
                                        <p:tgtEl>
                                          <p:spTgt spid="11">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1">
                                            <p:txEl>
                                              <p:pRg st="15" end="15"/>
                                            </p:txEl>
                                          </p:spTgt>
                                        </p:tgtEl>
                                        <p:attrNameLst>
                                          <p:attrName>style.visibility</p:attrName>
                                        </p:attrNameLst>
                                      </p:cBhvr>
                                      <p:to>
                                        <p:strVal val="visible"/>
                                      </p:to>
                                    </p:set>
                                    <p:animEffect transition="in" filter="fade">
                                      <p:cBhvr>
                                        <p:cTn id="52" dur="500"/>
                                        <p:tgtEl>
                                          <p:spTgt spid="11">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1">
                                            <p:txEl>
                                              <p:pRg st="16" end="16"/>
                                            </p:txEl>
                                          </p:spTgt>
                                        </p:tgtEl>
                                        <p:attrNameLst>
                                          <p:attrName>style.visibility</p:attrName>
                                        </p:attrNameLst>
                                      </p:cBhvr>
                                      <p:to>
                                        <p:strVal val="visible"/>
                                      </p:to>
                                    </p:set>
                                    <p:animEffect transition="in" filter="fade">
                                      <p:cBhvr>
                                        <p:cTn id="55" dur="500"/>
                                        <p:tgtEl>
                                          <p:spTgt spid="11">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B448-0119-381C-F682-7E38EAA40F61}"/>
              </a:ext>
            </a:extLst>
          </p:cNvPr>
          <p:cNvSpPr>
            <a:spLocks noGrp="1"/>
          </p:cNvSpPr>
          <p:nvPr>
            <p:ph type="title"/>
          </p:nvPr>
        </p:nvSpPr>
        <p:spPr>
          <a:xfrm>
            <a:off x="838200" y="365126"/>
            <a:ext cx="10515600" cy="394000"/>
          </a:xfrm>
        </p:spPr>
        <p:txBody>
          <a:bodyPr>
            <a:normAutofit fontScale="90000"/>
          </a:bodyPr>
          <a:lstStyle/>
          <a:p>
            <a:pPr algn="ctr"/>
            <a:r>
              <a:rPr lang="en-US" sz="2300" b="1" dirty="0"/>
              <a:t>Customer Segmentation</a:t>
            </a:r>
          </a:p>
        </p:txBody>
      </p:sp>
      <p:sp>
        <p:nvSpPr>
          <p:cNvPr id="3" name="Content Placeholder 2">
            <a:extLst>
              <a:ext uri="{FF2B5EF4-FFF2-40B4-BE49-F238E27FC236}">
                <a16:creationId xmlns:a16="http://schemas.microsoft.com/office/drawing/2014/main" id="{0B54085A-C34A-F20B-D67C-B4FB0F19D3AF}"/>
              </a:ext>
            </a:extLst>
          </p:cNvPr>
          <p:cNvSpPr>
            <a:spLocks noGrp="1"/>
          </p:cNvSpPr>
          <p:nvPr>
            <p:ph idx="1"/>
          </p:nvPr>
        </p:nvSpPr>
        <p:spPr>
          <a:xfrm>
            <a:off x="856891" y="859466"/>
            <a:ext cx="10515600" cy="322353"/>
          </a:xfrm>
        </p:spPr>
        <p:txBody>
          <a:bodyPr>
            <a:normAutofit lnSpcReduction="10000"/>
          </a:bodyPr>
          <a:lstStyle/>
          <a:p>
            <a:pPr marL="0" indent="0">
              <a:buNone/>
            </a:pPr>
            <a:r>
              <a:rPr lang="en-US" sz="1800" dirty="0">
                <a:latin typeface="Söhne"/>
              </a:rPr>
              <a:t>A</a:t>
            </a:r>
            <a:r>
              <a:rPr lang="en-US" sz="1800" b="0" i="0" dirty="0">
                <a:effectLst/>
                <a:latin typeface="Söhne"/>
              </a:rPr>
              <a:t>nalysis for New York State customers</a:t>
            </a:r>
            <a:endParaRPr lang="en-US" sz="1800" dirty="0"/>
          </a:p>
        </p:txBody>
      </p:sp>
      <p:graphicFrame>
        <p:nvGraphicFramePr>
          <p:cNvPr id="4" name="Table 3">
            <a:extLst>
              <a:ext uri="{FF2B5EF4-FFF2-40B4-BE49-F238E27FC236}">
                <a16:creationId xmlns:a16="http://schemas.microsoft.com/office/drawing/2014/main" id="{90A25B7A-8125-09E2-88CE-4AC8A913532E}"/>
              </a:ext>
            </a:extLst>
          </p:cNvPr>
          <p:cNvGraphicFramePr>
            <a:graphicFrameLocks noGrp="1"/>
          </p:cNvGraphicFramePr>
          <p:nvPr>
            <p:extLst>
              <p:ext uri="{D42A27DB-BD31-4B8C-83A1-F6EECF244321}">
                <p14:modId xmlns:p14="http://schemas.microsoft.com/office/powerpoint/2010/main" val="861058524"/>
              </p:ext>
            </p:extLst>
          </p:nvPr>
        </p:nvGraphicFramePr>
        <p:xfrm>
          <a:off x="838200" y="1282159"/>
          <a:ext cx="5346700" cy="2490460"/>
        </p:xfrm>
        <a:graphic>
          <a:graphicData uri="http://schemas.openxmlformats.org/drawingml/2006/table">
            <a:tbl>
              <a:tblPr>
                <a:tableStyleId>{5C22544A-7EE6-4342-B048-85BDC9FD1C3A}</a:tableStyleId>
              </a:tblPr>
              <a:tblGrid>
                <a:gridCol w="1361267">
                  <a:extLst>
                    <a:ext uri="{9D8B030D-6E8A-4147-A177-3AD203B41FA5}">
                      <a16:colId xmlns:a16="http://schemas.microsoft.com/office/drawing/2014/main" val="3042227936"/>
                    </a:ext>
                  </a:extLst>
                </a:gridCol>
                <a:gridCol w="1815022">
                  <a:extLst>
                    <a:ext uri="{9D8B030D-6E8A-4147-A177-3AD203B41FA5}">
                      <a16:colId xmlns:a16="http://schemas.microsoft.com/office/drawing/2014/main" val="1602909415"/>
                    </a:ext>
                  </a:extLst>
                </a:gridCol>
                <a:gridCol w="2170411">
                  <a:extLst>
                    <a:ext uri="{9D8B030D-6E8A-4147-A177-3AD203B41FA5}">
                      <a16:colId xmlns:a16="http://schemas.microsoft.com/office/drawing/2014/main" val="1414032022"/>
                    </a:ext>
                  </a:extLst>
                </a:gridCol>
              </a:tblGrid>
              <a:tr h="190500">
                <a:tc>
                  <a:txBody>
                    <a:bodyPr/>
                    <a:lstStyle/>
                    <a:p>
                      <a:pPr algn="ctr" fontAlgn="b"/>
                      <a:r>
                        <a:rPr lang="en-US" sz="1100" b="1" u="none" strike="noStrike" dirty="0">
                          <a:solidFill>
                            <a:schemeClr val="bg1"/>
                          </a:solidFill>
                          <a:effectLst/>
                        </a:rPr>
                        <a:t>Reason</a:t>
                      </a:r>
                      <a:endParaRPr lang="en-US" sz="11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fontAlgn="b"/>
                      <a:r>
                        <a:rPr lang="en-US" sz="1100" b="1" u="none" strike="noStrike" dirty="0">
                          <a:solidFill>
                            <a:schemeClr val="bg1"/>
                          </a:solidFill>
                          <a:effectLst/>
                        </a:rPr>
                        <a:t>Count of Sentiment Category</a:t>
                      </a:r>
                      <a:endParaRPr lang="en-US" sz="11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fontAlgn="b"/>
                      <a:r>
                        <a:rPr lang="en-US" sz="1100" b="1" u="none" strike="noStrike" dirty="0">
                          <a:solidFill>
                            <a:schemeClr val="bg1"/>
                          </a:solidFill>
                          <a:effectLst/>
                        </a:rPr>
                        <a:t>Average of call duration in minutes</a:t>
                      </a:r>
                      <a:endParaRPr lang="en-US" sz="1100" b="1" i="0" u="none"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187333855"/>
                  </a:ext>
                </a:extLst>
              </a:tr>
              <a:tr h="190500">
                <a:tc>
                  <a:txBody>
                    <a:bodyPr/>
                    <a:lstStyle/>
                    <a:p>
                      <a:pPr algn="ctr" fontAlgn="b"/>
                      <a:r>
                        <a:rPr lang="en-US" sz="1000" b="1" u="none" strike="noStrike" kern="1200" dirty="0">
                          <a:solidFill>
                            <a:schemeClr val="dk1"/>
                          </a:solidFill>
                          <a:effectLst/>
                          <a:latin typeface="+mn-lt"/>
                          <a:ea typeface="+mn-ea"/>
                          <a:cs typeface="+mn-cs"/>
                        </a:rPr>
                        <a:t>Negative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000" b="1" u="none" strike="noStrike" kern="1200" dirty="0">
                          <a:solidFill>
                            <a:schemeClr val="dk1"/>
                          </a:solidFill>
                          <a:effectLst/>
                          <a:latin typeface="+mn-lt"/>
                          <a:ea typeface="+mn-ea"/>
                          <a:cs typeface="+mn-cs"/>
                        </a:rPr>
                        <a:t>940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000" b="1" u="none" strike="noStrike" dirty="0">
                          <a:effectLst/>
                        </a:rPr>
                        <a:t>24.93</a:t>
                      </a:r>
                      <a:endParaRPr lang="en-US" sz="1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88255816"/>
                  </a:ext>
                </a:extLst>
              </a:tr>
              <a:tr h="190500">
                <a:tc>
                  <a:txBody>
                    <a:bodyPr/>
                    <a:lstStyle/>
                    <a:p>
                      <a:pPr algn="ctr" fontAlgn="b"/>
                      <a:r>
                        <a:rPr lang="en-US" sz="1000" u="none" strike="noStrike" dirty="0">
                          <a:effectLst/>
                        </a:rPr>
                        <a:t>Billing Question</a:t>
                      </a:r>
                      <a:endParaRPr lang="en-US" sz="1000" b="0" i="0" u="none" strike="noStrike" dirty="0">
                        <a:solidFill>
                          <a:srgbClr val="000000"/>
                        </a:solidFill>
                        <a:effectLst/>
                        <a:latin typeface="Calibri" panose="020F0502020204030204" pitchFamily="34" charset="0"/>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676</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24.10</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5126505"/>
                  </a:ext>
                </a:extLst>
              </a:tr>
              <a:tr h="190500">
                <a:tc>
                  <a:txBody>
                    <a:bodyPr/>
                    <a:lstStyle/>
                    <a:p>
                      <a:pPr algn="ctr" fontAlgn="b"/>
                      <a:r>
                        <a:rPr lang="en-US" sz="1000" u="none" strike="noStrike" dirty="0">
                          <a:effectLst/>
                        </a:rPr>
                        <a:t>Payments</a:t>
                      </a:r>
                      <a:endParaRPr lang="en-US" sz="1000" b="0" i="0" u="none" strike="noStrike" dirty="0">
                        <a:solidFill>
                          <a:srgbClr val="000000"/>
                        </a:solidFill>
                        <a:effectLst/>
                        <a:latin typeface="Calibri" panose="020F0502020204030204" pitchFamily="34" charset="0"/>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141</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26.88</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1628060"/>
                  </a:ext>
                </a:extLst>
              </a:tr>
              <a:tr h="190500">
                <a:tc>
                  <a:txBody>
                    <a:bodyPr/>
                    <a:lstStyle/>
                    <a:p>
                      <a:pPr algn="ctr" fontAlgn="b"/>
                      <a:r>
                        <a:rPr lang="en-US" sz="1000" u="none" strike="noStrike" dirty="0">
                          <a:effectLst/>
                        </a:rPr>
                        <a:t>Service Outage</a:t>
                      </a:r>
                      <a:endParaRPr lang="en-US" sz="1000" b="0" i="0" u="none" strike="noStrike" dirty="0">
                        <a:solidFill>
                          <a:srgbClr val="000000"/>
                        </a:solidFill>
                        <a:effectLst/>
                        <a:latin typeface="Calibri" panose="020F0502020204030204" pitchFamily="34" charset="0"/>
                      </a:endParaRP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123</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27.26</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1081214"/>
                  </a:ext>
                </a:extLst>
              </a:tr>
              <a:tr h="190500">
                <a:tc>
                  <a:txBody>
                    <a:bodyPr/>
                    <a:lstStyle/>
                    <a:p>
                      <a:pPr algn="ctr" fontAlgn="b"/>
                      <a:r>
                        <a:rPr lang="en-US" sz="1000" b="1" u="none" strike="noStrike" kern="1200" dirty="0">
                          <a:solidFill>
                            <a:schemeClr val="dk1"/>
                          </a:solidFill>
                          <a:effectLst/>
                          <a:latin typeface="+mn-lt"/>
                          <a:ea typeface="+mn-ea"/>
                          <a:cs typeface="+mn-cs"/>
                        </a:rPr>
                        <a:t>Neutral</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000" b="1" u="none" strike="noStrike" dirty="0">
                          <a:effectLst/>
                        </a:rPr>
                        <a:t>487</a:t>
                      </a:r>
                      <a:endParaRPr lang="en-US" sz="1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000" b="1" u="none" strike="noStrike" dirty="0">
                          <a:effectLst/>
                        </a:rPr>
                        <a:t>24.69</a:t>
                      </a:r>
                      <a:endParaRPr lang="en-US" sz="1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91800136"/>
                  </a:ext>
                </a:extLst>
              </a:tr>
              <a:tr h="190500">
                <a:tc>
                  <a:txBody>
                    <a:bodyPr/>
                    <a:lstStyle/>
                    <a:p>
                      <a:pPr algn="ctr" fontAlgn="b"/>
                      <a:r>
                        <a:rPr lang="en-US" sz="1000" u="none" strike="noStrike" kern="1200" dirty="0">
                          <a:solidFill>
                            <a:schemeClr val="dk1"/>
                          </a:solidFill>
                          <a:effectLst/>
                          <a:latin typeface="+mn-lt"/>
                          <a:ea typeface="+mn-ea"/>
                          <a:cs typeface="+mn-cs"/>
                        </a:rPr>
                        <a:t>Billing Question</a:t>
                      </a: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343</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24.81</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2042830"/>
                  </a:ext>
                </a:extLst>
              </a:tr>
              <a:tr h="190500">
                <a:tc>
                  <a:txBody>
                    <a:bodyPr/>
                    <a:lstStyle/>
                    <a:p>
                      <a:pPr algn="ctr" fontAlgn="b"/>
                      <a:r>
                        <a:rPr lang="en-US" sz="1000" u="none" strike="noStrike" kern="1200" dirty="0">
                          <a:solidFill>
                            <a:schemeClr val="dk1"/>
                          </a:solidFill>
                          <a:effectLst/>
                          <a:latin typeface="+mn-lt"/>
                          <a:ea typeface="+mn-ea"/>
                          <a:cs typeface="+mn-cs"/>
                        </a:rPr>
                        <a:t>Payments</a:t>
                      </a: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69</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23.17</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45682"/>
                  </a:ext>
                </a:extLst>
              </a:tr>
              <a:tr h="204460">
                <a:tc>
                  <a:txBody>
                    <a:bodyPr/>
                    <a:lstStyle/>
                    <a:p>
                      <a:pPr algn="ctr" fontAlgn="b"/>
                      <a:r>
                        <a:rPr lang="en-US" sz="1000" u="none" strike="noStrike" kern="1200" dirty="0">
                          <a:solidFill>
                            <a:schemeClr val="dk1"/>
                          </a:solidFill>
                          <a:effectLst/>
                          <a:latin typeface="+mn-lt"/>
                          <a:ea typeface="+mn-ea"/>
                          <a:cs typeface="+mn-cs"/>
                        </a:rPr>
                        <a:t>Service Outage</a:t>
                      </a: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75</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25.52</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2857900"/>
                  </a:ext>
                </a:extLst>
              </a:tr>
              <a:tr h="190500">
                <a:tc>
                  <a:txBody>
                    <a:bodyPr/>
                    <a:lstStyle/>
                    <a:p>
                      <a:pPr algn="ctr" fontAlgn="b"/>
                      <a:r>
                        <a:rPr lang="en-US" sz="1000" b="1" u="none" strike="noStrike" kern="1200" dirty="0">
                          <a:solidFill>
                            <a:schemeClr val="dk1"/>
                          </a:solidFill>
                          <a:effectLst/>
                          <a:latin typeface="+mn-lt"/>
                          <a:ea typeface="+mn-ea"/>
                          <a:cs typeface="+mn-cs"/>
                        </a:rPr>
                        <a:t>Positive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000" b="1" u="none" strike="noStrike" dirty="0">
                          <a:effectLst/>
                        </a:rPr>
                        <a:t>359</a:t>
                      </a:r>
                      <a:endParaRPr lang="en-US" sz="1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000" b="1" u="none" strike="noStrike" dirty="0">
                          <a:effectLst/>
                        </a:rPr>
                        <a:t>25.29</a:t>
                      </a:r>
                      <a:endParaRPr lang="en-US" sz="10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668479401"/>
                  </a:ext>
                </a:extLst>
              </a:tr>
              <a:tr h="190500">
                <a:tc>
                  <a:txBody>
                    <a:bodyPr/>
                    <a:lstStyle/>
                    <a:p>
                      <a:pPr algn="ctr" fontAlgn="b"/>
                      <a:r>
                        <a:rPr lang="en-US" sz="1000" u="none" strike="noStrike" kern="1200" dirty="0">
                          <a:solidFill>
                            <a:schemeClr val="dk1"/>
                          </a:solidFill>
                          <a:effectLst/>
                          <a:latin typeface="+mn-lt"/>
                          <a:ea typeface="+mn-ea"/>
                          <a:cs typeface="+mn-cs"/>
                        </a:rPr>
                        <a:t>Billing Question</a:t>
                      </a: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248</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25.64</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86656"/>
                  </a:ext>
                </a:extLst>
              </a:tr>
              <a:tr h="190500">
                <a:tc>
                  <a:txBody>
                    <a:bodyPr/>
                    <a:lstStyle/>
                    <a:p>
                      <a:pPr algn="ctr" fontAlgn="b"/>
                      <a:r>
                        <a:rPr lang="en-US" sz="1000" u="none" strike="noStrike" kern="1200" dirty="0">
                          <a:solidFill>
                            <a:schemeClr val="dk1"/>
                          </a:solidFill>
                          <a:effectLst/>
                          <a:latin typeface="+mn-lt"/>
                          <a:ea typeface="+mn-ea"/>
                          <a:cs typeface="+mn-cs"/>
                        </a:rPr>
                        <a:t>Payments</a:t>
                      </a: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57</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24.18</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7622326"/>
                  </a:ext>
                </a:extLst>
              </a:tr>
              <a:tr h="190500">
                <a:tc>
                  <a:txBody>
                    <a:bodyPr/>
                    <a:lstStyle/>
                    <a:p>
                      <a:pPr algn="ctr" fontAlgn="b"/>
                      <a:r>
                        <a:rPr lang="en-US" sz="1000" u="none" strike="noStrike" kern="1200" dirty="0">
                          <a:solidFill>
                            <a:schemeClr val="dk1"/>
                          </a:solidFill>
                          <a:effectLst/>
                          <a:latin typeface="+mn-lt"/>
                          <a:ea typeface="+mn-ea"/>
                          <a:cs typeface="+mn-cs"/>
                        </a:rPr>
                        <a:t>Service Outage</a:t>
                      </a:r>
                    </a:p>
                  </a:txBody>
                  <a:tcPr marL="857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effectLst/>
                        </a:rPr>
                        <a:t>54</a:t>
                      </a:r>
                      <a:endParaRPr lang="en-US" sz="1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effectLst/>
                        </a:rPr>
                        <a:t>24.83</a:t>
                      </a:r>
                      <a:endParaRPr lang="en-US" sz="1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5764298"/>
                  </a:ext>
                </a:extLst>
              </a:tr>
            </a:tbl>
          </a:graphicData>
        </a:graphic>
      </p:graphicFrame>
      <p:graphicFrame>
        <p:nvGraphicFramePr>
          <p:cNvPr id="5" name="Chart 4">
            <a:extLst>
              <a:ext uri="{FF2B5EF4-FFF2-40B4-BE49-F238E27FC236}">
                <a16:creationId xmlns:a16="http://schemas.microsoft.com/office/drawing/2014/main" id="{4F751F70-E897-A868-6FA1-D36AC1EFC183}"/>
              </a:ext>
            </a:extLst>
          </p:cNvPr>
          <p:cNvGraphicFramePr>
            <a:graphicFrameLocks/>
          </p:cNvGraphicFramePr>
          <p:nvPr>
            <p:extLst>
              <p:ext uri="{D42A27DB-BD31-4B8C-83A1-F6EECF244321}">
                <p14:modId xmlns:p14="http://schemas.microsoft.com/office/powerpoint/2010/main" val="4059972030"/>
              </p:ext>
            </p:extLst>
          </p:nvPr>
        </p:nvGraphicFramePr>
        <p:xfrm>
          <a:off x="6618137" y="859465"/>
          <a:ext cx="5346700" cy="552330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ADA266EF-8CF0-3BFE-E262-CC44377BBB3E}"/>
              </a:ext>
            </a:extLst>
          </p:cNvPr>
          <p:cNvSpPr txBox="1"/>
          <p:nvPr/>
        </p:nvSpPr>
        <p:spPr>
          <a:xfrm>
            <a:off x="831250" y="3858999"/>
            <a:ext cx="6009735" cy="2523768"/>
          </a:xfrm>
          <a:prstGeom prst="rect">
            <a:avLst/>
          </a:prstGeom>
          <a:noFill/>
        </p:spPr>
        <p:txBody>
          <a:bodyPr wrap="square">
            <a:spAutoFit/>
          </a:bodyPr>
          <a:lstStyle/>
          <a:p>
            <a:pPr algn="l"/>
            <a:r>
              <a:rPr lang="en-US" b="1" dirty="0">
                <a:latin typeface="Söhne"/>
              </a:rPr>
              <a:t>Overall Inferences:</a:t>
            </a:r>
          </a:p>
          <a:p>
            <a:pPr algn="l"/>
            <a:endParaRPr lang="en-US" sz="1000" b="1" i="0" dirty="0">
              <a:effectLst/>
              <a:latin typeface="Söhne"/>
            </a:endParaRPr>
          </a:p>
          <a:p>
            <a:pPr algn="l"/>
            <a:r>
              <a:rPr lang="en-US" sz="1000" b="1" i="0" dirty="0">
                <a:effectLst/>
                <a:latin typeface="Söhne"/>
              </a:rPr>
              <a:t>Billing Question</a:t>
            </a:r>
            <a:endParaRPr lang="en-US" sz="1000" b="0" i="0" dirty="0">
              <a:effectLst/>
              <a:latin typeface="Söhne"/>
            </a:endParaRPr>
          </a:p>
          <a:p>
            <a:pPr marL="742950" lvl="1" indent="-285750" algn="l">
              <a:buFont typeface="Arial" panose="020B0604020202020204" pitchFamily="34" charset="0"/>
              <a:buChar char="•"/>
            </a:pPr>
            <a:r>
              <a:rPr lang="en-US" sz="1000" dirty="0">
                <a:latin typeface="Söhne"/>
              </a:rPr>
              <a:t>Call-Center and Chatbot are frequently used channels for handling billing-related questions.</a:t>
            </a:r>
          </a:p>
          <a:p>
            <a:pPr marL="742950" lvl="1" indent="-285750" algn="l">
              <a:buFont typeface="Arial" panose="020B0604020202020204" pitchFamily="34" charset="0"/>
              <a:buChar char="•"/>
            </a:pPr>
            <a:r>
              <a:rPr lang="en-US" sz="1000" dirty="0">
                <a:latin typeface="Söhne"/>
              </a:rPr>
              <a:t>Neutral sentiment has the highest count for billing questions.</a:t>
            </a:r>
          </a:p>
          <a:p>
            <a:pPr marL="742950" lvl="1" indent="-285750" algn="l">
              <a:buFont typeface="Arial" panose="020B0604020202020204" pitchFamily="34" charset="0"/>
              <a:buChar char="•"/>
            </a:pPr>
            <a:r>
              <a:rPr lang="en-US" sz="1000" dirty="0">
                <a:latin typeface="Söhne"/>
              </a:rPr>
              <a:t>Negative and positive sentiments also have a significant count for billing questions.</a:t>
            </a:r>
          </a:p>
          <a:p>
            <a:pPr algn="l"/>
            <a:r>
              <a:rPr lang="en-US" sz="1000" b="1" i="0" dirty="0">
                <a:effectLst/>
                <a:latin typeface="Söhne"/>
              </a:rPr>
              <a:t>Payments</a:t>
            </a:r>
            <a:endParaRPr lang="en-US" sz="1000" b="0" i="0" dirty="0">
              <a:effectLst/>
              <a:latin typeface="Söhne"/>
            </a:endParaRPr>
          </a:p>
          <a:p>
            <a:pPr marL="742950" lvl="1" indent="-285750" algn="l">
              <a:buFont typeface="Arial" panose="020B0604020202020204" pitchFamily="34" charset="0"/>
              <a:buChar char="•"/>
            </a:pPr>
            <a:r>
              <a:rPr lang="en-US" sz="1000" b="0" i="0" dirty="0">
                <a:effectLst/>
                <a:latin typeface="Söhne"/>
              </a:rPr>
              <a:t>Associated with negative sentiment and has longer average call durations. </a:t>
            </a:r>
          </a:p>
          <a:p>
            <a:pPr marL="742950" lvl="1" indent="-285750" algn="l">
              <a:buFont typeface="Arial" panose="020B0604020202020204" pitchFamily="34" charset="0"/>
              <a:buChar char="•"/>
            </a:pPr>
            <a:r>
              <a:rPr lang="en-US" sz="1000" b="0" i="0" dirty="0">
                <a:effectLst/>
                <a:latin typeface="Söhne"/>
              </a:rPr>
              <a:t>Call-Center is the primary channel for payments-related inquiries.</a:t>
            </a:r>
          </a:p>
          <a:p>
            <a:pPr algn="l"/>
            <a:r>
              <a:rPr lang="en-US" sz="1000" b="1" i="0" dirty="0">
                <a:effectLst/>
                <a:latin typeface="Söhne"/>
              </a:rPr>
              <a:t>Service Outage</a:t>
            </a:r>
            <a:endParaRPr lang="en-US" sz="1000" b="0" i="0" dirty="0">
              <a:effectLst/>
              <a:latin typeface="Söhne"/>
            </a:endParaRPr>
          </a:p>
          <a:p>
            <a:pPr marL="742950" lvl="1" indent="-285750" algn="l">
              <a:buFont typeface="Arial" panose="020B0604020202020204" pitchFamily="34" charset="0"/>
              <a:buChar char="•"/>
            </a:pPr>
            <a:r>
              <a:rPr lang="en-US" sz="1000" b="0" i="0" dirty="0">
                <a:effectLst/>
                <a:latin typeface="Söhne"/>
              </a:rPr>
              <a:t>Contributes to negative sentiment and has longer average call durations. </a:t>
            </a:r>
          </a:p>
          <a:p>
            <a:pPr marL="742950" lvl="1" indent="-285750" algn="l">
              <a:buFont typeface="Arial" panose="020B0604020202020204" pitchFamily="34" charset="0"/>
              <a:buChar char="•"/>
            </a:pPr>
            <a:r>
              <a:rPr lang="en-US" sz="1000" b="0" i="0" dirty="0">
                <a:effectLst/>
                <a:latin typeface="Söhne"/>
              </a:rPr>
              <a:t>Chatbot and Email are channels associated with service outage inquiries.</a:t>
            </a:r>
          </a:p>
          <a:p>
            <a:pPr algn="l"/>
            <a:r>
              <a:rPr lang="en-US" sz="1000" b="1" i="0" dirty="0">
                <a:effectLst/>
                <a:latin typeface="Söhne"/>
              </a:rPr>
              <a:t>Channels and Average Call Duration</a:t>
            </a:r>
            <a:endParaRPr lang="en-US" sz="1000" b="0" i="0" dirty="0">
              <a:effectLst/>
              <a:latin typeface="Söhne"/>
            </a:endParaRPr>
          </a:p>
          <a:p>
            <a:pPr marL="628650" lvl="1" indent="-171450" algn="l">
              <a:buFont typeface="Arial" panose="020B0604020202020204" pitchFamily="34" charset="0"/>
              <a:buChar char="•"/>
            </a:pPr>
            <a:r>
              <a:rPr lang="en-US" sz="1000" b="0" i="0" dirty="0">
                <a:effectLst/>
                <a:latin typeface="Söhne"/>
              </a:rPr>
              <a:t>Web interactions tend to have longer average call durations across sentiments.</a:t>
            </a:r>
          </a:p>
          <a:p>
            <a:pPr marL="628650" lvl="1" indent="-171450" algn="l">
              <a:buFont typeface="Arial" panose="020B0604020202020204" pitchFamily="34" charset="0"/>
              <a:buChar char="•"/>
            </a:pPr>
            <a:r>
              <a:rPr lang="en-US" sz="1000" b="0" i="0" dirty="0">
                <a:effectLst/>
                <a:latin typeface="Söhne"/>
              </a:rPr>
              <a:t>Chatbot interactions have varying average call durations across sentiments.</a:t>
            </a:r>
            <a:endParaRPr lang="en-US" sz="1000" b="1" i="0" dirty="0">
              <a:effectLst/>
              <a:latin typeface="Söhne"/>
            </a:endParaRPr>
          </a:p>
        </p:txBody>
      </p:sp>
    </p:spTree>
    <p:extLst>
      <p:ext uri="{BB962C8B-B14F-4D97-AF65-F5344CB8AC3E}">
        <p14:creationId xmlns:p14="http://schemas.microsoft.com/office/powerpoint/2010/main" val="2952544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690B-66C3-7044-3A9B-AA29FCA508F1}"/>
              </a:ext>
            </a:extLst>
          </p:cNvPr>
          <p:cNvSpPr>
            <a:spLocks noGrp="1"/>
          </p:cNvSpPr>
          <p:nvPr>
            <p:ph type="title"/>
          </p:nvPr>
        </p:nvSpPr>
        <p:spPr>
          <a:xfrm>
            <a:off x="838200" y="365125"/>
            <a:ext cx="10515600" cy="514769"/>
          </a:xfrm>
        </p:spPr>
        <p:txBody>
          <a:bodyPr>
            <a:normAutofit/>
          </a:bodyPr>
          <a:lstStyle/>
          <a:p>
            <a:pPr algn="ctr"/>
            <a:r>
              <a:rPr lang="en-US" sz="2300" b="1" dirty="0"/>
              <a:t>Customer Segmentation</a:t>
            </a:r>
          </a:p>
        </p:txBody>
      </p:sp>
      <p:sp>
        <p:nvSpPr>
          <p:cNvPr id="3" name="Content Placeholder 2">
            <a:extLst>
              <a:ext uri="{FF2B5EF4-FFF2-40B4-BE49-F238E27FC236}">
                <a16:creationId xmlns:a16="http://schemas.microsoft.com/office/drawing/2014/main" id="{BEEA1773-1546-864A-EA71-620CF6DF491F}"/>
              </a:ext>
            </a:extLst>
          </p:cNvPr>
          <p:cNvSpPr>
            <a:spLocks noGrp="1"/>
          </p:cNvSpPr>
          <p:nvPr>
            <p:ph idx="1"/>
          </p:nvPr>
        </p:nvSpPr>
        <p:spPr>
          <a:xfrm>
            <a:off x="838200" y="1075127"/>
            <a:ext cx="10515600" cy="2228790"/>
          </a:xfrm>
        </p:spPr>
        <p:txBody>
          <a:bodyPr>
            <a:normAutofit/>
          </a:bodyPr>
          <a:lstStyle/>
          <a:p>
            <a:pPr marL="0" indent="0" algn="l">
              <a:buNone/>
            </a:pPr>
            <a:r>
              <a:rPr lang="en-US" sz="1800" b="1" i="0" dirty="0">
                <a:effectLst/>
                <a:latin typeface="Söhne"/>
              </a:rPr>
              <a:t>Potential Actions:</a:t>
            </a:r>
          </a:p>
          <a:p>
            <a:pPr marL="0" indent="0" algn="l">
              <a:buNone/>
            </a:pPr>
            <a:r>
              <a:rPr lang="en-US" sz="1000" b="1" i="0" dirty="0">
                <a:effectLst/>
                <a:latin typeface="Söhne"/>
              </a:rPr>
              <a:t>Billing-Related Questions:</a:t>
            </a:r>
            <a:endParaRPr lang="en-US" sz="1000" b="0" i="0" dirty="0">
              <a:effectLst/>
              <a:latin typeface="Söhne"/>
            </a:endParaRPr>
          </a:p>
          <a:p>
            <a:pPr lvl="1"/>
            <a:r>
              <a:rPr lang="en-US" sz="1000" dirty="0">
                <a:latin typeface="Söhne"/>
              </a:rPr>
              <a:t>Optimize processes for handling billing-related inquiries, especially via Call-Center and Chatbot. </a:t>
            </a:r>
          </a:p>
          <a:p>
            <a:pPr marL="0" indent="0" algn="l">
              <a:buNone/>
            </a:pPr>
            <a:r>
              <a:rPr lang="en-US" sz="1000" b="1" i="0" dirty="0">
                <a:effectLst/>
                <a:latin typeface="Söhne"/>
              </a:rPr>
              <a:t>Payments:</a:t>
            </a:r>
            <a:endParaRPr lang="en-US" sz="1000" b="0" i="0" dirty="0">
              <a:effectLst/>
              <a:latin typeface="Söhne"/>
            </a:endParaRPr>
          </a:p>
          <a:p>
            <a:pPr lvl="1"/>
            <a:r>
              <a:rPr lang="en-US" sz="1000" dirty="0">
                <a:latin typeface="Söhne"/>
              </a:rPr>
              <a:t>Streamline payment processes and provide clear information via Call-Center to reduce call durations.</a:t>
            </a:r>
          </a:p>
          <a:p>
            <a:pPr marL="0" indent="0" algn="l">
              <a:buNone/>
            </a:pPr>
            <a:r>
              <a:rPr lang="en-US" sz="1000" b="1" i="0" dirty="0">
                <a:effectLst/>
                <a:latin typeface="Söhne"/>
              </a:rPr>
              <a:t>Service Outage:</a:t>
            </a:r>
          </a:p>
          <a:p>
            <a:pPr lvl="1"/>
            <a:r>
              <a:rPr lang="en-US" sz="1000" dirty="0">
                <a:latin typeface="Söhne"/>
              </a:rPr>
              <a:t>Proactively communicate service outages via channels with shorter call durations (e.g., Chatbot, Email). </a:t>
            </a:r>
          </a:p>
          <a:p>
            <a:pPr marL="0" indent="0" algn="l">
              <a:buNone/>
            </a:pPr>
            <a:r>
              <a:rPr lang="en-US" sz="1000" b="1" dirty="0">
                <a:latin typeface="Söhne"/>
              </a:rPr>
              <a:t>Continuous Monitoring:</a:t>
            </a:r>
          </a:p>
          <a:p>
            <a:pPr lvl="1"/>
            <a:r>
              <a:rPr lang="en-US" sz="1000" dirty="0">
                <a:latin typeface="Söhne"/>
              </a:rPr>
              <a:t>Regularly monitor sentiment, reason, and channel trends, along with call durations, to identify changes over time.</a:t>
            </a:r>
          </a:p>
        </p:txBody>
      </p:sp>
    </p:spTree>
    <p:extLst>
      <p:ext uri="{BB962C8B-B14F-4D97-AF65-F5344CB8AC3E}">
        <p14:creationId xmlns:p14="http://schemas.microsoft.com/office/powerpoint/2010/main" val="2788326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0773-4347-F3AD-BE80-83FDA81FB4D4}"/>
              </a:ext>
            </a:extLst>
          </p:cNvPr>
          <p:cNvSpPr>
            <a:spLocks noGrp="1"/>
          </p:cNvSpPr>
          <p:nvPr>
            <p:ph type="title"/>
          </p:nvPr>
        </p:nvSpPr>
        <p:spPr>
          <a:xfrm>
            <a:off x="838200" y="365126"/>
            <a:ext cx="10515600" cy="315912"/>
          </a:xfrm>
        </p:spPr>
        <p:txBody>
          <a:bodyPr>
            <a:normAutofit fontScale="90000"/>
          </a:bodyPr>
          <a:lstStyle/>
          <a:p>
            <a:pPr algn="ctr"/>
            <a:r>
              <a:rPr lang="en-US" sz="2300" b="1" dirty="0"/>
              <a:t>Trends and Patterns Identification</a:t>
            </a:r>
          </a:p>
        </p:txBody>
      </p:sp>
      <p:sp>
        <p:nvSpPr>
          <p:cNvPr id="3" name="Content Placeholder 2">
            <a:extLst>
              <a:ext uri="{FF2B5EF4-FFF2-40B4-BE49-F238E27FC236}">
                <a16:creationId xmlns:a16="http://schemas.microsoft.com/office/drawing/2014/main" id="{FD759E3C-9DD9-857E-B03A-4280EB17AAC0}"/>
              </a:ext>
            </a:extLst>
          </p:cNvPr>
          <p:cNvSpPr>
            <a:spLocks noGrp="1"/>
          </p:cNvSpPr>
          <p:nvPr>
            <p:ph idx="1"/>
          </p:nvPr>
        </p:nvSpPr>
        <p:spPr>
          <a:xfrm>
            <a:off x="958969" y="755951"/>
            <a:ext cx="10515600" cy="486254"/>
          </a:xfrm>
        </p:spPr>
        <p:txBody>
          <a:bodyPr>
            <a:normAutofit fontScale="92500" lnSpcReduction="20000"/>
          </a:bodyPr>
          <a:lstStyle/>
          <a:p>
            <a:pPr marL="0" indent="0" algn="l">
              <a:buNone/>
            </a:pPr>
            <a:r>
              <a:rPr lang="en-US" sz="1800" b="0" i="0" u="none" strike="noStrike" baseline="0" dirty="0">
                <a:latin typeface="Calibri" panose="020F0502020204030204" pitchFamily="34" charset="0"/>
              </a:rPr>
              <a:t>Identify patterns and trends in customer service data to uncover opportunities for process improvements and innovative service offerings.</a:t>
            </a:r>
            <a:endParaRPr lang="en-US" dirty="0"/>
          </a:p>
        </p:txBody>
      </p:sp>
      <p:graphicFrame>
        <p:nvGraphicFramePr>
          <p:cNvPr id="5" name="Table 4">
            <a:extLst>
              <a:ext uri="{FF2B5EF4-FFF2-40B4-BE49-F238E27FC236}">
                <a16:creationId xmlns:a16="http://schemas.microsoft.com/office/drawing/2014/main" id="{A699EE57-02D4-CCA9-EE8B-87478418E8CC}"/>
              </a:ext>
            </a:extLst>
          </p:cNvPr>
          <p:cNvGraphicFramePr>
            <a:graphicFrameLocks noGrp="1"/>
          </p:cNvGraphicFramePr>
          <p:nvPr>
            <p:extLst>
              <p:ext uri="{D42A27DB-BD31-4B8C-83A1-F6EECF244321}">
                <p14:modId xmlns:p14="http://schemas.microsoft.com/office/powerpoint/2010/main" val="2690114929"/>
              </p:ext>
            </p:extLst>
          </p:nvPr>
        </p:nvGraphicFramePr>
        <p:xfrm>
          <a:off x="1042838" y="1317118"/>
          <a:ext cx="2946400" cy="381000"/>
        </p:xfrm>
        <a:graphic>
          <a:graphicData uri="http://schemas.openxmlformats.org/drawingml/2006/table">
            <a:tbl>
              <a:tblPr>
                <a:tableStyleId>{D113A9D2-9D6B-4929-AA2D-F23B5EE8CBE7}</a:tableStyleId>
              </a:tblPr>
              <a:tblGrid>
                <a:gridCol w="2946400">
                  <a:extLst>
                    <a:ext uri="{9D8B030D-6E8A-4147-A177-3AD203B41FA5}">
                      <a16:colId xmlns:a16="http://schemas.microsoft.com/office/drawing/2014/main" val="4118254687"/>
                    </a:ext>
                  </a:extLst>
                </a:gridCol>
              </a:tblGrid>
              <a:tr h="190500">
                <a:tc>
                  <a:txBody>
                    <a:bodyPr/>
                    <a:lstStyle/>
                    <a:p>
                      <a:pPr algn="l" fontAlgn="b"/>
                      <a:r>
                        <a:rPr lang="en-US" sz="1100" b="1" u="none" strike="noStrike" dirty="0">
                          <a:solidFill>
                            <a:schemeClr val="bg1"/>
                          </a:solidFill>
                          <a:effectLst/>
                        </a:rPr>
                        <a:t>correlation b/w response time and call duration</a:t>
                      </a:r>
                      <a:endParaRPr lang="en-US" sz="1100" b="1"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6081453"/>
                  </a:ext>
                </a:extLst>
              </a:tr>
              <a:tr h="190500">
                <a:tc>
                  <a:txBody>
                    <a:bodyPr/>
                    <a:lstStyle/>
                    <a:p>
                      <a:pPr algn="ctr" fontAlgn="b"/>
                      <a:r>
                        <a:rPr lang="en-US" sz="1100" b="0" u="none" strike="noStrike" dirty="0">
                          <a:solidFill>
                            <a:schemeClr val="bg1"/>
                          </a:solidFill>
                          <a:effectLst/>
                        </a:rPr>
                        <a:t>-0.000667735</a:t>
                      </a:r>
                      <a:endParaRPr lang="en-US" sz="11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9776976"/>
                  </a:ext>
                </a:extLst>
              </a:tr>
            </a:tbl>
          </a:graphicData>
        </a:graphic>
      </p:graphicFrame>
      <p:graphicFrame>
        <p:nvGraphicFramePr>
          <p:cNvPr id="6" name="Table 5">
            <a:extLst>
              <a:ext uri="{FF2B5EF4-FFF2-40B4-BE49-F238E27FC236}">
                <a16:creationId xmlns:a16="http://schemas.microsoft.com/office/drawing/2014/main" id="{D52E613E-888A-ED11-88C2-60554C736026}"/>
              </a:ext>
            </a:extLst>
          </p:cNvPr>
          <p:cNvGraphicFramePr>
            <a:graphicFrameLocks noGrp="1"/>
          </p:cNvGraphicFramePr>
          <p:nvPr>
            <p:extLst>
              <p:ext uri="{D42A27DB-BD31-4B8C-83A1-F6EECF244321}">
                <p14:modId xmlns:p14="http://schemas.microsoft.com/office/powerpoint/2010/main" val="3250121373"/>
              </p:ext>
            </p:extLst>
          </p:nvPr>
        </p:nvGraphicFramePr>
        <p:xfrm>
          <a:off x="1042838" y="1944537"/>
          <a:ext cx="2946400" cy="381000"/>
        </p:xfrm>
        <a:graphic>
          <a:graphicData uri="http://schemas.openxmlformats.org/drawingml/2006/table">
            <a:tbl>
              <a:tblPr>
                <a:tableStyleId>{D113A9D2-9D6B-4929-AA2D-F23B5EE8CBE7}</a:tableStyleId>
              </a:tblPr>
              <a:tblGrid>
                <a:gridCol w="2946400">
                  <a:extLst>
                    <a:ext uri="{9D8B030D-6E8A-4147-A177-3AD203B41FA5}">
                      <a16:colId xmlns:a16="http://schemas.microsoft.com/office/drawing/2014/main" val="1543773876"/>
                    </a:ext>
                  </a:extLst>
                </a:gridCol>
              </a:tblGrid>
              <a:tr h="190500">
                <a:tc>
                  <a:txBody>
                    <a:bodyPr/>
                    <a:lstStyle/>
                    <a:p>
                      <a:pPr algn="ctr" fontAlgn="b"/>
                      <a:r>
                        <a:rPr lang="en-US" sz="1100" b="1" u="none" strike="noStrike" dirty="0">
                          <a:effectLst/>
                        </a:rPr>
                        <a:t>correlation b/w response time and Sentiment</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6657167"/>
                  </a:ext>
                </a:extLst>
              </a:tr>
              <a:tr h="190500">
                <a:tc>
                  <a:txBody>
                    <a:bodyPr/>
                    <a:lstStyle/>
                    <a:p>
                      <a:pPr algn="ctr" fontAlgn="b"/>
                      <a:r>
                        <a:rPr lang="en-US" sz="1100" u="none" strike="noStrike" dirty="0">
                          <a:effectLst/>
                        </a:rPr>
                        <a:t>-0.000261212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47189566"/>
                  </a:ext>
                </a:extLst>
              </a:tr>
            </a:tbl>
          </a:graphicData>
        </a:graphic>
      </p:graphicFrame>
      <p:graphicFrame>
        <p:nvGraphicFramePr>
          <p:cNvPr id="7" name="Table 6">
            <a:extLst>
              <a:ext uri="{FF2B5EF4-FFF2-40B4-BE49-F238E27FC236}">
                <a16:creationId xmlns:a16="http://schemas.microsoft.com/office/drawing/2014/main" id="{F9C20362-70EF-CC7C-6547-3F70143F1E5A}"/>
              </a:ext>
            </a:extLst>
          </p:cNvPr>
          <p:cNvGraphicFramePr>
            <a:graphicFrameLocks noGrp="1"/>
          </p:cNvGraphicFramePr>
          <p:nvPr>
            <p:extLst>
              <p:ext uri="{D42A27DB-BD31-4B8C-83A1-F6EECF244321}">
                <p14:modId xmlns:p14="http://schemas.microsoft.com/office/powerpoint/2010/main" val="2953933794"/>
              </p:ext>
            </p:extLst>
          </p:nvPr>
        </p:nvGraphicFramePr>
        <p:xfrm>
          <a:off x="1042838" y="2571957"/>
          <a:ext cx="2946400" cy="383634"/>
        </p:xfrm>
        <a:graphic>
          <a:graphicData uri="http://schemas.openxmlformats.org/drawingml/2006/table">
            <a:tbl>
              <a:tblPr>
                <a:tableStyleId>{D113A9D2-9D6B-4929-AA2D-F23B5EE8CBE7}</a:tableStyleId>
              </a:tblPr>
              <a:tblGrid>
                <a:gridCol w="2946400">
                  <a:extLst>
                    <a:ext uri="{9D8B030D-6E8A-4147-A177-3AD203B41FA5}">
                      <a16:colId xmlns:a16="http://schemas.microsoft.com/office/drawing/2014/main" val="957378374"/>
                    </a:ext>
                  </a:extLst>
                </a:gridCol>
              </a:tblGrid>
              <a:tr h="184860">
                <a:tc>
                  <a:txBody>
                    <a:bodyPr/>
                    <a:lstStyle/>
                    <a:p>
                      <a:pPr algn="ctr" fontAlgn="b"/>
                      <a:r>
                        <a:rPr lang="en-US" sz="1100" b="1" u="none" strike="noStrike" kern="1200" dirty="0">
                          <a:solidFill>
                            <a:schemeClr val="lt1"/>
                          </a:solidFill>
                          <a:effectLst/>
                        </a:rPr>
                        <a:t>correlation b/w response time and Reason</a:t>
                      </a:r>
                      <a:endParaRPr lang="en-US" sz="1100" b="1" u="none" strike="noStrike" kern="1200" dirty="0">
                        <a:solidFill>
                          <a:schemeClr val="lt1"/>
                        </a:solidFill>
                        <a:effectLst/>
                        <a:latin typeface="+mn-lt"/>
                        <a:ea typeface="+mn-ea"/>
                        <a:cs typeface="+mn-cs"/>
                      </a:endParaRPr>
                    </a:p>
                  </a:txBody>
                  <a:tcPr marL="9525" marR="9525" marT="9525" marB="0" anchor="b"/>
                </a:tc>
                <a:extLst>
                  <a:ext uri="{0D108BD9-81ED-4DB2-BD59-A6C34878D82A}">
                    <a16:rowId xmlns:a16="http://schemas.microsoft.com/office/drawing/2014/main" val="3830280373"/>
                  </a:ext>
                </a:extLst>
              </a:tr>
              <a:tr h="198774">
                <a:tc>
                  <a:txBody>
                    <a:bodyPr/>
                    <a:lstStyle/>
                    <a:p>
                      <a:pPr algn="ctr" fontAlgn="b"/>
                      <a:r>
                        <a:rPr lang="en-US" sz="1100" u="none" strike="noStrike" dirty="0">
                          <a:effectLst/>
                        </a:rPr>
                        <a:t>-0.004528006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5842901"/>
                  </a:ext>
                </a:extLst>
              </a:tr>
            </a:tbl>
          </a:graphicData>
        </a:graphic>
      </p:graphicFrame>
      <p:graphicFrame>
        <p:nvGraphicFramePr>
          <p:cNvPr id="8" name="Table 7">
            <a:extLst>
              <a:ext uri="{FF2B5EF4-FFF2-40B4-BE49-F238E27FC236}">
                <a16:creationId xmlns:a16="http://schemas.microsoft.com/office/drawing/2014/main" id="{44EEA07A-F25B-EE44-0655-538F423E55C1}"/>
              </a:ext>
            </a:extLst>
          </p:cNvPr>
          <p:cNvGraphicFramePr>
            <a:graphicFrameLocks noGrp="1"/>
          </p:cNvGraphicFramePr>
          <p:nvPr>
            <p:extLst>
              <p:ext uri="{D42A27DB-BD31-4B8C-83A1-F6EECF244321}">
                <p14:modId xmlns:p14="http://schemas.microsoft.com/office/powerpoint/2010/main" val="496412426"/>
              </p:ext>
            </p:extLst>
          </p:nvPr>
        </p:nvGraphicFramePr>
        <p:xfrm>
          <a:off x="1042838" y="3117730"/>
          <a:ext cx="2946400" cy="381000"/>
        </p:xfrm>
        <a:graphic>
          <a:graphicData uri="http://schemas.openxmlformats.org/drawingml/2006/table">
            <a:tbl>
              <a:tblPr>
                <a:tableStyleId>{D113A9D2-9D6B-4929-AA2D-F23B5EE8CBE7}</a:tableStyleId>
              </a:tblPr>
              <a:tblGrid>
                <a:gridCol w="2946400">
                  <a:extLst>
                    <a:ext uri="{9D8B030D-6E8A-4147-A177-3AD203B41FA5}">
                      <a16:colId xmlns:a16="http://schemas.microsoft.com/office/drawing/2014/main" val="206699571"/>
                    </a:ext>
                  </a:extLst>
                </a:gridCol>
              </a:tblGrid>
              <a:tr h="190500">
                <a:tc>
                  <a:txBody>
                    <a:bodyPr/>
                    <a:lstStyle/>
                    <a:p>
                      <a:pPr algn="ctr" fontAlgn="b"/>
                      <a:r>
                        <a:rPr lang="en-US" sz="1100" b="1" u="none" strike="noStrike" dirty="0">
                          <a:effectLst/>
                        </a:rPr>
                        <a:t>correlation b/w Channel and Sentiment</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22704"/>
                  </a:ext>
                </a:extLst>
              </a:tr>
              <a:tr h="190500">
                <a:tc>
                  <a:txBody>
                    <a:bodyPr/>
                    <a:lstStyle/>
                    <a:p>
                      <a:pPr algn="ctr" fontAlgn="b"/>
                      <a:r>
                        <a:rPr lang="en-US" sz="1100" u="none" strike="noStrike" dirty="0">
                          <a:effectLst/>
                        </a:rPr>
                        <a:t>-0.006642112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52973208"/>
                  </a:ext>
                </a:extLst>
              </a:tr>
            </a:tbl>
          </a:graphicData>
        </a:graphic>
      </p:graphicFrame>
      <p:sp>
        <p:nvSpPr>
          <p:cNvPr id="10" name="TextBox 9">
            <a:extLst>
              <a:ext uri="{FF2B5EF4-FFF2-40B4-BE49-F238E27FC236}">
                <a16:creationId xmlns:a16="http://schemas.microsoft.com/office/drawing/2014/main" id="{3F973D99-BF71-0BCC-1C9D-63C2DCF011F9}"/>
              </a:ext>
            </a:extLst>
          </p:cNvPr>
          <p:cNvSpPr txBox="1"/>
          <p:nvPr/>
        </p:nvSpPr>
        <p:spPr>
          <a:xfrm>
            <a:off x="4444759" y="1228397"/>
            <a:ext cx="7131889" cy="3970318"/>
          </a:xfrm>
          <a:prstGeom prst="rect">
            <a:avLst/>
          </a:prstGeom>
          <a:noFill/>
        </p:spPr>
        <p:txBody>
          <a:bodyPr wrap="square">
            <a:spAutoFit/>
          </a:bodyPr>
          <a:lstStyle/>
          <a:p>
            <a:pPr algn="l">
              <a:buFont typeface="+mj-lt"/>
              <a:buAutoNum type="arabicPeriod"/>
            </a:pPr>
            <a:r>
              <a:rPr lang="en-US" sz="1400" b="1" i="0" dirty="0">
                <a:effectLst/>
                <a:latin typeface="Söhne"/>
              </a:rPr>
              <a:t>Correlation between Response Time and Call Duration (-0.000667735):</a:t>
            </a:r>
            <a:endParaRPr lang="en-US" sz="1400" b="0" i="0" dirty="0">
              <a:effectLst/>
              <a:latin typeface="Söhne"/>
            </a:endParaRPr>
          </a:p>
          <a:p>
            <a:pPr marL="742950" lvl="1" indent="-285750" algn="l">
              <a:buFont typeface="+mj-lt"/>
              <a:buAutoNum type="arabicPeriod"/>
            </a:pPr>
            <a:r>
              <a:rPr lang="en-US" sz="1400" b="0" i="0" dirty="0">
                <a:effectLst/>
                <a:latin typeface="Söhne"/>
              </a:rPr>
              <a:t>The correlation coefficient is very close to zero, suggesting an extremely weak or negligible linear relationship between response time and call duration. In practical terms, changes in one variable are not associated with changes in the other variable.</a:t>
            </a:r>
          </a:p>
          <a:p>
            <a:pPr algn="l">
              <a:buFont typeface="+mj-lt"/>
              <a:buAutoNum type="arabicPeriod"/>
            </a:pPr>
            <a:r>
              <a:rPr lang="en-US" sz="1400" b="1" i="0" dirty="0">
                <a:effectLst/>
                <a:latin typeface="Söhne"/>
              </a:rPr>
              <a:t>Correlation between Response Time and Sentiment (-0.000261212):</a:t>
            </a:r>
            <a:endParaRPr lang="en-US" sz="1400" b="0" i="0" dirty="0">
              <a:effectLst/>
              <a:latin typeface="Söhne"/>
            </a:endParaRPr>
          </a:p>
          <a:p>
            <a:pPr marL="742950" lvl="1" indent="-285750" algn="l">
              <a:buFont typeface="+mj-lt"/>
              <a:buAutoNum type="arabicPeriod"/>
            </a:pPr>
            <a:r>
              <a:rPr lang="en-US" sz="1400" b="0" i="0" dirty="0">
                <a:effectLst/>
                <a:latin typeface="Söhne"/>
              </a:rPr>
              <a:t>Similar to the correlation with call duration, the coefficient is very close to zero, indicating an extremely weak or negligible linear relationship between response time and sentiment. Changes in response time are not linearly associated with changes in sentiment.</a:t>
            </a:r>
          </a:p>
          <a:p>
            <a:pPr algn="l">
              <a:buFont typeface="+mj-lt"/>
              <a:buAutoNum type="arabicPeriod"/>
            </a:pPr>
            <a:r>
              <a:rPr lang="en-US" sz="1400" b="1" i="0" dirty="0">
                <a:effectLst/>
                <a:latin typeface="Söhne"/>
              </a:rPr>
              <a:t>Correlation between Response Time and Reason (-0.004528006):</a:t>
            </a:r>
            <a:endParaRPr lang="en-US" sz="1400" b="0" i="0" dirty="0">
              <a:effectLst/>
              <a:latin typeface="Söhne"/>
            </a:endParaRPr>
          </a:p>
          <a:p>
            <a:pPr marL="742950" lvl="1" indent="-285750" algn="l">
              <a:buFont typeface="+mj-lt"/>
              <a:buAutoNum type="arabicPeriod"/>
            </a:pPr>
            <a:r>
              <a:rPr lang="en-US" sz="1400" b="0" i="0" dirty="0">
                <a:effectLst/>
                <a:latin typeface="Söhne"/>
              </a:rPr>
              <a:t>The correlation coefficient is still quite small but slightly larger than the previous ones. This suggests a very weak negative linear relationship between response time and the reason for the inquiry. However, the correlation is still close to zero, indicating a weak association.</a:t>
            </a:r>
          </a:p>
          <a:p>
            <a:pPr algn="l">
              <a:buFont typeface="+mj-lt"/>
              <a:buAutoNum type="arabicPeriod"/>
            </a:pPr>
            <a:r>
              <a:rPr lang="en-US" sz="1400" b="1" i="0" dirty="0">
                <a:effectLst/>
                <a:latin typeface="Söhne"/>
              </a:rPr>
              <a:t>Correlation between Channel and Sentiment (-0.006642112):</a:t>
            </a:r>
            <a:endParaRPr lang="en-US" sz="1400" b="0" i="0" dirty="0">
              <a:effectLst/>
              <a:latin typeface="Söhne"/>
            </a:endParaRPr>
          </a:p>
          <a:p>
            <a:pPr marL="742950" lvl="1" indent="-285750" algn="l">
              <a:buFont typeface="+mj-lt"/>
              <a:buAutoNum type="arabicPeriod"/>
            </a:pPr>
            <a:r>
              <a:rPr lang="en-US" sz="1400" b="0" i="0" dirty="0">
                <a:effectLst/>
                <a:latin typeface="Söhne"/>
              </a:rPr>
              <a:t>Again, the correlation coefficient is close to zero, indicating a very weak linear relationship between the communication channel used and sentiment. Changes in the channel are not strongly associated with changes in sentiment.</a:t>
            </a:r>
          </a:p>
        </p:txBody>
      </p:sp>
    </p:spTree>
    <p:extLst>
      <p:ext uri="{BB962C8B-B14F-4D97-AF65-F5344CB8AC3E}">
        <p14:creationId xmlns:p14="http://schemas.microsoft.com/office/powerpoint/2010/main" val="3195771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1646</TotalTime>
  <Words>1218</Words>
  <Application>Microsoft Office PowerPoint</Application>
  <PresentationFormat>Widescreen</PresentationFormat>
  <Paragraphs>187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Calibri-Bold</vt:lpstr>
      <vt:lpstr>Söhne</vt:lpstr>
      <vt:lpstr>Office Theme</vt:lpstr>
      <vt:lpstr>PowerPoint Presentation</vt:lpstr>
      <vt:lpstr>Customer Sentiment Analysis</vt:lpstr>
      <vt:lpstr>Root Cause Analysis</vt:lpstr>
      <vt:lpstr>Service Response Time Analysis</vt:lpstr>
      <vt:lpstr>Customer Segmentation</vt:lpstr>
      <vt:lpstr>Customer Segmentation</vt:lpstr>
      <vt:lpstr>Trends and Patterns Identification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Sentiment Analysis</dc:title>
  <dc:creator>Nandeesh HB</dc:creator>
  <cp:lastModifiedBy>Nandeesh HB</cp:lastModifiedBy>
  <cp:revision>16</cp:revision>
  <dcterms:created xsi:type="dcterms:W3CDTF">2024-01-15T14:36:09Z</dcterms:created>
  <dcterms:modified xsi:type="dcterms:W3CDTF">2024-01-19T12:39:36Z</dcterms:modified>
</cp:coreProperties>
</file>