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58234E-322B-48FF-8A50-BCCB7CB0B3D3}"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0D3DE-025D-48E6-97C2-A149266898C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0022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558234E-322B-48FF-8A50-BCCB7CB0B3D3}" type="datetimeFigureOut">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60D3DE-025D-48E6-97C2-A149266898C6}" type="slidenum">
              <a:rPr lang="en-US" smtClean="0"/>
              <a:t>‹#›</a:t>
            </a:fld>
            <a:endParaRPr lang="en-US"/>
          </a:p>
        </p:txBody>
      </p:sp>
    </p:spTree>
    <p:extLst>
      <p:ext uri="{BB962C8B-B14F-4D97-AF65-F5344CB8AC3E}">
        <p14:creationId xmlns:p14="http://schemas.microsoft.com/office/powerpoint/2010/main" val="3903801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58234E-322B-48FF-8A50-BCCB7CB0B3D3}"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0D3DE-025D-48E6-97C2-A149266898C6}" type="slidenum">
              <a:rPr lang="en-US" smtClean="0"/>
              <a:t>‹#›</a:t>
            </a:fld>
            <a:endParaRPr lang="en-US"/>
          </a:p>
        </p:txBody>
      </p:sp>
    </p:spTree>
    <p:extLst>
      <p:ext uri="{BB962C8B-B14F-4D97-AF65-F5344CB8AC3E}">
        <p14:creationId xmlns:p14="http://schemas.microsoft.com/office/powerpoint/2010/main" val="702470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58234E-322B-48FF-8A50-BCCB7CB0B3D3}"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0D3DE-025D-48E6-97C2-A149266898C6}"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02272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58234E-322B-48FF-8A50-BCCB7CB0B3D3}"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0D3DE-025D-48E6-97C2-A149266898C6}" type="slidenum">
              <a:rPr lang="en-US" smtClean="0"/>
              <a:t>‹#›</a:t>
            </a:fld>
            <a:endParaRPr lang="en-US"/>
          </a:p>
        </p:txBody>
      </p:sp>
    </p:spTree>
    <p:extLst>
      <p:ext uri="{BB962C8B-B14F-4D97-AF65-F5344CB8AC3E}">
        <p14:creationId xmlns:p14="http://schemas.microsoft.com/office/powerpoint/2010/main" val="860085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58234E-322B-48FF-8A50-BCCB7CB0B3D3}"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0D3DE-025D-48E6-97C2-A149266898C6}"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80886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58234E-322B-48FF-8A50-BCCB7CB0B3D3}"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0D3DE-025D-48E6-97C2-A149266898C6}" type="slidenum">
              <a:rPr lang="en-US" smtClean="0"/>
              <a:t>‹#›</a:t>
            </a:fld>
            <a:endParaRPr lang="en-US"/>
          </a:p>
        </p:txBody>
      </p:sp>
    </p:spTree>
    <p:extLst>
      <p:ext uri="{BB962C8B-B14F-4D97-AF65-F5344CB8AC3E}">
        <p14:creationId xmlns:p14="http://schemas.microsoft.com/office/powerpoint/2010/main" val="243938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58234E-322B-48FF-8A50-BCCB7CB0B3D3}"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0D3DE-025D-48E6-97C2-A149266898C6}" type="slidenum">
              <a:rPr lang="en-US" smtClean="0"/>
              <a:t>‹#›</a:t>
            </a:fld>
            <a:endParaRPr lang="en-US"/>
          </a:p>
        </p:txBody>
      </p:sp>
    </p:spTree>
    <p:extLst>
      <p:ext uri="{BB962C8B-B14F-4D97-AF65-F5344CB8AC3E}">
        <p14:creationId xmlns:p14="http://schemas.microsoft.com/office/powerpoint/2010/main" val="2405272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58234E-322B-48FF-8A50-BCCB7CB0B3D3}"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0D3DE-025D-48E6-97C2-A149266898C6}" type="slidenum">
              <a:rPr lang="en-US" smtClean="0"/>
              <a:t>‹#›</a:t>
            </a:fld>
            <a:endParaRPr lang="en-US"/>
          </a:p>
        </p:txBody>
      </p:sp>
    </p:spTree>
    <p:extLst>
      <p:ext uri="{BB962C8B-B14F-4D97-AF65-F5344CB8AC3E}">
        <p14:creationId xmlns:p14="http://schemas.microsoft.com/office/powerpoint/2010/main" val="1107082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58234E-322B-48FF-8A50-BCCB7CB0B3D3}"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0D3DE-025D-48E6-97C2-A149266898C6}" type="slidenum">
              <a:rPr lang="en-US" smtClean="0"/>
              <a:t>‹#›</a:t>
            </a:fld>
            <a:endParaRPr lang="en-US"/>
          </a:p>
        </p:txBody>
      </p:sp>
    </p:spTree>
    <p:extLst>
      <p:ext uri="{BB962C8B-B14F-4D97-AF65-F5344CB8AC3E}">
        <p14:creationId xmlns:p14="http://schemas.microsoft.com/office/powerpoint/2010/main" val="775553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58234E-322B-48FF-8A50-BCCB7CB0B3D3}"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0D3DE-025D-48E6-97C2-A149266898C6}" type="slidenum">
              <a:rPr lang="en-US" smtClean="0"/>
              <a:t>‹#›</a:t>
            </a:fld>
            <a:endParaRPr lang="en-US"/>
          </a:p>
        </p:txBody>
      </p:sp>
    </p:spTree>
    <p:extLst>
      <p:ext uri="{BB962C8B-B14F-4D97-AF65-F5344CB8AC3E}">
        <p14:creationId xmlns:p14="http://schemas.microsoft.com/office/powerpoint/2010/main" val="1446797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58234E-322B-48FF-8A50-BCCB7CB0B3D3}"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60D3DE-025D-48E6-97C2-A149266898C6}" type="slidenum">
              <a:rPr lang="en-US" smtClean="0"/>
              <a:t>‹#›</a:t>
            </a:fld>
            <a:endParaRPr lang="en-US"/>
          </a:p>
        </p:txBody>
      </p:sp>
    </p:spTree>
    <p:extLst>
      <p:ext uri="{BB962C8B-B14F-4D97-AF65-F5344CB8AC3E}">
        <p14:creationId xmlns:p14="http://schemas.microsoft.com/office/powerpoint/2010/main" val="81883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58234E-322B-48FF-8A50-BCCB7CB0B3D3}" type="datetimeFigureOut">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60D3DE-025D-48E6-97C2-A149266898C6}" type="slidenum">
              <a:rPr lang="en-US" smtClean="0"/>
              <a:t>‹#›</a:t>
            </a:fld>
            <a:endParaRPr lang="en-US"/>
          </a:p>
        </p:txBody>
      </p:sp>
    </p:spTree>
    <p:extLst>
      <p:ext uri="{BB962C8B-B14F-4D97-AF65-F5344CB8AC3E}">
        <p14:creationId xmlns:p14="http://schemas.microsoft.com/office/powerpoint/2010/main" val="68482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58234E-322B-48FF-8A50-BCCB7CB0B3D3}" type="datetimeFigureOut">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60D3DE-025D-48E6-97C2-A149266898C6}" type="slidenum">
              <a:rPr lang="en-US" smtClean="0"/>
              <a:t>‹#›</a:t>
            </a:fld>
            <a:endParaRPr lang="en-US"/>
          </a:p>
        </p:txBody>
      </p:sp>
    </p:spTree>
    <p:extLst>
      <p:ext uri="{BB962C8B-B14F-4D97-AF65-F5344CB8AC3E}">
        <p14:creationId xmlns:p14="http://schemas.microsoft.com/office/powerpoint/2010/main" val="295298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58234E-322B-48FF-8A50-BCCB7CB0B3D3}" type="datetimeFigureOut">
              <a:rPr lang="en-US" smtClean="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60D3DE-025D-48E6-97C2-A149266898C6}" type="slidenum">
              <a:rPr lang="en-US" smtClean="0"/>
              <a:t>‹#›</a:t>
            </a:fld>
            <a:endParaRPr lang="en-US"/>
          </a:p>
        </p:txBody>
      </p:sp>
    </p:spTree>
    <p:extLst>
      <p:ext uri="{BB962C8B-B14F-4D97-AF65-F5344CB8AC3E}">
        <p14:creationId xmlns:p14="http://schemas.microsoft.com/office/powerpoint/2010/main" val="405148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58234E-322B-48FF-8A50-BCCB7CB0B3D3}"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60D3DE-025D-48E6-97C2-A149266898C6}" type="slidenum">
              <a:rPr lang="en-US" smtClean="0"/>
              <a:t>‹#›</a:t>
            </a:fld>
            <a:endParaRPr lang="en-US"/>
          </a:p>
        </p:txBody>
      </p:sp>
    </p:spTree>
    <p:extLst>
      <p:ext uri="{BB962C8B-B14F-4D97-AF65-F5344CB8AC3E}">
        <p14:creationId xmlns:p14="http://schemas.microsoft.com/office/powerpoint/2010/main" val="3468318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58234E-322B-48FF-8A50-BCCB7CB0B3D3}"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60D3DE-025D-48E6-97C2-A149266898C6}" type="slidenum">
              <a:rPr lang="en-US" smtClean="0"/>
              <a:t>‹#›</a:t>
            </a:fld>
            <a:endParaRPr lang="en-US"/>
          </a:p>
        </p:txBody>
      </p:sp>
    </p:spTree>
    <p:extLst>
      <p:ext uri="{BB962C8B-B14F-4D97-AF65-F5344CB8AC3E}">
        <p14:creationId xmlns:p14="http://schemas.microsoft.com/office/powerpoint/2010/main" val="3365024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558234E-322B-48FF-8A50-BCCB7CB0B3D3}" type="datetimeFigureOut">
              <a:rPr lang="en-US" smtClean="0"/>
              <a:t>1/27/2024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060D3DE-025D-48E6-97C2-A149266898C6}" type="slidenum">
              <a:rPr lang="en-US" smtClean="0"/>
              <a:t>‹#›</a:t>
            </a:fld>
            <a:endParaRPr lang="en-US"/>
          </a:p>
        </p:txBody>
      </p:sp>
    </p:spTree>
    <p:extLst>
      <p:ext uri="{BB962C8B-B14F-4D97-AF65-F5344CB8AC3E}">
        <p14:creationId xmlns:p14="http://schemas.microsoft.com/office/powerpoint/2010/main" val="4016027564"/>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DABBB-549E-5939-2CC1-CB8118A2C3FA}"/>
              </a:ext>
            </a:extLst>
          </p:cNvPr>
          <p:cNvSpPr>
            <a:spLocks noGrp="1"/>
          </p:cNvSpPr>
          <p:nvPr>
            <p:ph type="ctrTitle"/>
          </p:nvPr>
        </p:nvSpPr>
        <p:spPr/>
        <p:txBody>
          <a:bodyPr>
            <a:normAutofit/>
          </a:bodyPr>
          <a:lstStyle/>
          <a:p>
            <a:br>
              <a:rPr lang="en-US" sz="4000" b="0" i="0" u="none" strike="noStrike" baseline="0" dirty="0">
                <a:solidFill>
                  <a:srgbClr val="000000"/>
                </a:solidFill>
                <a:latin typeface="Roboto" panose="02000000000000000000" pitchFamily="2" charset="0"/>
              </a:rPr>
            </a:br>
            <a:r>
              <a:rPr lang="en-US" sz="4000" b="0" i="0" u="none" strike="noStrike" baseline="0" dirty="0">
                <a:solidFill>
                  <a:srgbClr val="000000"/>
                </a:solidFill>
                <a:latin typeface="Roboto" panose="02000000000000000000" pitchFamily="2" charset="0"/>
              </a:rPr>
              <a:t> </a:t>
            </a:r>
            <a:r>
              <a:rPr lang="en-US" sz="4000" b="1" i="0" u="none" strike="noStrike" baseline="0" dirty="0">
                <a:solidFill>
                  <a:srgbClr val="FF0000"/>
                </a:solidFill>
                <a:latin typeface="Roboto" panose="02000000000000000000" pitchFamily="2" charset="0"/>
              </a:rPr>
              <a:t>Project: Analysis of Airbnb Data Using Power BI </a:t>
            </a:r>
            <a:endParaRPr lang="en-US" sz="4000" dirty="0"/>
          </a:p>
        </p:txBody>
      </p:sp>
    </p:spTree>
    <p:extLst>
      <p:ext uri="{BB962C8B-B14F-4D97-AF65-F5344CB8AC3E}">
        <p14:creationId xmlns:p14="http://schemas.microsoft.com/office/powerpoint/2010/main" val="3364693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56FF-D446-F41C-5385-02C049C7135D}"/>
              </a:ext>
            </a:extLst>
          </p:cNvPr>
          <p:cNvSpPr>
            <a:spLocks noGrp="1"/>
          </p:cNvSpPr>
          <p:nvPr>
            <p:ph type="title"/>
          </p:nvPr>
        </p:nvSpPr>
        <p:spPr>
          <a:xfrm>
            <a:off x="838200" y="365126"/>
            <a:ext cx="10515600" cy="315911"/>
          </a:xfrm>
        </p:spPr>
        <p:txBody>
          <a:bodyPr>
            <a:normAutofit fontScale="90000"/>
          </a:bodyPr>
          <a:lstStyle/>
          <a:p>
            <a:pPr algn="ctr"/>
            <a:br>
              <a:rPr lang="en-US" sz="1800" b="1" i="0" u="none" strike="noStrike" baseline="0" dirty="0">
                <a:solidFill>
                  <a:srgbClr val="000000"/>
                </a:solidFill>
              </a:rPr>
            </a:br>
            <a:r>
              <a:rPr lang="en-US" sz="1800" b="1" i="0" u="none" strike="noStrike" baseline="0" dirty="0">
                <a:solidFill>
                  <a:srgbClr val="000000"/>
                </a:solidFill>
              </a:rPr>
              <a:t> </a:t>
            </a:r>
            <a:br>
              <a:rPr lang="en-US" sz="1800" b="1" i="0" u="none" strike="noStrike" baseline="0" dirty="0">
                <a:solidFill>
                  <a:srgbClr val="000000"/>
                </a:solidFill>
              </a:rPr>
            </a:br>
            <a:r>
              <a:rPr lang="en-US" sz="1800" b="1" i="0" u="none" strike="noStrike" baseline="0" dirty="0">
                <a:solidFill>
                  <a:srgbClr val="000000"/>
                </a:solidFill>
              </a:rPr>
              <a:t>Assessing District Location Scores </a:t>
            </a:r>
            <a:br>
              <a:rPr lang="en-US" sz="1800" b="1" i="0" u="none" strike="noStrike" baseline="0" dirty="0">
                <a:solidFill>
                  <a:srgbClr val="000000"/>
                </a:solidFill>
              </a:rPr>
            </a:br>
            <a:endParaRPr lang="en-US" b="1" dirty="0"/>
          </a:p>
        </p:txBody>
      </p:sp>
      <p:pic>
        <p:nvPicPr>
          <p:cNvPr id="5" name="Content Placeholder 4">
            <a:extLst>
              <a:ext uri="{FF2B5EF4-FFF2-40B4-BE49-F238E27FC236}">
                <a16:creationId xmlns:a16="http://schemas.microsoft.com/office/drawing/2014/main" id="{552C9323-6A4C-09F2-2CA5-AD3BC9FA95F4}"/>
              </a:ext>
            </a:extLst>
          </p:cNvPr>
          <p:cNvPicPr>
            <a:picLocks noGrp="1" noChangeAspect="1"/>
          </p:cNvPicPr>
          <p:nvPr>
            <p:ph idx="1"/>
          </p:nvPr>
        </p:nvPicPr>
        <p:blipFill>
          <a:blip r:embed="rId2"/>
          <a:stretch>
            <a:fillRect/>
          </a:stretch>
        </p:blipFill>
        <p:spPr>
          <a:xfrm>
            <a:off x="1086716" y="1769542"/>
            <a:ext cx="3048425" cy="4239217"/>
          </a:xfrm>
        </p:spPr>
      </p:pic>
      <p:sp>
        <p:nvSpPr>
          <p:cNvPr id="7" name="TextBox 6">
            <a:extLst>
              <a:ext uri="{FF2B5EF4-FFF2-40B4-BE49-F238E27FC236}">
                <a16:creationId xmlns:a16="http://schemas.microsoft.com/office/drawing/2014/main" id="{C8CEA378-678B-E30E-2272-8EECE781E0A0}"/>
              </a:ext>
            </a:extLst>
          </p:cNvPr>
          <p:cNvSpPr txBox="1"/>
          <p:nvPr/>
        </p:nvSpPr>
        <p:spPr>
          <a:xfrm>
            <a:off x="476609" y="855957"/>
            <a:ext cx="11496855" cy="369332"/>
          </a:xfrm>
          <a:prstGeom prst="rect">
            <a:avLst/>
          </a:prstGeom>
          <a:noFill/>
        </p:spPr>
        <p:txBody>
          <a:bodyPr wrap="square">
            <a:spAutoFit/>
          </a:bodyPr>
          <a:lstStyle/>
          <a:p>
            <a:r>
              <a:rPr lang="en-US" sz="1800" b="0" i="0" u="none" strike="noStrike" baseline="0" dirty="0">
                <a:solidFill>
                  <a:srgbClr val="000000"/>
                </a:solidFill>
                <a:latin typeface="Roboto" panose="02000000000000000000" pitchFamily="2" charset="0"/>
              </a:rPr>
              <a:t>The aim is to pinpoint the location in the district with the least favorable location scores. </a:t>
            </a:r>
          </a:p>
        </p:txBody>
      </p:sp>
      <p:sp>
        <p:nvSpPr>
          <p:cNvPr id="9" name="TextBox 8">
            <a:extLst>
              <a:ext uri="{FF2B5EF4-FFF2-40B4-BE49-F238E27FC236}">
                <a16:creationId xmlns:a16="http://schemas.microsoft.com/office/drawing/2014/main" id="{B6E2B2E6-7AC3-8B7E-B03E-D68D334AD6C9}"/>
              </a:ext>
            </a:extLst>
          </p:cNvPr>
          <p:cNvSpPr txBox="1"/>
          <p:nvPr/>
        </p:nvSpPr>
        <p:spPr>
          <a:xfrm>
            <a:off x="4632385" y="3330122"/>
            <a:ext cx="7134044" cy="369332"/>
          </a:xfrm>
          <a:prstGeom prst="rect">
            <a:avLst/>
          </a:prstGeom>
          <a:noFill/>
        </p:spPr>
        <p:txBody>
          <a:bodyPr wrap="square">
            <a:spAutoFit/>
          </a:bodyPr>
          <a:lstStyle/>
          <a:p>
            <a:r>
              <a:rPr lang="en-US" b="1" i="0" dirty="0">
                <a:solidFill>
                  <a:srgbClr val="252423"/>
                </a:solidFill>
                <a:effectLst/>
                <a:latin typeface="Segoe UI" panose="020B0502040204020203" pitchFamily="34" charset="0"/>
              </a:rPr>
              <a:t>Ward 38 In cape Town has the least favorable location scores.</a:t>
            </a:r>
            <a:endParaRPr lang="en-US" dirty="0"/>
          </a:p>
        </p:txBody>
      </p:sp>
    </p:spTree>
    <p:extLst>
      <p:ext uri="{BB962C8B-B14F-4D97-AF65-F5344CB8AC3E}">
        <p14:creationId xmlns:p14="http://schemas.microsoft.com/office/powerpoint/2010/main" val="128099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7FAAC4-D95E-52D9-69F9-6931755232FD}"/>
              </a:ext>
            </a:extLst>
          </p:cNvPr>
          <p:cNvSpPr>
            <a:spLocks noGrp="1"/>
          </p:cNvSpPr>
          <p:nvPr>
            <p:ph idx="1"/>
          </p:nvPr>
        </p:nvSpPr>
        <p:spPr>
          <a:xfrm>
            <a:off x="0" y="276045"/>
            <a:ext cx="12192000" cy="587556"/>
          </a:xfrm>
        </p:spPr>
        <p:txBody>
          <a:bodyPr>
            <a:normAutofit/>
          </a:bodyPr>
          <a:lstStyle/>
          <a:p>
            <a:pPr marL="0" indent="0" algn="ctr">
              <a:buNone/>
            </a:pPr>
            <a:r>
              <a:rPr lang="en-US" sz="1600" b="1" cap="all" dirty="0">
                <a:ln w="3175" cmpd="sng">
                  <a:noFill/>
                </a:ln>
                <a:solidFill>
                  <a:srgbClr val="000000"/>
                </a:solidFill>
                <a:latin typeface="+mj-lt"/>
                <a:ea typeface="+mj-ea"/>
                <a:cs typeface="+mj-cs"/>
              </a:rPr>
              <a:t>Examining Host Response Time Impact </a:t>
            </a:r>
          </a:p>
          <a:p>
            <a:pPr algn="ctr"/>
            <a:endParaRPr lang="en-US" sz="1400" dirty="0"/>
          </a:p>
        </p:txBody>
      </p:sp>
      <p:pic>
        <p:nvPicPr>
          <p:cNvPr id="5" name="Picture 4">
            <a:extLst>
              <a:ext uri="{FF2B5EF4-FFF2-40B4-BE49-F238E27FC236}">
                <a16:creationId xmlns:a16="http://schemas.microsoft.com/office/drawing/2014/main" id="{F46F2696-F4B9-1DD2-4186-F64CA0158AD7}"/>
              </a:ext>
            </a:extLst>
          </p:cNvPr>
          <p:cNvPicPr>
            <a:picLocks noChangeAspect="1"/>
          </p:cNvPicPr>
          <p:nvPr/>
        </p:nvPicPr>
        <p:blipFill>
          <a:blip r:embed="rId2"/>
          <a:stretch>
            <a:fillRect/>
          </a:stretch>
        </p:blipFill>
        <p:spPr>
          <a:xfrm>
            <a:off x="570657" y="863601"/>
            <a:ext cx="6132068" cy="3296964"/>
          </a:xfrm>
          <a:prstGeom prst="rect">
            <a:avLst/>
          </a:prstGeom>
        </p:spPr>
      </p:pic>
      <p:pic>
        <p:nvPicPr>
          <p:cNvPr id="7" name="Picture 6">
            <a:extLst>
              <a:ext uri="{FF2B5EF4-FFF2-40B4-BE49-F238E27FC236}">
                <a16:creationId xmlns:a16="http://schemas.microsoft.com/office/drawing/2014/main" id="{23960671-E841-4133-1054-A1B86A178A13}"/>
              </a:ext>
            </a:extLst>
          </p:cNvPr>
          <p:cNvPicPr>
            <a:picLocks noChangeAspect="1"/>
          </p:cNvPicPr>
          <p:nvPr/>
        </p:nvPicPr>
        <p:blipFill>
          <a:blip r:embed="rId3"/>
          <a:stretch>
            <a:fillRect/>
          </a:stretch>
        </p:blipFill>
        <p:spPr>
          <a:xfrm>
            <a:off x="7159075" y="863601"/>
            <a:ext cx="3153215" cy="1314633"/>
          </a:xfrm>
          <a:prstGeom prst="rect">
            <a:avLst/>
          </a:prstGeom>
        </p:spPr>
      </p:pic>
      <p:sp>
        <p:nvSpPr>
          <p:cNvPr id="9" name="TextBox 8">
            <a:extLst>
              <a:ext uri="{FF2B5EF4-FFF2-40B4-BE49-F238E27FC236}">
                <a16:creationId xmlns:a16="http://schemas.microsoft.com/office/drawing/2014/main" id="{0A0F8839-949F-1343-23DD-BD1055B086CF}"/>
              </a:ext>
            </a:extLst>
          </p:cNvPr>
          <p:cNvSpPr txBox="1"/>
          <p:nvPr/>
        </p:nvSpPr>
        <p:spPr>
          <a:xfrm>
            <a:off x="570656" y="4287763"/>
            <a:ext cx="11480445" cy="1754326"/>
          </a:xfrm>
          <a:prstGeom prst="rect">
            <a:avLst/>
          </a:prstGeom>
          <a:noFill/>
        </p:spPr>
        <p:txBody>
          <a:bodyPr wrap="square">
            <a:spAutoFit/>
          </a:bodyPr>
          <a:lstStyle/>
          <a:p>
            <a:pPr marL="171450" indent="-171450">
              <a:buFont typeface="Wingdings" panose="05000000000000000000" pitchFamily="2" charset="2"/>
              <a:buChar char="v"/>
            </a:pPr>
            <a:r>
              <a:rPr lang="en-US" sz="900" b="1" dirty="0">
                <a:solidFill>
                  <a:schemeClr val="bg1"/>
                </a:solidFill>
                <a:effectLst/>
              </a:rPr>
              <a:t>All host response time categories have relatively high average review scores, ranging from 92 to 94. This suggests that, on average, guests tend to provide positive reviews regardless of the time it takes for the host to respond.</a:t>
            </a:r>
            <a:endParaRPr lang="en-US" sz="900" dirty="0">
              <a:solidFill>
                <a:schemeClr val="bg1"/>
              </a:solidFill>
              <a:effectLst/>
            </a:endParaRPr>
          </a:p>
          <a:p>
            <a:pPr marL="171450" indent="-171450">
              <a:buFont typeface="Wingdings" panose="05000000000000000000" pitchFamily="2" charset="2"/>
              <a:buChar char="v"/>
            </a:pPr>
            <a:r>
              <a:rPr lang="en-US" sz="900" b="1" dirty="0">
                <a:solidFill>
                  <a:schemeClr val="bg1"/>
                </a:solidFill>
                <a:effectLst/>
              </a:rPr>
              <a:t>The small difference in average scores across response time categories (ranging from 92 to 94) indicates minimal variability in guest satisfaction based on the host's response time.</a:t>
            </a:r>
            <a:endParaRPr lang="en-US" sz="900" dirty="0">
              <a:solidFill>
                <a:schemeClr val="bg1"/>
              </a:solidFill>
              <a:effectLst/>
            </a:endParaRPr>
          </a:p>
          <a:p>
            <a:pPr marL="171450" indent="-171450">
              <a:buFont typeface="Wingdings" panose="05000000000000000000" pitchFamily="2" charset="2"/>
              <a:buChar char="v"/>
            </a:pPr>
            <a:r>
              <a:rPr lang="en-US" sz="900" b="1" dirty="0">
                <a:solidFill>
                  <a:schemeClr val="bg1"/>
                </a:solidFill>
                <a:effectLst/>
              </a:rPr>
              <a:t>The category "no response" having an average score of 93 is interesting, given the previous observation that it had the highest sum of review scores. This could imply that, on average, guests who did not receive a response still rated their experience positively.</a:t>
            </a:r>
          </a:p>
          <a:p>
            <a:pPr marL="171450" indent="-171450">
              <a:buFont typeface="Wingdings" panose="05000000000000000000" pitchFamily="2" charset="2"/>
              <a:buChar char="v"/>
            </a:pPr>
            <a:endParaRPr lang="en-US" sz="900" b="1" dirty="0">
              <a:solidFill>
                <a:schemeClr val="bg1"/>
              </a:solidFill>
            </a:endParaRPr>
          </a:p>
          <a:p>
            <a:pPr algn="l"/>
            <a:r>
              <a:rPr lang="en-US" sz="900" b="1" i="0" dirty="0">
                <a:solidFill>
                  <a:srgbClr val="252423"/>
                </a:solidFill>
                <a:effectLst/>
                <a:latin typeface="Segoe UI" panose="020B0502040204020203" pitchFamily="34" charset="0"/>
              </a:rPr>
              <a:t>Summary:</a:t>
            </a:r>
            <a:endParaRPr lang="en-US" sz="900" b="0" i="0" dirty="0">
              <a:solidFill>
                <a:srgbClr val="252423"/>
              </a:solidFill>
              <a:effectLst/>
              <a:latin typeface="Segoe UI" panose="020B0502040204020203" pitchFamily="34" charset="0"/>
            </a:endParaRPr>
          </a:p>
          <a:p>
            <a:pPr algn="l"/>
            <a:br>
              <a:rPr lang="en-US" sz="900" b="0" i="0" dirty="0">
                <a:solidFill>
                  <a:srgbClr val="252423"/>
                </a:solidFill>
                <a:effectLst/>
                <a:latin typeface="Segoe UI" panose="020B0502040204020203" pitchFamily="34" charset="0"/>
              </a:rPr>
            </a:br>
            <a:endParaRPr lang="en-US" sz="900" b="0" i="0" dirty="0">
              <a:solidFill>
                <a:srgbClr val="252423"/>
              </a:solidFill>
              <a:effectLst/>
              <a:latin typeface="Segoe UI" panose="020B0502040204020203" pitchFamily="34" charset="0"/>
            </a:endParaRPr>
          </a:p>
          <a:p>
            <a:pPr algn="l"/>
            <a:r>
              <a:rPr lang="en-US" sz="900" b="1" dirty="0">
                <a:solidFill>
                  <a:schemeClr val="bg1"/>
                </a:solidFill>
              </a:rPr>
              <a:t>while there is a subtle indication that faster response times may lead to slightly higher average review scores, the overall positive sentiment across all response time categories suggests that host responsiveness alone may not be the sole determinant of guest satisfaction. Further investigation and consideration of additional factors are crucial for a comprehensive understanding.</a:t>
            </a:r>
          </a:p>
          <a:p>
            <a:endParaRPr lang="en-US" sz="900" dirty="0">
              <a:solidFill>
                <a:schemeClr val="bg1"/>
              </a:solidFill>
              <a:effectLst/>
            </a:endParaRPr>
          </a:p>
        </p:txBody>
      </p:sp>
    </p:spTree>
    <p:extLst>
      <p:ext uri="{BB962C8B-B14F-4D97-AF65-F5344CB8AC3E}">
        <p14:creationId xmlns:p14="http://schemas.microsoft.com/office/powerpoint/2010/main" val="4038912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8DF0-56D9-2E6A-B42B-324157A64847}"/>
              </a:ext>
            </a:extLst>
          </p:cNvPr>
          <p:cNvSpPr>
            <a:spLocks noGrp="1"/>
          </p:cNvSpPr>
          <p:nvPr>
            <p:ph type="title"/>
          </p:nvPr>
        </p:nvSpPr>
        <p:spPr>
          <a:xfrm>
            <a:off x="1736635" y="136817"/>
            <a:ext cx="8534400" cy="369340"/>
          </a:xfrm>
        </p:spPr>
        <p:txBody>
          <a:bodyPr>
            <a:normAutofit fontScale="90000"/>
          </a:bodyPr>
          <a:lstStyle/>
          <a:p>
            <a:pPr algn="ctr"/>
            <a:br>
              <a:rPr lang="en-US" sz="1800" b="0" i="0" u="none" strike="noStrike" baseline="0" dirty="0">
                <a:solidFill>
                  <a:srgbClr val="000000"/>
                </a:solidFill>
              </a:rPr>
            </a:br>
            <a:r>
              <a:rPr lang="en-US" sz="1800" b="0" i="0" u="none" strike="noStrike" baseline="0" dirty="0">
                <a:solidFill>
                  <a:srgbClr val="000000"/>
                </a:solidFill>
              </a:rPr>
              <a:t> </a:t>
            </a:r>
            <a:br>
              <a:rPr lang="en-US" sz="1600" b="1" dirty="0">
                <a:solidFill>
                  <a:srgbClr val="000000"/>
                </a:solidFill>
              </a:rPr>
            </a:br>
            <a:r>
              <a:rPr lang="en-US" sz="1600" b="1" dirty="0">
                <a:solidFill>
                  <a:srgbClr val="000000"/>
                </a:solidFill>
              </a:rPr>
              <a:t>Visualizing Airbnb Listing Prices </a:t>
            </a:r>
            <a:br>
              <a:rPr lang="en-US" sz="1800" b="0" i="0" u="none" strike="noStrike" baseline="0" dirty="0">
                <a:solidFill>
                  <a:srgbClr val="000000"/>
                </a:solidFill>
              </a:rPr>
            </a:br>
            <a:endParaRPr lang="en-US" dirty="0"/>
          </a:p>
        </p:txBody>
      </p:sp>
      <p:sp>
        <p:nvSpPr>
          <p:cNvPr id="7" name="Content Placeholder 6">
            <a:extLst>
              <a:ext uri="{FF2B5EF4-FFF2-40B4-BE49-F238E27FC236}">
                <a16:creationId xmlns:a16="http://schemas.microsoft.com/office/drawing/2014/main" id="{146824E5-9453-7566-B653-3FE718D1B170}"/>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0AD6A0B9-A20F-8E41-09D7-AD7CDFFC34A7}"/>
              </a:ext>
            </a:extLst>
          </p:cNvPr>
          <p:cNvPicPr>
            <a:picLocks noChangeAspect="1"/>
          </p:cNvPicPr>
          <p:nvPr/>
        </p:nvPicPr>
        <p:blipFill>
          <a:blip r:embed="rId2"/>
          <a:stretch>
            <a:fillRect/>
          </a:stretch>
        </p:blipFill>
        <p:spPr>
          <a:xfrm>
            <a:off x="302075" y="695853"/>
            <a:ext cx="11205713" cy="3791479"/>
          </a:xfrm>
          <a:prstGeom prst="rect">
            <a:avLst/>
          </a:prstGeom>
        </p:spPr>
      </p:pic>
      <p:sp>
        <p:nvSpPr>
          <p:cNvPr id="11" name="TextBox 10">
            <a:extLst>
              <a:ext uri="{FF2B5EF4-FFF2-40B4-BE49-F238E27FC236}">
                <a16:creationId xmlns:a16="http://schemas.microsoft.com/office/drawing/2014/main" id="{FDC9ABA8-9EA0-5DD4-1CF7-E0B00AC54633}"/>
              </a:ext>
            </a:extLst>
          </p:cNvPr>
          <p:cNvSpPr txBox="1"/>
          <p:nvPr/>
        </p:nvSpPr>
        <p:spPr>
          <a:xfrm>
            <a:off x="302075" y="4694872"/>
            <a:ext cx="11205712" cy="1338828"/>
          </a:xfrm>
          <a:prstGeom prst="rect">
            <a:avLst/>
          </a:prstGeom>
          <a:noFill/>
        </p:spPr>
        <p:txBody>
          <a:bodyPr wrap="square">
            <a:spAutoFit/>
          </a:bodyPr>
          <a:lstStyle/>
          <a:p>
            <a:pPr marL="171450" indent="-171450" algn="l">
              <a:buFont typeface="Wingdings" panose="05000000000000000000" pitchFamily="2" charset="2"/>
              <a:buChar char="v"/>
            </a:pPr>
            <a:r>
              <a:rPr lang="en-US" sz="900" b="1" i="0" dirty="0">
                <a:solidFill>
                  <a:srgbClr val="252423"/>
                </a:solidFill>
                <a:effectLst/>
                <a:latin typeface="Segoe UI" panose="020B0502040204020203" pitchFamily="34" charset="0"/>
              </a:rPr>
              <a:t>The average listing prices vary significantly across cities, ranging from relatively high prices in Cape Town and Bangkok to more affordable options in Paris and Rome</a:t>
            </a:r>
          </a:p>
          <a:p>
            <a:pPr marL="171450" indent="-171450" algn="l">
              <a:buFont typeface="Wingdings" panose="05000000000000000000" pitchFamily="2" charset="2"/>
              <a:buChar char="v"/>
            </a:pPr>
            <a:endParaRPr lang="en-US" sz="900" b="0" i="0" dirty="0">
              <a:solidFill>
                <a:srgbClr val="252423"/>
              </a:solidFill>
              <a:effectLst/>
              <a:latin typeface="Segoe UI" panose="020B0502040204020203" pitchFamily="34" charset="0"/>
            </a:endParaRPr>
          </a:p>
          <a:p>
            <a:pPr marL="171450" indent="-171450" algn="l">
              <a:buFont typeface="Wingdings" panose="05000000000000000000" pitchFamily="2" charset="2"/>
              <a:buChar char="v"/>
            </a:pPr>
            <a:r>
              <a:rPr lang="en-US" sz="900" b="1" i="0" dirty="0">
                <a:solidFill>
                  <a:srgbClr val="252423"/>
                </a:solidFill>
                <a:effectLst/>
                <a:latin typeface="Segoe UI" panose="020B0502040204020203" pitchFamily="34" charset="0"/>
              </a:rPr>
              <a:t>Cape Town and Bangkok have the highest average listing prices, suggesting that these cities may generally be more expensive for Airbnb accommodations.</a:t>
            </a:r>
          </a:p>
          <a:p>
            <a:pPr marL="171450" indent="-171450" algn="l">
              <a:buFont typeface="Wingdings" panose="05000000000000000000" pitchFamily="2" charset="2"/>
              <a:buChar char="v"/>
            </a:pPr>
            <a:endParaRPr lang="en-US" sz="900" b="0" i="0" dirty="0">
              <a:solidFill>
                <a:srgbClr val="252423"/>
              </a:solidFill>
              <a:effectLst/>
              <a:latin typeface="Segoe UI" panose="020B0502040204020203" pitchFamily="34" charset="0"/>
            </a:endParaRPr>
          </a:p>
          <a:p>
            <a:pPr marL="171450" indent="-171450" algn="l">
              <a:buFont typeface="Wingdings" panose="05000000000000000000" pitchFamily="2" charset="2"/>
              <a:buChar char="v"/>
            </a:pPr>
            <a:r>
              <a:rPr lang="en-US" sz="900" b="1" i="0" dirty="0">
                <a:solidFill>
                  <a:srgbClr val="252423"/>
                </a:solidFill>
                <a:effectLst/>
                <a:latin typeface="Segoe UI" panose="020B0502040204020203" pitchFamily="34" charset="0"/>
              </a:rPr>
              <a:t>Cities like Mexico City, Hong Kong, and Rio de Janeiro have moderate average listing prices, offering a balance between affordability and potential amenities.</a:t>
            </a:r>
          </a:p>
          <a:p>
            <a:pPr marL="171450" indent="-171450" algn="l">
              <a:buFont typeface="Wingdings" panose="05000000000000000000" pitchFamily="2" charset="2"/>
              <a:buChar char="v"/>
            </a:pPr>
            <a:endParaRPr lang="en-US" sz="900" b="0" i="0" dirty="0">
              <a:solidFill>
                <a:srgbClr val="252423"/>
              </a:solidFill>
              <a:effectLst/>
              <a:latin typeface="Segoe UI" panose="020B0502040204020203" pitchFamily="34" charset="0"/>
            </a:endParaRPr>
          </a:p>
          <a:p>
            <a:pPr marL="171450" indent="-171450" algn="l">
              <a:buFont typeface="Wingdings" panose="05000000000000000000" pitchFamily="2" charset="2"/>
              <a:buChar char="v"/>
            </a:pPr>
            <a:r>
              <a:rPr lang="en-US" sz="900" b="1" i="0" dirty="0">
                <a:solidFill>
                  <a:srgbClr val="252423"/>
                </a:solidFill>
                <a:effectLst/>
                <a:latin typeface="Segoe UI" panose="020B0502040204020203" pitchFamily="34" charset="0"/>
              </a:rPr>
              <a:t>Istanbul, Sydney, New York, Paris, and Rome have lower average listing prices, making them relatively more affordable options for Airbnb stays.</a:t>
            </a:r>
          </a:p>
          <a:p>
            <a:pPr marL="171450" indent="-171450" algn="l">
              <a:buFont typeface="Wingdings" panose="05000000000000000000" pitchFamily="2" charset="2"/>
              <a:buChar char="v"/>
            </a:pPr>
            <a:endParaRPr lang="en-US" sz="900" b="0" i="0" dirty="0">
              <a:solidFill>
                <a:srgbClr val="252423"/>
              </a:solidFill>
              <a:effectLst/>
              <a:latin typeface="Segoe UI" panose="020B0502040204020203" pitchFamily="34" charset="0"/>
            </a:endParaRPr>
          </a:p>
          <a:p>
            <a:pPr marL="171450" indent="-171450" algn="l">
              <a:buFont typeface="Wingdings" panose="05000000000000000000" pitchFamily="2" charset="2"/>
              <a:buChar char="v"/>
            </a:pPr>
            <a:r>
              <a:rPr lang="en-US" sz="900" b="1" i="0" dirty="0">
                <a:solidFill>
                  <a:srgbClr val="252423"/>
                </a:solidFill>
                <a:effectLst/>
                <a:latin typeface="Segoe UI" panose="020B0502040204020203" pitchFamily="34" charset="0"/>
              </a:rPr>
              <a:t>Cities known for their tourist attractions, such as Sydney, Paris, and Rome, demonstrate competitive and lower average listing prices.</a:t>
            </a:r>
            <a:endParaRPr lang="en-US" sz="900" b="0" i="0" dirty="0">
              <a:solidFill>
                <a:srgbClr val="252423"/>
              </a:solidFill>
              <a:effectLst/>
              <a:latin typeface="Segoe UI" panose="020B0502040204020203" pitchFamily="34" charset="0"/>
            </a:endParaRPr>
          </a:p>
        </p:txBody>
      </p:sp>
    </p:spTree>
    <p:extLst>
      <p:ext uri="{BB962C8B-B14F-4D97-AF65-F5344CB8AC3E}">
        <p14:creationId xmlns:p14="http://schemas.microsoft.com/office/powerpoint/2010/main" val="3143459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F40731-220F-28E0-25BA-AB5A79AD082E}"/>
              </a:ext>
            </a:extLst>
          </p:cNvPr>
          <p:cNvPicPr>
            <a:picLocks noChangeAspect="1"/>
          </p:cNvPicPr>
          <p:nvPr/>
        </p:nvPicPr>
        <p:blipFill>
          <a:blip r:embed="rId2"/>
          <a:stretch>
            <a:fillRect/>
          </a:stretch>
        </p:blipFill>
        <p:spPr>
          <a:xfrm>
            <a:off x="437032" y="801650"/>
            <a:ext cx="10837692" cy="3635235"/>
          </a:xfrm>
          <a:prstGeom prst="rect">
            <a:avLst/>
          </a:prstGeom>
        </p:spPr>
      </p:pic>
      <p:sp>
        <p:nvSpPr>
          <p:cNvPr id="7" name="TextBox 6">
            <a:extLst>
              <a:ext uri="{FF2B5EF4-FFF2-40B4-BE49-F238E27FC236}">
                <a16:creationId xmlns:a16="http://schemas.microsoft.com/office/drawing/2014/main" id="{707E5DE1-AA7E-6EB1-DC5A-60FC1B8D1818}"/>
              </a:ext>
            </a:extLst>
          </p:cNvPr>
          <p:cNvSpPr txBox="1"/>
          <p:nvPr/>
        </p:nvSpPr>
        <p:spPr>
          <a:xfrm>
            <a:off x="437032" y="4631323"/>
            <a:ext cx="11691708" cy="1938992"/>
          </a:xfrm>
          <a:prstGeom prst="rect">
            <a:avLst/>
          </a:prstGeom>
          <a:noFill/>
        </p:spPr>
        <p:txBody>
          <a:bodyPr wrap="square">
            <a:spAutoFit/>
          </a:bodyPr>
          <a:lstStyle/>
          <a:p>
            <a:pPr marL="171450" indent="-171450" algn="l">
              <a:buFont typeface="Wingdings" panose="05000000000000000000" pitchFamily="2" charset="2"/>
              <a:buChar char="v"/>
            </a:pPr>
            <a:r>
              <a:rPr lang="en-US" sz="1000" b="1" i="0" dirty="0">
                <a:solidFill>
                  <a:srgbClr val="000000"/>
                </a:solidFill>
                <a:effectLst/>
                <a:latin typeface="Segoe UI" panose="020B0502040204020203" pitchFamily="34" charset="0"/>
              </a:rPr>
              <a:t>A significant number of districts across different regions consistently have a perfect composite score of 10.00. This might indicate that these districts perform exceptionally well or have similar characteristics in the evaluated criteria.</a:t>
            </a:r>
          </a:p>
          <a:p>
            <a:pPr algn="l"/>
            <a:endParaRPr lang="en-US" sz="1000" b="0" i="0" dirty="0">
              <a:solidFill>
                <a:srgbClr val="252423"/>
              </a:solidFill>
              <a:effectLst/>
              <a:latin typeface="Segoe UI" panose="020B0502040204020203" pitchFamily="34" charset="0"/>
            </a:endParaRPr>
          </a:p>
          <a:p>
            <a:pPr marL="171450" indent="-171450" algn="l">
              <a:buFont typeface="Wingdings" panose="05000000000000000000" pitchFamily="2" charset="2"/>
              <a:buChar char="v"/>
            </a:pPr>
            <a:r>
              <a:rPr lang="en-US" sz="1000" b="1" i="0" dirty="0">
                <a:solidFill>
                  <a:srgbClr val="000000"/>
                </a:solidFill>
                <a:effectLst/>
                <a:latin typeface="Segoe UI" panose="020B0502040204020203" pitchFamily="34" charset="0"/>
              </a:rPr>
              <a:t>There are a few districts with slightly lower scores (e.g., 9.99, 9.98, etc.), suggesting minor variations in performance.</a:t>
            </a:r>
          </a:p>
          <a:p>
            <a:pPr algn="l"/>
            <a:endParaRPr lang="en-US" sz="1000" b="0" i="0" dirty="0">
              <a:solidFill>
                <a:srgbClr val="252423"/>
              </a:solidFill>
              <a:effectLst/>
              <a:latin typeface="Segoe UI" panose="020B0502040204020203" pitchFamily="34" charset="0"/>
            </a:endParaRPr>
          </a:p>
          <a:p>
            <a:pPr marL="171450" indent="-171450" algn="l">
              <a:buFont typeface="Wingdings" panose="05000000000000000000" pitchFamily="2" charset="2"/>
              <a:buChar char="v"/>
            </a:pPr>
            <a:r>
              <a:rPr lang="en-US" sz="1000" b="1" i="0" dirty="0">
                <a:solidFill>
                  <a:srgbClr val="000000"/>
                </a:solidFill>
                <a:effectLst/>
                <a:latin typeface="Segoe UI" panose="020B0502040204020203" pitchFamily="34" charset="0"/>
              </a:rPr>
              <a:t>While many districts have perfect scores, there is a range of scores from 2.00 to 10.00, indicating diversity in the performance of different districts.</a:t>
            </a:r>
          </a:p>
          <a:p>
            <a:pPr algn="l"/>
            <a:endParaRPr lang="en-US" sz="1000" b="0" i="0" dirty="0">
              <a:solidFill>
                <a:srgbClr val="252423"/>
              </a:solidFill>
              <a:effectLst/>
              <a:latin typeface="Segoe UI" panose="020B0502040204020203" pitchFamily="34" charset="0"/>
            </a:endParaRPr>
          </a:p>
          <a:p>
            <a:pPr marL="171450" indent="-171450" algn="l">
              <a:buFont typeface="Wingdings" panose="05000000000000000000" pitchFamily="2" charset="2"/>
              <a:buChar char="v"/>
            </a:pPr>
            <a:r>
              <a:rPr lang="en-US" sz="1000" b="1" i="0" dirty="0">
                <a:solidFill>
                  <a:srgbClr val="000000"/>
                </a:solidFill>
                <a:effectLst/>
                <a:latin typeface="Segoe UI" panose="020B0502040204020203" pitchFamily="34" charset="0"/>
              </a:rPr>
              <a:t>Some specific districts, like "</a:t>
            </a:r>
            <a:r>
              <a:rPr lang="en-US" sz="1000" b="1" i="0" dirty="0" err="1">
                <a:solidFill>
                  <a:srgbClr val="000000"/>
                </a:solidFill>
                <a:effectLst/>
                <a:latin typeface="Segoe UI" panose="020B0502040204020203" pitchFamily="34" charset="0"/>
              </a:rPr>
              <a:t>Gericino</a:t>
            </a:r>
            <a:r>
              <a:rPr lang="en-US" sz="1000" b="1" i="0" dirty="0">
                <a:solidFill>
                  <a:srgbClr val="000000"/>
                </a:solidFill>
                <a:effectLst/>
                <a:latin typeface="Segoe UI" panose="020B0502040204020203" pitchFamily="34" charset="0"/>
              </a:rPr>
              <a:t>," "Ward 16," "Ward 51," and "Ward 38," have significantly lower scores (e.g., 7.50, 6.67, 2.00). These districts might need attention or improvement.</a:t>
            </a:r>
          </a:p>
          <a:p>
            <a:pPr algn="l"/>
            <a:endParaRPr lang="en-US" sz="1000" b="0" i="0" dirty="0">
              <a:solidFill>
                <a:srgbClr val="252423"/>
              </a:solidFill>
              <a:effectLst/>
              <a:latin typeface="Segoe UI" panose="020B0502040204020203" pitchFamily="34" charset="0"/>
            </a:endParaRPr>
          </a:p>
          <a:p>
            <a:pPr marL="171450" indent="-171450" algn="l">
              <a:buFont typeface="Wingdings" panose="05000000000000000000" pitchFamily="2" charset="2"/>
              <a:buChar char="v"/>
            </a:pPr>
            <a:r>
              <a:rPr lang="en-US" sz="1000" b="1" i="0" dirty="0">
                <a:solidFill>
                  <a:srgbClr val="000000"/>
                </a:solidFill>
                <a:effectLst/>
                <a:latin typeface="Segoe UI" panose="020B0502040204020203" pitchFamily="34" charset="0"/>
              </a:rPr>
              <a:t>Districts with the same score may need further investigation to understand if they are genuinely identical in performance or if there is a data quality issue.</a:t>
            </a:r>
          </a:p>
          <a:p>
            <a:pPr algn="l"/>
            <a:endParaRPr lang="en-US" sz="1000" b="0" i="0" dirty="0">
              <a:solidFill>
                <a:srgbClr val="252423"/>
              </a:solidFill>
              <a:effectLst/>
              <a:latin typeface="Segoe UI" panose="020B0502040204020203" pitchFamily="34" charset="0"/>
            </a:endParaRPr>
          </a:p>
          <a:p>
            <a:pPr marL="171450" indent="-171450" algn="l">
              <a:buFont typeface="Wingdings" panose="05000000000000000000" pitchFamily="2" charset="2"/>
              <a:buChar char="v"/>
            </a:pPr>
            <a:r>
              <a:rPr lang="en-US" sz="1000" b="1" i="0" dirty="0">
                <a:solidFill>
                  <a:srgbClr val="000000"/>
                </a:solidFill>
                <a:effectLst/>
                <a:latin typeface="Segoe UI" panose="020B0502040204020203" pitchFamily="34" charset="0"/>
              </a:rPr>
              <a:t>The dataset includes districts labeled as "Ward" and others with specific names. The nature of these designations may vary based on the location and context.</a:t>
            </a:r>
            <a:endParaRPr lang="en-US" sz="1000" b="0" i="0" dirty="0">
              <a:solidFill>
                <a:srgbClr val="252423"/>
              </a:solidFill>
              <a:effectLst/>
              <a:latin typeface="Segoe UI" panose="020B0502040204020203" pitchFamily="34" charset="0"/>
            </a:endParaRPr>
          </a:p>
        </p:txBody>
      </p:sp>
      <p:sp>
        <p:nvSpPr>
          <p:cNvPr id="9" name="TextBox 8">
            <a:extLst>
              <a:ext uri="{FF2B5EF4-FFF2-40B4-BE49-F238E27FC236}">
                <a16:creationId xmlns:a16="http://schemas.microsoft.com/office/drawing/2014/main" id="{D065FC4B-2569-17DE-7F3B-C2BC91813E66}"/>
              </a:ext>
            </a:extLst>
          </p:cNvPr>
          <p:cNvSpPr txBox="1"/>
          <p:nvPr/>
        </p:nvSpPr>
        <p:spPr>
          <a:xfrm>
            <a:off x="2930105" y="191713"/>
            <a:ext cx="6107502" cy="338554"/>
          </a:xfrm>
          <a:prstGeom prst="rect">
            <a:avLst/>
          </a:prstGeom>
          <a:noFill/>
        </p:spPr>
        <p:txBody>
          <a:bodyPr wrap="square">
            <a:spAutoFit/>
          </a:bodyPr>
          <a:lstStyle/>
          <a:p>
            <a:pPr algn="ctr"/>
            <a:r>
              <a:rPr lang="en-US" sz="1400" b="1" cap="all" dirty="0">
                <a:ln w="3175" cmpd="sng">
                  <a:noFill/>
                </a:ln>
                <a:solidFill>
                  <a:srgbClr val="000000"/>
                </a:solidFill>
                <a:latin typeface="+mj-lt"/>
                <a:ea typeface="+mj-ea"/>
                <a:cs typeface="+mj-cs"/>
              </a:rPr>
              <a:t>Analyzing</a:t>
            </a:r>
            <a:r>
              <a:rPr lang="en-US" sz="1600" b="0" i="0" u="none" strike="noStrike" baseline="0" dirty="0">
                <a:solidFill>
                  <a:srgbClr val="000000"/>
                </a:solidFill>
              </a:rPr>
              <a:t> </a:t>
            </a:r>
            <a:r>
              <a:rPr lang="en-US" sz="1400" b="1" cap="all" dirty="0">
                <a:ln w="3175" cmpd="sng">
                  <a:noFill/>
                </a:ln>
                <a:solidFill>
                  <a:srgbClr val="000000"/>
                </a:solidFill>
                <a:latin typeface="+mj-lt"/>
                <a:ea typeface="+mj-ea"/>
                <a:cs typeface="+mj-cs"/>
              </a:rPr>
              <a:t>Composite Scores </a:t>
            </a:r>
          </a:p>
        </p:txBody>
      </p:sp>
    </p:spTree>
    <p:extLst>
      <p:ext uri="{BB962C8B-B14F-4D97-AF65-F5344CB8AC3E}">
        <p14:creationId xmlns:p14="http://schemas.microsoft.com/office/powerpoint/2010/main" val="1782705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A3DB29-1570-2E11-F8F6-F2876C8E7833}"/>
              </a:ext>
            </a:extLst>
          </p:cNvPr>
          <p:cNvSpPr>
            <a:spLocks noGrp="1"/>
          </p:cNvSpPr>
          <p:nvPr>
            <p:ph type="title"/>
          </p:nvPr>
        </p:nvSpPr>
        <p:spPr>
          <a:xfrm>
            <a:off x="1650370" y="1"/>
            <a:ext cx="8534400" cy="543464"/>
          </a:xfrm>
        </p:spPr>
        <p:txBody>
          <a:bodyPr>
            <a:normAutofit fontScale="90000"/>
          </a:bodyPr>
          <a:lstStyle/>
          <a:p>
            <a:pPr algn="ctr"/>
            <a:br>
              <a:rPr lang="en-US" sz="1800" b="0" i="0" u="none" strike="noStrike" baseline="0" dirty="0">
                <a:solidFill>
                  <a:srgbClr val="000000"/>
                </a:solidFill>
              </a:rPr>
            </a:br>
            <a:r>
              <a:rPr lang="en-US" sz="1800" b="0" i="0" u="none" strike="noStrike" baseline="0" dirty="0">
                <a:solidFill>
                  <a:srgbClr val="000000"/>
                </a:solidFill>
              </a:rPr>
              <a:t> </a:t>
            </a:r>
            <a:br>
              <a:rPr lang="en-US" sz="1800" b="0" i="0" u="none" strike="noStrike" baseline="0" dirty="0">
                <a:solidFill>
                  <a:srgbClr val="000000"/>
                </a:solidFill>
              </a:rPr>
            </a:br>
            <a:r>
              <a:rPr lang="en-US" sz="1600" b="1" dirty="0">
                <a:solidFill>
                  <a:srgbClr val="000000"/>
                </a:solidFill>
              </a:rPr>
              <a:t>Calculating Listing Age and Host Tenure </a:t>
            </a:r>
            <a:br>
              <a:rPr lang="en-US" sz="1800" b="0" i="0" u="none" strike="noStrike" baseline="0" dirty="0">
                <a:solidFill>
                  <a:srgbClr val="000000"/>
                </a:solidFill>
              </a:rPr>
            </a:br>
            <a:endParaRPr lang="en-US" dirty="0"/>
          </a:p>
        </p:txBody>
      </p:sp>
      <p:pic>
        <p:nvPicPr>
          <p:cNvPr id="8" name="Picture 7">
            <a:extLst>
              <a:ext uri="{FF2B5EF4-FFF2-40B4-BE49-F238E27FC236}">
                <a16:creationId xmlns:a16="http://schemas.microsoft.com/office/drawing/2014/main" id="{46DF524F-C614-B07F-D200-C17BFE58853B}"/>
              </a:ext>
            </a:extLst>
          </p:cNvPr>
          <p:cNvPicPr>
            <a:picLocks noChangeAspect="1"/>
          </p:cNvPicPr>
          <p:nvPr/>
        </p:nvPicPr>
        <p:blipFill>
          <a:blip r:embed="rId2"/>
          <a:stretch>
            <a:fillRect/>
          </a:stretch>
        </p:blipFill>
        <p:spPr>
          <a:xfrm>
            <a:off x="690489" y="862642"/>
            <a:ext cx="1802546" cy="5331124"/>
          </a:xfrm>
          <a:prstGeom prst="rect">
            <a:avLst/>
          </a:prstGeom>
        </p:spPr>
      </p:pic>
      <p:sp>
        <p:nvSpPr>
          <p:cNvPr id="10" name="TextBox 9">
            <a:extLst>
              <a:ext uri="{FF2B5EF4-FFF2-40B4-BE49-F238E27FC236}">
                <a16:creationId xmlns:a16="http://schemas.microsoft.com/office/drawing/2014/main" id="{01A462A8-1070-947A-E262-0475C7DED6A0}"/>
              </a:ext>
            </a:extLst>
          </p:cNvPr>
          <p:cNvSpPr txBox="1"/>
          <p:nvPr/>
        </p:nvSpPr>
        <p:spPr>
          <a:xfrm>
            <a:off x="3053750" y="3105835"/>
            <a:ext cx="9138249" cy="369332"/>
          </a:xfrm>
          <a:prstGeom prst="rect">
            <a:avLst/>
          </a:prstGeom>
          <a:noFill/>
        </p:spPr>
        <p:txBody>
          <a:bodyPr wrap="square">
            <a:spAutoFit/>
          </a:bodyPr>
          <a:lstStyle/>
          <a:p>
            <a:r>
              <a:rPr lang="en-US" b="1" i="0" dirty="0">
                <a:solidFill>
                  <a:srgbClr val="252423"/>
                </a:solidFill>
                <a:effectLst/>
                <a:latin typeface="Segoe UI" panose="020B0502040204020203" pitchFamily="34" charset="0"/>
              </a:rPr>
              <a:t>Over 20k hosts have accumulated more than ten years of hosting expertise.</a:t>
            </a:r>
            <a:endParaRPr lang="en-US" dirty="0"/>
          </a:p>
        </p:txBody>
      </p:sp>
    </p:spTree>
    <p:extLst>
      <p:ext uri="{BB962C8B-B14F-4D97-AF65-F5344CB8AC3E}">
        <p14:creationId xmlns:p14="http://schemas.microsoft.com/office/powerpoint/2010/main" val="339694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2613468-784D-589B-DAB6-E5089AC208D3}"/>
              </a:ext>
            </a:extLst>
          </p:cNvPr>
          <p:cNvPicPr>
            <a:picLocks noChangeAspect="1"/>
          </p:cNvPicPr>
          <p:nvPr/>
        </p:nvPicPr>
        <p:blipFill>
          <a:blip r:embed="rId2"/>
          <a:stretch>
            <a:fillRect/>
          </a:stretch>
        </p:blipFill>
        <p:spPr>
          <a:xfrm>
            <a:off x="65332" y="662632"/>
            <a:ext cx="12061335" cy="4211294"/>
          </a:xfrm>
          <a:prstGeom prst="rect">
            <a:avLst/>
          </a:prstGeom>
        </p:spPr>
      </p:pic>
      <p:sp>
        <p:nvSpPr>
          <p:cNvPr id="10" name="TextBox 9">
            <a:extLst>
              <a:ext uri="{FF2B5EF4-FFF2-40B4-BE49-F238E27FC236}">
                <a16:creationId xmlns:a16="http://schemas.microsoft.com/office/drawing/2014/main" id="{30A769EF-5CDA-D68E-A572-957CD3EA0F9F}"/>
              </a:ext>
            </a:extLst>
          </p:cNvPr>
          <p:cNvSpPr txBox="1"/>
          <p:nvPr/>
        </p:nvSpPr>
        <p:spPr>
          <a:xfrm>
            <a:off x="3042249" y="207034"/>
            <a:ext cx="6107502" cy="369332"/>
          </a:xfrm>
          <a:prstGeom prst="rect">
            <a:avLst/>
          </a:prstGeom>
          <a:noFill/>
        </p:spPr>
        <p:txBody>
          <a:bodyPr wrap="square">
            <a:spAutoFit/>
          </a:bodyPr>
          <a:lstStyle/>
          <a:p>
            <a:pPr algn="ctr"/>
            <a:r>
              <a:rPr lang="en-US" sz="1400" b="1" cap="all" dirty="0">
                <a:ln w="3175" cmpd="sng">
                  <a:noFill/>
                </a:ln>
                <a:solidFill>
                  <a:srgbClr val="000000"/>
                </a:solidFill>
                <a:latin typeface="+mj-lt"/>
                <a:ea typeface="+mj-ea"/>
                <a:cs typeface="+mj-cs"/>
              </a:rPr>
              <a:t>Property</a:t>
            </a:r>
            <a:r>
              <a:rPr lang="en-US" sz="1800" b="0" i="0" u="none" strike="noStrike" baseline="0" dirty="0">
                <a:solidFill>
                  <a:srgbClr val="000000"/>
                </a:solidFill>
              </a:rPr>
              <a:t> </a:t>
            </a:r>
            <a:r>
              <a:rPr lang="en-US" sz="1400" b="1" cap="all" dirty="0">
                <a:ln w="3175" cmpd="sng">
                  <a:noFill/>
                </a:ln>
                <a:solidFill>
                  <a:srgbClr val="000000"/>
                </a:solidFill>
                <a:latin typeface="+mj-lt"/>
                <a:ea typeface="+mj-ea"/>
                <a:cs typeface="+mj-cs"/>
              </a:rPr>
              <a:t>Type Price Analysis </a:t>
            </a:r>
          </a:p>
        </p:txBody>
      </p:sp>
      <p:sp>
        <p:nvSpPr>
          <p:cNvPr id="12" name="TextBox 11">
            <a:extLst>
              <a:ext uri="{FF2B5EF4-FFF2-40B4-BE49-F238E27FC236}">
                <a16:creationId xmlns:a16="http://schemas.microsoft.com/office/drawing/2014/main" id="{32F2C112-EA1F-8385-C064-3DFB5BE05EC5}"/>
              </a:ext>
            </a:extLst>
          </p:cNvPr>
          <p:cNvSpPr txBox="1"/>
          <p:nvPr/>
        </p:nvSpPr>
        <p:spPr>
          <a:xfrm>
            <a:off x="65332" y="5028094"/>
            <a:ext cx="12061335" cy="923330"/>
          </a:xfrm>
          <a:prstGeom prst="rect">
            <a:avLst/>
          </a:prstGeom>
          <a:noFill/>
        </p:spPr>
        <p:txBody>
          <a:bodyPr wrap="square">
            <a:spAutoFit/>
          </a:bodyPr>
          <a:lstStyle/>
          <a:p>
            <a:r>
              <a:rPr lang="en-US" b="1" i="0" dirty="0">
                <a:solidFill>
                  <a:srgbClr val="252423"/>
                </a:solidFill>
                <a:effectLst/>
                <a:latin typeface="Segoe UI" panose="020B0502040204020203" pitchFamily="34" charset="0"/>
              </a:rPr>
              <a:t>The property type associated with the highest average prices for entire places is "Entire villa," with an average price of $9180.3. This implies that, on average, renting an entire villa tends to be more expensive compared to other property types in the dataset.</a:t>
            </a:r>
            <a:endParaRPr lang="en-US" dirty="0"/>
          </a:p>
        </p:txBody>
      </p:sp>
    </p:spTree>
    <p:extLst>
      <p:ext uri="{BB962C8B-B14F-4D97-AF65-F5344CB8AC3E}">
        <p14:creationId xmlns:p14="http://schemas.microsoft.com/office/powerpoint/2010/main" val="3800470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AC8AF8B-873E-F5EE-6B15-98A2022CBA95}"/>
              </a:ext>
            </a:extLst>
          </p:cNvPr>
          <p:cNvPicPr>
            <a:picLocks noChangeAspect="1"/>
          </p:cNvPicPr>
          <p:nvPr/>
        </p:nvPicPr>
        <p:blipFill>
          <a:blip r:embed="rId2"/>
          <a:stretch>
            <a:fillRect/>
          </a:stretch>
        </p:blipFill>
        <p:spPr>
          <a:xfrm>
            <a:off x="593610" y="232735"/>
            <a:ext cx="5087060" cy="3839111"/>
          </a:xfrm>
          <a:prstGeom prst="rect">
            <a:avLst/>
          </a:prstGeom>
        </p:spPr>
      </p:pic>
      <p:pic>
        <p:nvPicPr>
          <p:cNvPr id="8" name="Picture 7">
            <a:extLst>
              <a:ext uri="{FF2B5EF4-FFF2-40B4-BE49-F238E27FC236}">
                <a16:creationId xmlns:a16="http://schemas.microsoft.com/office/drawing/2014/main" id="{CD876956-A657-E159-432E-F8996133C47C}"/>
              </a:ext>
            </a:extLst>
          </p:cNvPr>
          <p:cNvPicPr>
            <a:picLocks noChangeAspect="1"/>
          </p:cNvPicPr>
          <p:nvPr/>
        </p:nvPicPr>
        <p:blipFill>
          <a:blip r:embed="rId3"/>
          <a:stretch>
            <a:fillRect/>
          </a:stretch>
        </p:blipFill>
        <p:spPr>
          <a:xfrm>
            <a:off x="6054791" y="232735"/>
            <a:ext cx="5506218" cy="3839111"/>
          </a:xfrm>
          <a:prstGeom prst="rect">
            <a:avLst/>
          </a:prstGeom>
        </p:spPr>
      </p:pic>
      <p:sp>
        <p:nvSpPr>
          <p:cNvPr id="10" name="TextBox 9">
            <a:extLst>
              <a:ext uri="{FF2B5EF4-FFF2-40B4-BE49-F238E27FC236}">
                <a16:creationId xmlns:a16="http://schemas.microsoft.com/office/drawing/2014/main" id="{66D5BDD1-AEAF-DF04-D9AC-A5F3A945D6DA}"/>
              </a:ext>
            </a:extLst>
          </p:cNvPr>
          <p:cNvSpPr txBox="1"/>
          <p:nvPr/>
        </p:nvSpPr>
        <p:spPr>
          <a:xfrm>
            <a:off x="508958" y="4222500"/>
            <a:ext cx="5171712" cy="1938992"/>
          </a:xfrm>
          <a:prstGeom prst="rect">
            <a:avLst/>
          </a:prstGeom>
          <a:noFill/>
        </p:spPr>
        <p:txBody>
          <a:bodyPr wrap="square">
            <a:spAutoFit/>
          </a:bodyPr>
          <a:lstStyle/>
          <a:p>
            <a:pPr marL="171450" indent="-171450" algn="l">
              <a:buFont typeface="Wingdings" panose="05000000000000000000" pitchFamily="2" charset="2"/>
              <a:buChar char="v"/>
            </a:pPr>
            <a:r>
              <a:rPr lang="en-US" sz="1000" b="0" i="0" dirty="0">
                <a:solidFill>
                  <a:srgbClr val="252423"/>
                </a:solidFill>
                <a:effectLst/>
                <a:latin typeface="Segoe UI" panose="020B0502040204020203" pitchFamily="34" charset="0"/>
              </a:rPr>
              <a:t>Cape Town has the highest average listing price among the listed cities, with a value of 2405.12.</a:t>
            </a:r>
          </a:p>
          <a:p>
            <a:pPr algn="l"/>
            <a:endParaRPr lang="en-US" sz="1000" b="0" i="0" dirty="0">
              <a:solidFill>
                <a:srgbClr val="252423"/>
              </a:solidFill>
              <a:effectLst/>
              <a:latin typeface="Segoe UI" panose="020B0502040204020203" pitchFamily="34" charset="0"/>
            </a:endParaRPr>
          </a:p>
          <a:p>
            <a:pPr marL="171450" indent="-171450" algn="l">
              <a:buFont typeface="Wingdings" panose="05000000000000000000" pitchFamily="2" charset="2"/>
              <a:buChar char="v"/>
            </a:pPr>
            <a:r>
              <a:rPr lang="en-US" sz="1000" b="0" i="0" dirty="0">
                <a:solidFill>
                  <a:srgbClr val="252423"/>
                </a:solidFill>
                <a:effectLst/>
                <a:latin typeface="Segoe UI" panose="020B0502040204020203" pitchFamily="34" charset="0"/>
              </a:rPr>
              <a:t>Major global cities like New York, Hong Kong, and Sydney exhibit diverse average listing prices, reflecting the different housing markets and cost of living in these cities</a:t>
            </a:r>
          </a:p>
          <a:p>
            <a:pPr algn="l"/>
            <a:endParaRPr lang="en-US" sz="1000" b="0" i="0" dirty="0">
              <a:solidFill>
                <a:srgbClr val="252423"/>
              </a:solidFill>
              <a:effectLst/>
              <a:latin typeface="Segoe UI" panose="020B0502040204020203" pitchFamily="34" charset="0"/>
            </a:endParaRPr>
          </a:p>
          <a:p>
            <a:pPr marL="171450" indent="-171450" algn="l">
              <a:buFont typeface="Wingdings" panose="05000000000000000000" pitchFamily="2" charset="2"/>
              <a:buChar char="v"/>
            </a:pPr>
            <a:r>
              <a:rPr lang="en-US" sz="1000" b="0" i="0" dirty="0">
                <a:solidFill>
                  <a:srgbClr val="252423"/>
                </a:solidFill>
                <a:effectLst/>
                <a:latin typeface="Segoe UI" panose="020B0502040204020203" pitchFamily="34" charset="0"/>
              </a:rPr>
              <a:t>Tourist destinations like Rio de Janeiro and Istanbul have moderate average listing prices, making them potentially attractive for travelers seeking affordable accommodations.</a:t>
            </a:r>
          </a:p>
          <a:p>
            <a:pPr algn="l"/>
            <a:endParaRPr lang="en-US" sz="1000" b="0" i="0" dirty="0">
              <a:solidFill>
                <a:srgbClr val="252423"/>
              </a:solidFill>
              <a:effectLst/>
              <a:latin typeface="Segoe UI" panose="020B0502040204020203" pitchFamily="34" charset="0"/>
            </a:endParaRPr>
          </a:p>
          <a:p>
            <a:pPr marL="171450" indent="-171450" algn="l">
              <a:buFont typeface="Wingdings" panose="05000000000000000000" pitchFamily="2" charset="2"/>
              <a:buChar char="v"/>
            </a:pPr>
            <a:r>
              <a:rPr lang="en-US" sz="1000" b="0" i="0" dirty="0">
                <a:solidFill>
                  <a:srgbClr val="252423"/>
                </a:solidFill>
                <a:effectLst/>
                <a:latin typeface="Segoe UI" panose="020B0502040204020203" pitchFamily="34" charset="0"/>
              </a:rPr>
              <a:t>European cities like Paris and Rome have comparatively lower average listing prices, indicating a relatively affordable accommodation market.</a:t>
            </a:r>
          </a:p>
        </p:txBody>
      </p:sp>
      <p:sp>
        <p:nvSpPr>
          <p:cNvPr id="12" name="TextBox 11">
            <a:extLst>
              <a:ext uri="{FF2B5EF4-FFF2-40B4-BE49-F238E27FC236}">
                <a16:creationId xmlns:a16="http://schemas.microsoft.com/office/drawing/2014/main" id="{D2872C20-0FC3-F722-D092-E39EFD9284A8}"/>
              </a:ext>
            </a:extLst>
          </p:cNvPr>
          <p:cNvSpPr txBox="1"/>
          <p:nvPr/>
        </p:nvSpPr>
        <p:spPr>
          <a:xfrm>
            <a:off x="6054789" y="4071846"/>
            <a:ext cx="5506219" cy="1600438"/>
          </a:xfrm>
          <a:prstGeom prst="rect">
            <a:avLst/>
          </a:prstGeom>
          <a:noFill/>
        </p:spPr>
        <p:txBody>
          <a:bodyPr wrap="square">
            <a:spAutoFit/>
          </a:bodyPr>
          <a:lstStyle/>
          <a:p>
            <a:pPr marL="171450" indent="-171450" algn="l">
              <a:buFont typeface="Wingdings" panose="05000000000000000000" pitchFamily="2" charset="2"/>
              <a:buChar char="v"/>
            </a:pPr>
            <a:r>
              <a:rPr lang="en-US" sz="1000" dirty="0">
                <a:solidFill>
                  <a:srgbClr val="252423"/>
                </a:solidFill>
                <a:latin typeface="Segoe UI" panose="020B0502040204020203" pitchFamily="34" charset="0"/>
              </a:rPr>
              <a:t>Mexico</a:t>
            </a:r>
            <a:r>
              <a:rPr lang="en-US" b="0" i="0" dirty="0">
                <a:solidFill>
                  <a:srgbClr val="252423"/>
                </a:solidFill>
                <a:effectLst/>
                <a:latin typeface="Segoe UI" panose="020B0502040204020203" pitchFamily="34" charset="0"/>
              </a:rPr>
              <a:t> </a:t>
            </a:r>
            <a:r>
              <a:rPr lang="en-US" sz="1000" dirty="0">
                <a:solidFill>
                  <a:srgbClr val="252423"/>
                </a:solidFill>
                <a:latin typeface="Segoe UI" panose="020B0502040204020203" pitchFamily="34" charset="0"/>
              </a:rPr>
              <a:t>City, Cape Town, Rio de Janeiro, and New York have the highest guest ratings, all with a rating of 94. This suggests a consistent positive experience for guests in these cities.</a:t>
            </a:r>
          </a:p>
          <a:p>
            <a:pPr algn="l"/>
            <a:endParaRPr lang="en-US" sz="1000" dirty="0">
              <a:solidFill>
                <a:srgbClr val="252423"/>
              </a:solidFill>
              <a:latin typeface="Segoe UI" panose="020B0502040204020203" pitchFamily="34" charset="0"/>
            </a:endParaRPr>
          </a:p>
          <a:p>
            <a:pPr marL="171450" indent="-171450" algn="l">
              <a:buFont typeface="Wingdings" panose="05000000000000000000" pitchFamily="2" charset="2"/>
              <a:buChar char="v"/>
            </a:pPr>
            <a:r>
              <a:rPr lang="en-US" sz="1000" dirty="0">
                <a:solidFill>
                  <a:srgbClr val="252423"/>
                </a:solidFill>
                <a:latin typeface="Segoe UI" panose="020B0502040204020203" pitchFamily="34" charset="0"/>
              </a:rPr>
              <a:t>While some cities have high and consistent guest ratings, others like Istanbul and Hong Kong have slightly lower ratings. This could be influenced by various factors, including diverse cultural expectations, accommodation standards, or other local factors.</a:t>
            </a:r>
          </a:p>
          <a:p>
            <a:pPr algn="l"/>
            <a:endParaRPr lang="en-US" sz="1000" dirty="0">
              <a:solidFill>
                <a:srgbClr val="252423"/>
              </a:solidFill>
              <a:latin typeface="Segoe UI" panose="020B0502040204020203" pitchFamily="34" charset="0"/>
            </a:endParaRPr>
          </a:p>
          <a:p>
            <a:pPr marL="171450" indent="-171450" algn="l">
              <a:buFont typeface="Wingdings" panose="05000000000000000000" pitchFamily="2" charset="2"/>
              <a:buChar char="v"/>
            </a:pPr>
            <a:r>
              <a:rPr lang="en-US" sz="1000" dirty="0">
                <a:solidFill>
                  <a:srgbClr val="252423"/>
                </a:solidFill>
                <a:latin typeface="Segoe UI" panose="020B0502040204020203" pitchFamily="34" charset="0"/>
              </a:rPr>
              <a:t>Tourist destinations like Rio de Janeiro and Istanbul have guest ratings in the 90s, showcasing a positive experience for travelers in these popular locations.</a:t>
            </a:r>
          </a:p>
        </p:txBody>
      </p:sp>
      <p:sp>
        <p:nvSpPr>
          <p:cNvPr id="14" name="TextBox 13">
            <a:extLst>
              <a:ext uri="{FF2B5EF4-FFF2-40B4-BE49-F238E27FC236}">
                <a16:creationId xmlns:a16="http://schemas.microsoft.com/office/drawing/2014/main" id="{42E02EBB-325A-9AB1-FDD7-9396B96E8076}"/>
              </a:ext>
            </a:extLst>
          </p:cNvPr>
          <p:cNvSpPr txBox="1"/>
          <p:nvPr/>
        </p:nvSpPr>
        <p:spPr>
          <a:xfrm>
            <a:off x="2881223" y="6225155"/>
            <a:ext cx="6107502" cy="400110"/>
          </a:xfrm>
          <a:prstGeom prst="rect">
            <a:avLst/>
          </a:prstGeom>
          <a:noFill/>
        </p:spPr>
        <p:txBody>
          <a:bodyPr wrap="square">
            <a:spAutoFit/>
          </a:bodyPr>
          <a:lstStyle/>
          <a:p>
            <a:r>
              <a:rPr lang="en-US" sz="1000" b="1" dirty="0">
                <a:solidFill>
                  <a:srgbClr val="252423"/>
                </a:solidFill>
                <a:latin typeface="Segoe UI" panose="020B0502040204020203" pitchFamily="34" charset="0"/>
              </a:rPr>
              <a:t>There is no column stating the date when the guests visited there respective cities. Hence was not able to perform visitor trends.</a:t>
            </a:r>
          </a:p>
        </p:txBody>
      </p:sp>
    </p:spTree>
    <p:extLst>
      <p:ext uri="{BB962C8B-B14F-4D97-AF65-F5344CB8AC3E}">
        <p14:creationId xmlns:p14="http://schemas.microsoft.com/office/powerpoint/2010/main" val="377951123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42</TotalTime>
  <Words>864</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Century Gothic</vt:lpstr>
      <vt:lpstr>Roboto</vt:lpstr>
      <vt:lpstr>Segoe UI</vt:lpstr>
      <vt:lpstr>Wingdings</vt:lpstr>
      <vt:lpstr>Wingdings 3</vt:lpstr>
      <vt:lpstr>Slice</vt:lpstr>
      <vt:lpstr>  Project: Analysis of Airbnb Data Using Power BI </vt:lpstr>
      <vt:lpstr>   Assessing District Location Scores  </vt:lpstr>
      <vt:lpstr>PowerPoint Presentation</vt:lpstr>
      <vt:lpstr>   Visualizing Airbnb Listing Prices  </vt:lpstr>
      <vt:lpstr>PowerPoint Presentation</vt:lpstr>
      <vt:lpstr>   Calculating Listing Age and Host Tenure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Analysis of Airbnb Data Using Power BI </dc:title>
  <dc:creator>Nandeesh HB</dc:creator>
  <cp:lastModifiedBy>Nandeesh HB</cp:lastModifiedBy>
  <cp:revision>6</cp:revision>
  <dcterms:created xsi:type="dcterms:W3CDTF">2024-01-27T05:59:00Z</dcterms:created>
  <dcterms:modified xsi:type="dcterms:W3CDTF">2024-01-27T06:41:25Z</dcterms:modified>
</cp:coreProperties>
</file>