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notesMasterIdLst>
    <p:notesMasterId r:id="rId20"/>
  </p:notesMasterIdLst>
  <p:sldIdLst>
    <p:sldId id="256" r:id="rId2"/>
    <p:sldId id="257" r:id="rId3"/>
    <p:sldId id="260" r:id="rId4"/>
    <p:sldId id="261" r:id="rId5"/>
    <p:sldId id="270" r:id="rId6"/>
    <p:sldId id="262" r:id="rId7"/>
    <p:sldId id="263" r:id="rId8"/>
    <p:sldId id="258" r:id="rId9"/>
    <p:sldId id="264" r:id="rId10"/>
    <p:sldId id="266" r:id="rId11"/>
    <p:sldId id="267" r:id="rId12"/>
    <p:sldId id="268" r:id="rId13"/>
    <p:sldId id="269" r:id="rId14"/>
    <p:sldId id="259" r:id="rId15"/>
    <p:sldId id="271" r:id="rId16"/>
    <p:sldId id="273" r:id="rId17"/>
    <p:sldId id="265" r:id="rId18"/>
    <p:sldId id="272"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191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C57793-A8F0-4DE1-9D57-898C57660AC9}" type="datetimeFigureOut">
              <a:rPr lang="en-IN" smtClean="0"/>
              <a:t>20-09-2023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28FB8-6A26-4620-915A-0CF1C11205C6}" type="slidenum">
              <a:rPr lang="en-IN" smtClean="0"/>
              <a:t>‹#›</a:t>
            </a:fld>
            <a:endParaRPr lang="en-IN"/>
          </a:p>
        </p:txBody>
      </p:sp>
    </p:spTree>
    <p:extLst>
      <p:ext uri="{BB962C8B-B14F-4D97-AF65-F5344CB8AC3E}">
        <p14:creationId xmlns:p14="http://schemas.microsoft.com/office/powerpoint/2010/main" val="59612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728FB8-6A26-4620-915A-0CF1C11205C6}" type="slidenum">
              <a:rPr lang="en-IN" smtClean="0"/>
              <a:t>9</a:t>
            </a:fld>
            <a:endParaRPr lang="en-IN"/>
          </a:p>
        </p:txBody>
      </p:sp>
    </p:spTree>
    <p:extLst>
      <p:ext uri="{BB962C8B-B14F-4D97-AF65-F5344CB8AC3E}">
        <p14:creationId xmlns:p14="http://schemas.microsoft.com/office/powerpoint/2010/main" val="1781202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190CBF-E640-4608-B7CB-2D672E8201E7}"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8C6AB6-DBB2-4316-BEFA-C709AAB4EE36}" type="slidenum">
              <a:rPr lang="en-IN" smtClean="0"/>
              <a:t>‹#›</a:t>
            </a:fld>
            <a:endParaRPr lang="en-IN"/>
          </a:p>
        </p:txBody>
      </p:sp>
    </p:spTree>
    <p:extLst>
      <p:ext uri="{BB962C8B-B14F-4D97-AF65-F5344CB8AC3E}">
        <p14:creationId xmlns:p14="http://schemas.microsoft.com/office/powerpoint/2010/main" val="386838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190CBF-E640-4608-B7CB-2D672E8201E7}"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8C6AB6-DBB2-4316-BEFA-C709AAB4EE36}" type="slidenum">
              <a:rPr lang="en-IN" smtClean="0"/>
              <a:t>‹#›</a:t>
            </a:fld>
            <a:endParaRPr lang="en-IN"/>
          </a:p>
        </p:txBody>
      </p:sp>
    </p:spTree>
    <p:extLst>
      <p:ext uri="{BB962C8B-B14F-4D97-AF65-F5344CB8AC3E}">
        <p14:creationId xmlns:p14="http://schemas.microsoft.com/office/powerpoint/2010/main" val="796764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190CBF-E640-4608-B7CB-2D672E8201E7}"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8C6AB6-DBB2-4316-BEFA-C709AAB4EE36}" type="slidenum">
              <a:rPr lang="en-IN" smtClean="0"/>
              <a:t>‹#›</a:t>
            </a:fld>
            <a:endParaRPr lang="en-IN"/>
          </a:p>
        </p:txBody>
      </p:sp>
    </p:spTree>
    <p:extLst>
      <p:ext uri="{BB962C8B-B14F-4D97-AF65-F5344CB8AC3E}">
        <p14:creationId xmlns:p14="http://schemas.microsoft.com/office/powerpoint/2010/main" val="4167860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190CBF-E640-4608-B7CB-2D672E8201E7}"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8C6AB6-DBB2-4316-BEFA-C709AAB4EE36}" type="slidenum">
              <a:rPr lang="en-IN" smtClean="0"/>
              <a:t>‹#›</a:t>
            </a:fld>
            <a:endParaRPr lang="en-IN"/>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06510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190CBF-E640-4608-B7CB-2D672E8201E7}"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8C6AB6-DBB2-4316-BEFA-C709AAB4EE36}" type="slidenum">
              <a:rPr lang="en-IN" smtClean="0"/>
              <a:t>‹#›</a:t>
            </a:fld>
            <a:endParaRPr lang="en-IN"/>
          </a:p>
        </p:txBody>
      </p:sp>
    </p:spTree>
    <p:extLst>
      <p:ext uri="{BB962C8B-B14F-4D97-AF65-F5344CB8AC3E}">
        <p14:creationId xmlns:p14="http://schemas.microsoft.com/office/powerpoint/2010/main" val="3588236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190CBF-E640-4608-B7CB-2D672E8201E7}" type="datetimeFigureOut">
              <a:rPr lang="en-IN" smtClean="0"/>
              <a:t>20-09-2023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8C6AB6-DBB2-4316-BEFA-C709AAB4EE36}" type="slidenum">
              <a:rPr lang="en-IN" smtClean="0"/>
              <a:t>‹#›</a:t>
            </a:fld>
            <a:endParaRPr lang="en-IN"/>
          </a:p>
        </p:txBody>
      </p:sp>
    </p:spTree>
    <p:extLst>
      <p:ext uri="{BB962C8B-B14F-4D97-AF65-F5344CB8AC3E}">
        <p14:creationId xmlns:p14="http://schemas.microsoft.com/office/powerpoint/2010/main" val="3153906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190CBF-E640-4608-B7CB-2D672E8201E7}" type="datetimeFigureOut">
              <a:rPr lang="en-IN" smtClean="0"/>
              <a:t>20-09-2023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8C6AB6-DBB2-4316-BEFA-C709AAB4EE36}" type="slidenum">
              <a:rPr lang="en-IN" smtClean="0"/>
              <a:t>‹#›</a:t>
            </a:fld>
            <a:endParaRPr lang="en-IN"/>
          </a:p>
        </p:txBody>
      </p:sp>
    </p:spTree>
    <p:extLst>
      <p:ext uri="{BB962C8B-B14F-4D97-AF65-F5344CB8AC3E}">
        <p14:creationId xmlns:p14="http://schemas.microsoft.com/office/powerpoint/2010/main" val="3973802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190CBF-E640-4608-B7CB-2D672E8201E7}"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8C6AB6-DBB2-4316-BEFA-C709AAB4EE36}" type="slidenum">
              <a:rPr lang="en-IN" smtClean="0"/>
              <a:t>‹#›</a:t>
            </a:fld>
            <a:endParaRPr lang="en-IN"/>
          </a:p>
        </p:txBody>
      </p:sp>
    </p:spTree>
    <p:extLst>
      <p:ext uri="{BB962C8B-B14F-4D97-AF65-F5344CB8AC3E}">
        <p14:creationId xmlns:p14="http://schemas.microsoft.com/office/powerpoint/2010/main" val="2970191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190CBF-E640-4608-B7CB-2D672E8201E7}"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8C6AB6-DBB2-4316-BEFA-C709AAB4EE36}" type="slidenum">
              <a:rPr lang="en-IN" smtClean="0"/>
              <a:t>‹#›</a:t>
            </a:fld>
            <a:endParaRPr lang="en-IN"/>
          </a:p>
        </p:txBody>
      </p:sp>
    </p:spTree>
    <p:extLst>
      <p:ext uri="{BB962C8B-B14F-4D97-AF65-F5344CB8AC3E}">
        <p14:creationId xmlns:p14="http://schemas.microsoft.com/office/powerpoint/2010/main" val="1319048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190CBF-E640-4608-B7CB-2D672E8201E7}"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8C6AB6-DBB2-4316-BEFA-C709AAB4EE36}" type="slidenum">
              <a:rPr lang="en-IN" smtClean="0"/>
              <a:t>‹#›</a:t>
            </a:fld>
            <a:endParaRPr lang="en-IN"/>
          </a:p>
        </p:txBody>
      </p:sp>
    </p:spTree>
    <p:extLst>
      <p:ext uri="{BB962C8B-B14F-4D97-AF65-F5344CB8AC3E}">
        <p14:creationId xmlns:p14="http://schemas.microsoft.com/office/powerpoint/2010/main" val="290970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190CBF-E640-4608-B7CB-2D672E8201E7}"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8C6AB6-DBB2-4316-BEFA-C709AAB4EE36}" type="slidenum">
              <a:rPr lang="en-IN" smtClean="0"/>
              <a:t>‹#›</a:t>
            </a:fld>
            <a:endParaRPr lang="en-IN"/>
          </a:p>
        </p:txBody>
      </p:sp>
    </p:spTree>
    <p:extLst>
      <p:ext uri="{BB962C8B-B14F-4D97-AF65-F5344CB8AC3E}">
        <p14:creationId xmlns:p14="http://schemas.microsoft.com/office/powerpoint/2010/main" val="2029759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190CBF-E640-4608-B7CB-2D672E8201E7}"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8C6AB6-DBB2-4316-BEFA-C709AAB4EE36}" type="slidenum">
              <a:rPr lang="en-IN" smtClean="0"/>
              <a:t>‹#›</a:t>
            </a:fld>
            <a:endParaRPr lang="en-IN"/>
          </a:p>
        </p:txBody>
      </p:sp>
    </p:spTree>
    <p:extLst>
      <p:ext uri="{BB962C8B-B14F-4D97-AF65-F5344CB8AC3E}">
        <p14:creationId xmlns:p14="http://schemas.microsoft.com/office/powerpoint/2010/main" val="271037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190CBF-E640-4608-B7CB-2D672E8201E7}" type="datetimeFigureOut">
              <a:rPr lang="en-IN" smtClean="0"/>
              <a:t>20-09-2023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8C6AB6-DBB2-4316-BEFA-C709AAB4EE36}" type="slidenum">
              <a:rPr lang="en-IN" smtClean="0"/>
              <a:t>‹#›</a:t>
            </a:fld>
            <a:endParaRPr lang="en-IN"/>
          </a:p>
        </p:txBody>
      </p:sp>
    </p:spTree>
    <p:extLst>
      <p:ext uri="{BB962C8B-B14F-4D97-AF65-F5344CB8AC3E}">
        <p14:creationId xmlns:p14="http://schemas.microsoft.com/office/powerpoint/2010/main" val="213059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190CBF-E640-4608-B7CB-2D672E8201E7}" type="datetimeFigureOut">
              <a:rPr lang="en-IN" smtClean="0"/>
              <a:t>20-09-2023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8C6AB6-DBB2-4316-BEFA-C709AAB4EE36}" type="slidenum">
              <a:rPr lang="en-IN" smtClean="0"/>
              <a:t>‹#›</a:t>
            </a:fld>
            <a:endParaRPr lang="en-IN"/>
          </a:p>
        </p:txBody>
      </p:sp>
    </p:spTree>
    <p:extLst>
      <p:ext uri="{BB962C8B-B14F-4D97-AF65-F5344CB8AC3E}">
        <p14:creationId xmlns:p14="http://schemas.microsoft.com/office/powerpoint/2010/main" val="321466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190CBF-E640-4608-B7CB-2D672E8201E7}" type="datetimeFigureOut">
              <a:rPr lang="en-IN" smtClean="0"/>
              <a:t>20-09-2023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8C6AB6-DBB2-4316-BEFA-C709AAB4EE36}" type="slidenum">
              <a:rPr lang="en-IN" smtClean="0"/>
              <a:t>‹#›</a:t>
            </a:fld>
            <a:endParaRPr lang="en-IN"/>
          </a:p>
        </p:txBody>
      </p:sp>
    </p:spTree>
    <p:extLst>
      <p:ext uri="{BB962C8B-B14F-4D97-AF65-F5344CB8AC3E}">
        <p14:creationId xmlns:p14="http://schemas.microsoft.com/office/powerpoint/2010/main" val="338353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190CBF-E640-4608-B7CB-2D672E8201E7}"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8C6AB6-DBB2-4316-BEFA-C709AAB4EE36}" type="slidenum">
              <a:rPr lang="en-IN" smtClean="0"/>
              <a:t>‹#›</a:t>
            </a:fld>
            <a:endParaRPr lang="en-IN"/>
          </a:p>
        </p:txBody>
      </p:sp>
    </p:spTree>
    <p:extLst>
      <p:ext uri="{BB962C8B-B14F-4D97-AF65-F5344CB8AC3E}">
        <p14:creationId xmlns:p14="http://schemas.microsoft.com/office/powerpoint/2010/main" val="448597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190CBF-E640-4608-B7CB-2D672E8201E7}"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8C6AB6-DBB2-4316-BEFA-C709AAB4EE36}" type="slidenum">
              <a:rPr lang="en-IN" smtClean="0"/>
              <a:t>‹#›</a:t>
            </a:fld>
            <a:endParaRPr lang="en-IN"/>
          </a:p>
        </p:txBody>
      </p:sp>
    </p:spTree>
    <p:extLst>
      <p:ext uri="{BB962C8B-B14F-4D97-AF65-F5344CB8AC3E}">
        <p14:creationId xmlns:p14="http://schemas.microsoft.com/office/powerpoint/2010/main" val="1356963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D190CBF-E640-4608-B7CB-2D672E8201E7}" type="datetimeFigureOut">
              <a:rPr lang="en-IN" smtClean="0"/>
              <a:t>20-09-2023</a:t>
            </a:fld>
            <a:endParaRPr lang="en-IN"/>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48C6AB6-DBB2-4316-BEFA-C709AAB4EE36}" type="slidenum">
              <a:rPr lang="en-IN" smtClean="0"/>
              <a:t>‹#›</a:t>
            </a:fld>
            <a:endParaRPr lang="en-IN"/>
          </a:p>
        </p:txBody>
      </p:sp>
    </p:spTree>
    <p:extLst>
      <p:ext uri="{BB962C8B-B14F-4D97-AF65-F5344CB8AC3E}">
        <p14:creationId xmlns:p14="http://schemas.microsoft.com/office/powerpoint/2010/main" val="255006741"/>
      </p:ext>
    </p:extLst>
  </p:cSld>
  <p:clrMap bg1="dk1" tx1="lt1" bg2="dk2" tx2="lt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846640" cy="1379239"/>
          </a:xfrm>
        </p:spPr>
        <p:txBody>
          <a:bodyPr>
            <a:normAutofit fontScale="90000"/>
          </a:bodyPr>
          <a:lstStyle/>
          <a:p>
            <a:r>
              <a:rPr lang="en-IN" sz="4800" dirty="0"/>
              <a:t>Fake News Detection Using Machine Learning</a:t>
            </a:r>
          </a:p>
        </p:txBody>
      </p:sp>
      <p:sp>
        <p:nvSpPr>
          <p:cNvPr id="3" name="Subtitle 2"/>
          <p:cNvSpPr>
            <a:spLocks noGrp="1"/>
          </p:cNvSpPr>
          <p:nvPr>
            <p:ph type="subTitle" idx="1"/>
          </p:nvPr>
        </p:nvSpPr>
        <p:spPr>
          <a:xfrm>
            <a:off x="1371600" y="2708920"/>
            <a:ext cx="6400800" cy="3463280"/>
          </a:xfrm>
        </p:spPr>
        <p:txBody>
          <a:bodyPr/>
          <a:lstStyle/>
          <a:p>
            <a:endParaRPr lang="en-IN" dirty="0"/>
          </a:p>
          <a:p>
            <a:r>
              <a:rPr lang="en-IN" sz="4800" dirty="0"/>
              <a:t>NANDESHVAR R K</a:t>
            </a:r>
          </a:p>
          <a:p>
            <a:endParaRPr lang="en-IN" dirty="0"/>
          </a:p>
          <a:p>
            <a:endParaRPr lang="en-IN" dirty="0"/>
          </a:p>
        </p:txBody>
      </p:sp>
    </p:spTree>
    <p:extLst>
      <p:ext uri="{BB962C8B-B14F-4D97-AF65-F5344CB8AC3E}">
        <p14:creationId xmlns:p14="http://schemas.microsoft.com/office/powerpoint/2010/main" val="251009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2F70-68C7-491C-84DE-B70F6CF10DBE}"/>
              </a:ext>
            </a:extLst>
          </p:cNvPr>
          <p:cNvSpPr>
            <a:spLocks noGrp="1"/>
          </p:cNvSpPr>
          <p:nvPr>
            <p:ph type="title"/>
          </p:nvPr>
        </p:nvSpPr>
        <p:spPr>
          <a:xfrm>
            <a:off x="683568" y="188640"/>
            <a:ext cx="7765321" cy="1326321"/>
          </a:xfrm>
        </p:spPr>
        <p:txBody>
          <a:bodyPr/>
          <a:lstStyle/>
          <a:p>
            <a:r>
              <a:rPr lang="en-IN" dirty="0"/>
              <a:t>Feature extraction</a:t>
            </a:r>
          </a:p>
        </p:txBody>
      </p:sp>
      <p:sp>
        <p:nvSpPr>
          <p:cNvPr id="3" name="Content Placeholder 2">
            <a:extLst>
              <a:ext uri="{FF2B5EF4-FFF2-40B4-BE49-F238E27FC236}">
                <a16:creationId xmlns:a16="http://schemas.microsoft.com/office/drawing/2014/main" id="{97224C07-B6E6-4236-8C63-658D14780313}"/>
              </a:ext>
            </a:extLst>
          </p:cNvPr>
          <p:cNvSpPr>
            <a:spLocks noGrp="1"/>
          </p:cNvSpPr>
          <p:nvPr>
            <p:ph idx="1"/>
          </p:nvPr>
        </p:nvSpPr>
        <p:spPr>
          <a:xfrm>
            <a:off x="304800" y="1295400"/>
            <a:ext cx="8686800" cy="4784725"/>
          </a:xfrm>
        </p:spPr>
        <p:txBody>
          <a:bodyPr>
            <a:normAutofit/>
          </a:bodyPr>
          <a:lstStyle/>
          <a:p>
            <a:r>
              <a:rPr lang="en-IN" dirty="0"/>
              <a:t>Extract the features from the pre-processed data using TF-IDF vectorization.</a:t>
            </a:r>
          </a:p>
          <a:p>
            <a:r>
              <a:rPr lang="en-IN" dirty="0"/>
              <a:t>TERM FREQUENCY –INVERSE DOCUMENT FREQUENCY(TF-IDF):</a:t>
            </a:r>
          </a:p>
          <a:p>
            <a:r>
              <a:rPr lang="en-IN" dirty="0"/>
              <a:t>It increases proportionality with the number of times a word appears in a document.</a:t>
            </a:r>
          </a:p>
          <a:p>
            <a:r>
              <a:rPr lang="en-IN" dirty="0"/>
              <a:t>TFIDF may be used to separate stop-words in a variety of subject such as text summarization and classification.</a:t>
            </a:r>
          </a:p>
          <a:p>
            <a:r>
              <a:rPr lang="en-IN" dirty="0"/>
              <a:t>TF(X)=(</a:t>
            </a:r>
            <a:r>
              <a:rPr lang="en-IN" dirty="0" err="1"/>
              <a:t>No.of</a:t>
            </a:r>
            <a:r>
              <a:rPr lang="en-IN" dirty="0"/>
              <a:t> times word x appears in a document)/(Total </a:t>
            </a:r>
            <a:r>
              <a:rPr lang="en-IN" dirty="0" err="1"/>
              <a:t>no.of</a:t>
            </a:r>
            <a:r>
              <a:rPr lang="en-IN" dirty="0"/>
              <a:t> words in the document).</a:t>
            </a:r>
          </a:p>
          <a:p>
            <a:r>
              <a:rPr lang="en-IN" dirty="0"/>
              <a:t>IDF(X)=</a:t>
            </a:r>
            <a:r>
              <a:rPr lang="en-IN" dirty="0" err="1"/>
              <a:t>log_e</a:t>
            </a:r>
            <a:r>
              <a:rPr lang="en-IN" dirty="0"/>
              <a:t>(Total </a:t>
            </a:r>
            <a:r>
              <a:rPr lang="en-IN" dirty="0" err="1"/>
              <a:t>No.of</a:t>
            </a:r>
            <a:r>
              <a:rPr lang="en-IN" dirty="0"/>
              <a:t> documents/</a:t>
            </a:r>
            <a:r>
              <a:rPr lang="en-IN" dirty="0" err="1"/>
              <a:t>No.of</a:t>
            </a:r>
            <a:r>
              <a:rPr lang="en-IN" dirty="0"/>
              <a:t> Documents with word x in it).</a:t>
            </a:r>
          </a:p>
        </p:txBody>
      </p:sp>
    </p:spTree>
    <p:extLst>
      <p:ext uri="{BB962C8B-B14F-4D97-AF65-F5344CB8AC3E}">
        <p14:creationId xmlns:p14="http://schemas.microsoft.com/office/powerpoint/2010/main" val="4124687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1B6E-895E-47AF-9E0B-A1498048305A}"/>
              </a:ext>
            </a:extLst>
          </p:cNvPr>
          <p:cNvSpPr>
            <a:spLocks noGrp="1"/>
          </p:cNvSpPr>
          <p:nvPr>
            <p:ph type="title"/>
          </p:nvPr>
        </p:nvSpPr>
        <p:spPr/>
        <p:txBody>
          <a:bodyPr/>
          <a:lstStyle/>
          <a:p>
            <a:r>
              <a:rPr lang="en-IN" dirty="0"/>
              <a:t>Classification:</a:t>
            </a:r>
          </a:p>
        </p:txBody>
      </p:sp>
      <p:sp>
        <p:nvSpPr>
          <p:cNvPr id="3" name="Content Placeholder 2">
            <a:extLst>
              <a:ext uri="{FF2B5EF4-FFF2-40B4-BE49-F238E27FC236}">
                <a16:creationId xmlns:a16="http://schemas.microsoft.com/office/drawing/2014/main" id="{F911C4A2-1E62-416C-B567-E7C944C7AA1A}"/>
              </a:ext>
            </a:extLst>
          </p:cNvPr>
          <p:cNvSpPr>
            <a:spLocks noGrp="1"/>
          </p:cNvSpPr>
          <p:nvPr>
            <p:ph idx="1"/>
          </p:nvPr>
        </p:nvSpPr>
        <p:spPr/>
        <p:txBody>
          <a:bodyPr/>
          <a:lstStyle/>
          <a:p>
            <a:r>
              <a:rPr lang="en-IN" dirty="0"/>
              <a:t>Split the dataset to training data and testing </a:t>
            </a:r>
            <a:r>
              <a:rPr lang="en-IN" dirty="0" err="1"/>
              <a:t>data.Using</a:t>
            </a:r>
            <a:r>
              <a:rPr lang="en-IN" dirty="0"/>
              <a:t> classification algorithm train the model with feature extracted training data.</a:t>
            </a:r>
          </a:p>
          <a:p>
            <a:r>
              <a:rPr lang="en-IN" dirty="0"/>
              <a:t>Test and validate the model with the test data</a:t>
            </a:r>
          </a:p>
          <a:p>
            <a:r>
              <a:rPr lang="en-IN" dirty="0"/>
              <a:t>We used two classification algorithms KNN and PA classifier to model and validate the data loaded.</a:t>
            </a:r>
          </a:p>
          <a:p>
            <a:r>
              <a:rPr lang="en-IN" dirty="0"/>
              <a:t>Compare the accuracy of the models.</a:t>
            </a:r>
          </a:p>
        </p:txBody>
      </p:sp>
    </p:spTree>
    <p:extLst>
      <p:ext uri="{BB962C8B-B14F-4D97-AF65-F5344CB8AC3E}">
        <p14:creationId xmlns:p14="http://schemas.microsoft.com/office/powerpoint/2010/main" val="372239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F4D0-BD9E-47AC-A596-FACD6B5A30A5}"/>
              </a:ext>
            </a:extLst>
          </p:cNvPr>
          <p:cNvSpPr>
            <a:spLocks noGrp="1"/>
          </p:cNvSpPr>
          <p:nvPr>
            <p:ph type="title"/>
          </p:nvPr>
        </p:nvSpPr>
        <p:spPr>
          <a:xfrm>
            <a:off x="683568" y="260648"/>
            <a:ext cx="7765321" cy="1326321"/>
          </a:xfrm>
        </p:spPr>
        <p:txBody>
          <a:bodyPr>
            <a:normAutofit/>
          </a:bodyPr>
          <a:lstStyle/>
          <a:p>
            <a:r>
              <a:rPr lang="en-IN" dirty="0"/>
              <a:t>Logistic Regression:</a:t>
            </a:r>
          </a:p>
        </p:txBody>
      </p:sp>
      <p:sp>
        <p:nvSpPr>
          <p:cNvPr id="3" name="Content Placeholder 2">
            <a:extLst>
              <a:ext uri="{FF2B5EF4-FFF2-40B4-BE49-F238E27FC236}">
                <a16:creationId xmlns:a16="http://schemas.microsoft.com/office/drawing/2014/main" id="{0753999D-F14E-46BB-8AD4-08F2B30BFBA4}"/>
              </a:ext>
            </a:extLst>
          </p:cNvPr>
          <p:cNvSpPr>
            <a:spLocks noGrp="1"/>
          </p:cNvSpPr>
          <p:nvPr>
            <p:ph idx="1"/>
          </p:nvPr>
        </p:nvSpPr>
        <p:spPr>
          <a:xfrm>
            <a:off x="683568" y="1628800"/>
            <a:ext cx="7765322" cy="3911160"/>
          </a:xfrm>
        </p:spPr>
        <p:txBody>
          <a:bodyPr>
            <a:normAutofit fontScale="70000" lnSpcReduction="20000"/>
          </a:bodyPr>
          <a:lstStyle/>
          <a:p>
            <a:r>
              <a:rPr lang="en-US" sz="2600" b="0" i="0" dirty="0">
                <a:solidFill>
                  <a:srgbClr val="D1D5DB"/>
                </a:solidFill>
                <a:effectLst/>
              </a:rPr>
              <a:t>Logistic regression is a statistical method used for binary classification problems, where the outcome or target variable has two possible classes, typically denoted as 0 and 1.</a:t>
            </a:r>
          </a:p>
          <a:p>
            <a:r>
              <a:rPr lang="en-US" sz="2600" b="0" i="0" dirty="0">
                <a:solidFill>
                  <a:srgbClr val="D1D5DB"/>
                </a:solidFill>
                <a:effectLst/>
                <a:latin typeface="Söhne"/>
              </a:rPr>
              <a:t>Unlike linear regression, which predicts a continuous numeric output, logistic regression </a:t>
            </a:r>
            <a:r>
              <a:rPr lang="en-US" sz="2500" b="0" i="0" dirty="0">
                <a:solidFill>
                  <a:srgbClr val="D1D5DB"/>
                </a:solidFill>
                <a:effectLst/>
              </a:rPr>
              <a:t>predicts the probability that an instance belongs to a particular class.</a:t>
            </a:r>
          </a:p>
          <a:p>
            <a:r>
              <a:rPr lang="en-US" sz="2500" b="0" i="0" dirty="0">
                <a:solidFill>
                  <a:srgbClr val="D1D5DB"/>
                </a:solidFill>
                <a:effectLst/>
              </a:rPr>
              <a:t>The model learns coefficients (weights) for each feature to maximize the likelihood of the observed data.</a:t>
            </a:r>
            <a:endParaRPr lang="en-IN" sz="2500" dirty="0"/>
          </a:p>
          <a:p>
            <a:pPr algn="l">
              <a:buFont typeface="Arial" panose="020B0604020202020204" pitchFamily="34" charset="0"/>
              <a:buChar char="•"/>
            </a:pPr>
            <a:r>
              <a:rPr lang="en-US" sz="2500" b="0" i="0" dirty="0">
                <a:solidFill>
                  <a:srgbClr val="D1D5DB"/>
                </a:solidFill>
                <a:effectLst/>
              </a:rPr>
              <a:t>Logistic regression is trained using optimization techniques like gradient descent.</a:t>
            </a:r>
          </a:p>
          <a:p>
            <a:pPr algn="l">
              <a:buFont typeface="Arial" panose="020B0604020202020204" pitchFamily="34" charset="0"/>
              <a:buChar char="•"/>
            </a:pPr>
            <a:r>
              <a:rPr lang="en-US" sz="2500" b="0" i="0" dirty="0">
                <a:solidFill>
                  <a:srgbClr val="D1D5DB"/>
                </a:solidFill>
                <a:effectLst/>
              </a:rPr>
              <a:t>The objective is to minimize the logistic loss (cross-entropy loss) to find the optimal weights.</a:t>
            </a:r>
            <a:endParaRPr lang="en-IN" sz="2500" dirty="0"/>
          </a:p>
          <a:p>
            <a:endParaRPr lang="en-IN" dirty="0"/>
          </a:p>
        </p:txBody>
      </p:sp>
    </p:spTree>
    <p:extLst>
      <p:ext uri="{BB962C8B-B14F-4D97-AF65-F5344CB8AC3E}">
        <p14:creationId xmlns:p14="http://schemas.microsoft.com/office/powerpoint/2010/main" val="2930872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54D3-104D-4287-9303-3CFF819F0345}"/>
              </a:ext>
            </a:extLst>
          </p:cNvPr>
          <p:cNvSpPr>
            <a:spLocks noGrp="1"/>
          </p:cNvSpPr>
          <p:nvPr>
            <p:ph type="title"/>
          </p:nvPr>
        </p:nvSpPr>
        <p:spPr>
          <a:xfrm>
            <a:off x="683568" y="188640"/>
            <a:ext cx="7765321" cy="1326321"/>
          </a:xfrm>
        </p:spPr>
        <p:txBody>
          <a:bodyPr/>
          <a:lstStyle/>
          <a:p>
            <a:r>
              <a:rPr lang="en-IN" dirty="0"/>
              <a:t>Decision Tree Algorithm</a:t>
            </a:r>
          </a:p>
        </p:txBody>
      </p:sp>
      <p:sp>
        <p:nvSpPr>
          <p:cNvPr id="3" name="Content Placeholder 2">
            <a:extLst>
              <a:ext uri="{FF2B5EF4-FFF2-40B4-BE49-F238E27FC236}">
                <a16:creationId xmlns:a16="http://schemas.microsoft.com/office/drawing/2014/main" id="{26A9CE5F-7704-4845-A307-73A57D47A107}"/>
              </a:ext>
            </a:extLst>
          </p:cNvPr>
          <p:cNvSpPr>
            <a:spLocks noGrp="1"/>
          </p:cNvSpPr>
          <p:nvPr>
            <p:ph idx="1"/>
          </p:nvPr>
        </p:nvSpPr>
        <p:spPr>
          <a:xfrm>
            <a:off x="683568" y="1556792"/>
            <a:ext cx="7765322" cy="3695136"/>
          </a:xfrm>
        </p:spPr>
        <p:txBody>
          <a:bodyPr>
            <a:noAutofit/>
          </a:bodyPr>
          <a:lstStyle/>
          <a:p>
            <a:r>
              <a:rPr lang="en-US" b="0" i="0" dirty="0">
                <a:solidFill>
                  <a:srgbClr val="D1D5DB"/>
                </a:solidFill>
                <a:effectLst/>
                <a:latin typeface="Söhne"/>
              </a:rPr>
              <a:t>Decision trees are a popular supervised machine learning algorithm used for both classification and regression tasks</a:t>
            </a:r>
          </a:p>
          <a:p>
            <a:r>
              <a:rPr lang="en-US" b="0" i="0" dirty="0">
                <a:solidFill>
                  <a:srgbClr val="D1D5DB"/>
                </a:solidFill>
                <a:effectLst/>
                <a:latin typeface="Söhne"/>
              </a:rPr>
              <a:t>Decision trees consist of nodes that represent decisions, branches that connect nodes, and leaves that represent outcomes or class labels</a:t>
            </a:r>
            <a:r>
              <a:rPr lang="en-IN" dirty="0"/>
              <a:t>.</a:t>
            </a:r>
          </a:p>
          <a:p>
            <a:r>
              <a:rPr lang="en-US" b="0" i="0" dirty="0">
                <a:solidFill>
                  <a:srgbClr val="D1D5DB"/>
                </a:solidFill>
                <a:effectLst/>
                <a:latin typeface="Söhne"/>
              </a:rPr>
              <a:t>In classification tasks, each leaf node represents a class label. Data is classified by following a path from the root to a leaf node based on feature conditions</a:t>
            </a:r>
            <a:r>
              <a:rPr lang="en-IN" dirty="0"/>
              <a:t>.</a:t>
            </a:r>
          </a:p>
          <a:p>
            <a:r>
              <a:rPr lang="en-US" b="0" i="0" dirty="0">
                <a:solidFill>
                  <a:srgbClr val="D1D5DB"/>
                </a:solidFill>
                <a:effectLst/>
                <a:latin typeface="Söhne"/>
              </a:rPr>
              <a:t>In regression tasks, the leaf nodes contain continuous values. The predicted value for an instance is the average value of the training samples in the corresponding leaf</a:t>
            </a:r>
          </a:p>
        </p:txBody>
      </p:sp>
    </p:spTree>
    <p:extLst>
      <p:ext uri="{BB962C8B-B14F-4D97-AF65-F5344CB8AC3E}">
        <p14:creationId xmlns:p14="http://schemas.microsoft.com/office/powerpoint/2010/main" val="744469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32317" y="924365"/>
            <a:ext cx="2304256"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3363280" y="820637"/>
            <a:ext cx="2448272" cy="16960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6439544" y="3288759"/>
            <a:ext cx="2304256"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5"/>
          <p:cNvSpPr/>
          <p:nvPr/>
        </p:nvSpPr>
        <p:spPr>
          <a:xfrm>
            <a:off x="3491880" y="5229200"/>
            <a:ext cx="2304256"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ounded Rectangle 16"/>
          <p:cNvSpPr/>
          <p:nvPr/>
        </p:nvSpPr>
        <p:spPr>
          <a:xfrm>
            <a:off x="532317" y="3264867"/>
            <a:ext cx="2304256"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3435288" y="3284113"/>
            <a:ext cx="2304256"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ounded Rectangle 18"/>
          <p:cNvSpPr/>
          <p:nvPr/>
        </p:nvSpPr>
        <p:spPr>
          <a:xfrm>
            <a:off x="6372200" y="924364"/>
            <a:ext cx="2304256"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ight Arrow 21"/>
          <p:cNvSpPr/>
          <p:nvPr/>
        </p:nvSpPr>
        <p:spPr>
          <a:xfrm>
            <a:off x="2897493" y="1484784"/>
            <a:ext cx="4236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ight Arrow 22"/>
          <p:cNvSpPr/>
          <p:nvPr/>
        </p:nvSpPr>
        <p:spPr>
          <a:xfrm>
            <a:off x="5842079" y="1484784"/>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Down Arrow 23"/>
          <p:cNvSpPr/>
          <p:nvPr/>
        </p:nvSpPr>
        <p:spPr>
          <a:xfrm>
            <a:off x="7380312" y="2420888"/>
            <a:ext cx="262475"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Left Arrow 25"/>
          <p:cNvSpPr/>
          <p:nvPr/>
        </p:nvSpPr>
        <p:spPr>
          <a:xfrm>
            <a:off x="5796136" y="3717032"/>
            <a:ext cx="576064" cy="28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Left Arrow 26"/>
          <p:cNvSpPr/>
          <p:nvPr/>
        </p:nvSpPr>
        <p:spPr>
          <a:xfrm>
            <a:off x="2893301" y="3824173"/>
            <a:ext cx="432048" cy="216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Down Arrow 27"/>
          <p:cNvSpPr/>
          <p:nvPr/>
        </p:nvSpPr>
        <p:spPr>
          <a:xfrm>
            <a:off x="4427984" y="4653136"/>
            <a:ext cx="216024"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611560" y="1249271"/>
            <a:ext cx="1872208" cy="646331"/>
          </a:xfrm>
          <a:prstGeom prst="rect">
            <a:avLst/>
          </a:prstGeom>
          <a:noFill/>
        </p:spPr>
        <p:txBody>
          <a:bodyPr wrap="square" rtlCol="0">
            <a:spAutoFit/>
          </a:bodyPr>
          <a:lstStyle/>
          <a:p>
            <a:r>
              <a:rPr lang="en-IN" dirty="0"/>
              <a:t>Dataset  New</a:t>
            </a:r>
          </a:p>
          <a:p>
            <a:r>
              <a:rPr lang="en-IN" dirty="0"/>
              <a:t>Articles</a:t>
            </a:r>
          </a:p>
        </p:txBody>
      </p:sp>
      <p:sp>
        <p:nvSpPr>
          <p:cNvPr id="30" name="TextBox 29"/>
          <p:cNvSpPr txBox="1"/>
          <p:nvPr/>
        </p:nvSpPr>
        <p:spPr>
          <a:xfrm>
            <a:off x="3635896" y="1020586"/>
            <a:ext cx="1944216" cy="1200329"/>
          </a:xfrm>
          <a:prstGeom prst="rect">
            <a:avLst/>
          </a:prstGeom>
          <a:noFill/>
        </p:spPr>
        <p:txBody>
          <a:bodyPr wrap="square" rtlCol="0">
            <a:spAutoFit/>
          </a:bodyPr>
          <a:lstStyle/>
          <a:p>
            <a:r>
              <a:rPr lang="en-IN" dirty="0"/>
              <a:t>Pre-processing  of  data  (tokenizing,  stemming )</a:t>
            </a:r>
          </a:p>
        </p:txBody>
      </p:sp>
      <p:sp>
        <p:nvSpPr>
          <p:cNvPr id="31" name="TextBox 30"/>
          <p:cNvSpPr txBox="1"/>
          <p:nvPr/>
        </p:nvSpPr>
        <p:spPr>
          <a:xfrm>
            <a:off x="6732240" y="1196752"/>
            <a:ext cx="1800200" cy="646331"/>
          </a:xfrm>
          <a:prstGeom prst="rect">
            <a:avLst/>
          </a:prstGeom>
          <a:noFill/>
        </p:spPr>
        <p:txBody>
          <a:bodyPr wrap="square" rtlCol="0">
            <a:spAutoFit/>
          </a:bodyPr>
          <a:lstStyle/>
          <a:p>
            <a:r>
              <a:rPr lang="en-IN" dirty="0"/>
              <a:t>Feature</a:t>
            </a:r>
          </a:p>
          <a:p>
            <a:r>
              <a:rPr lang="en-IN" dirty="0"/>
              <a:t>extraction</a:t>
            </a:r>
          </a:p>
        </p:txBody>
      </p:sp>
      <p:sp>
        <p:nvSpPr>
          <p:cNvPr id="32" name="TextBox 31"/>
          <p:cNvSpPr txBox="1"/>
          <p:nvPr/>
        </p:nvSpPr>
        <p:spPr>
          <a:xfrm>
            <a:off x="6732240" y="3501008"/>
            <a:ext cx="1872208" cy="646331"/>
          </a:xfrm>
          <a:prstGeom prst="rect">
            <a:avLst/>
          </a:prstGeom>
          <a:noFill/>
        </p:spPr>
        <p:txBody>
          <a:bodyPr wrap="square" rtlCol="0">
            <a:spAutoFit/>
          </a:bodyPr>
          <a:lstStyle/>
          <a:p>
            <a:r>
              <a:rPr lang="en-IN" dirty="0"/>
              <a:t>Training  the  classifier</a:t>
            </a:r>
          </a:p>
        </p:txBody>
      </p:sp>
      <p:sp>
        <p:nvSpPr>
          <p:cNvPr id="34" name="TextBox 33"/>
          <p:cNvSpPr txBox="1"/>
          <p:nvPr/>
        </p:nvSpPr>
        <p:spPr>
          <a:xfrm>
            <a:off x="3779912" y="3613666"/>
            <a:ext cx="1656184" cy="646331"/>
          </a:xfrm>
          <a:prstGeom prst="rect">
            <a:avLst/>
          </a:prstGeom>
          <a:noFill/>
        </p:spPr>
        <p:txBody>
          <a:bodyPr wrap="square" rtlCol="0">
            <a:spAutoFit/>
          </a:bodyPr>
          <a:lstStyle/>
          <a:p>
            <a:r>
              <a:rPr lang="en-IN" dirty="0"/>
              <a:t>News  </a:t>
            </a:r>
          </a:p>
          <a:p>
            <a:r>
              <a:rPr lang="en-IN" dirty="0"/>
              <a:t>classification</a:t>
            </a:r>
          </a:p>
        </p:txBody>
      </p:sp>
      <p:sp>
        <p:nvSpPr>
          <p:cNvPr id="35" name="TextBox 34"/>
          <p:cNvSpPr txBox="1"/>
          <p:nvPr/>
        </p:nvSpPr>
        <p:spPr>
          <a:xfrm>
            <a:off x="3779912" y="5445224"/>
            <a:ext cx="1800200" cy="646331"/>
          </a:xfrm>
          <a:prstGeom prst="rect">
            <a:avLst/>
          </a:prstGeom>
          <a:noFill/>
        </p:spPr>
        <p:txBody>
          <a:bodyPr wrap="square" rtlCol="0">
            <a:spAutoFit/>
          </a:bodyPr>
          <a:lstStyle/>
          <a:p>
            <a:r>
              <a:rPr lang="en-IN" dirty="0"/>
              <a:t>Truthful</a:t>
            </a:r>
          </a:p>
          <a:p>
            <a:r>
              <a:rPr lang="en-IN" dirty="0"/>
              <a:t>news</a:t>
            </a:r>
          </a:p>
        </p:txBody>
      </p:sp>
      <p:sp>
        <p:nvSpPr>
          <p:cNvPr id="36" name="TextBox 35"/>
          <p:cNvSpPr txBox="1"/>
          <p:nvPr/>
        </p:nvSpPr>
        <p:spPr>
          <a:xfrm>
            <a:off x="755576" y="3501008"/>
            <a:ext cx="1872208" cy="369332"/>
          </a:xfrm>
          <a:prstGeom prst="rect">
            <a:avLst/>
          </a:prstGeom>
          <a:noFill/>
        </p:spPr>
        <p:txBody>
          <a:bodyPr wrap="square" rtlCol="0">
            <a:spAutoFit/>
          </a:bodyPr>
          <a:lstStyle/>
          <a:p>
            <a:r>
              <a:rPr lang="en-IN" dirty="0"/>
              <a:t>Fake news</a:t>
            </a:r>
          </a:p>
        </p:txBody>
      </p:sp>
      <p:sp>
        <p:nvSpPr>
          <p:cNvPr id="37" name="Title 36"/>
          <p:cNvSpPr>
            <a:spLocks noGrp="1"/>
          </p:cNvSpPr>
          <p:nvPr>
            <p:ph type="title"/>
          </p:nvPr>
        </p:nvSpPr>
        <p:spPr>
          <a:xfrm>
            <a:off x="0" y="220359"/>
            <a:ext cx="3528392" cy="680881"/>
          </a:xfrm>
        </p:spPr>
        <p:txBody>
          <a:bodyPr>
            <a:normAutofit/>
          </a:bodyPr>
          <a:lstStyle/>
          <a:p>
            <a:r>
              <a:rPr lang="en-IN" dirty="0"/>
              <a:t>Work Flow:</a:t>
            </a:r>
          </a:p>
        </p:txBody>
      </p:sp>
    </p:spTree>
    <p:extLst>
      <p:ext uri="{BB962C8B-B14F-4D97-AF65-F5344CB8AC3E}">
        <p14:creationId xmlns:p14="http://schemas.microsoft.com/office/powerpoint/2010/main" val="536383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5245"/>
            <a:ext cx="7773308" cy="1658565"/>
          </a:xfrm>
        </p:spPr>
        <p:txBody>
          <a:bodyPr>
            <a:normAutofit/>
          </a:bodyPr>
          <a:lstStyle/>
          <a:p>
            <a:r>
              <a:rPr lang="en-IN" sz="3400" dirty="0"/>
              <a:t>Advantages of proposed method</a:t>
            </a:r>
          </a:p>
        </p:txBody>
      </p:sp>
      <p:sp>
        <p:nvSpPr>
          <p:cNvPr id="3" name="Subtitle 2"/>
          <p:cNvSpPr>
            <a:spLocks noGrp="1"/>
          </p:cNvSpPr>
          <p:nvPr>
            <p:ph type="subTitle" idx="1"/>
          </p:nvPr>
        </p:nvSpPr>
        <p:spPr>
          <a:xfrm>
            <a:off x="683568" y="1772816"/>
            <a:ext cx="7773308" cy="4896544"/>
          </a:xfrm>
        </p:spPr>
        <p:txBody>
          <a:bodyPr>
            <a:noAutofit/>
          </a:bodyPr>
          <a:lstStyle/>
          <a:p>
            <a:pPr marL="342900" indent="-342900" algn="l">
              <a:buFont typeface="Arial" panose="020B0604020202020204" pitchFamily="34" charset="0"/>
              <a:buChar char="•"/>
            </a:pPr>
            <a:r>
              <a:rPr lang="en-US" sz="2000" b="1" dirty="0">
                <a:effectLst/>
              </a:rPr>
              <a:t>Simple</a:t>
            </a:r>
            <a:r>
              <a:rPr lang="en-US" sz="2000" dirty="0">
                <a:effectLst/>
              </a:rPr>
              <a:t> to implement and intuitive to understand</a:t>
            </a:r>
          </a:p>
          <a:p>
            <a:pPr marL="342900" indent="-342900" algn="l">
              <a:buFont typeface="Arial" panose="020B0604020202020204" pitchFamily="34" charset="0"/>
              <a:buChar char="•"/>
            </a:pPr>
            <a:r>
              <a:rPr lang="en-US" sz="2000" dirty="0">
                <a:effectLst/>
              </a:rPr>
              <a:t>Can learn </a:t>
            </a:r>
            <a:r>
              <a:rPr lang="en-US" sz="2000" b="1" dirty="0">
                <a:effectLst/>
              </a:rPr>
              <a:t>non-linear decision boundaries</a:t>
            </a:r>
            <a:r>
              <a:rPr lang="en-US" sz="2000" dirty="0">
                <a:effectLst/>
              </a:rPr>
              <a:t> when used for </a:t>
            </a:r>
            <a:r>
              <a:rPr lang="en-US" sz="2000" dirty="0" err="1">
                <a:effectLst/>
              </a:rPr>
              <a:t>classfication</a:t>
            </a:r>
            <a:r>
              <a:rPr lang="en-US" sz="2000" dirty="0">
                <a:effectLst/>
              </a:rPr>
              <a:t> and regression. Can came up with a highly flexible decision boundary adjusting the value of K.</a:t>
            </a:r>
          </a:p>
          <a:p>
            <a:pPr marL="342900" indent="-342900" algn="l">
              <a:buFont typeface="Arial" panose="020B0604020202020204" pitchFamily="34" charset="0"/>
              <a:buChar char="•"/>
            </a:pPr>
            <a:r>
              <a:rPr lang="en-US" sz="2000" b="1" dirty="0">
                <a:effectLst/>
              </a:rPr>
              <a:t>No Training Time for classification/regression : </a:t>
            </a:r>
            <a:r>
              <a:rPr lang="en-US" sz="2000" dirty="0">
                <a:effectLst/>
              </a:rPr>
              <a:t>The KNN algorithm has no explicit training step and all the work happens during prediction</a:t>
            </a:r>
          </a:p>
          <a:p>
            <a:pPr marL="342900" indent="-342900" algn="l">
              <a:buFont typeface="Arial" panose="020B0604020202020204" pitchFamily="34" charset="0"/>
              <a:buChar char="•"/>
            </a:pPr>
            <a:r>
              <a:rPr lang="en-US" sz="2000" b="1" dirty="0">
                <a:effectLst/>
              </a:rPr>
              <a:t>Constantly evolves with new data</a:t>
            </a:r>
            <a:r>
              <a:rPr lang="en-US" sz="2000" dirty="0">
                <a:effectLst/>
              </a:rPr>
              <a:t>: Since there is no explicit training step, as we keep adding new data to the dataset, the prediction is adjusted without having to retrain a new model.</a:t>
            </a:r>
          </a:p>
          <a:p>
            <a:pPr algn="l"/>
            <a:endParaRPr lang="en-IN" sz="1800" dirty="0"/>
          </a:p>
        </p:txBody>
      </p:sp>
    </p:spTree>
    <p:extLst>
      <p:ext uri="{BB962C8B-B14F-4D97-AF65-F5344CB8AC3E}">
        <p14:creationId xmlns:p14="http://schemas.microsoft.com/office/powerpoint/2010/main" val="2062221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346" y="692696"/>
            <a:ext cx="7765322" cy="5976664"/>
          </a:xfrm>
        </p:spPr>
        <p:txBody>
          <a:bodyPr/>
          <a:lstStyle/>
          <a:p>
            <a:pPr marL="342900" indent="-342900"/>
            <a:r>
              <a:rPr lang="en-US" dirty="0">
                <a:effectLst/>
              </a:rPr>
              <a:t>Passive-Aggressive algorithms are generally used for large-scale learning. It is one of the few ‘</a:t>
            </a:r>
            <a:r>
              <a:rPr lang="en-US" b="1" dirty="0">
                <a:effectLst/>
              </a:rPr>
              <a:t>online-learning algorithms</a:t>
            </a:r>
            <a:r>
              <a:rPr lang="en-US" dirty="0">
                <a:effectLst/>
              </a:rPr>
              <a:t>‘. </a:t>
            </a:r>
          </a:p>
          <a:p>
            <a:pPr marL="342900" indent="-342900"/>
            <a:r>
              <a:rPr lang="en-US" dirty="0">
                <a:effectLst/>
              </a:rPr>
              <a:t>In online machine learning algorithms, the input data comes in sequential order and the machine learning model is updated step-by-step, as opposed to batch learning, where the entire training dataset is used at once.</a:t>
            </a:r>
          </a:p>
          <a:p>
            <a:endParaRPr lang="en-IN" dirty="0"/>
          </a:p>
        </p:txBody>
      </p:sp>
    </p:spTree>
    <p:extLst>
      <p:ext uri="{BB962C8B-B14F-4D97-AF65-F5344CB8AC3E}">
        <p14:creationId xmlns:p14="http://schemas.microsoft.com/office/powerpoint/2010/main" val="4004890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620688"/>
            <a:ext cx="7773308" cy="801043"/>
          </a:xfrm>
        </p:spPr>
        <p:txBody>
          <a:bodyPr>
            <a:normAutofit/>
          </a:bodyPr>
          <a:lstStyle/>
          <a:p>
            <a:r>
              <a:rPr lang="en-IN" sz="3600" dirty="0"/>
              <a:t>conclusion</a:t>
            </a:r>
          </a:p>
        </p:txBody>
      </p:sp>
      <p:sp>
        <p:nvSpPr>
          <p:cNvPr id="3" name="Subtitle 2"/>
          <p:cNvSpPr>
            <a:spLocks noGrp="1"/>
          </p:cNvSpPr>
          <p:nvPr>
            <p:ph type="subTitle" idx="1"/>
          </p:nvPr>
        </p:nvSpPr>
        <p:spPr>
          <a:xfrm>
            <a:off x="685347" y="1916832"/>
            <a:ext cx="7773308" cy="4536504"/>
          </a:xfrm>
        </p:spPr>
        <p:txBody>
          <a:bodyPr/>
          <a:lstStyle/>
          <a:p>
            <a:r>
              <a:rPr lang="en-US" b="0" i="0" dirty="0">
                <a:solidFill>
                  <a:srgbClr val="D1D5DB"/>
                </a:solidFill>
                <a:effectLst/>
                <a:latin typeface="Söhne"/>
              </a:rPr>
              <a:t>In conclusion, the project underscores the importance of leveraging machine learning techniques, such as logistic regression and decision trees, to combat the spread of fake news. While each model has its merits, the pursuit of more accurate and reliable fake news detection systems requires a holistic approach that considers the strengths and weaknesses of various methods. Through ongoing research and development, we can contribute to a more trustworthy and informed society, where credible information prevails over misinformation.</a:t>
            </a:r>
            <a:endParaRPr lang="en-IN" dirty="0"/>
          </a:p>
        </p:txBody>
      </p:sp>
    </p:spTree>
    <p:extLst>
      <p:ext uri="{BB962C8B-B14F-4D97-AF65-F5344CB8AC3E}">
        <p14:creationId xmlns:p14="http://schemas.microsoft.com/office/powerpoint/2010/main" val="2083756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692696"/>
            <a:ext cx="7773308" cy="657027"/>
          </a:xfrm>
        </p:spPr>
        <p:txBody>
          <a:bodyPr>
            <a:normAutofit/>
          </a:bodyPr>
          <a:lstStyle/>
          <a:p>
            <a:r>
              <a:rPr lang="en-IN" sz="3600" dirty="0"/>
              <a:t>Reference link</a:t>
            </a:r>
          </a:p>
        </p:txBody>
      </p:sp>
      <p:sp>
        <p:nvSpPr>
          <p:cNvPr id="3" name="Subtitle 2"/>
          <p:cNvSpPr>
            <a:spLocks noGrp="1"/>
          </p:cNvSpPr>
          <p:nvPr>
            <p:ph type="subTitle" idx="1"/>
          </p:nvPr>
        </p:nvSpPr>
        <p:spPr>
          <a:xfrm>
            <a:off x="685347" y="1700808"/>
            <a:ext cx="7773308" cy="4752528"/>
          </a:xfrm>
        </p:spPr>
        <p:txBody>
          <a:bodyPr>
            <a:normAutofit/>
          </a:bodyPr>
          <a:lstStyle/>
          <a:p>
            <a:pPr marL="342900" indent="-342900" algn="l">
              <a:buFont typeface="Arial" panose="020B0604020202020204" pitchFamily="34" charset="0"/>
              <a:buChar char="•"/>
            </a:pPr>
            <a:r>
              <a:rPr lang="en-US" sz="1600" dirty="0">
                <a:effectLst/>
              </a:rPr>
              <a:t>Ahmad, </a:t>
            </a:r>
            <a:r>
              <a:rPr lang="en-US" sz="1600" dirty="0" err="1">
                <a:effectLst/>
              </a:rPr>
              <a:t>Iftikhar</a:t>
            </a:r>
            <a:r>
              <a:rPr lang="en-US" sz="1600" dirty="0">
                <a:effectLst/>
              </a:rPr>
              <a:t>, et al. "Fake news detection using machine learning ensemble methods." </a:t>
            </a:r>
            <a:r>
              <a:rPr lang="en-US" sz="1600" i="1" dirty="0">
                <a:effectLst/>
              </a:rPr>
              <a:t>Complexity</a:t>
            </a:r>
            <a:r>
              <a:rPr lang="en-US" sz="1600" dirty="0">
                <a:effectLst/>
              </a:rPr>
              <a:t> 2020 (2020).</a:t>
            </a:r>
          </a:p>
          <a:p>
            <a:pPr marL="342900" indent="-342900" algn="l">
              <a:buFont typeface="Arial" panose="020B0604020202020204" pitchFamily="34" charset="0"/>
              <a:buChar char="•"/>
            </a:pPr>
            <a:r>
              <a:rPr lang="en-US" sz="1600" dirty="0" err="1">
                <a:effectLst/>
              </a:rPr>
              <a:t>Manzoor</a:t>
            </a:r>
            <a:r>
              <a:rPr lang="en-US" sz="1600" dirty="0">
                <a:effectLst/>
              </a:rPr>
              <a:t>, Syed </a:t>
            </a:r>
            <a:r>
              <a:rPr lang="en-US" sz="1600" dirty="0" err="1">
                <a:effectLst/>
              </a:rPr>
              <a:t>Ishfaq</a:t>
            </a:r>
            <a:r>
              <a:rPr lang="en-US" sz="1600" dirty="0">
                <a:effectLst/>
              </a:rPr>
              <a:t>, and Jimmy </a:t>
            </a:r>
            <a:r>
              <a:rPr lang="en-US" sz="1600" dirty="0" err="1">
                <a:effectLst/>
              </a:rPr>
              <a:t>Singla</a:t>
            </a:r>
            <a:r>
              <a:rPr lang="en-US" sz="1600" dirty="0">
                <a:effectLst/>
              </a:rPr>
              <a:t>. "Fake news detection using machine learning approaches: A systematic review." </a:t>
            </a:r>
            <a:r>
              <a:rPr lang="en-US" sz="1600" i="1" dirty="0">
                <a:effectLst/>
              </a:rPr>
              <a:t>2019 3rd international conference on trends in electronics and informatics (ICOEI)</a:t>
            </a:r>
            <a:r>
              <a:rPr lang="en-US" sz="1600" dirty="0">
                <a:effectLst/>
              </a:rPr>
              <a:t>. IEEE, 2019.</a:t>
            </a:r>
          </a:p>
          <a:p>
            <a:pPr marL="342900" indent="-342900" algn="l">
              <a:buFont typeface="Arial" panose="020B0604020202020204" pitchFamily="34" charset="0"/>
              <a:buChar char="•"/>
            </a:pPr>
            <a:r>
              <a:rPr lang="en-IN" sz="1600" dirty="0">
                <a:effectLst/>
              </a:rPr>
              <a:t>Zhou, </a:t>
            </a:r>
            <a:r>
              <a:rPr lang="en-IN" sz="1600" dirty="0" err="1">
                <a:effectLst/>
              </a:rPr>
              <a:t>Xinyi</a:t>
            </a:r>
            <a:r>
              <a:rPr lang="en-IN" sz="1600" dirty="0">
                <a:effectLst/>
              </a:rPr>
              <a:t>, and Reza </a:t>
            </a:r>
            <a:r>
              <a:rPr lang="en-IN" sz="1600" dirty="0" err="1">
                <a:effectLst/>
              </a:rPr>
              <a:t>Zafarani</a:t>
            </a:r>
            <a:r>
              <a:rPr lang="en-IN" sz="1600" dirty="0">
                <a:effectLst/>
              </a:rPr>
              <a:t>. "A survey of fake news: Fundamental theories, detection methods, and opportunities." </a:t>
            </a:r>
            <a:r>
              <a:rPr lang="en-IN" sz="1600" i="1" dirty="0">
                <a:effectLst/>
              </a:rPr>
              <a:t>ACM Computing Surveys (CSUR)</a:t>
            </a:r>
            <a:r>
              <a:rPr lang="en-IN" sz="1600" dirty="0">
                <a:effectLst/>
              </a:rPr>
              <a:t> 53.5 (2020):.</a:t>
            </a:r>
          </a:p>
          <a:p>
            <a:pPr marL="342900" indent="-342900" algn="l">
              <a:buFont typeface="Arial" panose="020B0604020202020204" pitchFamily="34" charset="0"/>
              <a:buChar char="•"/>
            </a:pPr>
            <a:r>
              <a:rPr lang="en-US" sz="1600" dirty="0">
                <a:effectLst/>
              </a:rPr>
              <a:t>Zhang, </a:t>
            </a:r>
            <a:r>
              <a:rPr lang="en-US" sz="1600" dirty="0" err="1">
                <a:effectLst/>
              </a:rPr>
              <a:t>Xichen</a:t>
            </a:r>
            <a:r>
              <a:rPr lang="en-US" sz="1600" dirty="0">
                <a:effectLst/>
              </a:rPr>
              <a:t>, and Ali A. </a:t>
            </a:r>
            <a:r>
              <a:rPr lang="en-US" sz="1600" dirty="0" err="1">
                <a:effectLst/>
              </a:rPr>
              <a:t>Ghorbani</a:t>
            </a:r>
            <a:r>
              <a:rPr lang="en-US" sz="1600" dirty="0">
                <a:effectLst/>
              </a:rPr>
              <a:t>. "An overview of online fake news: Characterization, detection, and discussion." </a:t>
            </a:r>
            <a:r>
              <a:rPr lang="en-US" sz="1600" i="1" dirty="0">
                <a:effectLst/>
              </a:rPr>
              <a:t>Information Processing &amp; Management</a:t>
            </a:r>
            <a:r>
              <a:rPr lang="en-US" sz="1600" dirty="0">
                <a:effectLst/>
              </a:rPr>
              <a:t> 57.2 (2020).</a:t>
            </a:r>
            <a:endParaRPr lang="en-IN" sz="1600" dirty="0"/>
          </a:p>
        </p:txBody>
      </p:sp>
    </p:spTree>
    <p:extLst>
      <p:ext uri="{BB962C8B-B14F-4D97-AF65-F5344CB8AC3E}">
        <p14:creationId xmlns:p14="http://schemas.microsoft.com/office/powerpoint/2010/main" val="1860031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231"/>
            <a:ext cx="8229600" cy="907504"/>
          </a:xfrm>
        </p:spPr>
        <p:txBody>
          <a:bodyPr>
            <a:normAutofit/>
          </a:bodyPr>
          <a:lstStyle/>
          <a:p>
            <a:r>
              <a:rPr lang="en-IN" dirty="0"/>
              <a:t>Introduction</a:t>
            </a:r>
          </a:p>
        </p:txBody>
      </p:sp>
      <p:sp>
        <p:nvSpPr>
          <p:cNvPr id="3" name="Content Placeholder 2"/>
          <p:cNvSpPr>
            <a:spLocks noGrp="1"/>
          </p:cNvSpPr>
          <p:nvPr>
            <p:ph idx="1"/>
          </p:nvPr>
        </p:nvSpPr>
        <p:spPr>
          <a:xfrm>
            <a:off x="467544" y="1124744"/>
            <a:ext cx="8229600" cy="5328592"/>
          </a:xfrm>
        </p:spPr>
        <p:txBody>
          <a:bodyPr>
            <a:normAutofit/>
          </a:bodyPr>
          <a:lstStyle/>
          <a:p>
            <a:pPr lvl="0" algn="just"/>
            <a:r>
              <a:rPr lang="en-IN" dirty="0"/>
              <a:t>After the advent of world wide web Data has been increasing at an unprecedented range in an exponential manner and is producing 2.7 quintillion bytes of data everyday. The content of the data may be either fake or true.</a:t>
            </a:r>
          </a:p>
          <a:p>
            <a:pPr marL="0" lvl="0" indent="0" algn="just">
              <a:buNone/>
            </a:pPr>
            <a:endParaRPr lang="en-IN" dirty="0"/>
          </a:p>
          <a:p>
            <a:pPr lvl="0" algn="just"/>
            <a:r>
              <a:rPr lang="en-IN" dirty="0"/>
              <a:t>The definition of fake news is information that pushes people down the wrong road .Fake news is spreading like wildfire these days, and people are sharing it without confirming it. </a:t>
            </a:r>
          </a:p>
          <a:p>
            <a:pPr marL="0" lvl="0" indent="0" algn="just">
              <a:buNone/>
            </a:pPr>
            <a:endParaRPr lang="en-IN" dirty="0"/>
          </a:p>
          <a:p>
            <a:pPr lvl="0" algn="just"/>
            <a:r>
              <a:rPr lang="en-IN" dirty="0"/>
              <a:t>The primary </a:t>
            </a:r>
            <a:r>
              <a:rPr lang="en-US" dirty="0"/>
              <a:t>objective of this project is to </a:t>
            </a:r>
            <a:r>
              <a:rPr lang="en-IN" dirty="0"/>
              <a:t>detect the fake news using the NLP algorithms.</a:t>
            </a:r>
          </a:p>
          <a:p>
            <a:pPr marL="0" indent="0">
              <a:buNone/>
            </a:pPr>
            <a:endParaRPr lang="en-IN" dirty="0"/>
          </a:p>
        </p:txBody>
      </p:sp>
    </p:spTree>
    <p:extLst>
      <p:ext uri="{BB962C8B-B14F-4D97-AF65-F5344CB8AC3E}">
        <p14:creationId xmlns:p14="http://schemas.microsoft.com/office/powerpoint/2010/main" val="418069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p:txBody>
          <a:bodyPr>
            <a:normAutofit fontScale="92500" lnSpcReduction="10000"/>
          </a:bodyPr>
          <a:lstStyle/>
          <a:p>
            <a:pPr lvl="0" algn="just"/>
            <a:r>
              <a:rPr lang="en-IN" dirty="0"/>
              <a:t>It is important to detect the fake news to get a credibility of the news. This project helps to find a way to utilize Natural Language Processing (NLP) to identify and classify fake news articles. The main objective is to detect the fake news, which is a classic text classification problem.</a:t>
            </a:r>
          </a:p>
          <a:p>
            <a:pPr marL="0" indent="0" algn="just">
              <a:buNone/>
            </a:pPr>
            <a:endParaRPr lang="en-IN" dirty="0"/>
          </a:p>
          <a:p>
            <a:pPr lvl="0" algn="just"/>
            <a:r>
              <a:rPr lang="en-IN" dirty="0"/>
              <a:t>We propose also a dataset of fake and true news to train the proposed system. Obtained results show the efficiency of the system. In this work, we propose a system for Fake news detection that uses machine learning techniques.</a:t>
            </a:r>
          </a:p>
          <a:p>
            <a:endParaRPr lang="en-IN" dirty="0"/>
          </a:p>
        </p:txBody>
      </p:sp>
    </p:spTree>
    <p:extLst>
      <p:ext uri="{BB962C8B-B14F-4D97-AF65-F5344CB8AC3E}">
        <p14:creationId xmlns:p14="http://schemas.microsoft.com/office/powerpoint/2010/main" val="316640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4625"/>
            <a:ext cx="7765321" cy="864096"/>
          </a:xfrm>
        </p:spPr>
        <p:txBody>
          <a:bodyPr/>
          <a:lstStyle/>
          <a:p>
            <a:r>
              <a:rPr lang="en-IN" dirty="0"/>
              <a:t>Literature review: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4213289"/>
              </p:ext>
            </p:extLst>
          </p:nvPr>
        </p:nvGraphicFramePr>
        <p:xfrm>
          <a:off x="683568" y="1065181"/>
          <a:ext cx="7764464" cy="5685747"/>
        </p:xfrm>
        <a:graphic>
          <a:graphicData uri="http://schemas.openxmlformats.org/drawingml/2006/table">
            <a:tbl>
              <a:tblPr firstRow="1" bandRow="1">
                <a:tableStyleId>{073A0DAA-6AF3-43AB-8588-CEC1D06C72B9}</a:tableStyleId>
              </a:tblPr>
              <a:tblGrid>
                <a:gridCol w="1941116">
                  <a:extLst>
                    <a:ext uri="{9D8B030D-6E8A-4147-A177-3AD203B41FA5}">
                      <a16:colId xmlns:a16="http://schemas.microsoft.com/office/drawing/2014/main" val="20000"/>
                    </a:ext>
                  </a:extLst>
                </a:gridCol>
                <a:gridCol w="1941116">
                  <a:extLst>
                    <a:ext uri="{9D8B030D-6E8A-4147-A177-3AD203B41FA5}">
                      <a16:colId xmlns:a16="http://schemas.microsoft.com/office/drawing/2014/main" val="20001"/>
                    </a:ext>
                  </a:extLst>
                </a:gridCol>
                <a:gridCol w="1941116">
                  <a:extLst>
                    <a:ext uri="{9D8B030D-6E8A-4147-A177-3AD203B41FA5}">
                      <a16:colId xmlns:a16="http://schemas.microsoft.com/office/drawing/2014/main" val="20002"/>
                    </a:ext>
                  </a:extLst>
                </a:gridCol>
                <a:gridCol w="1941116">
                  <a:extLst>
                    <a:ext uri="{9D8B030D-6E8A-4147-A177-3AD203B41FA5}">
                      <a16:colId xmlns:a16="http://schemas.microsoft.com/office/drawing/2014/main" val="20003"/>
                    </a:ext>
                  </a:extLst>
                </a:gridCol>
              </a:tblGrid>
              <a:tr h="829867">
                <a:tc>
                  <a:txBody>
                    <a:bodyPr/>
                    <a:lstStyle/>
                    <a:p>
                      <a:r>
                        <a:rPr lang="en-IN" dirty="0" err="1">
                          <a:latin typeface="+mn-lt"/>
                        </a:rPr>
                        <a:t>Tiltle</a:t>
                      </a:r>
                      <a:endParaRPr lang="en-IN" dirty="0">
                        <a:latin typeface="+mn-lt"/>
                      </a:endParaRPr>
                    </a:p>
                  </a:txBody>
                  <a:tcPr/>
                </a:tc>
                <a:tc>
                  <a:txBody>
                    <a:bodyPr/>
                    <a:lstStyle/>
                    <a:p>
                      <a:r>
                        <a:rPr lang="en-IN" dirty="0"/>
                        <a:t>Introduction</a:t>
                      </a:r>
                    </a:p>
                  </a:txBody>
                  <a:tcPr/>
                </a:tc>
                <a:tc>
                  <a:txBody>
                    <a:bodyPr/>
                    <a:lstStyle/>
                    <a:p>
                      <a:r>
                        <a:rPr lang="en-IN" dirty="0"/>
                        <a:t>Methods</a:t>
                      </a:r>
                      <a:r>
                        <a:rPr lang="en-IN" baseline="0" dirty="0"/>
                        <a:t> Used</a:t>
                      </a:r>
                      <a:endParaRPr lang="en-IN" dirty="0"/>
                    </a:p>
                  </a:txBody>
                  <a:tcPr/>
                </a:tc>
                <a:tc>
                  <a:txBody>
                    <a:bodyPr/>
                    <a:lstStyle/>
                    <a:p>
                      <a:r>
                        <a:rPr lang="en-IN" dirty="0"/>
                        <a:t>Conclusion</a:t>
                      </a:r>
                    </a:p>
                  </a:txBody>
                  <a:tcPr/>
                </a:tc>
                <a:extLst>
                  <a:ext uri="{0D108BD9-81ED-4DB2-BD59-A6C34878D82A}">
                    <a16:rowId xmlns:a16="http://schemas.microsoft.com/office/drawing/2014/main" val="10000"/>
                  </a:ext>
                </a:extLst>
              </a:tr>
              <a:tr h="2326040">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800" dirty="0">
                          <a:effectLst/>
                          <a:latin typeface="+mn-lt"/>
                          <a:ea typeface="Calibri"/>
                          <a:cs typeface="Times New Roman"/>
                        </a:rPr>
                        <a:t>Fake News Detection Using Machine Learning Ensemble Methods</a:t>
                      </a:r>
                    </a:p>
                    <a:p>
                      <a:pPr>
                        <a:lnSpc>
                          <a:spcPct val="107000"/>
                        </a:lnSpc>
                        <a:spcAft>
                          <a:spcPts val="0"/>
                        </a:spcAft>
                      </a:pPr>
                      <a:endParaRPr lang="en-IN" sz="1100" dirty="0">
                        <a:effectLst/>
                        <a:latin typeface="+mn-lt"/>
                        <a:ea typeface="Calibri"/>
                        <a:cs typeface="Times New Roman"/>
                      </a:endParaRPr>
                    </a:p>
                  </a:txBody>
                  <a:tcPr marL="68580" marR="68580" marT="0" marB="0"/>
                </a:tc>
                <a:tc>
                  <a:txBody>
                    <a:bodyPr/>
                    <a:lstStyle/>
                    <a:p>
                      <a:r>
                        <a:rPr lang="en-IN" sz="1600" kern="1200" dirty="0">
                          <a:solidFill>
                            <a:schemeClr val="dk1"/>
                          </a:solidFill>
                          <a:effectLst/>
                          <a:latin typeface="+mn-lt"/>
                          <a:ea typeface="+mn-ea"/>
                          <a:cs typeface="+mn-cs"/>
                        </a:rPr>
                        <a:t>In this research, we discussed the problem of classifying fake news articles using machine learning models and ensemble techniques</a:t>
                      </a:r>
                      <a:endParaRPr lang="en-IN" sz="1600" dirty="0"/>
                    </a:p>
                  </a:txBody>
                  <a:tcPr/>
                </a:tc>
                <a:tc>
                  <a:txBody>
                    <a:bodyPr/>
                    <a:lstStyle/>
                    <a:p>
                      <a:pPr lvl="0"/>
                      <a:r>
                        <a:rPr lang="en-IN" sz="1600" kern="1200" dirty="0">
                          <a:solidFill>
                            <a:schemeClr val="dk1"/>
                          </a:solidFill>
                          <a:effectLst/>
                          <a:latin typeface="+mn-lt"/>
                          <a:ea typeface="+mn-ea"/>
                          <a:cs typeface="+mn-cs"/>
                        </a:rPr>
                        <a:t>Logistic Regression,</a:t>
                      </a:r>
                    </a:p>
                    <a:p>
                      <a:pPr lvl="0"/>
                      <a:r>
                        <a:rPr lang="en-IN" sz="1600" kern="1200" dirty="0">
                          <a:solidFill>
                            <a:schemeClr val="dk1"/>
                          </a:solidFill>
                          <a:effectLst/>
                          <a:latin typeface="+mn-lt"/>
                          <a:ea typeface="+mn-ea"/>
                          <a:cs typeface="+mn-cs"/>
                        </a:rPr>
                        <a:t>Support Vector Machine,</a:t>
                      </a:r>
                    </a:p>
                    <a:p>
                      <a:pPr lvl="0"/>
                      <a:r>
                        <a:rPr lang="en-IN" sz="1600" kern="1200" dirty="0">
                          <a:solidFill>
                            <a:schemeClr val="dk1"/>
                          </a:solidFill>
                          <a:effectLst/>
                          <a:latin typeface="+mn-lt"/>
                          <a:ea typeface="+mn-ea"/>
                          <a:cs typeface="+mn-cs"/>
                        </a:rPr>
                        <a:t>Ensemble Learners,</a:t>
                      </a:r>
                    </a:p>
                    <a:p>
                      <a:pPr lvl="0"/>
                      <a:r>
                        <a:rPr lang="en-IN" sz="1600" kern="1200" dirty="0">
                          <a:solidFill>
                            <a:schemeClr val="dk1"/>
                          </a:solidFill>
                          <a:effectLst/>
                          <a:latin typeface="+mn-lt"/>
                          <a:ea typeface="+mn-ea"/>
                          <a:cs typeface="+mn-cs"/>
                        </a:rPr>
                        <a:t>Random Forest </a:t>
                      </a:r>
                    </a:p>
                    <a:p>
                      <a:endParaRPr lang="en-IN" sz="1600" dirty="0"/>
                    </a:p>
                  </a:txBody>
                  <a:tcPr/>
                </a:tc>
                <a:tc>
                  <a:txBody>
                    <a:bodyPr/>
                    <a:lstStyle/>
                    <a:p>
                      <a:r>
                        <a:rPr lang="en-IN" sz="1600" kern="1200" dirty="0">
                          <a:solidFill>
                            <a:schemeClr val="dk1"/>
                          </a:solidFill>
                          <a:effectLst/>
                          <a:latin typeface="+mn-lt"/>
                          <a:ea typeface="+mn-ea"/>
                          <a:cs typeface="+mn-cs"/>
                        </a:rPr>
                        <a:t>The ensemble learners have shown an overall better score on all performance metrics as compared to the individual learners.</a:t>
                      </a:r>
                      <a:endParaRPr lang="en-IN" sz="1600" dirty="0"/>
                    </a:p>
                  </a:txBody>
                  <a:tcPr/>
                </a:tc>
                <a:extLst>
                  <a:ext uri="{0D108BD9-81ED-4DB2-BD59-A6C34878D82A}">
                    <a16:rowId xmlns:a16="http://schemas.microsoft.com/office/drawing/2014/main" val="10001"/>
                  </a:ext>
                </a:extLst>
              </a:tr>
              <a:tr h="0">
                <a:tc>
                  <a:txBody>
                    <a:bodyPr/>
                    <a:lstStyle/>
                    <a:p>
                      <a:pPr>
                        <a:lnSpc>
                          <a:spcPct val="107000"/>
                        </a:lnSpc>
                        <a:spcAft>
                          <a:spcPts val="0"/>
                        </a:spcAft>
                      </a:pPr>
                      <a:r>
                        <a:rPr lang="en-IN" sz="1800" b="0" kern="1200" dirty="0">
                          <a:solidFill>
                            <a:schemeClr val="dk1"/>
                          </a:solidFill>
                          <a:effectLst/>
                          <a:latin typeface="+mn-lt"/>
                          <a:ea typeface="+mn-ea"/>
                          <a:cs typeface="+mn-cs"/>
                        </a:rPr>
                        <a:t>An overview of online fake news: Characterization, detection, and discussion</a:t>
                      </a:r>
                      <a:endParaRPr lang="en-IN" sz="1100" b="0" dirty="0">
                        <a:effectLst/>
                        <a:latin typeface="Calibri"/>
                        <a:ea typeface="Calibri"/>
                        <a:cs typeface="Times New Roman"/>
                      </a:endParaRPr>
                    </a:p>
                  </a:txBody>
                  <a:tcPr marL="68580" marR="68580" marT="0" marB="0"/>
                </a:tc>
                <a:tc>
                  <a:txBody>
                    <a:bodyPr/>
                    <a:lstStyle/>
                    <a:p>
                      <a:pPr algn="l"/>
                      <a:r>
                        <a:rPr lang="en-IN" sz="1600" kern="1200" dirty="0">
                          <a:solidFill>
                            <a:schemeClr val="dk1"/>
                          </a:solidFill>
                          <a:effectLst/>
                          <a:latin typeface="+mn-lt"/>
                          <a:ea typeface="+mn-ea"/>
                          <a:cs typeface="+mn-cs"/>
                        </a:rPr>
                        <a:t>This survey presents a</a:t>
                      </a:r>
                      <a:r>
                        <a:rPr lang="en-IN" sz="1600" kern="1200" baseline="0" dirty="0">
                          <a:solidFill>
                            <a:schemeClr val="dk1"/>
                          </a:solidFill>
                          <a:effectLst/>
                          <a:latin typeface="+mn-lt"/>
                          <a:ea typeface="+mn-ea"/>
                          <a:cs typeface="+mn-cs"/>
                        </a:rPr>
                        <a:t> </a:t>
                      </a:r>
                      <a:r>
                        <a:rPr lang="en-IN" sz="1600" kern="1200" dirty="0">
                          <a:solidFill>
                            <a:schemeClr val="dk1"/>
                          </a:solidFill>
                          <a:effectLst/>
                          <a:latin typeface="+mn-lt"/>
                          <a:ea typeface="+mn-ea"/>
                          <a:cs typeface="+mn-cs"/>
                        </a:rPr>
                        <a:t>overview of  finding date relating to fake news</a:t>
                      </a:r>
                      <a:r>
                        <a:rPr lang="en-IN" sz="1600" kern="1200" baseline="0" dirty="0">
                          <a:solidFill>
                            <a:schemeClr val="dk1"/>
                          </a:solidFill>
                          <a:effectLst/>
                          <a:latin typeface="+mn-lt"/>
                          <a:ea typeface="+mn-ea"/>
                          <a:cs typeface="+mn-cs"/>
                        </a:rPr>
                        <a:t> by </a:t>
                      </a:r>
                      <a:r>
                        <a:rPr lang="en-IN" sz="1600" kern="1200" dirty="0">
                          <a:solidFill>
                            <a:schemeClr val="dk1"/>
                          </a:solidFill>
                          <a:effectLst/>
                          <a:latin typeface="+mn-lt"/>
                          <a:ea typeface="+mn-ea"/>
                          <a:cs typeface="+mn-cs"/>
                        </a:rPr>
                        <a:t>characterize the negative impact of fake news, and</a:t>
                      </a:r>
                      <a:r>
                        <a:rPr lang="en-IN" sz="1600" kern="1200" baseline="0" dirty="0">
                          <a:solidFill>
                            <a:schemeClr val="dk1"/>
                          </a:solidFill>
                          <a:effectLst/>
                          <a:latin typeface="+mn-lt"/>
                          <a:ea typeface="+mn-ea"/>
                          <a:cs typeface="+mn-cs"/>
                        </a:rPr>
                        <a:t> </a:t>
                      </a:r>
                      <a:r>
                        <a:rPr lang="en-IN" sz="1600" kern="1200" dirty="0">
                          <a:solidFill>
                            <a:schemeClr val="dk1"/>
                          </a:solidFill>
                          <a:effectLst/>
                          <a:latin typeface="+mn-lt"/>
                          <a:ea typeface="+mn-ea"/>
                          <a:cs typeface="+mn-cs"/>
                        </a:rPr>
                        <a:t>detection methods</a:t>
                      </a:r>
                      <a:endParaRPr lang="en-IN" sz="1600" dirty="0"/>
                    </a:p>
                  </a:txBody>
                  <a:tcPr/>
                </a:tc>
                <a:tc>
                  <a:txBody>
                    <a:bodyPr/>
                    <a:lstStyle/>
                    <a:p>
                      <a:pPr lvl="0"/>
                      <a:r>
                        <a:rPr lang="en-IN" sz="1600" kern="1200" dirty="0">
                          <a:solidFill>
                            <a:schemeClr val="dk1"/>
                          </a:solidFill>
                          <a:effectLst/>
                          <a:latin typeface="+mn-lt"/>
                          <a:ea typeface="+mn-ea"/>
                          <a:cs typeface="+mn-cs"/>
                        </a:rPr>
                        <a:t>Fake news detection – practical-based approaches,</a:t>
                      </a:r>
                    </a:p>
                    <a:p>
                      <a:r>
                        <a:rPr lang="en-IN" sz="1600" kern="1200" dirty="0">
                          <a:solidFill>
                            <a:schemeClr val="dk1"/>
                          </a:solidFill>
                          <a:effectLst/>
                          <a:latin typeface="+mn-lt"/>
                          <a:ea typeface="+mn-ea"/>
                          <a:cs typeface="+mn-cs"/>
                        </a:rPr>
                        <a:t>Fake news detection – research-based approaches</a:t>
                      </a:r>
                      <a:endParaRPr lang="en-IN" sz="1600" dirty="0"/>
                    </a:p>
                  </a:txBody>
                  <a:tcPr/>
                </a:tc>
                <a:tc>
                  <a:txBody>
                    <a:bodyPr/>
                    <a:lstStyle/>
                    <a:p>
                      <a:r>
                        <a:rPr lang="en-IN" sz="1600" kern="1200" dirty="0">
                          <a:solidFill>
                            <a:schemeClr val="dk1"/>
                          </a:solidFill>
                          <a:effectLst/>
                          <a:latin typeface="+mn-lt"/>
                          <a:ea typeface="+mn-ea"/>
                          <a:cs typeface="+mn-cs"/>
                        </a:rPr>
                        <a:t>The survey provide a fundamental review for fake news detection. </a:t>
                      </a:r>
                      <a:endParaRPr lang="en-IN" sz="1600" b="1"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34793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37752223"/>
              </p:ext>
            </p:extLst>
          </p:nvPr>
        </p:nvGraphicFramePr>
        <p:xfrm>
          <a:off x="684213" y="836613"/>
          <a:ext cx="7764464" cy="2656840"/>
        </p:xfrm>
        <a:graphic>
          <a:graphicData uri="http://schemas.openxmlformats.org/drawingml/2006/table">
            <a:tbl>
              <a:tblPr firstRow="1" bandRow="1">
                <a:tableStyleId>{073A0DAA-6AF3-43AB-8588-CEC1D06C72B9}</a:tableStyleId>
              </a:tblPr>
              <a:tblGrid>
                <a:gridCol w="1941116">
                  <a:extLst>
                    <a:ext uri="{9D8B030D-6E8A-4147-A177-3AD203B41FA5}">
                      <a16:colId xmlns:a16="http://schemas.microsoft.com/office/drawing/2014/main" val="20000"/>
                    </a:ext>
                  </a:extLst>
                </a:gridCol>
                <a:gridCol w="1941116">
                  <a:extLst>
                    <a:ext uri="{9D8B030D-6E8A-4147-A177-3AD203B41FA5}">
                      <a16:colId xmlns:a16="http://schemas.microsoft.com/office/drawing/2014/main" val="20001"/>
                    </a:ext>
                  </a:extLst>
                </a:gridCol>
                <a:gridCol w="1941116">
                  <a:extLst>
                    <a:ext uri="{9D8B030D-6E8A-4147-A177-3AD203B41FA5}">
                      <a16:colId xmlns:a16="http://schemas.microsoft.com/office/drawing/2014/main" val="20002"/>
                    </a:ext>
                  </a:extLst>
                </a:gridCol>
                <a:gridCol w="1941116">
                  <a:extLst>
                    <a:ext uri="{9D8B030D-6E8A-4147-A177-3AD203B41FA5}">
                      <a16:colId xmlns:a16="http://schemas.microsoft.com/office/drawing/2014/main" val="20003"/>
                    </a:ext>
                  </a:extLst>
                </a:gridCol>
              </a:tblGrid>
              <a:tr h="370840">
                <a:tc>
                  <a:txBody>
                    <a:bodyPr/>
                    <a:lstStyle/>
                    <a:p>
                      <a:r>
                        <a:rPr lang="en-IN" dirty="0"/>
                        <a:t>Title</a:t>
                      </a:r>
                    </a:p>
                  </a:txBody>
                  <a:tcPr/>
                </a:tc>
                <a:tc>
                  <a:txBody>
                    <a:bodyPr/>
                    <a:lstStyle/>
                    <a:p>
                      <a:r>
                        <a:rPr lang="en-IN" dirty="0"/>
                        <a:t>Introduction</a:t>
                      </a:r>
                    </a:p>
                  </a:txBody>
                  <a:tcPr/>
                </a:tc>
                <a:tc>
                  <a:txBody>
                    <a:bodyPr/>
                    <a:lstStyle/>
                    <a:p>
                      <a:r>
                        <a:rPr lang="en-IN" dirty="0"/>
                        <a:t>Methods Used</a:t>
                      </a:r>
                    </a:p>
                  </a:txBody>
                  <a:tcPr/>
                </a:tc>
                <a:tc>
                  <a:txBody>
                    <a:bodyPr/>
                    <a:lstStyle/>
                    <a:p>
                      <a:r>
                        <a:rPr lang="en-IN" dirty="0"/>
                        <a:t>Conclusion</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bg1"/>
                          </a:solidFill>
                          <a:effectLst/>
                          <a:latin typeface="+mn-lt"/>
                          <a:ea typeface="+mn-ea"/>
                          <a:cs typeface="+mn-cs"/>
                        </a:rPr>
                        <a:t>Supervised Learning for Fake News Detection</a:t>
                      </a:r>
                      <a:endParaRPr lang="en-IN" b="0" dirty="0">
                        <a:solidFill>
                          <a:schemeClr val="bg1"/>
                        </a:solidFill>
                      </a:endParaRPr>
                    </a:p>
                    <a:p>
                      <a:endParaRPr lang="en-IN" dirty="0"/>
                    </a:p>
                  </a:txBody>
                  <a:tcPr/>
                </a:tc>
                <a:tc>
                  <a:txBody>
                    <a:bodyPr/>
                    <a:lstStyle/>
                    <a:p>
                      <a:r>
                        <a:rPr lang="en-IN" sz="1600" kern="1200" dirty="0">
                          <a:solidFill>
                            <a:schemeClr val="dk1"/>
                          </a:solidFill>
                          <a:effectLst/>
                          <a:latin typeface="+mn-lt"/>
                          <a:ea typeface="+mn-ea"/>
                          <a:cs typeface="+mn-cs"/>
                        </a:rPr>
                        <a:t>In this paper we discuss how fake news detection approaches can be used in the practice, highlighting challenges and opportunities</a:t>
                      </a:r>
                      <a:endParaRPr lang="en-IN" sz="1600" dirty="0"/>
                    </a:p>
                  </a:txBody>
                  <a:tcPr/>
                </a:tc>
                <a:tc>
                  <a:txBody>
                    <a:bodyPr/>
                    <a:lstStyle/>
                    <a:p>
                      <a:pPr marL="285750" lvl="0" indent="-285750">
                        <a:buFont typeface="Arial" panose="020B0604020202020204" pitchFamily="34" charset="0"/>
                        <a:buChar char="•"/>
                      </a:pPr>
                      <a:r>
                        <a:rPr lang="en-IN" sz="1600" kern="1200" dirty="0">
                          <a:solidFill>
                            <a:schemeClr val="dk1"/>
                          </a:solidFill>
                          <a:effectLst/>
                          <a:latin typeface="+mn-lt"/>
                          <a:ea typeface="+mn-ea"/>
                          <a:cs typeface="+mn-cs"/>
                        </a:rPr>
                        <a:t>Language Features</a:t>
                      </a:r>
                    </a:p>
                    <a:p>
                      <a:pPr marL="285750" lvl="0" indent="-285750">
                        <a:buFont typeface="Arial" panose="020B0604020202020204" pitchFamily="34" charset="0"/>
                        <a:buChar char="•"/>
                      </a:pPr>
                      <a:r>
                        <a:rPr lang="en-IN" sz="1600" kern="1200" dirty="0">
                          <a:solidFill>
                            <a:schemeClr val="dk1"/>
                          </a:solidFill>
                          <a:effectLst/>
                          <a:latin typeface="+mn-lt"/>
                          <a:ea typeface="+mn-ea"/>
                          <a:cs typeface="+mn-cs"/>
                        </a:rPr>
                        <a:t>Lexical Features:</a:t>
                      </a:r>
                    </a:p>
                    <a:p>
                      <a:pPr marL="285750" lvl="0" indent="-285750">
                        <a:buFont typeface="Arial" panose="020B0604020202020204" pitchFamily="34" charset="0"/>
                        <a:buChar char="•"/>
                      </a:pPr>
                      <a:r>
                        <a:rPr lang="en-IN" sz="1600" kern="1200" dirty="0">
                          <a:solidFill>
                            <a:schemeClr val="dk1"/>
                          </a:solidFill>
                          <a:effectLst/>
                          <a:latin typeface="+mn-lt"/>
                          <a:ea typeface="+mn-ea"/>
                          <a:cs typeface="+mn-cs"/>
                        </a:rPr>
                        <a:t>Psycholinguistic Features:</a:t>
                      </a:r>
                    </a:p>
                    <a:p>
                      <a:pPr marL="285750" lvl="0" indent="-285750">
                        <a:buFont typeface="Arial" panose="020B0604020202020204" pitchFamily="34" charset="0"/>
                        <a:buChar char="•"/>
                      </a:pPr>
                      <a:r>
                        <a:rPr lang="en-IN" sz="1600" kern="1200" dirty="0">
                          <a:solidFill>
                            <a:schemeClr val="dk1"/>
                          </a:solidFill>
                          <a:effectLst/>
                          <a:latin typeface="+mn-lt"/>
                          <a:ea typeface="+mn-ea"/>
                          <a:cs typeface="+mn-cs"/>
                        </a:rPr>
                        <a:t>Semantic Features:</a:t>
                      </a:r>
                    </a:p>
                    <a:p>
                      <a:pPr marL="285750" lvl="0" indent="-285750">
                        <a:buFont typeface="Arial" panose="020B0604020202020204" pitchFamily="34" charset="0"/>
                        <a:buChar char="•"/>
                      </a:pPr>
                      <a:r>
                        <a:rPr lang="en-IN" sz="1600" kern="1200" dirty="0">
                          <a:solidFill>
                            <a:schemeClr val="dk1"/>
                          </a:solidFill>
                          <a:effectLst/>
                          <a:latin typeface="+mn-lt"/>
                          <a:ea typeface="+mn-ea"/>
                          <a:cs typeface="+mn-cs"/>
                        </a:rPr>
                        <a:t>Subjectivity</a:t>
                      </a:r>
                      <a:endParaRPr lang="en-IN" sz="1600" dirty="0"/>
                    </a:p>
                  </a:txBody>
                  <a:tcPr/>
                </a:tc>
                <a:tc>
                  <a:txBody>
                    <a:bodyPr/>
                    <a:lstStyle/>
                    <a:p>
                      <a:r>
                        <a:rPr lang="en-IN" sz="1600" kern="1200" dirty="0">
                          <a:solidFill>
                            <a:schemeClr val="dk1"/>
                          </a:solidFill>
                          <a:effectLst/>
                          <a:latin typeface="+mn-lt"/>
                          <a:ea typeface="+mn-ea"/>
                          <a:cs typeface="+mn-cs"/>
                        </a:rPr>
                        <a:t>Our results reveal interesting findings on the usefulness and importance of features for detecting false news</a:t>
                      </a:r>
                      <a:endParaRPr lang="en-IN" sz="16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0583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100392" cy="859633"/>
          </a:xfrm>
        </p:spPr>
        <p:txBody>
          <a:bodyPr/>
          <a:lstStyle/>
          <a:p>
            <a:r>
              <a:rPr lang="en-IN" dirty="0"/>
              <a:t>Existing methods:</a:t>
            </a:r>
          </a:p>
        </p:txBody>
      </p:sp>
      <p:sp>
        <p:nvSpPr>
          <p:cNvPr id="3" name="Content Placeholder 2"/>
          <p:cNvSpPr>
            <a:spLocks noGrp="1"/>
          </p:cNvSpPr>
          <p:nvPr>
            <p:ph idx="1"/>
          </p:nvPr>
        </p:nvSpPr>
        <p:spPr>
          <a:xfrm>
            <a:off x="0" y="1196752"/>
            <a:ext cx="9144000" cy="5661248"/>
          </a:xfrm>
        </p:spPr>
        <p:txBody>
          <a:bodyPr>
            <a:normAutofit/>
          </a:bodyPr>
          <a:lstStyle/>
          <a:p>
            <a:r>
              <a:rPr lang="en-IN" dirty="0"/>
              <a:t>Support Vector Machine:</a:t>
            </a:r>
          </a:p>
          <a:p>
            <a:pPr marL="68580" indent="0" algn="just">
              <a:buNone/>
            </a:pPr>
            <a:r>
              <a:rPr lang="en-IN" dirty="0"/>
              <a:t>	It </a:t>
            </a:r>
            <a:r>
              <a:rPr lang="en-US" dirty="0"/>
              <a:t>is model for binary classification problem and is available in various kernels functions. The objective of an SVM model is to estimate a </a:t>
            </a:r>
            <a:r>
              <a:rPr lang="en-US" dirty="0" err="1"/>
              <a:t>hyperplane</a:t>
            </a:r>
            <a:r>
              <a:rPr lang="en-US" dirty="0"/>
              <a:t> (or decision boundary) on the basis of feature set to classify data points.</a:t>
            </a:r>
          </a:p>
          <a:p>
            <a:pPr marL="68580" indent="0" algn="just">
              <a:buNone/>
            </a:pPr>
            <a:endParaRPr lang="en-US" dirty="0"/>
          </a:p>
          <a:p>
            <a:r>
              <a:rPr lang="en-US" sz="2400" dirty="0"/>
              <a:t>Random Forest (RF).</a:t>
            </a:r>
          </a:p>
          <a:p>
            <a:pPr marL="0" indent="0" algn="just">
              <a:buNone/>
            </a:pPr>
            <a:r>
              <a:rPr lang="en-US" sz="2400" dirty="0"/>
              <a:t>	</a:t>
            </a:r>
            <a:r>
              <a:rPr lang="en-US" dirty="0"/>
              <a:t>Random forest (RF) is an advanced form of decision trees (DT) which is also a supervised learning model. RF consists of large number of decision trees working individually to predict an outcome of a class where the final prediction is based on a class that received majority votes.</a:t>
            </a:r>
          </a:p>
          <a:p>
            <a:pPr marL="0" indent="0">
              <a:buNone/>
            </a:pPr>
            <a:endParaRPr lang="en-IN" dirty="0"/>
          </a:p>
        </p:txBody>
      </p:sp>
    </p:spTree>
    <p:extLst>
      <p:ext uri="{BB962C8B-B14F-4D97-AF65-F5344CB8AC3E}">
        <p14:creationId xmlns:p14="http://schemas.microsoft.com/office/powerpoint/2010/main" val="1523833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endParaRPr lang="en-US" dirty="0"/>
          </a:p>
          <a:p>
            <a:r>
              <a:rPr lang="en-US" dirty="0"/>
              <a:t>Multilayer Perceptron:</a:t>
            </a:r>
          </a:p>
          <a:p>
            <a:pPr marL="0" indent="0" algn="just">
              <a:buNone/>
            </a:pPr>
            <a:r>
              <a:rPr lang="en-US" dirty="0"/>
              <a:t>	</a:t>
            </a:r>
            <a:r>
              <a:rPr lang="en-US" sz="2400" dirty="0"/>
              <a:t> </a:t>
            </a:r>
            <a:r>
              <a:rPr lang="en-US" dirty="0"/>
              <a:t>A multilayer perceptron (MLP) is an artificial neural network, with an input layer, one or more hidden layers, and an output layer. MLP can be as simple as having each of the three layers; however, in our experiments we have fine-tuned the model with various parameters and number of layers to generate an optimum predicting model.</a:t>
            </a:r>
          </a:p>
          <a:p>
            <a:endParaRPr lang="en-IN" dirty="0"/>
          </a:p>
        </p:txBody>
      </p:sp>
    </p:spTree>
    <p:extLst>
      <p:ext uri="{BB962C8B-B14F-4D97-AF65-F5344CB8AC3E}">
        <p14:creationId xmlns:p14="http://schemas.microsoft.com/office/powerpoint/2010/main" val="2925471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method:</a:t>
            </a:r>
          </a:p>
        </p:txBody>
      </p:sp>
      <p:sp>
        <p:nvSpPr>
          <p:cNvPr id="3" name="Content Placeholder 2"/>
          <p:cNvSpPr>
            <a:spLocks noGrp="1"/>
          </p:cNvSpPr>
          <p:nvPr>
            <p:ph idx="1"/>
          </p:nvPr>
        </p:nvSpPr>
        <p:spPr>
          <a:xfrm>
            <a:off x="685346" y="2096064"/>
            <a:ext cx="7765322" cy="4141248"/>
          </a:xfrm>
        </p:spPr>
        <p:txBody>
          <a:bodyPr>
            <a:normAutofit fontScale="85000" lnSpcReduction="20000"/>
          </a:bodyPr>
          <a:lstStyle/>
          <a:p>
            <a:pPr algn="just"/>
            <a:r>
              <a:rPr lang="en-US" sz="2200" dirty="0"/>
              <a:t>Due to the complexity of fake news detection in social media, it is evident that a feasible method must contain several aspects to accurately tackle the issue.</a:t>
            </a:r>
          </a:p>
          <a:p>
            <a:pPr algn="just"/>
            <a:r>
              <a:rPr lang="en-US" sz="2200" dirty="0"/>
              <a:t>The three-part method is a combination between Machine Learning algorithms that subdivide into supervised learning techniques, and natural language processing methods. </a:t>
            </a:r>
          </a:p>
          <a:p>
            <a:pPr algn="just"/>
            <a:r>
              <a:rPr lang="en-US" sz="2200" dirty="0"/>
              <a:t>Although each of these approaches can be solely used to classify and detect fake news, in order to increase the accuracy and be applicable to the social media domain, We have been combined into an integrated algorithm as a method for fake news detection.</a:t>
            </a:r>
          </a:p>
          <a:p>
            <a:pPr algn="just"/>
            <a:r>
              <a:rPr lang="en-US" sz="2200" dirty="0"/>
              <a:t>We used TF-IDF Logistic Regression and Decision Tree algorithm in this project.</a:t>
            </a:r>
          </a:p>
          <a:p>
            <a:endParaRPr lang="en-IN" dirty="0"/>
          </a:p>
        </p:txBody>
      </p:sp>
    </p:spTree>
    <p:extLst>
      <p:ext uri="{BB962C8B-B14F-4D97-AF65-F5344CB8AC3E}">
        <p14:creationId xmlns:p14="http://schemas.microsoft.com/office/powerpoint/2010/main" val="461109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520" y="188640"/>
            <a:ext cx="8686800" cy="838200"/>
          </a:xfrm>
        </p:spPr>
        <p:txBody>
          <a:bodyPr>
            <a:normAutofit/>
          </a:bodyPr>
          <a:lstStyle/>
          <a:p>
            <a:r>
              <a:rPr lang="en-IN" dirty="0"/>
              <a:t>Data collection</a:t>
            </a:r>
          </a:p>
        </p:txBody>
      </p:sp>
      <p:sp>
        <p:nvSpPr>
          <p:cNvPr id="5" name="Content Placeholder 4">
            <a:extLst>
              <a:ext uri="{FF2B5EF4-FFF2-40B4-BE49-F238E27FC236}">
                <a16:creationId xmlns:a16="http://schemas.microsoft.com/office/drawing/2014/main" id="{43EB3363-F35C-450C-9C73-6FC23AA1952D}"/>
              </a:ext>
            </a:extLst>
          </p:cNvPr>
          <p:cNvSpPr>
            <a:spLocks noGrp="1"/>
          </p:cNvSpPr>
          <p:nvPr>
            <p:ph idx="4294967295"/>
          </p:nvPr>
        </p:nvSpPr>
        <p:spPr>
          <a:xfrm>
            <a:off x="0" y="1125538"/>
            <a:ext cx="9144000" cy="5732462"/>
          </a:xfrm>
        </p:spPr>
        <p:txBody>
          <a:bodyPr>
            <a:normAutofit/>
          </a:bodyPr>
          <a:lstStyle/>
          <a:p>
            <a:r>
              <a:rPr lang="en-IN" dirty="0"/>
              <a:t>In this project, the dataset is being taken from kaggle.com. </a:t>
            </a:r>
          </a:p>
          <a:p>
            <a:r>
              <a:rPr lang="en-IN" dirty="0"/>
              <a:t>The size of the dataset is 20800*5.</a:t>
            </a:r>
          </a:p>
          <a:p>
            <a:r>
              <a:rPr lang="en-IN" dirty="0"/>
              <a:t>It means that there are 20800 rows along with 5 columns.</a:t>
            </a:r>
          </a:p>
          <a:p>
            <a:pPr marL="0" indent="0">
              <a:buNone/>
            </a:pPr>
            <a:endParaRPr lang="en-IN" dirty="0"/>
          </a:p>
          <a:p>
            <a:pPr marL="0" indent="0" algn="ctr">
              <a:buNone/>
            </a:pPr>
            <a:r>
              <a:rPr lang="en-IN" sz="3600" b="1" i="1" dirty="0">
                <a:effectLst>
                  <a:outerShdw blurRad="38100" dist="38100" dir="2700000" algn="tl">
                    <a:srgbClr val="000000">
                      <a:alpha val="43137"/>
                    </a:srgbClr>
                  </a:outerShdw>
                </a:effectLst>
              </a:rPr>
              <a:t> </a:t>
            </a:r>
            <a:r>
              <a:rPr lang="en-IN" sz="3200" b="1" i="1" dirty="0">
                <a:effectLst>
                  <a:outerShdw blurRad="38100" dist="38100" dir="2700000" algn="tl">
                    <a:srgbClr val="000000">
                      <a:alpha val="43137"/>
                    </a:srgbClr>
                  </a:outerShdw>
                </a:effectLst>
              </a:rPr>
              <a:t>PREPROCESSING THE TEXT</a:t>
            </a:r>
          </a:p>
          <a:p>
            <a:r>
              <a:rPr lang="en-IN" dirty="0"/>
              <a:t>The performance of a text classification model is highly dependent on the words in a corpus and the features created from those words.</a:t>
            </a:r>
          </a:p>
          <a:p>
            <a:r>
              <a:rPr lang="en-IN" dirty="0"/>
              <a:t>Common words and other  “noisy” elements increase feature dimensionality but do not usually help to differentiate between documents.</a:t>
            </a:r>
          </a:p>
        </p:txBody>
      </p:sp>
    </p:spTree>
    <p:extLst>
      <p:ext uri="{BB962C8B-B14F-4D97-AF65-F5344CB8AC3E}">
        <p14:creationId xmlns:p14="http://schemas.microsoft.com/office/powerpoint/2010/main" val="2550066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832</TotalTime>
  <Words>1537</Words>
  <Application>Microsoft Office PowerPoint</Application>
  <PresentationFormat>On-screen Show (4:3)</PresentationFormat>
  <Paragraphs>114</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Bookman Old Style</vt:lpstr>
      <vt:lpstr>Calibri</vt:lpstr>
      <vt:lpstr>Rockwell</vt:lpstr>
      <vt:lpstr>Söhne</vt:lpstr>
      <vt:lpstr>Damask</vt:lpstr>
      <vt:lpstr>Fake News Detection Using Machine Learning</vt:lpstr>
      <vt:lpstr>Introduction</vt:lpstr>
      <vt:lpstr>abstract</vt:lpstr>
      <vt:lpstr>Literature review: </vt:lpstr>
      <vt:lpstr>PowerPoint Presentation</vt:lpstr>
      <vt:lpstr>Existing methods:</vt:lpstr>
      <vt:lpstr>PowerPoint Presentation</vt:lpstr>
      <vt:lpstr>Proposed method:</vt:lpstr>
      <vt:lpstr>Data collection</vt:lpstr>
      <vt:lpstr>Feature extraction</vt:lpstr>
      <vt:lpstr>Classification:</vt:lpstr>
      <vt:lpstr>Logistic Regression:</vt:lpstr>
      <vt:lpstr>Decision Tree Algorithm</vt:lpstr>
      <vt:lpstr>Work Flow:</vt:lpstr>
      <vt:lpstr>Advantages of proposed method</vt:lpstr>
      <vt:lpstr>PowerPoint Presentation</vt:lpstr>
      <vt:lpstr>conclusion</vt:lpstr>
      <vt:lpstr>Reference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sakthi</dc:creator>
  <cp:lastModifiedBy>Nandeshvar Kaleedass</cp:lastModifiedBy>
  <cp:revision>21</cp:revision>
  <dcterms:created xsi:type="dcterms:W3CDTF">2022-04-26T08:06:14Z</dcterms:created>
  <dcterms:modified xsi:type="dcterms:W3CDTF">2023-09-20T03:59:46Z</dcterms:modified>
</cp:coreProperties>
</file>