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ijOHp+nFRv7n7u4YMMZsZyVlc8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0" name="Google Shape;20;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78" name="Google Shape;78;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84" name="Google Shape;84;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8"/>
        <p:cNvGrpSpPr/>
        <p:nvPr/>
      </p:nvGrpSpPr>
      <p:grpSpPr>
        <a:xfrm>
          <a:off x="0" y="0"/>
          <a:ext cx="0" cy="0"/>
          <a:chOff x="0" y="0"/>
          <a:chExt cx="0" cy="0"/>
        </a:xfrm>
      </p:grpSpPr>
      <p:sp>
        <p:nvSpPr>
          <p:cNvPr id="29" name="Google Shape;29;p12"/>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0" name="Google Shape;30;p12"/>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32" name="Google Shape;32;p12"/>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2"/>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3"/>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3"/>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38" name="Google Shape;38;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4" name="Google Shape;44;p14"/>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5" name="Google Shape;45;p1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1" name="Google Shape;51;p15"/>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2" name="Google Shape;52;p15"/>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3" name="Google Shape;53;p15"/>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4" name="Google Shape;54;p1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4" name="Google Shape;64;p17"/>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5" name="Google Shape;65;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a:spLocks noGrp="1"/>
          </p:cNvSpPr>
          <p:nvPr>
            <p:ph type="pic" idx="2"/>
          </p:nvPr>
        </p:nvSpPr>
        <p:spPr>
          <a:xfrm>
            <a:off x="2389717" y="612775"/>
            <a:ext cx="7315200" cy="4114800"/>
          </a:xfrm>
          <a:prstGeom prst="rect">
            <a:avLst/>
          </a:prstGeom>
          <a:noFill/>
          <a:ln>
            <a:noFill/>
          </a:ln>
        </p:spPr>
      </p:sp>
      <p:sp>
        <p:nvSpPr>
          <p:cNvPr id="71" name="Google Shape;71;p18"/>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72" name="Google Shape;72;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9"/>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9"/>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cxnSp>
        <p:nvCxnSpPr>
          <p:cNvPr id="13" name="Google Shape;13;p9"/>
          <p:cNvCxnSpPr/>
          <p:nvPr/>
        </p:nvCxnSpPr>
        <p:spPr>
          <a:xfrm>
            <a:off x="812800" y="6172200"/>
            <a:ext cx="10566400" cy="0"/>
          </a:xfrm>
          <a:prstGeom prst="straightConnector1">
            <a:avLst/>
          </a:prstGeom>
          <a:noFill/>
          <a:ln w="9525" cap="flat" cmpd="sng">
            <a:solidFill>
              <a:schemeClr val="accent2"/>
            </a:solidFill>
            <a:prstDash val="solid"/>
            <a:round/>
            <a:headEnd type="none" w="med" len="med"/>
            <a:tailEnd type="none" w="med" len="med"/>
          </a:ln>
        </p:spPr>
      </p:cxnSp>
      <p:sp>
        <p:nvSpPr>
          <p:cNvPr id="14" name="Google Shape;14;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a:ea typeface="Verdana"/>
                <a:cs typeface="Verdana"/>
                <a:sym typeface="Verdana"/>
              </a:defRPr>
            </a:lvl1pPr>
            <a:lvl2pPr marL="0" marR="0" lvl="1" indent="0" algn="r" rtl="0">
              <a:spcBef>
                <a:spcPts val="0"/>
              </a:spcBef>
              <a:buNone/>
              <a:defRPr sz="1200" b="0" u="none">
                <a:solidFill>
                  <a:schemeClr val="dk1"/>
                </a:solidFill>
                <a:latin typeface="Verdana"/>
                <a:ea typeface="Verdana"/>
                <a:cs typeface="Verdana"/>
                <a:sym typeface="Verdana"/>
              </a:defRPr>
            </a:lvl2pPr>
            <a:lvl3pPr marL="0" marR="0" lvl="2" indent="0" algn="r" rtl="0">
              <a:spcBef>
                <a:spcPts val="0"/>
              </a:spcBef>
              <a:buNone/>
              <a:defRPr sz="1200" b="0" u="none">
                <a:solidFill>
                  <a:schemeClr val="dk1"/>
                </a:solidFill>
                <a:latin typeface="Verdana"/>
                <a:ea typeface="Verdana"/>
                <a:cs typeface="Verdana"/>
                <a:sym typeface="Verdana"/>
              </a:defRPr>
            </a:lvl3pPr>
            <a:lvl4pPr marL="0" marR="0" lvl="3" indent="0" algn="r" rtl="0">
              <a:spcBef>
                <a:spcPts val="0"/>
              </a:spcBef>
              <a:buNone/>
              <a:defRPr sz="1200" b="0" u="none">
                <a:solidFill>
                  <a:schemeClr val="dk1"/>
                </a:solidFill>
                <a:latin typeface="Verdana"/>
                <a:ea typeface="Verdana"/>
                <a:cs typeface="Verdana"/>
                <a:sym typeface="Verdana"/>
              </a:defRPr>
            </a:lvl4pPr>
            <a:lvl5pPr marL="0" marR="0" lvl="4" indent="0" algn="r" rtl="0">
              <a:spcBef>
                <a:spcPts val="0"/>
              </a:spcBef>
              <a:buNone/>
              <a:defRPr sz="1200" b="0" u="none">
                <a:solidFill>
                  <a:schemeClr val="dk1"/>
                </a:solidFill>
                <a:latin typeface="Verdana"/>
                <a:ea typeface="Verdana"/>
                <a:cs typeface="Verdana"/>
                <a:sym typeface="Verdana"/>
              </a:defRPr>
            </a:lvl5pPr>
            <a:lvl6pPr marL="0" marR="0" lvl="5" indent="0" algn="r" rtl="0">
              <a:spcBef>
                <a:spcPts val="0"/>
              </a:spcBef>
              <a:buNone/>
              <a:defRPr sz="1200" b="0" u="none">
                <a:solidFill>
                  <a:schemeClr val="dk1"/>
                </a:solidFill>
                <a:latin typeface="Verdana"/>
                <a:ea typeface="Verdana"/>
                <a:cs typeface="Verdana"/>
                <a:sym typeface="Verdana"/>
              </a:defRPr>
            </a:lvl6pPr>
            <a:lvl7pPr marL="0" marR="0" lvl="6" indent="0" algn="r" rtl="0">
              <a:spcBef>
                <a:spcPts val="0"/>
              </a:spcBef>
              <a:buNone/>
              <a:defRPr sz="1200" b="0" u="none">
                <a:solidFill>
                  <a:schemeClr val="dk1"/>
                </a:solidFill>
                <a:latin typeface="Verdana"/>
                <a:ea typeface="Verdana"/>
                <a:cs typeface="Verdana"/>
                <a:sym typeface="Verdana"/>
              </a:defRPr>
            </a:lvl7pPr>
            <a:lvl8pPr marL="0" marR="0" lvl="7" indent="0" algn="r" rtl="0">
              <a:spcBef>
                <a:spcPts val="0"/>
              </a:spcBef>
              <a:buNone/>
              <a:defRPr sz="1200" b="0" u="none">
                <a:solidFill>
                  <a:schemeClr val="dk1"/>
                </a:solidFill>
                <a:latin typeface="Verdana"/>
                <a:ea typeface="Verdana"/>
                <a:cs typeface="Verdana"/>
                <a:sym typeface="Verdana"/>
              </a:defRPr>
            </a:lvl8pPr>
            <a:lvl9pPr marL="0" marR="0" lvl="8" indent="0" algn="r" rtl="0">
              <a:spcBef>
                <a:spcPts val="0"/>
              </a:spcBef>
              <a:buNone/>
              <a:defRPr sz="1200" b="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title"/>
          </p:nvPr>
        </p:nvSpPr>
        <p:spPr>
          <a:xfrm>
            <a:off x="1078992" y="1810513"/>
            <a:ext cx="10021166" cy="458440"/>
          </a:xfrm>
          <a:prstGeom prst="rect">
            <a:avLst/>
          </a:prstGeom>
          <a:noFill/>
          <a:ln>
            <a:noFill/>
          </a:ln>
        </p:spPr>
        <p:txBody>
          <a:bodyPr spcFirstLastPara="1" wrap="square" lIns="0" tIns="13950" rIns="0" bIns="0" anchor="b" anchorCtr="0">
            <a:spAutoFit/>
          </a:bodyPr>
          <a:lstStyle/>
          <a:p>
            <a:pPr marL="12700" lvl="0" indent="0" algn="ctr" rtl="0">
              <a:lnSpc>
                <a:spcPct val="100000"/>
              </a:lnSpc>
              <a:spcBef>
                <a:spcPts val="0"/>
              </a:spcBef>
              <a:spcAft>
                <a:spcPts val="0"/>
              </a:spcAft>
              <a:buNone/>
            </a:pPr>
            <a:r>
              <a:rPr lang="en-US" sz="2800" b="1">
                <a:solidFill>
                  <a:srgbClr val="001F5F"/>
                </a:solidFill>
              </a:rPr>
              <a:t>Department of Computer Science and Engineering</a:t>
            </a:r>
            <a:endParaRPr sz="2800" b="1"/>
          </a:p>
        </p:txBody>
      </p:sp>
      <p:sp>
        <p:nvSpPr>
          <p:cNvPr id="92" name="Google Shape;92;p1"/>
          <p:cNvSpPr txBox="1"/>
          <p:nvPr/>
        </p:nvSpPr>
        <p:spPr>
          <a:xfrm>
            <a:off x="465059" y="4988407"/>
            <a:ext cx="4460371" cy="1137876"/>
          </a:xfrm>
          <a:prstGeom prst="rect">
            <a:avLst/>
          </a:prstGeom>
          <a:noFill/>
          <a:ln>
            <a:noFill/>
          </a:ln>
        </p:spPr>
        <p:txBody>
          <a:bodyPr spcFirstLastPara="1" wrap="square" lIns="0" tIns="15225" rIns="0" bIns="0" anchor="t" anchorCtr="0">
            <a:spAutoFit/>
          </a:bodyPr>
          <a:lstStyle/>
          <a:p>
            <a:pPr marL="12700" marR="5715" lvl="0" indent="0" algn="l" rtl="0">
              <a:lnSpc>
                <a:spcPct val="99200"/>
              </a:lnSpc>
              <a:spcBef>
                <a:spcPts val="0"/>
              </a:spcBef>
              <a:spcAft>
                <a:spcPts val="0"/>
              </a:spcAft>
              <a:buNone/>
            </a:pPr>
            <a:r>
              <a:rPr lang="en-US" sz="2400" b="1" dirty="0">
                <a:solidFill>
                  <a:srgbClr val="FF0000"/>
                </a:solidFill>
                <a:latin typeface="Verdana"/>
                <a:ea typeface="Verdana"/>
                <a:cs typeface="Verdana"/>
                <a:sym typeface="Verdana"/>
              </a:rPr>
              <a:t>Supervisor</a:t>
            </a:r>
            <a:endParaRPr dirty="0"/>
          </a:p>
          <a:p>
            <a:pPr marL="12700" marR="5715" lvl="0" indent="0" algn="l" rtl="0">
              <a:lnSpc>
                <a:spcPct val="99200"/>
              </a:lnSpc>
              <a:spcBef>
                <a:spcPts val="120"/>
              </a:spcBef>
              <a:spcAft>
                <a:spcPts val="0"/>
              </a:spcAft>
              <a:buNone/>
            </a:pPr>
            <a:r>
              <a:rPr lang="en-US" sz="2400" b="1" dirty="0">
                <a:solidFill>
                  <a:srgbClr val="FF0000"/>
                </a:solidFill>
                <a:latin typeface="Verdana"/>
                <a:ea typeface="Verdana"/>
                <a:cs typeface="Verdana"/>
                <a:sym typeface="Verdana"/>
              </a:rPr>
              <a:t>Mrs. ANANDHI S</a:t>
            </a:r>
            <a:endParaRPr dirty="0"/>
          </a:p>
          <a:p>
            <a:pPr marL="12700" marR="5715" lvl="0" indent="0" algn="l" rtl="0">
              <a:lnSpc>
                <a:spcPct val="99200"/>
              </a:lnSpc>
              <a:spcBef>
                <a:spcPts val="120"/>
              </a:spcBef>
              <a:spcAft>
                <a:spcPts val="0"/>
              </a:spcAft>
              <a:buNone/>
            </a:pPr>
            <a:r>
              <a:rPr lang="en-US" sz="2400" b="1" dirty="0">
                <a:solidFill>
                  <a:srgbClr val="FF0000"/>
                </a:solidFill>
                <a:latin typeface="Verdana"/>
                <a:ea typeface="Verdana"/>
                <a:cs typeface="Verdana"/>
                <a:sym typeface="Verdana"/>
              </a:rPr>
              <a:t>Assistant Professor</a:t>
            </a:r>
            <a:endParaRPr sz="2400" dirty="0">
              <a:solidFill>
                <a:schemeClr val="dk1"/>
              </a:solidFill>
              <a:latin typeface="Verdana"/>
              <a:ea typeface="Verdana"/>
              <a:cs typeface="Verdana"/>
              <a:sym typeface="Verdana"/>
            </a:endParaRPr>
          </a:p>
        </p:txBody>
      </p:sp>
      <p:sp>
        <p:nvSpPr>
          <p:cNvPr id="93" name="Google Shape;93;p1"/>
          <p:cNvSpPr txBox="1"/>
          <p:nvPr/>
        </p:nvSpPr>
        <p:spPr>
          <a:xfrm>
            <a:off x="6149180" y="4825972"/>
            <a:ext cx="5766727" cy="1252897"/>
          </a:xfrm>
          <a:prstGeom prst="rect">
            <a:avLst/>
          </a:prstGeom>
          <a:noFill/>
          <a:ln>
            <a:noFill/>
          </a:ln>
        </p:spPr>
        <p:txBody>
          <a:bodyPr spcFirstLastPara="1" wrap="square" lIns="0" tIns="80000" rIns="0" bIns="0" anchor="t" anchorCtr="0">
            <a:spAutoFit/>
          </a:bodyPr>
          <a:lstStyle/>
          <a:p>
            <a:pPr marL="12700" marR="0" lvl="0" indent="0" algn="l" rtl="0">
              <a:lnSpc>
                <a:spcPct val="100000"/>
              </a:lnSpc>
              <a:spcBef>
                <a:spcPts val="0"/>
              </a:spcBef>
              <a:spcAft>
                <a:spcPts val="0"/>
              </a:spcAft>
              <a:buNone/>
            </a:pPr>
            <a:r>
              <a:rPr lang="en-US" sz="2400" b="1" dirty="0">
                <a:solidFill>
                  <a:srgbClr val="FF0000"/>
                </a:solidFill>
                <a:latin typeface="Verdana"/>
                <a:ea typeface="Verdana"/>
                <a:cs typeface="Verdana"/>
                <a:sym typeface="Verdana"/>
              </a:rPr>
              <a:t>B21A2425C01</a:t>
            </a:r>
          </a:p>
          <a:p>
            <a:pPr marL="12700" marR="0" lvl="0" indent="0" algn="l" rtl="0">
              <a:lnSpc>
                <a:spcPct val="100000"/>
              </a:lnSpc>
              <a:spcBef>
                <a:spcPts val="0"/>
              </a:spcBef>
              <a:spcAft>
                <a:spcPts val="0"/>
              </a:spcAft>
              <a:buNone/>
            </a:pPr>
            <a:r>
              <a:rPr lang="en-US" sz="2400" b="1" dirty="0">
                <a:solidFill>
                  <a:srgbClr val="FF0000"/>
                </a:solidFill>
                <a:latin typeface="Verdana"/>
                <a:ea typeface="Verdana"/>
                <a:cs typeface="Verdana"/>
                <a:sym typeface="Verdana"/>
              </a:rPr>
              <a:t>LAKSHMI KANTH M (210701130)</a:t>
            </a:r>
            <a:endParaRPr lang="en-US" sz="2400" dirty="0">
              <a:solidFill>
                <a:schemeClr val="dk1"/>
              </a:solidFill>
              <a:latin typeface="Verdana"/>
              <a:ea typeface="Verdana"/>
              <a:cs typeface="Verdana"/>
              <a:sym typeface="Verdana"/>
            </a:endParaRPr>
          </a:p>
          <a:p>
            <a:pPr marL="12700" marR="0" lvl="0" indent="0" algn="l" rtl="0">
              <a:lnSpc>
                <a:spcPct val="100000"/>
              </a:lnSpc>
              <a:spcBef>
                <a:spcPts val="530"/>
              </a:spcBef>
              <a:spcAft>
                <a:spcPts val="0"/>
              </a:spcAft>
              <a:buNone/>
            </a:pPr>
            <a:r>
              <a:rPr lang="en-US" sz="2400" b="1" dirty="0">
                <a:solidFill>
                  <a:srgbClr val="FF0000"/>
                </a:solidFill>
                <a:latin typeface="Verdana"/>
                <a:ea typeface="Verdana"/>
                <a:cs typeface="Verdana"/>
                <a:sym typeface="Verdana"/>
              </a:rPr>
              <a:t>NANDHAKUMAR S   (210701172)</a:t>
            </a:r>
          </a:p>
        </p:txBody>
      </p:sp>
      <p:pic>
        <p:nvPicPr>
          <p:cNvPr id="94" name="Google Shape;94;p1"/>
          <p:cNvPicPr preferRelativeResize="0"/>
          <p:nvPr/>
        </p:nvPicPr>
        <p:blipFill rotWithShape="1">
          <a:blip r:embed="rId3">
            <a:alphaModFix/>
          </a:blip>
          <a:srcRect/>
          <a:stretch/>
        </p:blipFill>
        <p:spPr>
          <a:xfrm>
            <a:off x="80095" y="88900"/>
            <a:ext cx="2908154" cy="952500"/>
          </a:xfrm>
          <a:prstGeom prst="rect">
            <a:avLst/>
          </a:prstGeom>
          <a:noFill/>
          <a:ln>
            <a:noFill/>
          </a:ln>
        </p:spPr>
      </p:pic>
      <p:pic>
        <p:nvPicPr>
          <p:cNvPr id="95" name="Google Shape;95;p1"/>
          <p:cNvPicPr preferRelativeResize="0"/>
          <p:nvPr/>
        </p:nvPicPr>
        <p:blipFill rotWithShape="1">
          <a:blip r:embed="rId4">
            <a:alphaModFix/>
          </a:blip>
          <a:srcRect/>
          <a:stretch/>
        </p:blipFill>
        <p:spPr>
          <a:xfrm>
            <a:off x="11111375" y="64007"/>
            <a:ext cx="1001168" cy="1142492"/>
          </a:xfrm>
          <a:prstGeom prst="rect">
            <a:avLst/>
          </a:prstGeom>
          <a:noFill/>
          <a:ln>
            <a:noFill/>
          </a:ln>
        </p:spPr>
      </p:pic>
      <p:grpSp>
        <p:nvGrpSpPr>
          <p:cNvPr id="96" name="Google Shape;96;p1"/>
          <p:cNvGrpSpPr/>
          <p:nvPr/>
        </p:nvGrpSpPr>
        <p:grpSpPr>
          <a:xfrm>
            <a:off x="914083" y="2390776"/>
            <a:ext cx="10363200" cy="109855"/>
            <a:chOff x="913130" y="2390775"/>
            <a:chExt cx="10352405" cy="109855"/>
          </a:xfrm>
        </p:grpSpPr>
        <p:sp>
          <p:nvSpPr>
            <p:cNvPr id="97" name="Google Shape;97;p1"/>
            <p:cNvSpPr/>
            <p:nvPr/>
          </p:nvSpPr>
          <p:spPr>
            <a:xfrm>
              <a:off x="913130" y="2390775"/>
              <a:ext cx="6398260" cy="109855"/>
            </a:xfrm>
            <a:custGeom>
              <a:avLst/>
              <a:gdLst/>
              <a:ahLst/>
              <a:cxnLst/>
              <a:rect l="l" t="t" r="r" b="b"/>
              <a:pathLst>
                <a:path w="6398259" h="109855" extrusionOk="0">
                  <a:moveTo>
                    <a:pt x="6398260" y="0"/>
                  </a:moveTo>
                  <a:lnTo>
                    <a:pt x="0" y="0"/>
                  </a:lnTo>
                  <a:lnTo>
                    <a:pt x="0" y="109854"/>
                  </a:lnTo>
                  <a:lnTo>
                    <a:pt x="6398260" y="109854"/>
                  </a:lnTo>
                  <a:lnTo>
                    <a:pt x="6398260" y="0"/>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8" name="Google Shape;98;p1"/>
            <p:cNvSpPr/>
            <p:nvPr/>
          </p:nvSpPr>
          <p:spPr>
            <a:xfrm>
              <a:off x="913130" y="2390775"/>
              <a:ext cx="10352405" cy="0"/>
            </a:xfrm>
            <a:custGeom>
              <a:avLst/>
              <a:gdLst/>
              <a:ahLst/>
              <a:cxnLst/>
              <a:rect l="l" t="t" r="r" b="b"/>
              <a:pathLst>
                <a:path w="10352405" h="120000" extrusionOk="0">
                  <a:moveTo>
                    <a:pt x="0" y="0"/>
                  </a:moveTo>
                  <a:lnTo>
                    <a:pt x="10352405" y="0"/>
                  </a:lnTo>
                </a:path>
              </a:pathLst>
            </a:custGeom>
            <a:noFill/>
            <a:ln w="9525" cap="flat" cmpd="sng">
              <a:solidFill>
                <a:srgbClr val="CC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99" name="Google Shape;99;p1"/>
          <p:cNvSpPr txBox="1"/>
          <p:nvPr/>
        </p:nvSpPr>
        <p:spPr>
          <a:xfrm>
            <a:off x="1014984" y="2800675"/>
            <a:ext cx="10085174" cy="2106967"/>
          </a:xfrm>
          <a:prstGeom prst="rect">
            <a:avLst/>
          </a:prstGeom>
          <a:noFill/>
          <a:ln>
            <a:noFill/>
          </a:ln>
        </p:spPr>
        <p:txBody>
          <a:bodyPr spcFirstLastPara="1" wrap="square" lIns="0" tIns="13950" rIns="0" bIns="0" anchor="t" anchorCtr="0">
            <a:spAutoFit/>
          </a:bodyPr>
          <a:lstStyle/>
          <a:p>
            <a:pPr marL="12700" lvl="0" indent="0" algn="ctr" rtl="0">
              <a:spcBef>
                <a:spcPts val="0"/>
              </a:spcBef>
              <a:spcAft>
                <a:spcPts val="0"/>
              </a:spcAft>
              <a:buSzPts val="1100"/>
              <a:buNone/>
            </a:pPr>
            <a:r>
              <a:rPr lang="en-US" sz="3400" b="1" dirty="0">
                <a:solidFill>
                  <a:srgbClr val="6E2E9F"/>
                </a:solidFill>
                <a:latin typeface="Verdana"/>
                <a:ea typeface="Verdana"/>
                <a:cs typeface="Verdana"/>
                <a:sym typeface="Verdana"/>
              </a:rPr>
              <a:t>AGE-RELATED MACULAR DEGENRATION USING DEEP LEARNING AND GAN DATA AUGMENTATION</a:t>
            </a:r>
            <a:endParaRPr sz="3400" b="1" dirty="0">
              <a:solidFill>
                <a:srgbClr val="6E2E9F"/>
              </a:solidFill>
              <a:latin typeface="Verdana"/>
              <a:ea typeface="Verdana"/>
              <a:cs typeface="Verdana"/>
              <a:sym typeface="Verdana"/>
            </a:endParaRPr>
          </a:p>
          <a:p>
            <a:pPr marL="12700" marR="0" lvl="0" indent="0" algn="ctr" rtl="0">
              <a:lnSpc>
                <a:spcPct val="100000"/>
              </a:lnSpc>
              <a:spcBef>
                <a:spcPts val="0"/>
              </a:spcBef>
              <a:spcAft>
                <a:spcPts val="0"/>
              </a:spcAft>
              <a:buNone/>
            </a:pPr>
            <a:endParaRPr sz="3400" b="1" dirty="0">
              <a:solidFill>
                <a:srgbClr val="6E2E9F"/>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Introduction</a:t>
            </a:r>
            <a:endParaRPr sz="2800"/>
          </a:p>
        </p:txBody>
      </p:sp>
      <p:sp>
        <p:nvSpPr>
          <p:cNvPr id="105" name="Google Shape;105;p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indent="-469900">
              <a:spcBef>
                <a:spcPts val="0"/>
              </a:spcBef>
              <a:buClr>
                <a:srgbClr val="CC0000"/>
              </a:buClr>
              <a:buSzPts val="2400"/>
            </a:pPr>
            <a:r>
              <a:rPr lang="en-US" sz="2400" dirty="0"/>
              <a:t>The Age-Related Eye Disease Study (AREDS) Simplified Severity Scale is used to classify AMD severity. It combines risk factors from both eyes, such as large drusen and pigmentary abnormalities, to generate an overall score ranging from 0 to 5. This scale helps predict the 5-year risk of developing late AMD, aiding in clinical decision-making. </a:t>
            </a:r>
            <a:r>
              <a:rPr lang="en-US" sz="2400" dirty="0" err="1"/>
              <a:t>DeepSeeNet</a:t>
            </a:r>
            <a:r>
              <a:rPr lang="en-US" sz="2400" dirty="0"/>
              <a:t>, a deep learning model, automates this process by analyzing color fundus photographs, simulating human grading to provide interpretable results</a:t>
            </a:r>
          </a:p>
          <a:p>
            <a:pPr marL="0" marR="0" lvl="0" indent="0" algn="l" rtl="0">
              <a:lnSpc>
                <a:spcPct val="100000"/>
              </a:lnSpc>
              <a:spcBef>
                <a:spcPts val="0"/>
              </a:spcBef>
              <a:spcAft>
                <a:spcPts val="0"/>
              </a:spcAft>
              <a:buClr>
                <a:srgbClr val="CC0000"/>
              </a:buClr>
              <a:buSzPts val="2400"/>
              <a:buNone/>
            </a:pPr>
            <a:br>
              <a:rPr lang="en-US" sz="2400" b="0" i="0" u="none" strike="noStrike" cap="none" dirty="0">
                <a:solidFill>
                  <a:srgbClr val="000000"/>
                </a:solidFill>
                <a:latin typeface="Verdana"/>
                <a:ea typeface="Verdana"/>
                <a:cs typeface="Verdana"/>
                <a:sym typeface="Verdana"/>
              </a:rPr>
            </a:br>
            <a:endParaRPr sz="2400" b="0" i="0" u="none" strike="noStrike" cap="none" dirty="0">
              <a:solidFill>
                <a:srgbClr val="000000"/>
              </a:solidFill>
              <a:latin typeface="Verdana"/>
              <a:ea typeface="Verdana"/>
              <a:cs typeface="Verdana"/>
              <a:sym typeface="Verdana"/>
            </a:endParaRPr>
          </a:p>
          <a:p>
            <a:pPr marL="0" lvl="0" indent="0" algn="l" rtl="0">
              <a:spcBef>
                <a:spcPts val="480"/>
              </a:spcBef>
              <a:spcAft>
                <a:spcPts val="0"/>
              </a:spcAft>
              <a:buSzPts val="2400"/>
              <a:buNone/>
            </a:pPr>
            <a:endParaRPr sz="2400" dirty="0"/>
          </a:p>
        </p:txBody>
      </p:sp>
      <p:sp>
        <p:nvSpPr>
          <p:cNvPr id="106" name="Google Shape;106;p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107" name="Google Shape;107;p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08" name="Google Shape;108;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Literature Review</a:t>
            </a:r>
            <a:endParaRPr sz="2800"/>
          </a:p>
        </p:txBody>
      </p:sp>
      <p:sp>
        <p:nvSpPr>
          <p:cNvPr id="114" name="Google Shape;114;p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C0000"/>
              </a:buClr>
              <a:buSzPts val="2800"/>
              <a:buNone/>
            </a:pPr>
            <a:r>
              <a:rPr lang="en-US" sz="2800" b="0" i="0" u="none" strike="noStrike" cap="none" dirty="0">
                <a:solidFill>
                  <a:srgbClr val="000000"/>
                </a:solidFill>
                <a:latin typeface="Verdana"/>
                <a:ea typeface="Verdana"/>
                <a:cs typeface="Verdana"/>
                <a:sym typeface="Verdana"/>
              </a:rPr>
              <a:t>For literature review or survey refer this link.</a:t>
            </a:r>
            <a:br>
              <a:rPr lang="en-US"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r>
              <a:rPr lang="en-US" u="sng" dirty="0">
                <a:solidFill>
                  <a:schemeClr val="hlink"/>
                </a:solidFill>
              </a:rPr>
              <a:t>https://docs.google.com/document/d/1s8ko8F-IKvuadpBd7emu_Q_SnAZowoiqlCEUghmOOOc/edit?tab=t.0</a:t>
            </a:r>
            <a:endParaRPr dirty="0"/>
          </a:p>
        </p:txBody>
      </p:sp>
      <p:sp>
        <p:nvSpPr>
          <p:cNvPr id="115" name="Google Shape;115;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116" name="Google Shape;116;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17" name="Google Shape;117;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
        <p:nvSpPr>
          <p:cNvPr id="118" name="Google Shape;118;p3"/>
          <p:cNvSpPr txBox="1"/>
          <p:nvPr/>
        </p:nvSpPr>
        <p:spPr>
          <a:xfrm>
            <a:off x="6295292" y="6031523"/>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Summary of Literature Review</a:t>
            </a:r>
            <a:endParaRPr sz="2800" dirty="0"/>
          </a:p>
        </p:txBody>
      </p:sp>
      <p:sp>
        <p:nvSpPr>
          <p:cNvPr id="124" name="Google Shape;124;p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469900" algn="just" rtl="0">
              <a:spcBef>
                <a:spcPts val="0"/>
              </a:spcBef>
              <a:spcAft>
                <a:spcPts val="0"/>
              </a:spcAft>
              <a:buClr>
                <a:srgbClr val="CC0000"/>
              </a:buClr>
              <a:buSzPts val="2200"/>
              <a:buChar char="□"/>
            </a:pPr>
            <a:r>
              <a:rPr lang="en-US" sz="2150" dirty="0">
                <a:solidFill>
                  <a:srgbClr val="000000"/>
                </a:solidFill>
                <a:latin typeface="Times New Roman"/>
                <a:ea typeface="Times New Roman"/>
                <a:cs typeface="Times New Roman"/>
                <a:sym typeface="Times New Roman"/>
              </a:rPr>
              <a:t>The reviewed papers focus on deep learning and image processing advancements in medical diagnostics, particularly Age-Related Macular Degeneration (AMD) classification using OCT and fundus images. Techniques like CNNs, transfer learning, and Vision Transformers (</a:t>
            </a:r>
            <a:r>
              <a:rPr lang="en-US" sz="2150" dirty="0" err="1">
                <a:solidFill>
                  <a:srgbClr val="000000"/>
                </a:solidFill>
                <a:latin typeface="Times New Roman"/>
                <a:ea typeface="Times New Roman"/>
                <a:cs typeface="Times New Roman"/>
                <a:sym typeface="Times New Roman"/>
              </a:rPr>
              <a:t>ViTs</a:t>
            </a:r>
            <a:r>
              <a:rPr lang="en-US" sz="2150" dirty="0">
                <a:solidFill>
                  <a:srgbClr val="000000"/>
                </a:solidFill>
                <a:latin typeface="Times New Roman"/>
                <a:ea typeface="Times New Roman"/>
                <a:cs typeface="Times New Roman"/>
                <a:sym typeface="Times New Roman"/>
              </a:rPr>
              <a:t>) achieve high accuracy in differentiating AMD stages and related conditions such as DME. </a:t>
            </a:r>
            <a:r>
              <a:rPr lang="en-US" sz="2150" dirty="0" err="1">
                <a:solidFill>
                  <a:srgbClr val="000000"/>
                </a:solidFill>
                <a:latin typeface="Times New Roman"/>
                <a:ea typeface="Times New Roman"/>
                <a:cs typeface="Times New Roman"/>
                <a:sym typeface="Times New Roman"/>
              </a:rPr>
              <a:t>ResNet</a:t>
            </a:r>
            <a:r>
              <a:rPr lang="en-US" sz="2150" dirty="0">
                <a:solidFill>
                  <a:srgbClr val="000000"/>
                </a:solidFill>
                <a:latin typeface="Times New Roman"/>
                <a:ea typeface="Times New Roman"/>
                <a:cs typeface="Times New Roman"/>
                <a:sym typeface="Times New Roman"/>
              </a:rPr>
              <a:t>, VGG, and </a:t>
            </a:r>
            <a:r>
              <a:rPr lang="en-US" sz="2150" dirty="0" err="1">
                <a:solidFill>
                  <a:srgbClr val="000000"/>
                </a:solidFill>
                <a:latin typeface="Times New Roman"/>
                <a:ea typeface="Times New Roman"/>
                <a:cs typeface="Times New Roman"/>
                <a:sym typeface="Times New Roman"/>
              </a:rPr>
              <a:t>EfficientNet</a:t>
            </a:r>
            <a:r>
              <a:rPr lang="en-US" sz="2150" dirty="0">
                <a:solidFill>
                  <a:srgbClr val="000000"/>
                </a:solidFill>
                <a:latin typeface="Times New Roman"/>
                <a:ea typeface="Times New Roman"/>
                <a:cs typeface="Times New Roman"/>
                <a:sym typeface="Times New Roman"/>
              </a:rPr>
              <a:t> models show strong performance but face challenges like dataset limitations and lower accuracy for certain cases. Some studies expand to other domains, including brain tumor and breast cancer detection, using innovative architectures like two-stream CNNs and U-Nets for multimodal fusion and segmentation. Explainability tools like Grad-CAM enhance clinical trust in AI diagnostics. Despite improved diagnostic accuracy and efficiency, issues such as computational demands, data quality, and generalizability remain. These findings emphasize the potential of AI while highlighting the need for further research to address existing challenges.</a:t>
            </a:r>
            <a:br>
              <a:rPr lang="en-US" sz="2400" b="0" i="0" u="none" strike="noStrike" cap="none" dirty="0">
                <a:solidFill>
                  <a:srgbClr val="000000"/>
                </a:solidFill>
                <a:latin typeface="Verdana"/>
                <a:ea typeface="Verdana"/>
                <a:cs typeface="Verdana"/>
                <a:sym typeface="Verdana"/>
              </a:rPr>
            </a:br>
            <a:endParaRPr sz="2400" b="0" i="0" u="none" strike="noStrike" cap="none" dirty="0">
              <a:solidFill>
                <a:srgbClr val="000000"/>
              </a:solidFill>
              <a:latin typeface="Verdana"/>
              <a:ea typeface="Verdana"/>
              <a:cs typeface="Verdana"/>
              <a:sym typeface="Verdana"/>
            </a:endParaRPr>
          </a:p>
          <a:p>
            <a:pPr marL="0" lvl="0" indent="0" algn="l" rtl="0">
              <a:spcBef>
                <a:spcPts val="480"/>
              </a:spcBef>
              <a:spcAft>
                <a:spcPts val="0"/>
              </a:spcAft>
              <a:buSzPts val="2400"/>
              <a:buNone/>
            </a:pPr>
            <a:endParaRPr sz="2400" dirty="0"/>
          </a:p>
        </p:txBody>
      </p:sp>
      <p:sp>
        <p:nvSpPr>
          <p:cNvPr id="125" name="Google Shape;125;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126" name="Google Shape;126;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27" name="Google Shape;127;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Problem Statement</a:t>
            </a:r>
            <a:endParaRPr sz="2800"/>
          </a:p>
        </p:txBody>
      </p:sp>
      <p:sp>
        <p:nvSpPr>
          <p:cNvPr id="133" name="Google Shape;133;p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r>
              <a:rPr lang="en-US" sz="2400" dirty="0"/>
              <a:t>The problem with AMD classification involves accurately assessing the stage and severity of age-related macular degeneration to ensure timely and appropriate treatment. This classification is crucial for early detection and monitoring, which can significantly impact treatment effectiveness. The main motivation behind developing robust classification systems is to enhance patient outcomes by facilitating personalized treatment strategies, ultimately aiming to prevent vision loss and improve the quality of life for those affected by AMD.</a:t>
            </a:r>
          </a:p>
          <a:p>
            <a:pPr marL="0" lvl="0" indent="0" algn="l" rtl="0">
              <a:spcBef>
                <a:spcPts val="480"/>
              </a:spcBef>
              <a:spcAft>
                <a:spcPts val="0"/>
              </a:spcAft>
              <a:buSzPts val="2400"/>
              <a:buNone/>
            </a:pPr>
            <a:endParaRPr sz="2400" dirty="0"/>
          </a:p>
        </p:txBody>
      </p:sp>
      <p:sp>
        <p:nvSpPr>
          <p:cNvPr id="134" name="Google Shape;134;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135" name="Google Shape;135;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36" name="Google Shape;136;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40"/>
        <p:cNvGrpSpPr/>
        <p:nvPr/>
      </p:nvGrpSpPr>
      <p:grpSpPr>
        <a:xfrm>
          <a:off x="0" y="0"/>
          <a:ext cx="0" cy="0"/>
          <a:chOff x="0" y="0"/>
          <a:chExt cx="0" cy="0"/>
        </a:xfrm>
      </p:grpSpPr>
      <p:sp>
        <p:nvSpPr>
          <p:cNvPr id="141" name="Google Shape;141;p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Objectives</a:t>
            </a:r>
            <a:endParaRPr sz="2800"/>
          </a:p>
        </p:txBody>
      </p:sp>
      <p:sp>
        <p:nvSpPr>
          <p:cNvPr id="142" name="Google Shape;142;p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a:buClr>
                <a:srgbClr val="CC0000"/>
              </a:buClr>
              <a:defRPr/>
            </a:pPr>
            <a:r>
              <a:rPr lang="en-US" sz="2400" dirty="0">
                <a:latin typeface="+mj-lt"/>
              </a:rPr>
              <a:t>Expand Dataset: Collect a diverse and high-quality OCT image dataset.</a:t>
            </a:r>
          </a:p>
          <a:p>
            <a:pPr>
              <a:buClr>
                <a:srgbClr val="CC0000"/>
              </a:buClr>
              <a:defRPr/>
            </a:pPr>
            <a:r>
              <a:rPr lang="en-US" sz="2400" dirty="0">
                <a:latin typeface="+mj-lt"/>
              </a:rPr>
              <a:t>Advanced GAN Models: Use advanced GAN architectures for synthetic image generation.</a:t>
            </a:r>
          </a:p>
          <a:p>
            <a:pPr>
              <a:buClr>
                <a:srgbClr val="CC0000"/>
              </a:buClr>
              <a:defRPr/>
            </a:pPr>
            <a:r>
              <a:rPr lang="en-US" sz="2400" dirty="0">
                <a:latin typeface="+mj-lt"/>
              </a:rPr>
              <a:t>State-of-the-Art Models: Replace </a:t>
            </a:r>
            <a:r>
              <a:rPr lang="en-US" sz="2400" dirty="0" err="1">
                <a:latin typeface="+mj-lt"/>
              </a:rPr>
              <a:t>DeepSeeNet</a:t>
            </a:r>
            <a:r>
              <a:rPr lang="en-US" sz="2400" dirty="0">
                <a:latin typeface="+mj-lt"/>
              </a:rPr>
              <a:t> with Vision Transformers or </a:t>
            </a:r>
            <a:r>
              <a:rPr lang="en-US" sz="2400" dirty="0" err="1">
                <a:latin typeface="+mj-lt"/>
              </a:rPr>
              <a:t>EfficientNet</a:t>
            </a:r>
            <a:r>
              <a:rPr lang="en-US" sz="2400" dirty="0">
                <a:latin typeface="+mj-lt"/>
              </a:rPr>
              <a:t>.</a:t>
            </a:r>
          </a:p>
          <a:p>
            <a:pPr>
              <a:buClr>
                <a:srgbClr val="CC0000"/>
              </a:buClr>
              <a:defRPr/>
            </a:pPr>
            <a:r>
              <a:rPr lang="en-US" sz="2400" dirty="0">
                <a:latin typeface="+mj-lt"/>
              </a:rPr>
              <a:t>Multi-Modal Integration: Combine OCT images with patient demographics and clinical history.</a:t>
            </a:r>
          </a:p>
          <a:p>
            <a:pPr>
              <a:buClr>
                <a:srgbClr val="CC0000"/>
              </a:buClr>
              <a:defRPr/>
            </a:pPr>
            <a:r>
              <a:rPr lang="en-US" sz="2400" dirty="0">
                <a:latin typeface="+mj-lt"/>
              </a:rPr>
              <a:t>Refine Preprocessing: Enhance OCT image quality with improved noise reduction and artifact removal.</a:t>
            </a:r>
            <a:endParaRPr kumimoji="0" lang="en-IN" altLang="en-US" sz="2400" b="0" i="0" u="none" strike="noStrike" kern="0" cap="none" spc="0" normalizeH="0" baseline="0" noProof="0" dirty="0">
              <a:ln>
                <a:noFill/>
              </a:ln>
              <a:solidFill>
                <a:srgbClr val="000000"/>
              </a:solidFill>
              <a:effectLst/>
              <a:uLnTx/>
              <a:uFillTx/>
              <a:latin typeface="+mj-lt"/>
              <a:ea typeface="+mn-ea"/>
              <a:cs typeface="+mn-cs"/>
            </a:endParaRPr>
          </a:p>
          <a:p>
            <a:pPr marL="0" marR="0" lvl="0" indent="0" algn="l" rtl="0">
              <a:lnSpc>
                <a:spcPct val="100000"/>
              </a:lnSpc>
              <a:spcBef>
                <a:spcPts val="480"/>
              </a:spcBef>
              <a:spcAft>
                <a:spcPts val="0"/>
              </a:spcAft>
              <a:buClr>
                <a:srgbClr val="CC0000"/>
              </a:buClr>
              <a:buSzPts val="2400"/>
              <a:buNone/>
            </a:pPr>
            <a:br>
              <a:rPr lang="en-US" sz="2400" b="0" i="0" u="none" strike="noStrike" cap="none" dirty="0">
                <a:solidFill>
                  <a:srgbClr val="000000"/>
                </a:solidFill>
                <a:latin typeface="Verdana"/>
                <a:ea typeface="Verdana"/>
                <a:cs typeface="Verdana"/>
                <a:sym typeface="Verdana"/>
              </a:rPr>
            </a:br>
            <a:endParaRPr sz="2400" b="0" i="0" u="none" strike="noStrike" cap="none" dirty="0">
              <a:solidFill>
                <a:srgbClr val="000000"/>
              </a:solidFill>
              <a:latin typeface="Verdana"/>
              <a:ea typeface="Verdana"/>
              <a:cs typeface="Verdana"/>
              <a:sym typeface="Verdana"/>
            </a:endParaRPr>
          </a:p>
          <a:p>
            <a:pPr marL="0" lvl="0" indent="0" algn="l" rtl="0">
              <a:spcBef>
                <a:spcPts val="480"/>
              </a:spcBef>
              <a:spcAft>
                <a:spcPts val="0"/>
              </a:spcAft>
              <a:buSzPts val="2400"/>
              <a:buNone/>
            </a:pPr>
            <a:endParaRPr sz="2400" dirty="0"/>
          </a:p>
        </p:txBody>
      </p:sp>
      <p:sp>
        <p:nvSpPr>
          <p:cNvPr id="143" name="Google Shape;143;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144" name="Google Shape;144;p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45" name="Google Shape;145;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49"/>
        <p:cNvGrpSpPr/>
        <p:nvPr/>
      </p:nvGrpSpPr>
      <p:grpSpPr>
        <a:xfrm>
          <a:off x="0" y="0"/>
          <a:ext cx="0" cy="0"/>
          <a:chOff x="0" y="0"/>
          <a:chExt cx="0" cy="0"/>
        </a:xfrm>
      </p:grpSpPr>
      <p:sp>
        <p:nvSpPr>
          <p:cNvPr id="150" name="Google Shape;150;p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Abstract</a:t>
            </a:r>
            <a:endParaRPr sz="2800"/>
          </a:p>
        </p:txBody>
      </p:sp>
      <p:sp>
        <p:nvSpPr>
          <p:cNvPr id="151" name="Google Shape;151;p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a:buClr>
                <a:srgbClr val="CC0000"/>
              </a:buClr>
              <a:defRPr/>
            </a:pPr>
            <a:r>
              <a:rPr lang="en-US" sz="2400" dirty="0"/>
              <a:t>In this study, we aimed to enhance our AMD severity classification by integrating OCT images, advanced GAN models, and state-of-the-art deep learning techniques such as Vision Transformers and </a:t>
            </a:r>
            <a:r>
              <a:rPr lang="en-US" sz="2400" dirty="0" err="1"/>
              <a:t>EfficientNet</a:t>
            </a:r>
            <a:r>
              <a:rPr lang="en-US" sz="2400" dirty="0"/>
              <a:t>. By refining preprocessing methods to improve OCT image quality and combining multi-modal data, our model achieved superior accuracy and reliability. This comprehensive approach facilitates early detection and better management of AMD, highlighting the potential of advanced AI in clinical ophthalmology.</a:t>
            </a:r>
          </a:p>
          <a:p>
            <a:pPr marL="0" lvl="0" indent="0" algn="l" rtl="0">
              <a:spcBef>
                <a:spcPts val="480"/>
              </a:spcBef>
              <a:spcAft>
                <a:spcPts val="0"/>
              </a:spcAft>
              <a:buSzPts val="2400"/>
              <a:buNone/>
            </a:pPr>
            <a:endParaRPr sz="2400" dirty="0"/>
          </a:p>
        </p:txBody>
      </p:sp>
      <p:sp>
        <p:nvSpPr>
          <p:cNvPr id="152" name="Google Shape;152;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
        <p:nvSpPr>
          <p:cNvPr id="153" name="Google Shape;153;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54" name="Google Shape;154;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FF0000"/>
                </a:solidFill>
              </a:rPr>
              <a:t>Thank You</a:t>
            </a:r>
            <a:endParaRPr/>
          </a:p>
        </p:txBody>
      </p:sp>
      <p:sp>
        <p:nvSpPr>
          <p:cNvPr id="160" name="Google Shape;160;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61" name="Google Shape;161;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
        <p:nvSpPr>
          <p:cNvPr id="162" name="Google Shape;162;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610</Words>
  <Application>Microsoft Office PowerPoint</Application>
  <PresentationFormat>Widescreen</PresentationFormat>
  <Paragraphs>49</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Noto Sans Symbols</vt:lpstr>
      <vt:lpstr>Times New Roman</vt:lpstr>
      <vt:lpstr>Verdana</vt:lpstr>
      <vt:lpstr>Profile</vt:lpstr>
      <vt:lpstr>Department of Computer Science and Engineering</vt:lpstr>
      <vt:lpstr>Introduction</vt:lpstr>
      <vt:lpstr>Literature Review</vt:lpstr>
      <vt:lpstr>Summary of Literature Review</vt:lpstr>
      <vt:lpstr>Problem Statement</vt:lpstr>
      <vt:lpstr>Objectives</vt:lpstr>
      <vt:lpstr>Abstract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DURAI MURUGAN N</dc:creator>
  <cp:lastModifiedBy>nandha kumar</cp:lastModifiedBy>
  <cp:revision>2</cp:revision>
  <dcterms:created xsi:type="dcterms:W3CDTF">2023-08-03T04:32:32Z</dcterms:created>
  <dcterms:modified xsi:type="dcterms:W3CDTF">2024-11-26T16:54:00Z</dcterms:modified>
</cp:coreProperties>
</file>