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69" r:id="rId4"/>
    <p:sldId id="370" r:id="rId5"/>
    <p:sldId id="372" r:id="rId6"/>
    <p:sldId id="373" r:id="rId7"/>
    <p:sldId id="374" r:id="rId8"/>
    <p:sldId id="379" r:id="rId9"/>
    <p:sldId id="376" r:id="rId10"/>
    <p:sldId id="382" r:id="rId11"/>
    <p:sldId id="375" r:id="rId12"/>
    <p:sldId id="380" r:id="rId13"/>
    <p:sldId id="381" r:id="rId14"/>
    <p:sldId id="377" r:id="rId15"/>
    <p:sldId id="378"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DE9A1-2C50-44D2-A29C-E17104DD08CF}" v="8" dt="2024-11-26T15:46:04.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49090"/>
            <a:ext cx="10515600" cy="168656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300" b="1" dirty="0">
              <a:solidFill>
                <a:srgbClr val="7030A0"/>
              </a:solidFill>
              <a:latin typeface="Times New Roman" panose="02020603050405020304" pitchFamily="18" charset="0"/>
              <a:ea typeface="+mn-ea"/>
              <a:cs typeface="Times New Roman" panose="02020603050405020304" pitchFamily="18" charset="0"/>
            </a:endParaRPr>
          </a:p>
          <a:p>
            <a:r>
              <a:rPr lang="en-US" sz="3300" b="1" dirty="0">
                <a:solidFill>
                  <a:srgbClr val="7030A0"/>
                </a:solidFill>
                <a:latin typeface="Times New Roman" panose="02020603050405020304" pitchFamily="18" charset="0"/>
                <a:ea typeface="+mn-ea"/>
                <a:cs typeface="Times New Roman" panose="02020603050405020304" pitchFamily="18" charset="0"/>
              </a:rPr>
              <a:t>AGE-RELATED MACULAR DEGENRATION(AMD)</a:t>
            </a:r>
          </a:p>
          <a:p>
            <a:r>
              <a:rPr lang="en-US" sz="3300" b="1" dirty="0">
                <a:solidFill>
                  <a:srgbClr val="7030A0"/>
                </a:solidFill>
                <a:latin typeface="Times New Roman" panose="02020603050405020304" pitchFamily="18" charset="0"/>
                <a:ea typeface="+mn-ea"/>
                <a:cs typeface="Times New Roman" panose="02020603050405020304" pitchFamily="18" charset="0"/>
              </a:rPr>
              <a:t>CLASSIFICATION USING DEEP LEARNING AND</a:t>
            </a:r>
          </a:p>
          <a:p>
            <a:r>
              <a:rPr lang="en-US" sz="3300" b="1" dirty="0">
                <a:solidFill>
                  <a:srgbClr val="7030A0"/>
                </a:solidFill>
                <a:latin typeface="Times New Roman" panose="02020603050405020304" pitchFamily="18" charset="0"/>
                <a:ea typeface="+mn-ea"/>
                <a:cs typeface="Times New Roman" panose="02020603050405020304" pitchFamily="18" charset="0"/>
              </a:rPr>
              <a:t>GAN TECHNOLOGY</a:t>
            </a:r>
            <a:endParaRPr lang="en-IN" sz="3300" b="1" dirty="0">
              <a:solidFill>
                <a:srgbClr val="7030A0"/>
              </a:solidFill>
              <a:latin typeface="Times New Roman" panose="02020603050405020304" pitchFamily="18" charset="0"/>
              <a:ea typeface="+mn-ea"/>
              <a:cs typeface="Times New Roman" panose="02020603050405020304" pitchFamily="18" charset="0"/>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latin typeface="Times New Roman" panose="02020603050405020304" pitchFamily="18" charset="0"/>
                <a:cs typeface="Times New Roman" panose="02020603050405020304" pitchFamily="18" charset="0"/>
              </a:rPr>
              <a:t>Mrs. A</a:t>
            </a:r>
            <a:r>
              <a:rPr lang="en-IN" altLang="en-US" sz="2400" b="1" dirty="0">
                <a:solidFill>
                  <a:srgbClr val="FF0000"/>
                </a:solidFill>
                <a:latin typeface="Times New Roman" panose="02020603050405020304" pitchFamily="18" charset="0"/>
                <a:cs typeface="Times New Roman" panose="02020603050405020304" pitchFamily="18" charset="0"/>
              </a:rPr>
              <a:t>NANDHI S, M.E</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Assistant Professor, CSE</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477985" y="4990723"/>
            <a:ext cx="51104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dirty="0">
                <a:solidFill>
                  <a:srgbClr val="FF0000"/>
                </a:solidFill>
                <a:latin typeface="Times New Roman" panose="02020603050405020304" pitchFamily="18" charset="0"/>
                <a:cs typeface="Times New Roman" panose="02020603050405020304" pitchFamily="18" charset="0"/>
              </a:rPr>
              <a:t>B21A2425C01</a:t>
            </a:r>
          </a:p>
          <a:p>
            <a:pPr>
              <a:spcBef>
                <a:spcPct val="0"/>
              </a:spcBef>
              <a:buClrTx/>
              <a:buFontTx/>
              <a:buNone/>
            </a:pPr>
            <a:r>
              <a:rPr lang="en-IN" altLang="en-US" sz="2400" b="1" dirty="0">
                <a:solidFill>
                  <a:srgbClr val="FF0000"/>
                </a:solidFill>
                <a:latin typeface="Times New Roman" panose="02020603050405020304" pitchFamily="18" charset="0"/>
                <a:cs typeface="Times New Roman" panose="02020603050405020304" pitchFamily="18" charset="0"/>
              </a:rPr>
              <a:t>LAKSHMIKANTH M (210701130)</a:t>
            </a:r>
          </a:p>
          <a:p>
            <a:pPr>
              <a:spcBef>
                <a:spcPct val="0"/>
              </a:spcBef>
              <a:buClrTx/>
              <a:buNone/>
            </a:pPr>
            <a:r>
              <a:rPr lang="en-IN" altLang="en-US" sz="2400" b="1" dirty="0">
                <a:solidFill>
                  <a:srgbClr val="FF0000"/>
                </a:solidFill>
                <a:latin typeface="Times New Roman" panose="02020603050405020304" pitchFamily="18" charset="0"/>
                <a:cs typeface="Times New Roman" panose="02020603050405020304" pitchFamily="18" charset="0"/>
              </a:rPr>
              <a:t>NANDHAKUMAR S(210701172)</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78C3E-D29C-6CF4-6616-DC3367318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CAD77F-B619-8B87-636A-B1F78FD435CB}"/>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1478E197-522A-C05A-BDC5-AC69D0D5F931}"/>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CONFUSION MATRIX                                                 </a:t>
            </a:r>
            <a:r>
              <a:rPr lang="en-US" sz="2000" dirty="0">
                <a:latin typeface="Times New Roman" panose="02020603050405020304" pitchFamily="18" charset="0"/>
                <a:cs typeface="Times New Roman" panose="02020603050405020304" pitchFamily="18" charset="0"/>
              </a:rPr>
              <a:t>Receiver Operating Characteristic(ROC)</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US" sz="3600" dirty="0">
              <a:latin typeface="Times New Roman" panose="02020603050405020304" pitchFamily="18" charset="0"/>
              <a:cs typeface="Times New Roman" panose="02020603050405020304" pitchFamily="18" charset="0"/>
            </a:endParaRPr>
          </a:p>
          <a:p>
            <a:pPr marL="0" indent="0">
              <a:buClr>
                <a:srgbClr val="CC0000"/>
              </a:buClr>
              <a:buNone/>
              <a:defRPr/>
            </a:pPr>
            <a:endParaRPr lang="en-IN" dirty="0"/>
          </a:p>
        </p:txBody>
      </p:sp>
      <p:sp>
        <p:nvSpPr>
          <p:cNvPr id="4" name="Date Placeholder 3">
            <a:extLst>
              <a:ext uri="{FF2B5EF4-FFF2-40B4-BE49-F238E27FC236}">
                <a16:creationId xmlns:a16="http://schemas.microsoft.com/office/drawing/2014/main" id="{C5B29009-D082-FACF-0A98-5006C4617413}"/>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F944D9B8-9D39-841F-DFA4-F3CC3773D72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23E1C0B9-FB34-1DA8-739F-29BDD1C54059}"/>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9" name="Picture 8">
            <a:extLst>
              <a:ext uri="{FF2B5EF4-FFF2-40B4-BE49-F238E27FC236}">
                <a16:creationId xmlns:a16="http://schemas.microsoft.com/office/drawing/2014/main" id="{8459E12F-9F12-B409-1F97-E4897B2BA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2437601"/>
            <a:ext cx="4368918" cy="3161357"/>
          </a:xfrm>
          <a:prstGeom prst="rect">
            <a:avLst/>
          </a:prstGeom>
        </p:spPr>
      </p:pic>
      <p:pic>
        <p:nvPicPr>
          <p:cNvPr id="10" name="Picture 9">
            <a:extLst>
              <a:ext uri="{FF2B5EF4-FFF2-40B4-BE49-F238E27FC236}">
                <a16:creationId xmlns:a16="http://schemas.microsoft.com/office/drawing/2014/main" id="{A94BCCA0-F0E8-067D-760C-F6CCFA88C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462" y="2437601"/>
            <a:ext cx="4522376" cy="3161357"/>
          </a:xfrm>
          <a:prstGeom prst="rect">
            <a:avLst/>
          </a:prstGeom>
        </p:spPr>
      </p:pic>
    </p:spTree>
    <p:extLst>
      <p:ext uri="{BB962C8B-B14F-4D97-AF65-F5344CB8AC3E}">
        <p14:creationId xmlns:p14="http://schemas.microsoft.com/office/powerpoint/2010/main" val="110543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800" dirty="0">
                <a:latin typeface="Times New Roman" panose="02020603050405020304" pitchFamily="18" charset="0"/>
                <a:cs typeface="Times New Roman" panose="02020603050405020304" pitchFamily="18" charset="0"/>
              </a:rPr>
              <a:t>The completion of Phase 1 of the project demonstrates the innovation of the hybrid deep learning methodology in this research brings out a good step forward in the automated identification and categorization of AMD.</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800" dirty="0">
                <a:latin typeface="Times New Roman" panose="02020603050405020304" pitchFamily="18" charset="0"/>
                <a:cs typeface="Times New Roman" panose="02020603050405020304" pitchFamily="18" charset="0"/>
              </a:rPr>
              <a:t> It works on the mechanism of </a:t>
            </a:r>
            <a:r>
              <a:rPr lang="en-US" sz="1800" dirty="0" err="1">
                <a:latin typeface="Times New Roman" panose="02020603050405020304" pitchFamily="18" charset="0"/>
                <a:cs typeface="Times New Roman" panose="02020603050405020304" pitchFamily="18" charset="0"/>
              </a:rPr>
              <a:t>ViT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and GANs within the framework addressing some of the critical challenges that occur during diagnosis of AMD, namely class imbalance and constraints with the dataset. Global Context Analysis: Use of a Vision Transformer to Distinguish Complex Spatial Relations and Delicate Patterns from OCT Images. </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800" dirty="0">
                <a:latin typeface="Times New Roman" panose="02020603050405020304" pitchFamily="18" charset="0"/>
                <a:cs typeface="Times New Roman" panose="02020603050405020304" pitchFamily="18" charset="0"/>
              </a:rPr>
              <a:t>Local Feature Accuracy: Using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for detailed and computationally    efficient feature extraction, capturing important retinal </a:t>
            </a:r>
            <a:r>
              <a:rPr lang="en-US" sz="1800" dirty="0" err="1">
                <a:latin typeface="Times New Roman" panose="02020603050405020304" pitchFamily="18" charset="0"/>
                <a:cs typeface="Times New Roman" panose="02020603050405020304" pitchFamily="18" charset="0"/>
              </a:rPr>
              <a:t>characteristics.Data</a:t>
            </a:r>
            <a:r>
              <a:rPr lang="en-US" sz="1800" dirty="0">
                <a:latin typeface="Times New Roman" panose="02020603050405020304" pitchFamily="18" charset="0"/>
                <a:cs typeface="Times New Roman" panose="02020603050405020304" pitchFamily="18" charset="0"/>
              </a:rPr>
              <a:t> Augmentation with GANs: Generating high-quality synthetic OCT images to enhance dataset diversity, ensuring robust training even for underrepresented stages of AMD.</a:t>
            </a:r>
            <a:b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1D630-C8B9-3511-9ECD-49AF5FB8C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F2532-F6DF-B9F8-A417-94BBB6B9949E}"/>
              </a:ext>
            </a:extLst>
          </p:cNvPr>
          <p:cNvSpPr>
            <a:spLocks noGrp="1"/>
          </p:cNvSpPr>
          <p:nvPr>
            <p:ph type="title"/>
          </p:nvPr>
        </p:nvSpPr>
        <p:spPr/>
        <p:txBody>
          <a:bodyPr/>
          <a:lstStyle/>
          <a:p>
            <a:r>
              <a:rPr lang="en-US" altLang="en-US" sz="32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C3EF64D3-ED95-50CF-7E7B-B088C8EE7179}"/>
              </a:ext>
            </a:extLst>
          </p:cNvPr>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950" dirty="0">
                <a:latin typeface="Times New Roman" panose="02020603050405020304" pitchFamily="18" charset="0"/>
                <a:cs typeface="Times New Roman" panose="02020603050405020304" pitchFamily="18" charset="0"/>
              </a:rPr>
              <a:t>Hybrid Model Excellence: Combining features of the global and local by utilizing </a:t>
            </a:r>
            <a:r>
              <a:rPr lang="en-US" sz="1950" dirty="0" err="1">
                <a:latin typeface="Times New Roman" panose="02020603050405020304" pitchFamily="18" charset="0"/>
                <a:cs typeface="Times New Roman" panose="02020603050405020304" pitchFamily="18" charset="0"/>
              </a:rPr>
              <a:t>ViT</a:t>
            </a:r>
            <a:r>
              <a:rPr lang="en-US" sz="1950" dirty="0">
                <a:latin typeface="Times New Roman" panose="02020603050405020304" pitchFamily="18" charset="0"/>
                <a:cs typeface="Times New Roman" panose="02020603050405020304" pitchFamily="18" charset="0"/>
              </a:rPr>
              <a:t> with </a:t>
            </a:r>
            <a:r>
              <a:rPr lang="en-US" sz="1950" dirty="0" err="1">
                <a:latin typeface="Times New Roman" panose="02020603050405020304" pitchFamily="18" charset="0"/>
                <a:cs typeface="Times New Roman" panose="02020603050405020304" pitchFamily="18" charset="0"/>
              </a:rPr>
              <a:t>EfficientNet</a:t>
            </a:r>
            <a:r>
              <a:rPr lang="en-US" sz="1950" dirty="0">
                <a:latin typeface="Times New Roman" panose="02020603050405020304" pitchFamily="18" charset="0"/>
                <a:cs typeface="Times New Roman" panose="02020603050405020304" pitchFamily="18" charset="0"/>
              </a:rPr>
              <a:t> for an all-rounded and accurate analysis of retinal structures. </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950" dirty="0">
                <a:latin typeface="Times New Roman" panose="02020603050405020304" pitchFamily="18" charset="0"/>
                <a:cs typeface="Times New Roman" panose="02020603050405020304" pitchFamily="18" charset="0"/>
              </a:rPr>
              <a:t>It achieved up to excellent scores on accuracy, recall, F1-score, and AUC-ROC metrics with notable improvements in the late-stage detection of AMD. This approach not only reduces the misclassification errors but sets up a scalable, generalizable framework for application in a clinical setting, thereby offering a reliable decision- support tool for </a:t>
            </a:r>
            <a:r>
              <a:rPr lang="en-US" sz="1950" dirty="0" err="1">
                <a:latin typeface="Times New Roman" panose="02020603050405020304" pitchFamily="18" charset="0"/>
                <a:cs typeface="Times New Roman" panose="02020603050405020304" pitchFamily="18" charset="0"/>
              </a:rPr>
              <a:t>earlydetection</a:t>
            </a:r>
            <a:r>
              <a:rPr lang="en-US" sz="1950" dirty="0">
                <a:latin typeface="Times New Roman" panose="02020603050405020304" pitchFamily="18" charset="0"/>
                <a:cs typeface="Times New Roman" panose="02020603050405020304" pitchFamily="18" charset="0"/>
              </a:rPr>
              <a:t> and effective treatment planning.</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IN" sz="1950" b="1" dirty="0">
                <a:latin typeface="Times New Roman" panose="02020603050405020304" pitchFamily="18" charset="0"/>
                <a:cs typeface="Times New Roman" panose="02020603050405020304" pitchFamily="18" charset="0"/>
              </a:rPr>
              <a:t>Key Components </a:t>
            </a:r>
            <a:r>
              <a:rPr lang="en-IN" sz="1950" dirty="0">
                <a:latin typeface="Times New Roman" panose="02020603050405020304" pitchFamily="18" charset="0"/>
                <a:cs typeface="Times New Roman" panose="02020603050405020304" pitchFamily="18" charset="0"/>
              </a:rPr>
              <a:t>: Data Files, Hybrid Model Framework, Model Training and Testing, Deployment Readiness.</a:t>
            </a:r>
            <a:endParaRPr lang="en-US" sz="195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1DA099E-7F84-7280-B049-EB38DA8B5996}"/>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C5A4269-ED24-3BBD-944E-A195B4B647B7}"/>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8FE8D304-868E-6BF9-D410-F3E32E058B96}"/>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83936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BB371-6CF2-5EF0-9D58-1F1CF031D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F1FE9-71CA-98CD-2971-079B217A4B07}"/>
              </a:ext>
            </a:extLst>
          </p:cNvPr>
          <p:cNvSpPr>
            <a:spLocks noGrp="1"/>
          </p:cNvSpPr>
          <p:nvPr>
            <p:ph type="title"/>
          </p:nvPr>
        </p:nvSpPr>
        <p:spPr/>
        <p:txBody>
          <a:bodyPr/>
          <a:lstStyle/>
          <a:p>
            <a:r>
              <a:rPr lang="en-US" altLang="en-US" sz="3200" b="1" dirty="0">
                <a:solidFill>
                  <a:srgbClr val="FF0000"/>
                </a:solidFill>
              </a:rPr>
              <a:t>Work for Phase II</a:t>
            </a:r>
            <a:endParaRPr lang="en-IN" sz="2800" dirty="0"/>
          </a:p>
        </p:txBody>
      </p:sp>
      <p:sp>
        <p:nvSpPr>
          <p:cNvPr id="3" name="Content Placeholder 2">
            <a:extLst>
              <a:ext uri="{FF2B5EF4-FFF2-40B4-BE49-F238E27FC236}">
                <a16:creationId xmlns:a16="http://schemas.microsoft.com/office/drawing/2014/main" id="{12182E69-9340-2DB3-B743-BEA29CDBF38C}"/>
              </a:ext>
            </a:extLst>
          </p:cNvPr>
          <p:cNvSpPr>
            <a:spLocks noGrp="1"/>
          </p:cNvSpPr>
          <p:nvPr>
            <p:ph idx="1"/>
          </p:nvPr>
        </p:nvSpPr>
        <p:spPr/>
        <p:txBody>
          <a:bodyPr/>
          <a:lstStyle/>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800" dirty="0">
                <a:latin typeface="Times New Roman" panose="02020603050405020304" pitchFamily="18" charset="0"/>
                <a:cs typeface="Times New Roman" panose="02020603050405020304" pitchFamily="18" charset="0"/>
              </a:rPr>
              <a:t>The key innovation in the project and phase 2 focuses on providing a much more detailed diagnostic tool to analyze retinal status. Apart from using adjunctive imaging techniques like fundus photography combined with OCT scans, the device records a more significant set of retinal features, thus enhancing its sensitivity 33 toward subtle pathologies. This is likely to do well to improve staging accuracy for AMD and yield higher identification rates for various diseases of the </a:t>
            </a:r>
            <a:r>
              <a:rPr lang="en-US" sz="1800" dirty="0" err="1">
                <a:latin typeface="Times New Roman" panose="02020603050405020304" pitchFamily="18" charset="0"/>
                <a:cs typeface="Times New Roman" panose="02020603050405020304" pitchFamily="18" charset="0"/>
              </a:rPr>
              <a:t>eye.Different</a:t>
            </a:r>
            <a:r>
              <a:rPr lang="en-US" sz="1800" dirty="0">
                <a:latin typeface="Times New Roman" panose="02020603050405020304" pitchFamily="18" charset="0"/>
                <a:cs typeface="Times New Roman" panose="02020603050405020304" pitchFamily="18" charset="0"/>
              </a:rPr>
              <a:t> sources of data will improve the capability and diagnose properties or characteristics of the model with higher reliability.</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800" dirty="0">
                <a:latin typeface="Times New Roman" panose="02020603050405020304" pitchFamily="18" charset="0"/>
                <a:cs typeface="Times New Roman" panose="02020603050405020304" pitchFamily="18" charset="0"/>
              </a:rPr>
              <a:t> In addition to this, the system will further enhance the area of focus on the diagnosis of a variety of retinal and ocular diseases such as diabetic retinopathy and glaucoma, generalize for the new conditions, and extend its ability to diagnose. Trained on multiple datasets, this model is thus robust to a wide range of pathologies, and its applicability to clinical practice in the widest range of retinal diseases is enhanced.</a:t>
            </a:r>
          </a:p>
          <a:p>
            <a:pPr marL="469900" marR="0" lvl="0" indent="-469900" algn="just"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endParaRPr lang="en-US" sz="17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F41244-731C-6205-D2EA-9FA0021A28E4}"/>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2AE5305C-3EE5-ECA7-6F19-ED655A613AC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95FCC8F-ED5C-579E-3837-75A80CCEA462}"/>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222223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Ferris, F. L., Wilkinson, C. P., Bird, A., et al. (2013). </a:t>
            </a:r>
            <a:r>
              <a:rPr lang="en-US" sz="2400" i="1" dirty="0">
                <a:latin typeface="Times New Roman" panose="02020603050405020304" pitchFamily="18" charset="0"/>
                <a:cs typeface="Times New Roman" panose="02020603050405020304" pitchFamily="18" charset="0"/>
              </a:rPr>
              <a:t>Clinical classification of age-related macular degeneration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Ophthalmology</a:t>
            </a:r>
            <a:r>
              <a:rPr lang="en-US" sz="2400" dirty="0">
                <a:latin typeface="Times New Roman" panose="02020603050405020304" pitchFamily="18" charset="0"/>
                <a:cs typeface="Times New Roman" panose="02020603050405020304" pitchFamily="18" charset="0"/>
              </a:rPr>
              <a:t>, 120(4), 844-851.</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err="1">
                <a:latin typeface="Times New Roman" panose="02020603050405020304" pitchFamily="18" charset="0"/>
                <a:cs typeface="Times New Roman" panose="02020603050405020304" pitchFamily="18" charset="0"/>
              </a:rPr>
              <a:t>Litjens</a:t>
            </a:r>
            <a:r>
              <a:rPr lang="en-IN" sz="2400" dirty="0">
                <a:latin typeface="Times New Roman" panose="02020603050405020304" pitchFamily="18" charset="0"/>
                <a:cs typeface="Times New Roman" panose="02020603050405020304" pitchFamily="18" charset="0"/>
              </a:rPr>
              <a:t>, G., </a:t>
            </a:r>
            <a:r>
              <a:rPr lang="en-IN" sz="2400" dirty="0" err="1">
                <a:latin typeface="Times New Roman" panose="02020603050405020304" pitchFamily="18" charset="0"/>
                <a:cs typeface="Times New Roman" panose="02020603050405020304" pitchFamily="18" charset="0"/>
              </a:rPr>
              <a:t>Kooi</a:t>
            </a:r>
            <a:r>
              <a:rPr lang="en-IN" sz="2400" dirty="0">
                <a:latin typeface="Times New Roman" panose="02020603050405020304" pitchFamily="18" charset="0"/>
                <a:cs typeface="Times New Roman" panose="02020603050405020304" pitchFamily="18" charset="0"/>
              </a:rPr>
              <a:t>, T., </a:t>
            </a:r>
            <a:r>
              <a:rPr lang="en-IN" sz="2400" dirty="0" err="1">
                <a:latin typeface="Times New Roman" panose="02020603050405020304" pitchFamily="18" charset="0"/>
                <a:cs typeface="Times New Roman" panose="02020603050405020304" pitchFamily="18" charset="0"/>
              </a:rPr>
              <a:t>Bejnordi</a:t>
            </a:r>
            <a:r>
              <a:rPr lang="en-IN" sz="2400" dirty="0">
                <a:latin typeface="Times New Roman" panose="02020603050405020304" pitchFamily="18" charset="0"/>
                <a:cs typeface="Times New Roman" panose="02020603050405020304" pitchFamily="18" charset="0"/>
              </a:rPr>
              <a:t>, B. E., et al. (2017). </a:t>
            </a:r>
            <a:r>
              <a:rPr lang="en-IN" sz="2400" i="1" dirty="0">
                <a:latin typeface="Times New Roman" panose="02020603050405020304" pitchFamily="18" charset="0"/>
                <a:cs typeface="Times New Roman" panose="02020603050405020304" pitchFamily="18" charset="0"/>
              </a:rPr>
              <a:t>A survey on deep learning in medical image analysis</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Medical Image Analysis</a:t>
            </a:r>
            <a:r>
              <a:rPr lang="en-IN" sz="2400" dirty="0">
                <a:latin typeface="Times New Roman" panose="02020603050405020304" pitchFamily="18" charset="0"/>
                <a:cs typeface="Times New Roman" panose="02020603050405020304" pitchFamily="18" charset="0"/>
              </a:rPr>
              <a:t>, 42, 60-88.</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Goodfellow, I., </a:t>
            </a:r>
            <a:r>
              <a:rPr lang="en-US" sz="2400" dirty="0" err="1">
                <a:latin typeface="Times New Roman" panose="02020603050405020304" pitchFamily="18" charset="0"/>
                <a:cs typeface="Times New Roman" panose="02020603050405020304" pitchFamily="18" charset="0"/>
              </a:rPr>
              <a:t>Pouget</a:t>
            </a:r>
            <a:r>
              <a:rPr lang="en-US" sz="2400" dirty="0">
                <a:latin typeface="Times New Roman" panose="02020603050405020304" pitchFamily="18" charset="0"/>
                <a:cs typeface="Times New Roman" panose="02020603050405020304" pitchFamily="18" charset="0"/>
              </a:rPr>
              <a:t>-Abadie, J., Mirza, M., et al. (2014). </a:t>
            </a:r>
            <a:r>
              <a:rPr lang="en-US" sz="2400" i="1" dirty="0">
                <a:latin typeface="Times New Roman" panose="02020603050405020304" pitchFamily="18" charset="0"/>
                <a:cs typeface="Times New Roman" panose="02020603050405020304" pitchFamily="18" charset="0"/>
              </a:rPr>
              <a:t>Generative adversarial nets</a:t>
            </a:r>
            <a:r>
              <a:rPr lang="en-US" sz="2400" dirty="0">
                <a:latin typeface="Times New Roman" panose="02020603050405020304" pitchFamily="18" charset="0"/>
                <a:cs typeface="Times New Roman" panose="02020603050405020304" pitchFamily="18" charset="0"/>
              </a:rPr>
              <a:t>. In </a:t>
            </a:r>
            <a:r>
              <a:rPr lang="en-US" sz="2400" i="1" dirty="0">
                <a:latin typeface="Times New Roman" panose="02020603050405020304" pitchFamily="18" charset="0"/>
                <a:cs typeface="Times New Roman" panose="02020603050405020304" pitchFamily="18" charset="0"/>
              </a:rPr>
              <a:t>Advances in Neural Information Processing Systems</a:t>
            </a:r>
            <a:r>
              <a:rPr lang="en-US" sz="2400" dirty="0">
                <a:latin typeface="Times New Roman" panose="02020603050405020304" pitchFamily="18" charset="0"/>
                <a:cs typeface="Times New Roman" panose="02020603050405020304" pitchFamily="18" charset="0"/>
              </a:rPr>
              <a:t> (pp. 2672-2680).</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err="1">
                <a:latin typeface="Times New Roman" panose="02020603050405020304" pitchFamily="18" charset="0"/>
                <a:cs typeface="Times New Roman" panose="02020603050405020304" pitchFamily="18" charset="0"/>
              </a:rPr>
              <a:t>Dosovitskiy</a:t>
            </a:r>
            <a:r>
              <a:rPr lang="en-US" sz="2400" dirty="0">
                <a:latin typeface="Times New Roman" panose="02020603050405020304" pitchFamily="18" charset="0"/>
                <a:cs typeface="Times New Roman" panose="02020603050405020304" pitchFamily="18" charset="0"/>
              </a:rPr>
              <a:t>, A., Beyer, L., Kolesnikov, A., et al. (2021). </a:t>
            </a:r>
            <a:r>
              <a:rPr lang="en-US" sz="2400" i="1" dirty="0">
                <a:latin typeface="Times New Roman" panose="02020603050405020304" pitchFamily="18" charset="0"/>
                <a:cs typeface="Times New Roman" panose="02020603050405020304" pitchFamily="18" charset="0"/>
              </a:rPr>
              <a:t>An image is worth 16x16 words: Transformers for image recognition at scale</a:t>
            </a:r>
            <a:r>
              <a:rPr lang="en-US" sz="2400" dirty="0">
                <a:latin typeface="Times New Roman" panose="02020603050405020304" pitchFamily="18" charset="0"/>
                <a:cs typeface="Times New Roman" panose="02020603050405020304" pitchFamily="18" charset="0"/>
              </a:rPr>
              <a:t>. In </a:t>
            </a:r>
            <a:r>
              <a:rPr lang="en-US" sz="2400" i="1" dirty="0">
                <a:latin typeface="Times New Roman" panose="02020603050405020304" pitchFamily="18" charset="0"/>
                <a:cs typeface="Times New Roman" panose="02020603050405020304" pitchFamily="18" charset="0"/>
              </a:rPr>
              <a:t>International Conference on Learning Representations</a:t>
            </a:r>
            <a:r>
              <a:rPr lang="en-US" sz="2400" dirty="0">
                <a:latin typeface="Times New Roman" panose="02020603050405020304" pitchFamily="18" charset="0"/>
                <a:cs typeface="Times New Roman" panose="02020603050405020304" pitchFamily="18" charset="0"/>
              </a:rPr>
              <a:t>.</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5301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900" b="1" dirty="0">
                <a:latin typeface="Times New Roman" panose="02020603050405020304" pitchFamily="18" charset="0"/>
                <a:cs typeface="Times New Roman" panose="02020603050405020304" pitchFamily="18" charset="0"/>
              </a:rPr>
              <a:t>PUBLICATION STATUS</a:t>
            </a:r>
            <a:r>
              <a:rPr lang="en-US" sz="1900" dirty="0">
                <a:latin typeface="Times New Roman" panose="02020603050405020304" pitchFamily="18" charset="0"/>
                <a:cs typeface="Times New Roman" panose="02020603050405020304" pitchFamily="18" charset="0"/>
              </a:rPr>
              <a:t>: ACCEPTED IN CONFERENCE. NEED TO BE PRESENTED </a:t>
            </a:r>
          </a:p>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900" b="1" dirty="0">
                <a:latin typeface="Times New Roman" panose="02020603050405020304" pitchFamily="18" charset="0"/>
                <a:cs typeface="Times New Roman" panose="02020603050405020304" pitchFamily="18" charset="0"/>
              </a:rPr>
              <a:t>TITLE OF THE PAPER</a:t>
            </a:r>
            <a:r>
              <a:rPr lang="en-US" sz="1900" dirty="0">
                <a:latin typeface="Times New Roman" panose="02020603050405020304" pitchFamily="18" charset="0"/>
                <a:cs typeface="Times New Roman" panose="02020603050405020304" pitchFamily="18" charset="0"/>
              </a:rPr>
              <a:t>: AGE-RELATED MACULAR DEGENERATION USING DEEP LEARNING MODELS AND GAN DATA AUGMENTATION</a:t>
            </a:r>
          </a:p>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900" b="1" dirty="0">
                <a:latin typeface="Times New Roman" panose="02020603050405020304" pitchFamily="18" charset="0"/>
                <a:cs typeface="Times New Roman" panose="02020603050405020304" pitchFamily="18" charset="0"/>
              </a:rPr>
              <a:t>AUTHORS:</a:t>
            </a:r>
            <a:r>
              <a:rPr lang="en-US" sz="1900" dirty="0">
                <a:latin typeface="Times New Roman" panose="02020603050405020304" pitchFamily="18" charset="0"/>
                <a:cs typeface="Times New Roman" panose="02020603050405020304" pitchFamily="18" charset="0"/>
              </a:rPr>
              <a:t> S. ANANDHI, NANDHAKUMAR S, LAKSHMI KANTH M </a:t>
            </a:r>
          </a:p>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900" b="1" dirty="0">
                <a:latin typeface="Times New Roman" panose="02020603050405020304" pitchFamily="18" charset="0"/>
                <a:cs typeface="Times New Roman" panose="02020603050405020304" pitchFamily="18" charset="0"/>
              </a:rPr>
              <a:t>NAME OF THE CONFERENCE</a:t>
            </a:r>
            <a:r>
              <a:rPr lang="en-US" sz="1900" dirty="0">
                <a:latin typeface="Times New Roman" panose="02020603050405020304" pitchFamily="18" charset="0"/>
                <a:cs typeface="Times New Roman" panose="02020603050405020304" pitchFamily="18" charset="0"/>
              </a:rPr>
              <a:t>: INTERNATIONAL CONFERENCE ON MULTIDISCIPILINARY RESEARCH IN EDUCATION SCIENCE AND TECHNOLOGY, GOA, INDIA. </a:t>
            </a:r>
          </a:p>
          <a:p>
            <a:pPr marL="469900" marR="0" lvl="0" indent="-46990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sz="1900" b="1" dirty="0">
                <a:latin typeface="Times New Roman" panose="02020603050405020304" pitchFamily="18" charset="0"/>
                <a:cs typeface="Times New Roman" panose="02020603050405020304" pitchFamily="18" charset="0"/>
              </a:rPr>
              <a:t>CONFERENCE DATE</a:t>
            </a:r>
            <a:r>
              <a:rPr lang="en-US" sz="1900" dirty="0">
                <a:latin typeface="Times New Roman" panose="02020603050405020304" pitchFamily="18" charset="0"/>
                <a:cs typeface="Times New Roman" panose="02020603050405020304" pitchFamily="18" charset="0"/>
              </a:rPr>
              <a:t>: 29TH DECEMBER 2024</a:t>
            </a:r>
            <a:br>
              <a:rPr kumimoji="0" lang="en-IN" altLang="en-US" sz="19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9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294642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The challenge in AMD classification lies in accurately determining the stage and severity of age-related macular degeneration to ensure timely treatment. Early detection and precise monitoring are critical, as they significantly influence the effectiveness of interventions. The primary motivation for developing advanced classification systems is to improve patient outcomes by enabling personalized treatment strategies.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Motivation</a:t>
            </a:r>
            <a:r>
              <a:rPr lang="en-US" sz="2400" dirty="0">
                <a:latin typeface="Times New Roman" panose="02020603050405020304" pitchFamily="18" charset="0"/>
                <a:cs typeface="Times New Roman" panose="02020603050405020304" pitchFamily="18" charset="0"/>
              </a:rPr>
              <a:t>: Current systems lack precision, driving the need for advanced models like Vision Transformers and </a:t>
            </a:r>
            <a:r>
              <a:rPr lang="en-US" sz="2400" dirty="0" err="1">
                <a:latin typeface="Times New Roman" panose="02020603050405020304" pitchFamily="18" charset="0"/>
                <a:cs typeface="Times New Roman" panose="02020603050405020304" pitchFamily="18" charset="0"/>
              </a:rPr>
              <a:t>EfficientNet</a:t>
            </a:r>
            <a:r>
              <a:rPr lang="en-US" sz="2400" dirty="0">
                <a:latin typeface="Times New Roman" panose="02020603050405020304" pitchFamily="18" charset="0"/>
                <a:cs typeface="Times New Roman" panose="02020603050405020304" pitchFamily="18" charset="0"/>
              </a:rPr>
              <a:t>. These models can significantly enhance classification accuracy, enabling personalized treatment strategies and better management of AMD.</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Expand Dataset: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Collect a diverse and high-quality OCT image dataset.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Advanced GAN Models: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 advanced GAN architectures for synthetic image generation.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State-of-the-Art Models: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Replace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DeepSeeNet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with Vision Transformers or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EfficientNet</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Multi-Modal Integration: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Combine OCT images with patient demographics and clinical history.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Refine Preprocessing: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Enhance OCT image quality with improved noise reduction and artifact removal.</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dirty="0">
                <a:latin typeface="Times New Roman" panose="02020603050405020304" pitchFamily="18" charset="0"/>
                <a:ea typeface="Tahoma" panose="020B0604030504040204" pitchFamily="34" charset="0"/>
                <a:cs typeface="Times New Roman" panose="02020603050405020304" pitchFamily="18" charset="0"/>
              </a:rPr>
              <a:t>In this study, we aim to improve Age-Related Macular Degeneration (AMD) severity classification by leveraging Optical Coherence Tomography (OCT) images, advanced Generative Adversarial Networks (GANs), and cutting-edge deep learning models, including Vision Transformers and </a:t>
            </a:r>
            <a:r>
              <a:rPr lang="en-US" sz="2400" dirty="0" err="1">
                <a:latin typeface="Times New Roman" panose="02020603050405020304" pitchFamily="18" charset="0"/>
                <a:ea typeface="Tahoma" panose="020B0604030504040204" pitchFamily="34" charset="0"/>
                <a:cs typeface="Times New Roman" panose="02020603050405020304" pitchFamily="18" charset="0"/>
              </a:rPr>
              <a:t>EfficientNet</a:t>
            </a:r>
            <a:r>
              <a:rPr lang="en-US" sz="2400" dirty="0">
                <a:latin typeface="Times New Roman" panose="02020603050405020304" pitchFamily="18" charset="0"/>
                <a:ea typeface="Tahoma" panose="020B0604030504040204" pitchFamily="34" charset="0"/>
                <a:cs typeface="Times New Roman" panose="02020603050405020304" pitchFamily="18" charset="0"/>
              </a:rPr>
              <a:t>. By refining image preprocessing techniques to enhance OCT image quality and combining multimodal data, our approach achieves higher accuracy and robustness. This integration of advanced AI methods not only enables early detection but also supports more effective management of AMD. The results underscore the potential of AI-driven solutions in advancing clinical ophthalmology and enhancing patient outcomes through personalized care</a:t>
            </a:r>
            <a:r>
              <a:rPr lang="en-US" sz="2400" dirty="0">
                <a:latin typeface="Tahoma" panose="020B0604030504040204" pitchFamily="34" charset="0"/>
                <a:ea typeface="Tahoma" panose="020B0604030504040204" pitchFamily="34" charset="0"/>
                <a:cs typeface="Tahoma" panose="020B0604030504040204" pitchFamily="34" charset="0"/>
              </a:rPr>
              <a:t>.</a:t>
            </a:r>
            <a:br>
              <a:rPr kumimoji="0" lang="en-IN" altLang="en-US" sz="2400" b="0" i="0" u="none" strike="noStrike" kern="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b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757885"/>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8" name="Picture 7">
            <a:extLst>
              <a:ext uri="{FF2B5EF4-FFF2-40B4-BE49-F238E27FC236}">
                <a16:creationId xmlns:a16="http://schemas.microsoft.com/office/drawing/2014/main" id="{5B5E651D-A8C3-A5E2-AAA0-3839F84A6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00" y="1902737"/>
            <a:ext cx="4287520" cy="4208219"/>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GAN TECHNOLOGY</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IN" altLang="en-US" sz="2400" dirty="0">
                <a:solidFill>
                  <a:srgbClr val="000000"/>
                </a:solidFill>
                <a:latin typeface="Times New Roman" panose="02020603050405020304" pitchFamily="18" charset="0"/>
                <a:ea typeface="+mn-ea"/>
                <a:cs typeface="Times New Roman" panose="02020603050405020304" pitchFamily="18" charset="0"/>
              </a:rPr>
              <a:t>VISION TRANSFORMER</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EFFICIENT NET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Activity Diagram</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0F1AF3ED-1213-21D8-1DFA-A92382FF2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941" y="1752597"/>
            <a:ext cx="3198901" cy="4205143"/>
          </a:xfrm>
          <a:prstGeom prst="rect">
            <a:avLst/>
          </a:prstGeom>
        </p:spPr>
      </p:pic>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79DB-6E55-D420-AFB1-0382FD608EEF}"/>
              </a:ext>
            </a:extLst>
          </p:cNvPr>
          <p:cNvSpPr>
            <a:spLocks noGrp="1"/>
          </p:cNvSpPr>
          <p:nvPr>
            <p:ph type="title"/>
          </p:nvPr>
        </p:nvSpPr>
        <p:spPr/>
        <p:txBody>
          <a:bodyPr/>
          <a:lstStyle/>
          <a:p>
            <a:r>
              <a:rPr lang="en-IN" sz="4000" b="1" dirty="0">
                <a:solidFill>
                  <a:srgbClr val="FF0000"/>
                </a:solidFill>
                <a:latin typeface="Times New Roman" panose="02020603050405020304" pitchFamily="18" charset="0"/>
                <a:cs typeface="Times New Roman" panose="02020603050405020304" pitchFamily="18" charset="0"/>
              </a:rPr>
              <a:t>DFD </a:t>
            </a:r>
          </a:p>
        </p:txBody>
      </p:sp>
      <p:sp>
        <p:nvSpPr>
          <p:cNvPr id="3" name="Content Placeholder 2">
            <a:extLst>
              <a:ext uri="{FF2B5EF4-FFF2-40B4-BE49-F238E27FC236}">
                <a16:creationId xmlns:a16="http://schemas.microsoft.com/office/drawing/2014/main" id="{9535C983-E2A9-A70E-C86D-45F2A2735BF8}"/>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Data Flow Diagram   </a:t>
            </a:r>
          </a:p>
        </p:txBody>
      </p:sp>
      <p:sp>
        <p:nvSpPr>
          <p:cNvPr id="4" name="Date Placeholder 3">
            <a:extLst>
              <a:ext uri="{FF2B5EF4-FFF2-40B4-BE49-F238E27FC236}">
                <a16:creationId xmlns:a16="http://schemas.microsoft.com/office/drawing/2014/main" id="{BAF10B5B-A4E7-A54C-73E4-E50B9FA5F7B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5D7A5F49-8303-5191-AE09-36941CF7E3B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8FB2DAC-CAED-EB98-5F4E-002D1986700F}"/>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pic>
        <p:nvPicPr>
          <p:cNvPr id="12" name="Picture 11">
            <a:extLst>
              <a:ext uri="{FF2B5EF4-FFF2-40B4-BE49-F238E27FC236}">
                <a16:creationId xmlns:a16="http://schemas.microsoft.com/office/drawing/2014/main" id="{CB7C810A-3609-71C9-653C-6AED28F80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21" y="2389355"/>
            <a:ext cx="10974060" cy="3371365"/>
          </a:xfrm>
          <a:prstGeom prst="rect">
            <a:avLst/>
          </a:prstGeom>
        </p:spPr>
      </p:pic>
    </p:spTree>
    <p:extLst>
      <p:ext uri="{BB962C8B-B14F-4D97-AF65-F5344CB8AC3E}">
        <p14:creationId xmlns:p14="http://schemas.microsoft.com/office/powerpoint/2010/main" val="31589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IN" sz="24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PERFORMANCE METRIX</a:t>
            </a:r>
            <a:r>
              <a:rPr lang="en-IN"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ROOT MEAN SQUARED ERROR [RMSE]</a:t>
            </a:r>
            <a:b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7" name="Picture 6">
            <a:extLst>
              <a:ext uri="{FF2B5EF4-FFF2-40B4-BE49-F238E27FC236}">
                <a16:creationId xmlns:a16="http://schemas.microsoft.com/office/drawing/2014/main" id="{0780A106-2E74-4A29-C8A3-6E7E0C222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18" y="2439438"/>
            <a:ext cx="4259843" cy="2893524"/>
          </a:xfrm>
          <a:prstGeom prst="rect">
            <a:avLst/>
          </a:prstGeom>
        </p:spPr>
      </p:pic>
      <p:pic>
        <p:nvPicPr>
          <p:cNvPr id="8" name="Picture 7">
            <a:extLst>
              <a:ext uri="{FF2B5EF4-FFF2-40B4-BE49-F238E27FC236}">
                <a16:creationId xmlns:a16="http://schemas.microsoft.com/office/drawing/2014/main" id="{07917E37-51A9-5F10-5592-A8C135AA9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244" y="2563898"/>
            <a:ext cx="4389476" cy="2893524"/>
          </a:xfrm>
          <a:prstGeom prst="rect">
            <a:avLst/>
          </a:prstGeom>
        </p:spPr>
      </p:pic>
    </p:spTree>
    <p:extLst>
      <p:ext uri="{BB962C8B-B14F-4D97-AF65-F5344CB8AC3E}">
        <p14:creationId xmlns:p14="http://schemas.microsoft.com/office/powerpoint/2010/main" val="410963830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1108</TotalTime>
  <Words>1167</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Tahoma</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for each modules with DFD and Activity Diagram</vt:lpstr>
      <vt:lpstr>DFD </vt:lpstr>
      <vt:lpstr>Implementation &amp; Results of First Module</vt:lpstr>
      <vt:lpstr>Implementation &amp; Results of First Module</vt:lpstr>
      <vt:lpstr>Conclusion</vt:lpstr>
      <vt:lpstr>Conclusion</vt:lpstr>
      <vt:lpstr>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M.Lakshmi Kanth</cp:lastModifiedBy>
  <cp:revision>10</cp:revision>
  <dcterms:created xsi:type="dcterms:W3CDTF">2023-08-03T04:32:32Z</dcterms:created>
  <dcterms:modified xsi:type="dcterms:W3CDTF">2024-11-26T15:47:32Z</dcterms:modified>
</cp:coreProperties>
</file>