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
  </p:notesMasterIdLst>
  <p:sldIdLst>
    <p:sldId id="256" r:id="rId2"/>
    <p:sldId id="257" r:id="rId3"/>
    <p:sldId id="372" r:id="rId4"/>
    <p:sldId id="368" r:id="rId5"/>
    <p:sldId id="369" r:id="rId6"/>
    <p:sldId id="370" r:id="rId7"/>
    <p:sldId id="37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pPr/>
              <a:t>26-11-2024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pPr/>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Zeroth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Zeroth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cstate="print"/>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cstate="print"/>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530618"/>
            <a:ext cx="10515600" cy="1325563"/>
          </a:xfrm>
          <a:prstGeom prst="rect">
            <a:avLst/>
          </a:prstGeom>
        </p:spPr>
        <p:txBody>
          <a:bodyPr vert="horz" lIns="91440" tIns="45720" rIns="91440" bIns="45720" rtlCol="0" anchor="ctr">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a:solidFill>
                  <a:srgbClr val="7030A0"/>
                </a:solidFill>
                <a:latin typeface="Verdana" panose="020B0604030504040204" pitchFamily="34" charset="0"/>
                <a:ea typeface="+mn-ea"/>
                <a:cs typeface="+mn-cs"/>
              </a:rPr>
              <a:t>AGE-RELATED MACULAR DEGENRATION(AMD) CLASSIFICATION USING DEEP LEARNING AND GAN TECHNOLOGY</a:t>
            </a: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9" y="5183902"/>
            <a:ext cx="3429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US" sz="2000" b="1" dirty="0">
                <a:solidFill>
                  <a:srgbClr val="FF0000"/>
                </a:solidFill>
              </a:rPr>
              <a:t>Mrs. </a:t>
            </a:r>
            <a:r>
              <a:rPr lang="en-US" altLang="en-US" sz="2000" b="1" dirty="0" err="1">
                <a:solidFill>
                  <a:srgbClr val="FF0000"/>
                </a:solidFill>
              </a:rPr>
              <a:t>Anandhi</a:t>
            </a:r>
            <a:r>
              <a:rPr lang="en-US" altLang="en-US" sz="2000" b="1" dirty="0">
                <a:solidFill>
                  <a:srgbClr val="FF0000"/>
                </a:solidFill>
              </a:rPr>
              <a:t> S,</a:t>
            </a:r>
          </a:p>
          <a:p>
            <a:pPr>
              <a:spcBef>
                <a:spcPct val="0"/>
              </a:spcBef>
              <a:buClrTx/>
              <a:buFontTx/>
              <a:buNone/>
            </a:pPr>
            <a:r>
              <a:rPr lang="en-US" altLang="en-US" sz="2000" b="1" dirty="0">
                <a:solidFill>
                  <a:srgbClr val="FF0000"/>
                </a:solidFill>
              </a:rPr>
              <a:t>Assistant professor, CSE</a:t>
            </a:r>
            <a:endParaRPr lang="en-IN" altLang="en-US" sz="2000" b="1" dirty="0">
              <a:solidFill>
                <a:srgbClr val="FF0000"/>
              </a:solidFill>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800112" y="4876125"/>
            <a:ext cx="35052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000" b="1" dirty="0">
                <a:solidFill>
                  <a:srgbClr val="FF0000"/>
                </a:solidFill>
              </a:rPr>
              <a:t>B21A2425C01</a:t>
            </a:r>
            <a:br>
              <a:rPr lang="en-IN" altLang="en-US" sz="2000" b="1" dirty="0">
                <a:solidFill>
                  <a:srgbClr val="FF0000"/>
                </a:solidFill>
              </a:rPr>
            </a:br>
            <a:r>
              <a:rPr lang="en-IN" altLang="en-US" sz="2000" b="1" dirty="0">
                <a:solidFill>
                  <a:srgbClr val="FF0000"/>
                </a:solidFill>
              </a:rPr>
              <a:t>NANDHAKUMAR S (210701172)</a:t>
            </a:r>
          </a:p>
          <a:p>
            <a:pPr>
              <a:spcBef>
                <a:spcPct val="0"/>
              </a:spcBef>
              <a:buClrTx/>
              <a:buFontTx/>
              <a:buNone/>
            </a:pPr>
            <a:r>
              <a:rPr lang="en-IN" altLang="en-US" sz="2000" b="1" dirty="0">
                <a:solidFill>
                  <a:srgbClr val="FF0000"/>
                </a:solidFill>
              </a:rPr>
              <a:t>LAKSHMIKANTH(210701130)</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Introduction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802423"/>
            <a:ext cx="10683141" cy="4290646"/>
          </a:xfrm>
        </p:spPr>
        <p:txBody>
          <a:bodyPr/>
          <a:lstStyle/>
          <a:p>
            <a:pPr>
              <a:buClr>
                <a:srgbClr val="CC0000"/>
              </a:buClr>
              <a:defRPr/>
            </a:pPr>
            <a:r>
              <a:rPr lang="en-US" sz="2400" dirty="0"/>
              <a:t>The Age-Related Eye Disease Study (AREDS) Simplified Severity Scale is used to classify AMD severity. It combines risk factors from both eyes, such as large </a:t>
            </a:r>
            <a:r>
              <a:rPr lang="en-US" sz="2400" dirty="0" err="1"/>
              <a:t>drusen</a:t>
            </a:r>
            <a:r>
              <a:rPr lang="en-US" sz="2400" dirty="0"/>
              <a:t> and </a:t>
            </a:r>
            <a:r>
              <a:rPr lang="en-US" sz="2400" dirty="0" err="1"/>
              <a:t>pigmentary</a:t>
            </a:r>
            <a:r>
              <a:rPr lang="en-US" sz="2400" dirty="0"/>
              <a:t> abnormalities, to generate an overall score ranging from 0 to 5. This scale helps predict the 5-year risk of developing late AMD, aiding in clinical decision-making. </a:t>
            </a:r>
            <a:r>
              <a:rPr lang="en-US" sz="2400" dirty="0" err="1"/>
              <a:t>DeepSeeNet</a:t>
            </a:r>
            <a:r>
              <a:rPr lang="en-US" sz="2400" dirty="0"/>
              <a:t>, a deep learning model, automates this process by analyzing color </a:t>
            </a:r>
            <a:r>
              <a:rPr lang="en-US" sz="2400" dirty="0" err="1"/>
              <a:t>fundus</a:t>
            </a:r>
            <a:r>
              <a:rPr lang="en-US" sz="2400" dirty="0"/>
              <a:t> photographs, simulating human grading to provide interpretable results</a:t>
            </a: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err="1"/>
              <a:t>Zeroth</a:t>
            </a:r>
            <a:r>
              <a:rPr lang="en-US" dirty="0"/>
              <a:t>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pPr/>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r>
              <a:rPr lang="en-US" sz="2400" dirty="0"/>
              <a:t>The problem with AMD classification involves accurately assessing the stage and severity of age-related macular degeneration to ensure timely and appropriate treatment. This classification is crucial for early detection and monitoring, which can significantly impact treatment effectiveness. The main motivation behind developing robust classification systems is to enhance patient outcomes by facilitating personalized treatment strategies, ultimately aiming to prevent vision loss and improve the quality of life for those affected by AMD.</a:t>
            </a:r>
          </a:p>
          <a:p>
            <a:pPr marL="469900" marR="0" lvl="0" indent="-46990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pPr/>
              <a:t>3</a:t>
            </a:fld>
            <a:endParaRPr lang="en-IN"/>
          </a:p>
        </p:txBody>
      </p:sp>
    </p:spTree>
    <p:extLst>
      <p:ext uri="{BB962C8B-B14F-4D97-AF65-F5344CB8AC3E}">
        <p14:creationId xmlns:p14="http://schemas.microsoft.com/office/powerpoint/2010/main" val="285154810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Clr>
                <a:srgbClr val="CC0000"/>
              </a:buClr>
              <a:defRPr/>
            </a:pPr>
            <a:r>
              <a:rPr lang="en-US" sz="2400" dirty="0"/>
              <a:t>The existing project presents </a:t>
            </a:r>
            <a:r>
              <a:rPr lang="en-US" sz="2400" dirty="0" err="1"/>
              <a:t>DeepSeeNet</a:t>
            </a:r>
            <a:r>
              <a:rPr lang="en-US" sz="2400" dirty="0"/>
              <a:t>, a deep learning model developed to automate the classification of age-related macular degeneration (AMD) severity from color </a:t>
            </a:r>
            <a:r>
              <a:rPr lang="en-US" sz="2400" dirty="0" err="1"/>
              <a:t>fundus</a:t>
            </a:r>
            <a:r>
              <a:rPr lang="en-US" sz="2400" dirty="0"/>
              <a:t> photographs based on the AREDS Simplified Severity Scale. Trained on 58,402 images and tested on 900 images from 4,549 participants in the AREDS dataset, </a:t>
            </a:r>
            <a:r>
              <a:rPr lang="en-US" sz="2400" dirty="0" err="1"/>
              <a:t>DeepSeeNet</a:t>
            </a:r>
            <a:r>
              <a:rPr lang="en-US" sz="2400" dirty="0"/>
              <a:t> mimics human grading by identifying AMD risk factors in each eye and calculating an overall patient severity score. The model surpasses retinal specialists in accuracy and transparency, demonstrating significant potential to improve clinical decision-making in AMD diagnosis and management.</a:t>
            </a:r>
          </a:p>
          <a:p>
            <a:pPr marL="469900" marR="0" lvl="0" indent="-46990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pPr/>
              <a:t>4</a:t>
            </a:fld>
            <a:endParaRPr lang="en-IN"/>
          </a:p>
        </p:txBody>
      </p:sp>
    </p:spTree>
    <p:extLst>
      <p:ext uri="{BB962C8B-B14F-4D97-AF65-F5344CB8AC3E}">
        <p14:creationId xmlns:p14="http://schemas.microsoft.com/office/powerpoint/2010/main" val="56397137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Clr>
                <a:srgbClr val="CC0000"/>
              </a:buClr>
              <a:defRPr/>
            </a:pPr>
            <a:r>
              <a:rPr lang="en-US" sz="2400" dirty="0">
                <a:latin typeface="+mj-lt"/>
              </a:rPr>
              <a:t>Expand Dataset: Collect a diverse and high-quality OCT image dataset.</a:t>
            </a:r>
          </a:p>
          <a:p>
            <a:pPr>
              <a:buClr>
                <a:srgbClr val="CC0000"/>
              </a:buClr>
              <a:defRPr/>
            </a:pPr>
            <a:r>
              <a:rPr lang="en-US" sz="2400" dirty="0">
                <a:latin typeface="+mj-lt"/>
              </a:rPr>
              <a:t>Advanced GAN Models: Use advanced GAN architectures for synthetic image generation.</a:t>
            </a:r>
          </a:p>
          <a:p>
            <a:pPr>
              <a:buClr>
                <a:srgbClr val="CC0000"/>
              </a:buClr>
              <a:defRPr/>
            </a:pPr>
            <a:r>
              <a:rPr lang="en-US" sz="2400" dirty="0">
                <a:latin typeface="+mj-lt"/>
              </a:rPr>
              <a:t>State-of-the-Art Models: Replace </a:t>
            </a:r>
            <a:r>
              <a:rPr lang="en-US" sz="2400" dirty="0" err="1">
                <a:latin typeface="+mj-lt"/>
              </a:rPr>
              <a:t>DeepSeeNet</a:t>
            </a:r>
            <a:r>
              <a:rPr lang="en-US" sz="2400" dirty="0">
                <a:latin typeface="+mj-lt"/>
              </a:rPr>
              <a:t> with Vision Transformers or </a:t>
            </a:r>
            <a:r>
              <a:rPr lang="en-US" sz="2400" dirty="0" err="1">
                <a:latin typeface="+mj-lt"/>
              </a:rPr>
              <a:t>EfficientNet</a:t>
            </a:r>
            <a:r>
              <a:rPr lang="en-US" sz="2400" dirty="0">
                <a:latin typeface="+mj-lt"/>
              </a:rPr>
              <a:t>.</a:t>
            </a:r>
          </a:p>
          <a:p>
            <a:pPr>
              <a:buClr>
                <a:srgbClr val="CC0000"/>
              </a:buClr>
              <a:defRPr/>
            </a:pPr>
            <a:r>
              <a:rPr lang="en-US" sz="2400" dirty="0">
                <a:latin typeface="+mj-lt"/>
              </a:rPr>
              <a:t>Multi-Modal Integration: Combine OCT images with patient demographics and clinical history.</a:t>
            </a:r>
          </a:p>
          <a:p>
            <a:pPr>
              <a:buClr>
                <a:srgbClr val="CC0000"/>
              </a:buClr>
              <a:defRPr/>
            </a:pPr>
            <a:r>
              <a:rPr lang="en-US" sz="2400" dirty="0">
                <a:latin typeface="+mj-lt"/>
              </a:rPr>
              <a:t>Refine Preprocessing: Enhance OCT image quality with improved noise reduction and artifact removal.</a:t>
            </a:r>
            <a:endParaRPr kumimoji="0" lang="en-IN" altLang="en-US" sz="2400" b="0" i="0" u="none" strike="noStrike" kern="0" cap="none" spc="0" normalizeH="0" baseline="0" noProof="0" dirty="0">
              <a:ln>
                <a:noFill/>
              </a:ln>
              <a:solidFill>
                <a:srgbClr val="000000"/>
              </a:solidFill>
              <a:effectLst/>
              <a:uLnTx/>
              <a:uFillTx/>
              <a:latin typeface="+mj-lt"/>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err="1"/>
              <a:t>Zeroth</a:t>
            </a:r>
            <a:r>
              <a:rPr lang="en-US" dirty="0"/>
              <a:t>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pPr/>
              <a:t>5</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Clr>
                <a:srgbClr val="CC0000"/>
              </a:buClr>
              <a:defRPr/>
            </a:pPr>
            <a:r>
              <a:rPr lang="en-US" sz="2400" dirty="0"/>
              <a:t>In this study, we aimed to enhance our AMD severity classification by integrating OCT images, advanced GAN models, and state-of-the-art deep learning techniques such as Vision Transformers and </a:t>
            </a:r>
            <a:r>
              <a:rPr lang="en-US" sz="2400" dirty="0" err="1"/>
              <a:t>EfficientNet</a:t>
            </a:r>
            <a:r>
              <a:rPr lang="en-US" sz="2400" dirty="0"/>
              <a:t>. By refining preprocessing methods to improve OCT image quality and combining multi-modal data, our model achieved superior accuracy and reliability. This comprehensive approach facilitates early detection and better management of AMD, highlighting the potential of advanced AI in clinical ophthalmology.</a:t>
            </a:r>
          </a:p>
          <a:p>
            <a:pPr marL="469900" marR="0" lvl="0" indent="-46990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pPr/>
              <a:t>6</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7</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Zeroth Review</a:t>
            </a:r>
          </a:p>
        </p:txBody>
      </p:sp>
    </p:spTree>
    <p:extLst>
      <p:ext uri="{BB962C8B-B14F-4D97-AF65-F5344CB8AC3E}">
        <p14:creationId xmlns:p14="http://schemas.microsoft.com/office/powerpoint/2010/main" val="2273965067"/>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88</TotalTime>
  <Words>505</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Verdana</vt:lpstr>
      <vt:lpstr>Wingdings</vt:lpstr>
      <vt:lpstr>Profile</vt:lpstr>
      <vt:lpstr>PowerPoint Presentation</vt:lpstr>
      <vt:lpstr>Introduction</vt:lpstr>
      <vt:lpstr>Problem Statement and Motivation</vt:lpstr>
      <vt:lpstr>Existing System</vt:lpstr>
      <vt:lpstr>Objectives</vt:lpstr>
      <vt:lpstr>Abstract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nandha kumar</cp:lastModifiedBy>
  <cp:revision>6</cp:revision>
  <dcterms:created xsi:type="dcterms:W3CDTF">2023-08-03T04:32:32Z</dcterms:created>
  <dcterms:modified xsi:type="dcterms:W3CDTF">2024-11-26T16:53:45Z</dcterms:modified>
</cp:coreProperties>
</file>