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0" r:id="rId4"/>
    <p:sldId id="258" r:id="rId5"/>
    <p:sldId id="257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51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8344E-7266-480E-B1CA-93A00B78F60A}" type="datetimeFigureOut">
              <a:rPr lang="en-US" smtClean="0"/>
              <a:pPr/>
              <a:t>12/6/2022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CC75F-D47D-4CBC-9D87-54F8262EDA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CC75F-D47D-4CBC-9D87-54F8262EDAEB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15C-F397-4E06-BD33-D312658F05CE}" type="datetimeFigureOut">
              <a:rPr lang="en-US" smtClean="0"/>
              <a:pPr/>
              <a:t>12/6/2022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825F-57E8-499C-B6C8-C34DE783F9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15C-F397-4E06-BD33-D312658F05CE}" type="datetimeFigureOut">
              <a:rPr lang="en-US" smtClean="0"/>
              <a:pPr/>
              <a:t>12/6/2022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825F-57E8-499C-B6C8-C34DE783F9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15C-F397-4E06-BD33-D312658F05CE}" type="datetimeFigureOut">
              <a:rPr lang="en-US" smtClean="0"/>
              <a:pPr/>
              <a:t>12/6/2022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825F-57E8-499C-B6C8-C34DE783F9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15C-F397-4E06-BD33-D312658F05CE}" type="datetimeFigureOut">
              <a:rPr lang="en-US" smtClean="0"/>
              <a:pPr/>
              <a:t>12/6/2022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825F-57E8-499C-B6C8-C34DE783F9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15C-F397-4E06-BD33-D312658F05CE}" type="datetimeFigureOut">
              <a:rPr lang="en-US" smtClean="0"/>
              <a:pPr/>
              <a:t>12/6/2022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825F-57E8-499C-B6C8-C34DE783F9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15C-F397-4E06-BD33-D312658F05CE}" type="datetimeFigureOut">
              <a:rPr lang="en-US" smtClean="0"/>
              <a:pPr/>
              <a:t>12/6/2022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825F-57E8-499C-B6C8-C34DE783F9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15C-F397-4E06-BD33-D312658F05CE}" type="datetimeFigureOut">
              <a:rPr lang="en-US" smtClean="0"/>
              <a:pPr/>
              <a:t>12/6/2022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825F-57E8-499C-B6C8-C34DE783F9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15C-F397-4E06-BD33-D312658F05CE}" type="datetimeFigureOut">
              <a:rPr lang="en-US" smtClean="0"/>
              <a:pPr/>
              <a:t>12/6/2022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825F-57E8-499C-B6C8-C34DE783F9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15C-F397-4E06-BD33-D312658F05CE}" type="datetimeFigureOut">
              <a:rPr lang="en-US" smtClean="0"/>
              <a:pPr/>
              <a:t>12/6/2022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825F-57E8-499C-B6C8-C34DE783F9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15C-F397-4E06-BD33-D312658F05CE}" type="datetimeFigureOut">
              <a:rPr lang="en-US" smtClean="0"/>
              <a:pPr/>
              <a:t>12/6/2022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825F-57E8-499C-B6C8-C34DE783F9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15C-F397-4E06-BD33-D312658F05CE}" type="datetimeFigureOut">
              <a:rPr lang="en-US" smtClean="0"/>
              <a:pPr/>
              <a:t>12/6/2022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825F-57E8-499C-B6C8-C34DE783F9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015C-F397-4E06-BD33-D312658F05CE}" type="datetimeFigureOut">
              <a:rPr lang="en-US" smtClean="0"/>
              <a:pPr/>
              <a:t>12/6/2022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825F-57E8-499C-B6C8-C34DE783F9D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 descr="data:image/png;base64,iVBORw0KGgoAAAANSUhEUgAAAhAAAADwCAYAAABR210iAAAAOXRFWHRTb2Z0d2FyZQBNYXRwbG90bGliIHZlcnNpb24zLjMuNCwgaHR0cHM6Ly9tYXRwbG90bGliLm9yZy8QVMy6AAAACXBIWXMAAAsTAAALEwEAmpwYAAAbsUlEQVR4nO3df2yU92H48feZO7tR7ECN7jAiNMtopnSglWq3lk3a+Y8JG2p7lawwJbCwH1qhUZNUneLIGBfkKYSpsohLiit9/+ikJvkjVrKcO3Q+r4oGqII0xH9kol/TVW2cL9iVff5B/GM1nH33/SOKhcmC/QSbs9f365/T87nnsT4fJMT7Ps9zJpTP5/NIkiQFUFToCUiSpNXHgJAkSYEZEJIkKTADQpIkBWZASJKkwAwISZIUmAEhSZICCxd6AndqbGyKXM5fZSGtBuvXlzIyMlnoaUhahKKiEJ/97L2f+P6qD4hcLm9ASKuIf1+l/x28hSFJkgIzICRJUmAGhCRJCmxRz0B873vfo7u7m1AoxCOPPMLf/d3fcejQIXp6erjnnnsAePLJJ9m5cye9vb0cPnyYqakp4vE4LS0thMNhBgYGaGhoYGRkhAcffJDW1lbuvfdexsfHeeaZZ7hy5Qrl5eW0tbURjUaXddGS7q5Y7L6PjQ0NjRdgJpKWyoI7EG+//TZvvfUWP/7xj3n99dd56aWX+PWvf82lS5d4+eWX6ezspLOzk507dwLQ0NDAkSNH6O7uJp/P09HRAUBLSwt79+4lnU6zbds22tvbAWhrayMej9PV1cWePXs4duzYMi5X0t32P8XD7cYlrQ4LBsSXv/xlfvSjHxEOhxkZGWF2dpbPfOYzDAwM0NTURF1dHSdPniSXy9Hf38/09DTbt28HoL6+nnQ6TTab5eLFi1RXV88bBzhz5gx1dXUA1NbWcu7cObLZ7DItV1KhRKOxea+SVrdF3cKIRCKcPHmSH/7wh+zatYuZmRl27NjB0aNHKSsr4+DBg7z22ms89NBD824/RKNRBgcHGRsbo7S0lHA4PG8cYGhoaO6acDhMaWkpo6OjbNiwYVELWL++NNCCJRVGJjM07xUgGi0r1HQk3aFF/x6Ip59+mq9//et84xvf4MKFC5w6dWruvccff5xkMsmWLVsIhUJz4/l8nlAoNPd6s1uPb76mqGjxz3aOjEz6vXJpFSguLmZmZoZwOMyNGzcAyGQmCjwrSZ+kqCh02w/pC/5L/atf/Yre3l4A7rnnHqqqqkilUnR3d8+dk8/nCYfDVFRUkMlk5saHh4eJxWKUl5czMTHB7OwsAJlMhljsw23MWCzG8PAwADMzM0xNTbFu3brgK5W0ot24cYNcLjcXD5JWtwUD4urVqzQ3N3Pjxg1u3LjBm2++yZ/8yZ/w/PPP88EHH5DNZnn11VfZuXMnmzZtoqSkhJ6eHgA6OztJJBJEIhHi8TipVAqAZDJJIpEAoLKykmQyCUAqlSIejxOJRJZpuZIkaSmE8vn8gvv/L774Il1dXaxZs4aqqiqeeuopXnnlFV555RVmZmaoqqrimWeeAeDy5cs0NzczOTnJ1q1bOX78OMXFxfT399PY2MjIyAgbN27kxIkTrF27lmvXrtHY2MiVK1coKyujtbWV+++/f9EL8BaGtLLd7tsWfpVTWrkWuoWxqIBYyQwIaWUzIKTV6Y6fgZAkSbqVASHprlizZs28V0mrmwEh6a746FtYH71KWt0MCEmSFJgBIemuKCn5DG+99RYlJZ8p9FQkLYFF/yZKSboT169Ps2PHjkJPQ9IScQdCkiQFZkBIkqTADAhJkhSYASFJkgIzICRJUmAGhCRJCsyAkCRJgRkQkiQpMANCkiQFZkBIkqTADAhJkhSYASFJkgJbVEB873vf46tf/So1NTX8y7/8CwDnz5+nrq6OqqoqXnjhhblze3t7qa+vp7q6msOHDzMzMwPAwMAA+/btY9euXTzxxBNMTU0BMD4+zoEDB9i9ezf79u0jk8ks9RolSdISWzAg3n77bd566y1+/OMf8/rrr/PSSy9x+fJlmpqaaG9vJ5VKcenSJc6ePQtAQ0MDR44cobu7m3w+T0dHBwAtLS3s3buXdDrNtm3baG9vB6CtrY14PE5XVxd79uzh2LFjy7hcSZK0FBYMiC9/+cv86Ec/IhwOMzIywuzsLOPj4zzwwANs3ryZcDhMXV0d6XSa/v5+pqen2b59OwD19fWk02my2SwXL16kurp63jjAmTNnqKurA6C2tpZz586RzWaXabmSJGkphBdzUiQS4eTJk/zwhz9k165dDA0NEY1G596PxWIMDg5+bDwajTI4OMjY2BilpaWEw+F548C8a8LhMKWlpYyOjrJhw4ZFLWD9+tLFrVTSihONlhV6CpI+pUUFBMDTTz/N17/+db7xjW/Q19dHKBSaey+fzxMKhcjlcv/j+EevN7v1+OZriooW/2znyMgkuVx+0edLWjkymYlCT0HSJygqCt32Q/qC/1L/6le/ore3F4B77rmHqqoqfvazn8172DGTyRCLxaioqJg3Pjw8TCwWo7y8nImJCWZnZ+edDx/uXgwPDwMwMzPD1NQU69atC75SSZJ01ywYEFevXqW5uZkbN25w48YN3nzzTR599FHee+893n//fWZnZzl9+jSJRIJNmzZRUlJCT08PAJ2dnSQSCSKRCPF4nFQqBUAymSSRSABQWVlJMpkEIJVKEY/HiUQiy7RcSZK0FEL5fH7B/f8XX3yRrq4u1qxZQ1VVFU899RQXLlzg+PHjXL9+ncrKSg4dOkQoFOLy5cs0NzczOTnJ1q1bOX78OMXFxfT399PY2MjIyAgbN27kxIkTrF27lmvXrtHY2MiVK1coKyujtbWV+++/f9EL8BaGtLLFYvd94ntDQ+N3cSaSgljoFsaiAmIlMyCkuyOR+AqXL/cWehoAPPzwFzh37meFnob0v5oBIamgKit30Nv7fz82/oUv/CFnz75VgBlJWow7fohSku7E2bNv8YUv/OG8MeNBWv3cgZB018Ri9/ncg7RKuAMhSZKWnAEhSZICMyAkSVJgBoQkSQrMgJAkSYEZEJIkKTADQpIkBWZASJKkwAwISZIUmAEhSZICMyAkSVJgBoQkSQrMgJAkSYEZEJIkKTADQpIkBRZezEnf//736erqAqCyspJnn32WQ4cO0dPTwz333APAk08+yc6dO+nt7eXw4cNMTU0Rj8dpaWkhHA4zMDBAQ0MDIyMjPPjgg7S2tnLvvfcyPj7OM888w5UrVygvL6etrY1oNLp8K5YkSXdswR2I8+fP89Of/pQ33niDZDLJz3/+c37yk59w6dIlXn75ZTo7O+ns7GTnzp0ANDQ0cOTIEbq7u8nn83R0dADQ0tLC3r17SafTbNu2jfb2dgDa2tqIx+N0dXWxZ88ejh07tozLlSRJS2HBgIhGozQ2NlJcXEwkEmHLli0MDAwwMDBAU1MTdXV1nDx5klwuR39/P9PT02zfvh2A+vp60uk02WyWixcvUl1dPW8c4MyZM9TV1QFQW1vLuXPnyGazy7RcSZK0FBYMiIceemguCPr6+ujq6uLP//zP2bFjB88//zwdHR288847vPbaawwNDc27/RCNRhkcHGRsbIzS0lLC4fC8cWDeNeFwmNLSUkZHR5d6nZIkaQkt6hkIgF/+8pccPHiQZ599lt///d/n1KlTc+89/vjjJJNJtmzZQigUmhvP5/OEQqG515vdenzzNUVFi3+2c/360kWfK6nwotGyQk9B0hJYVED09PTw9NNP09TURE1NDb/4xS/o6+ubuyWRz+cJh8NUVFSQyWTmrhseHiYWi1FeXs7ExASzs7OsWbOGTCZDLBYDIBaLMTw8TEVFBTMzM0xNTbFu3bpFL2BkZJJcLh9gyZIKKZOZKPQUJC1CUVHoth/SF/yo/5vf/IZvfvObtLa2UlNTA3wYDM8//zwffPAB2WyWV199lZ07d7Jp0yZKSkro6ekBoLOzk0QiQSQSIR6Pk0qlAEgmkyQSCeDDb3Ukk0kAUqkU8XicSCRyR4uWJEnLK5TP52/78f25557j9ddf53Of+9zc2KOPPkoul+OVV15hZmaGqqoqnnnmGQAuX75Mc3Mzk5OTbN26lePHj1NcXEx/fz+NjY2MjIywceNGTpw4wdq1a7l27RqNjY1cuXKFsrIyWltbuf/++xe9AHcgpNUjFruPoaHxQk9D0iIstAOxYECsdAaEtHoYENLqcce3MCRJkm5lQEiSpMAMCEmSFJgBIUmSAjMgJElSYAaEJEkKzICQJEmBGRCSJCkwA0KSJAVmQEiSpMAMCEmSFJgBIUmSAjMgJElSYAaEJEkKzICQJEmBGRCSJCkwA0KSJAVmQEiSpMAWFRDf//73qampoaamhu9+97sAnD9/nrq6OqqqqnjhhRfmzu3t7aW+vp7q6moOHz7MzMwMAAMDA+zbt49du3bxxBNPMDU1BcD4+DgHDhxg9+7d7Nu3j0wms9RrlCRJS2zBgDh//jw//elPeeONN0gmk/z85z/n9OnTNDU10d7eTiqV4tKlS5w9exaAhoYGjhw5Qnd3N/l8no6ODgBaWlrYu3cv6XSabdu20d7eDkBbWxvxeJyuri727NnDsWPHlnG5kiRpKSwYENFolMbGRoqLi4lEImzZsoW+vj4eeOABNm/eTDgcpq6ujnQ6TX9/P9PT02zfvh2A+vp60uk02WyWixcvUl1dPW8c4MyZM9TV1QFQW1vLuXPnyGazy7RcSZK0FBYMiIceemguCPr6+ujq6iIUChGNRufOicViDA4OMjQ0NG88Go0yODjI2NgYpaWlhMPheePAvGvC4TClpaWMjo4u2QIlSdLSCy/2xF/+8pccPHiQZ599ljVr1tDX1zf3Xj6fJxQKkcvlCIVCHxv/6PVmtx7ffE1R0eKf7Vy/vnTR50oqvGi0rNBTkLQEFhUQPT09PP300zQ1NVFTU8Pbb78972HHTCZDLBajoqJi3vjw8DCxWIzy8nImJiaYnZ1lzZo1c+fDh7sXw8PDVFRUMDMzw9TUFOvWrVv0AkZGJsnl8os+X1JhZTIThZ6CpEUoKgrd9kP6gh/1f/Ob3/DNb36T1tZWampqAPjiF7/Ie++9x/vvv8/s7CynT58mkUiwadMmSkpK6OnpAaCzs5NEIkEkEiEej5NKpQBIJpMkEgkAKisrSSaTAKRSKeLxOJFI5I4WLUmSllcon8/f9uP7c889x+uvv87nPve5ubFHH32U3/u93+P48eNcv36dyspKDh06RCgU4vLlyzQ3NzM5OcnWrVs5fvw4xcXF9Pf309jYyMjICBs3buTEiROsXbuWa9eu0djYyJUrVygrK6O1tZX7779/0QtwB0JaPWKx+xgaGi/0NCQtwkI7EAsGxEpnQEirhwEhrR53fAtDkiTpVgaEJEkKzICQJEmBGRCSJCkwA0KSJAVmQEiSpMAMCEmSFJgBIUmSAjMgJElSYAaEJEkKzICQJEmBGRCSJCkwA0KSJAVmQEiSpMAMCEmSFJgBIUmSAjMgJElSYAaEJEkKbFEBMTk5SW1tLVevXgXg0KFDVFVV8bWvfY2vfe1r/OQnPwGgt7eX+vp6qqurOXz4MDMzMwAMDAywb98+du3axRNPPMHU1BQA4+PjHDhwgN27d7Nv3z4ymcxyrFGSJC2xBQPi3Xff5bHHHqOvr29u7NKlS7z88st0dnbS2dnJzp07AWhoaODIkSN0d3eTz+fp6OgAoKWlhb1795JOp9m2bRvt7e0AtLW1EY/H6erqYs+ePRw7dmwZlihJkpbaggHR0dHB0aNHicViAPz2t79lYGCApqYm6urqOHnyJLlcjv7+fqanp9m+fTsA9fX1pNNpstksFy9epLq6et44wJkzZ6irqwOgtraWc+fOkc1ml2OdkiRpCYUXOuHWXYHh4WF27NjB0aNHKSsr4+DBg7z22ms89NBDRKPRufOi0SiDg4OMjY1RWlpKOByeNw4wNDQ0d004HKa0tJTR0VE2bNiwZAuUJElLb8GAuNXmzZs5derU3PHjjz9OMplky5YthEKhufF8Pk8oFJp7vdmtxzdfU1QU7LnO9etLA50v/a4pLy9nbGys0NOYE4vdV+gpzPnsZz/L6OhooachrUqBA+IXv/gFfX19c7ck8vk84XCYioqKeQ9BDg8PE4vFKC8vZ2JigtnZWdasWUMmk5m7HRKLxRgeHqaiooKZmRmmpqZYt25doPmMjEySy+WDLkP6nTE2NsbQ0HihpwFANFpGJjNR6GnMicXuW1HzkVaSoqLQbT+kB/4aZz6f5/nnn+eDDz4gm83y6quvsnPnTjZt2kRJSQk9PT0AdHZ2kkgkiEQixONxUqkUAMlkkkQiAUBlZSXJZBKAVCpFPB4nEokEnZIkSbrLAu9APPzwwxw4cIDHHnuMmZkZqqqqqK2tBaC1tZXm5mYmJyfZunUr+/fvB+Do0aM0Njbygx/8gI0bN3LixAkAvvWtb9HY2EhNTQ1lZWW0trYu4dIkSdJyCeXz+VW9/+8tDOn2YrH7vIXxCVbSn4200iz5LQxJkiQDQpIkBWZASJKkwAwISZIUmAEhSZICMyAkSVJgBoQkSQrMgJAkSYEZEJIkKTADQpIkBWZASJKkwAwISZIUmAEhSZICMyAkSVJgBoQkSQrMgJAkSYEZEJIkKTADQpIkBWZASJKkwBYVEJOTk9TW1nL16lUAzp8/T11dHVVVVbzwwgtz5/X29lJfX091dTWHDx9mZmYGgIGBAfbt28euXbt44oknmJqaAmB8fJwDBw6we/du9u3bRyaTWer1SZKkZbBgQLz77rs89thj9PX1ATA9PU1TUxPt7e2kUikuXbrE2bNnAWhoaODIkSN0d3eTz+fp6OgAoKWlhb1795JOp9m2bRvt7e0AtLW1EY/H6erqYs+ePRw7dmyZlilJkpbSggHR0dHB0aNHicViAPznf/4nDzzwAJs3byYcDlNXV0c6naa/v5/p6Wm2b98OQH19Pel0mmw2y8WLF6murp43DnDmzBnq6uoAqK2t5dy5c2Sz2eVYpyRJWkLhhU64dVdgaGiIaDQ6dxyLxRgcHPzYeDQaZXBwkLGxMUpLSwmHw/PGb/1Z4XCY0tJSRkdH2bBhw6IXsH596aLPlX4XdT31F0z8n78t9DQAmCj0BG7R9dRfEI2WFXoa0qq0YEDcKpfLEQqF5o7z+TyhUOgTxz96vdmtxzdfU1QU7LnOkZFJcrl8oGuk3yW7X3yToaHxQk8DgGi0jExm5WTE7th9DH1n5cxHWkmKikK3/ZAe+FsYFRUV8x52zGQyxGKxj40PDw8Ti8UoLy9nYmKC2dnZeefDh7sXw8PDAMzMzDA1NcW6deuCTkmSJN1lgQPii1/8Iu+99x7vv/8+s7OznD59mkQiwaZNmygpKaGnpweAzs5OEokEkUiEeDxOKpUCIJlMkkgkAKisrCSZTAKQSqWIx+NEIpElWpokSVougW9hlJSU8M///M889dRTXL9+ncrKSnbt2gVAa2srzc3NTE5OsnXrVvbv3w/A0aNHaWxs5Ac/+AEbN27kxIkTAHzrW9+isbGRmpoaysrKaG1tXcKlSZKk5RLK5/Or+gECn4GQbi8Wu89nID7BSvqzkVaaJX8GQpIkyYCQJEmBGRCSJCkwA0KSJAVmQEiSpMAMCEmSFJgBIUmSAjMgJElSYAaEJEkKzICQJEmBGRCSJCkwA0KSJAVmQEiSpMAMCEmSFJgBIUmSAjMgJElSYAaEJEkKzICQJEmBhe/k4scff5zR0VHC4Q9/zD/90z8xNTXF8ePHuX79Ort37+bb3/42AL29vRw+fJipqSni8TgtLS2Ew2EGBgZoaGhgZGSEBx98kNbWVu699947X5kkSVo2oXw+n/80F+bzeRKJBP/xH/8xFxDT09Ps2rWLl156iY0bN3Lw4EH2799PZWUltbW1PPfcc2zfvp2mpia2bdvG3r17OXjwIH/5l39JTU0Np06d4r//+79paGhY9DxGRibJ5T7VEqTfCbHYfYWewoq1bt06/uu//l+hpyGtSEVFIdavL/3E9z/1DsSvf/1rAP7+7/+ea9eu8Vd/9Vf8wR/8AQ888ACbN28GoK6ujnQ6zec//3mmp6fZvn07APX19Zw8eZI9e/Zw8eJFTp06NTf+13/914ECQtLtDQ2NF3oKc2Kx+1bUfCR9ep86IMbHx/nTP/1TvvOd75DNZtm/fz//8A//QDQanTsnFosxODjI0NDQvPFoNMrg4CBjY2OUlpbO7WB8NB7E7epI0soTjZYVegqSlsCnDogvfelLfOlLX5o7fuSRRzh58iR//Md/PDeWz+cJhULkcjlCodDHxj96vdmtxwvxFoa0umQyE4WegqRFWOgWxqf+FsY777zDhQsX5o7z+TybNm0ik8nMjWUyGWKxGBUVFfPGh4eHicVilJeXMzExwezs7LzzJUnSyvapA2JiYoLvfve7XL9+ncnJSd544w3+8R//kffee4/333+f2dlZTp8+TSKRYNOmTZSUlNDT0wNAZ2cniUSCSCRCPB4nlUoBkEwmSSQSS7MySZK0bD71tzAA2tra6O7uJpfLsXfvXv7mb/6GCxcuzH2Ns7KykkOHDhEKhbh8+TLNzc1MTk6ydetWjh8/TnFxMf39/TQ2NjIyMsLGjRs5ceIEa9euXfQcvIUhrR4+RCmtHgvdwrijgFgJDAhp9TAgpNVj2Z6BkCRJv7sMCEmSFJgBIUmSAjMgJElSYAaEJEkKzICQJEmBGRCSJCkwA0KSJAVmQEiSpMAMCEmSFJgBIUmSAjMgJElSYAaEJEkKzICQJEmBGRCSJCkwA0KSJAVmQEiSpMAMCEmSFNiKCIh/+7d/46tf/SpVVVW88sorhZ6OJElaQLjQExgcHOSFF17gX//1XykuLubRRx/lK1/5Cp///OcLPTVJN0kkvsLly713/HNisfvu+Gc8/PAXOHfuZ3f8cyR9egUPiPPnz7Njxw7WrVsHQHV1Nel0mieffLKwE5M0z1L8gx2NlpHJTCzBbCQVWsFvYQwNDRGNRueOY7EYg4ODBZyRJElaSMF3IHK5HKFQaO44n8/PO17I+vWlyzEtScskGi0r9BQkLYGCB0RFRQXvvPPO3HEmkyEWiy36+pGRSXK5/HJMTdIS8xaGtHoUFYVu+yG94Lcw/uzP/owLFy4wOjrKb3/7W/793/+dRCJR6GlJkqTbKPgOxIYNG/j2t7/N/v37yWazPPLII/zRH/1RoaclSZJuI5TP51f1/r+3MKTVw1sY0uqx0C2Mgu9A3KmiosU/cCmp8Pw7K60OC/1dXfU7EJIk6e4r+EOUkiRp9TEgJElSYAaEJEkKzICQJEmBGRCSJCkwA0KSJAVmQEiSpMAMCEmSFJgBIUmSAjMgJN0Vk5OT1NbWcvXq1UJPRdISMCAkLbt3332Xxx57jL6+vkJPRdISMSAkLbuOjg6OHj1KLBYr9FQkLZFV/79xSlr5jh07VugpSFpi7kBIkqTADAhJkhSYASFJkgIzICRJUmChfD6fL/QkJEnS6uIOhCRJCsyAkCRJgRkQkiQpMANCkiQFZkBIkqTADAhJkhSYASFJkgIzICRJUmD/H7idaYr4p7i0AAAAAElFTkSuQmCC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16" name="AutoShape 4" descr="data:image/png;base64,iVBORw0KGgoAAAANSUhEUgAAAhAAAADwCAYAAABR210iAAAAOXRFWHRTb2Z0d2FyZQBNYXRwbG90bGliIHZlcnNpb24zLjMuNCwgaHR0cHM6Ly9tYXRwbG90bGliLm9yZy8QVMy6AAAACXBIWXMAAAsTAAALEwEAmpwYAAAbsUlEQVR4nO3df2yU92H48feZO7tR7ECN7jAiNMtopnSglWq3lk3a+Y8JG2p7lawwJbCwH1qhUZNUneLIGBfkKYSpsohLiit9/+ikJvkjVrKcO3Q+r4oGqII0xH9kol/TVW2cL9iVff5B/GM1nH33/SOKhcmC/QSbs9f365/T87nnsT4fJMT7Ps9zJpTP5/NIkiQFUFToCUiSpNXHgJAkSYEZEJIkKTADQpIkBWZASJKkwAwISZIUmAEhSZICCxd6AndqbGyKXM5fZSGtBuvXlzIyMlnoaUhahKKiEJ/97L2f+P6qD4hcLm9ASKuIf1+l/x28hSFJkgIzICRJUmAGhCRJCmxRz0B873vfo7u7m1AoxCOPPMLf/d3fcejQIXp6erjnnnsAePLJJ9m5cye9vb0cPnyYqakp4vE4LS0thMNhBgYGaGhoYGRkhAcffJDW1lbuvfdexsfHeeaZZ7hy5Qrl5eW0tbURjUaXddGS7q5Y7L6PjQ0NjRdgJpKWyoI7EG+//TZvvfUWP/7xj3n99dd56aWX+PWvf82lS5d4+eWX6ezspLOzk507dwLQ0NDAkSNH6O7uJp/P09HRAUBLSwt79+4lnU6zbds22tvbAWhrayMej9PV1cWePXs4duzYMi5X0t32P8XD7cYlrQ4LBsSXv/xlfvSjHxEOhxkZGWF2dpbPfOYzDAwM0NTURF1dHSdPniSXy9Hf38/09DTbt28HoL6+nnQ6TTab5eLFi1RXV88bBzhz5gx1dXUA1NbWcu7cObLZ7DItV1KhRKOxea+SVrdF3cKIRCKcPHmSH/7wh+zatYuZmRl27NjB0aNHKSsr4+DBg7z22ms89NBD824/RKNRBgcHGRsbo7S0lHA4PG8cYGhoaO6acDhMaWkpo6OjbNiwYVELWL++NNCCJRVGJjM07xUgGi0r1HQk3aFF/x6Ip59+mq9//et84xvf4MKFC5w6dWruvccff5xkMsmWLVsIhUJz4/l8nlAoNPd6s1uPb76mqGjxz3aOjEz6vXJpFSguLmZmZoZwOMyNGzcAyGQmCjwrSZ+kqCh02w/pC/5L/atf/Yre3l4A7rnnHqqqqkilUnR3d8+dk8/nCYfDVFRUkMlk5saHh4eJxWKUl5czMTHB7OwsAJlMhljsw23MWCzG8PAwADMzM0xNTbFu3brgK5W0ot24cYNcLjcXD5JWtwUD4urVqzQ3N3Pjxg1u3LjBm2++yZ/8yZ/w/PPP88EHH5DNZnn11VfZuXMnmzZtoqSkhJ6eHgA6OztJJBJEIhHi8TipVAqAZDJJIpEAoLKykmQyCUAqlSIejxOJRJZpuZIkaSmE8vn8gvv/L774Il1dXaxZs4aqqiqeeuopXnnlFV555RVmZmaoqqrimWeeAeDy5cs0NzczOTnJ1q1bOX78OMXFxfT399PY2MjIyAgbN27kxIkTrF27lmvXrtHY2MiVK1coKyujtbWV+++/f9EL8BaGtLLd7tsWfpVTWrkWuoWxqIBYyQwIaWUzIKTV6Y6fgZAkSbqVASHprlizZs28V0mrmwEh6a746FtYH71KWt0MCEmSFJgBIemuKCn5DG+99RYlJZ8p9FQkLYFF/yZKSboT169Ps2PHjkJPQ9IScQdCkiQFZkBIkqTADAhJkhSYASFJkgIzICRJUmAGhCRJCsyAkCRJgRkQkiQpMANCkiQFZkBIkqTADAhJkhSYASFJkgJbVEB873vf46tf/So1NTX8y7/8CwDnz5+nrq6OqqoqXnjhhblze3t7qa+vp7q6msOHDzMzMwPAwMAA+/btY9euXTzxxBNMTU0BMD4+zoEDB9i9ezf79u0jk8ks9RolSdISWzAg3n77bd566y1+/OMf8/rrr/PSSy9x+fJlmpqaaG9vJ5VKcenSJc6ePQtAQ0MDR44cobu7m3w+T0dHBwAtLS3s3buXdDrNtm3baG9vB6CtrY14PE5XVxd79uzh2LFjy7hcSZK0FBYMiC9/+cv86Ec/IhwOMzIywuzsLOPj4zzwwANs3ryZcDhMXV0d6XSa/v5+pqen2b59OwD19fWk02my2SwXL16kurp63jjAmTNnqKurA6C2tpZz586RzWaXabmSJGkphBdzUiQS4eTJk/zwhz9k165dDA0NEY1G596PxWIMDg5+bDwajTI4OMjY2BilpaWEw+F548C8a8LhMKWlpYyOjrJhw4ZFLWD9+tLFrVTSihONlhV6CpI+pUUFBMDTTz/N17/+db7xjW/Q19dHKBSaey+fzxMKhcjlcv/j+EevN7v1+OZriooW/2znyMgkuVx+0edLWjkymYlCT0HSJygqCt32Q/qC/1L/6le/ore3F4B77rmHqqoqfvazn8172DGTyRCLxaioqJg3Pjw8TCwWo7y8nImJCWZnZ+edDx/uXgwPDwMwMzPD1NQU69atC75SSZJ01ywYEFevXqW5uZkbN25w48YN3nzzTR599FHee+893n//fWZnZzl9+jSJRIJNmzZRUlJCT08PAJ2dnSQSCSKRCPF4nFQqBUAymSSRSABQWVlJMpkEIJVKEY/HiUQiy7RcSZK0FEL5fH7B/f8XX3yRrq4u1qxZQ1VVFU899RQXLlzg+PHjXL9+ncrKSg4dOkQoFOLy5cs0NzczOTnJ1q1bOX78OMXFxfT399PY2MjIyAgbN27kxIkTrF27lmvXrtHY2MiVK1coKyujtbWV+++/f9EL8BaGtLLFYvd94ntDQ+N3cSaSgljoFsaiAmIlMyCkuyOR+AqXL/cWehoAPPzwFzh37meFnob0v5oBIamgKit30Nv7fz82/oUv/CFnz75VgBlJWow7fohSku7E2bNv8YUv/OG8MeNBWv3cgZB018Ri9/ncg7RKuAMhSZKWnAEhSZICMyAkSVJgBoQkSQrMgJAkSYEZEJIkKTADQpIkBWZASJKkwAwISZIUmAEhSZICMyAkSVJgBoQkSQrMgJAkSYEZEJIkKTADQpIkBRZezEnf//736erqAqCyspJnn32WQ4cO0dPTwz333APAk08+yc6dO+nt7eXw4cNMTU0Rj8dpaWkhHA4zMDBAQ0MDIyMjPPjgg7S2tnLvvfcyPj7OM888w5UrVygvL6etrY1oNLp8K5YkSXdswR2I8+fP89Of/pQ33niDZDLJz3/+c37yk59w6dIlXn75ZTo7O+ns7GTnzp0ANDQ0cOTIEbq7u8nn83R0dADQ0tLC3r17SafTbNu2jfb2dgDa2tqIx+N0dXWxZ88ejh07tozLlSRJS2HBgIhGozQ2NlJcXEwkEmHLli0MDAwwMDBAU1MTdXV1nDx5klwuR39/P9PT02zfvh2A+vp60uk02WyWixcvUl1dPW8c4MyZM9TV1QFQW1vLuXPnyGazy7RcSZK0FBYMiIceemguCPr6+ujq6uLP//zP2bFjB88//zwdHR288847vPbaawwNDc27/RCNRhkcHGRsbIzS0lLC4fC8cWDeNeFwmNLSUkZHR5d6nZIkaQkt6hkIgF/+8pccPHiQZ599lt///d/n1KlTc+89/vjjJJNJtmzZQigUmhvP5/OEQqG515vdenzzNUVFi3+2c/360kWfK6nwotGyQk9B0hJYVED09PTw9NNP09TURE1NDb/4xS/o6+ubuyWRz+cJh8NUVFSQyWTmrhseHiYWi1FeXs7ExASzs7OsWbOGTCZDLBYDIBaLMTw8TEVFBTMzM0xNTbFu3bpFL2BkZJJcLh9gyZIKKZOZKPQUJC1CUVHoth/SF/yo/5vf/IZvfvObtLa2UlNTA3wYDM8//zwffPAB2WyWV199lZ07d7Jp0yZKSkro6ekBoLOzk0QiQSQSIR6Pk0qlAEgmkyQSCeDDb3Ukk0kAUqkU8XicSCRyR4uWJEnLK5TP52/78f25557j9ddf53Of+9zc2KOPPkoul+OVV15hZmaGqqoqnnnmGQAuX75Mc3Mzk5OTbN26lePHj1NcXEx/fz+NjY2MjIywceNGTpw4wdq1a7l27RqNjY1cuXKFsrIyWltbuf/++xe9AHcgpNUjFruPoaHxQk9D0iIstAOxYECsdAaEtHoYENLqcce3MCRJkm5lQEiSpMAMCEmSFJgBIUmSAjMgJElSYAaEJEkKzICQJEmBGRCSJCkwA0KSJAVmQEiSpMAMCEmSFJgBIUmSAjMgJElSYAaEJEkKzICQJEmBGRCSJCkwA0KSJAVmQEiSpMAWFRDf//73qampoaamhu9+97sAnD9/nrq6OqqqqnjhhRfmzu3t7aW+vp7q6moOHz7MzMwMAAMDA+zbt49du3bxxBNPMDU1BcD4+DgHDhxg9+7d7Nu3j0wms9RrlCRJS2zBgDh//jw//elPeeONN0gmk/z85z/n9OnTNDU10d7eTiqV4tKlS5w9exaAhoYGjhw5Qnd3N/l8no6ODgBaWlrYu3cv6XSabdu20d7eDkBbWxvxeJyuri727NnDsWPHlnG5kiRpKSwYENFolMbGRoqLi4lEImzZsoW+vj4eeOABNm/eTDgcpq6ujnQ6TX9/P9PT02zfvh2A+vp60uk02WyWixcvUl1dPW8c4MyZM9TV1QFQW1vLuXPnyGazy7RcSZK0FBYMiIceemguCPr6+ujq6iIUChGNRufOicViDA4OMjQ0NG88Go0yODjI2NgYpaWlhMPheePAvGvC4TClpaWMjo4u2QIlSdLSCy/2xF/+8pccPHiQZ599ljVr1tDX1zf3Xj6fJxQKkcvlCIVCHxv/6PVmtx7ffE1R0eKf7Vy/vnTR50oqvGi0rNBTkLQEFhUQPT09PP300zQ1NVFTU8Pbb78972HHTCZDLBajoqJi3vjw8DCxWIzy8nImJiaYnZ1lzZo1c+fDh7sXw8PDVFRUMDMzw9TUFOvWrVv0AkZGJsnl8os+X1JhZTIThZ6CpEUoKgrd9kP6gh/1f/Ob3/DNb36T1tZWampqAPjiF7/Ie++9x/vvv8/s7CynT58mkUiwadMmSkpK6OnpAaCzs5NEIkEkEiEej5NKpQBIJpMkEgkAKisrSSaTAKRSKeLxOJFI5I4WLUmSllcon8/f9uP7c889x+uvv87nPve5ubFHH32U3/u93+P48eNcv36dyspKDh06RCgU4vLlyzQ3NzM5OcnWrVs5fvw4xcXF9Pf309jYyMjICBs3buTEiROsXbuWa9eu0djYyJUrVygrK6O1tZX7779/0QtwB0JaPWKx+xgaGi/0NCQtwkI7EAsGxEpnQEirhwEhrR53fAtDkiTpVgaEJEkKzICQJEmBGRCSJCkwA0KSJAVmQEiSpMAMCEmSFJgBIUmSAjMgJElSYAaEJEkKzICQJEmBGRCSJCkwA0KSJAVmQEiSpMAMCEmSFJgBIUmSAjMgJElSYAaEJEkKbFEBMTk5SW1tLVevXgXg0KFDVFVV8bWvfY2vfe1r/OQnPwGgt7eX+vp6qqurOXz4MDMzMwAMDAywb98+du3axRNPPMHU1BQA4+PjHDhwgN27d7Nv3z4ymcxyrFGSJC2xBQPi3Xff5bHHHqOvr29u7NKlS7z88st0dnbS2dnJzp07AWhoaODIkSN0d3eTz+fp6OgAoKWlhb1795JOp9m2bRvt7e0AtLW1EY/H6erqYs+ePRw7dmwZlihJkpbaggHR0dHB0aNHicViAPz2t79lYGCApqYm6urqOHnyJLlcjv7+fqanp9m+fTsA9fX1pNNpstksFy9epLq6et44wJkzZ6irqwOgtraWc+fOkc1ml2OdkiRpCYUXOuHWXYHh4WF27NjB0aNHKSsr4+DBg7z22ms89NBDRKPRufOi0SiDg4OMjY1RWlpKOByeNw4wNDQ0d004HKa0tJTR0VE2bNiwZAuUJElLb8GAuNXmzZs5derU3PHjjz9OMplky5YthEKhufF8Pk8oFJp7vdmtxzdfU1QU7LnO9etLA50v/a4pLy9nbGys0NOYE4vdV+gpzPnsZz/L6OhooachrUqBA+IXv/gFfX19c7ck8vk84XCYioqKeQ9BDg8PE4vFKC8vZ2JigtnZWdasWUMmk5m7HRKLxRgeHqaiooKZmRmmpqZYt25doPmMjEySy+WDLkP6nTE2NsbQ0HihpwFANFpGJjNR6GnMicXuW1HzkVaSoqLQbT+kB/4aZz6f5/nnn+eDDz4gm83y6quvsnPnTjZt2kRJSQk9PT0AdHZ2kkgkiEQixONxUqkUAMlkkkQiAUBlZSXJZBKAVCpFPB4nEokEnZIkSbrLAu9APPzwwxw4cIDHHnuMmZkZqqqqqK2tBaC1tZXm5mYmJyfZunUr+/fvB+Do0aM0Njbygx/8gI0bN3LixAkAvvWtb9HY2EhNTQ1lZWW0trYu4dIkSdJyCeXz+VW9/+8tDOn2YrH7vIXxCVbSn4200iz5LQxJkiQDQpIkBWZASJKkwAwISZIUmAEhSZICMyAkSVJgBoQkSQrMgJAkSYEZEJIkKTADQpIkBWZASJKkwAwISZIUmAEhSZICMyAkSVJgBoQkSQrMgJAkSYEZEJIkKTADQpIkBWZASJKkwBYVEJOTk9TW1nL16lUAzp8/T11dHVVVVbzwwgtz5/X29lJfX091dTWHDx9mZmYGgIGBAfbt28euXbt44oknmJqaAmB8fJwDBw6we/du9u3bRyaTWer1SZKkZbBgQLz77rs89thj9PX1ATA9PU1TUxPt7e2kUikuXbrE2bNnAWhoaODIkSN0d3eTz+fp6OgAoKWlhb1795JOp9m2bRvt7e0AtLW1EY/H6erqYs+ePRw7dmyZlilJkpbSggHR0dHB0aNHicViAPznf/4nDzzwAJs3byYcDlNXV0c6naa/v5/p6Wm2b98OQH19Pel0mmw2y8WLF6murp43DnDmzBnq6uoAqK2t5dy5c2Sz2eVYpyRJWkLhhU64dVdgaGiIaDQ6dxyLxRgcHPzYeDQaZXBwkLGxMUpLSwmHw/PGb/1Z4XCY0tJSRkdH2bBhw6IXsH596aLPlX4XdT31F0z8n78t9DQAmCj0BG7R9dRfEI2WFXoa0qq0YEDcKpfLEQqF5o7z+TyhUOgTxz96vdmtxzdfU1QU7LnOkZFJcrl8oGuk3yW7X3yToaHxQk8DgGi0jExm5WTE7th9DH1n5cxHWkmKikK3/ZAe+FsYFRUV8x52zGQyxGKxj40PDw8Ti8UoLy9nYmKC2dnZeefDh7sXw8PDAMzMzDA1NcW6deuCTkmSJN1lgQPii1/8Iu+99x7vv/8+s7OznD59mkQiwaZNmygpKaGnpweAzs5OEokEkUiEeDxOKpUCIJlMkkgkAKisrCSZTAKQSqWIx+NEIpElWpokSVougW9hlJSU8M///M889dRTXL9+ncrKSnbt2gVAa2srzc3NTE5OsnXrVvbv3w/A0aNHaWxs5Ac/+AEbN27kxIkTAHzrW9+isbGRmpoaysrKaG1tXcKlSZKk5RLK5/Or+gECn4GQbi8Wu89nID7BSvqzkVaaJX8GQpIkyYCQJEmBGRCSJCkwA0KSJAVmQEiSpMAMCEmSFJgBIUmSAjMgJElSYAaEJEkKzICQJEmBGRCSJCkwA0KSJAVmQEiSpMAMCEmSFJgBIUmSAjMgJElSYAaEJEkKzICQJEmBhe/k4scff5zR0VHC4Q9/zD/90z8xNTXF8ePHuX79Ort37+bb3/42AL29vRw+fJipqSni8TgtLS2Ew2EGBgZoaGhgZGSEBx98kNbWVu699947X5kkSVo2oXw+n/80F+bzeRKJBP/xH/8xFxDT09Ps2rWLl156iY0bN3Lw4EH2799PZWUltbW1PPfcc2zfvp2mpia2bdvG3r17OXjwIH/5l39JTU0Np06d4r//+79paGhY9DxGRibJ5T7VEqTfCbHYfYWewoq1bt06/uu//l+hpyGtSEVFIdavL/3E9z/1DsSvf/1rAP7+7/+ea9eu8Vd/9Vf8wR/8AQ888ACbN28GoK6ujnQ6zec//3mmp6fZvn07APX19Zw8eZI9e/Zw8eJFTp06NTf+13/914ECQtLtDQ2NF3oKc2Kx+1bUfCR9ep86IMbHx/nTP/1TvvOd75DNZtm/fz//8A//QDQanTsnFosxODjI0NDQvPFoNMrg4CBjY2OUlpbO7WB8NB7E7epI0soTjZYVegqSlsCnDogvfelLfOlLX5o7fuSRRzh58iR//Md/PDeWz+cJhULkcjlCodDHxj96vdmtxwvxFoa0umQyE4WegqRFWOgWxqf+FsY777zDhQsX5o7z+TybNm0ik8nMjWUyGWKxGBUVFfPGh4eHicVilJeXMzExwezs7LzzJUnSyvapA2JiYoLvfve7XL9+ncnJSd544w3+8R//kffee4/333+f2dlZTp8+TSKRYNOmTZSUlNDT0wNAZ2cniUSCSCRCPB4nlUoBkEwmSSQSS7MySZK0bD71tzAA2tra6O7uJpfLsXfvXv7mb/6GCxcuzH2Ns7KykkOHDhEKhbh8+TLNzc1MTk6ydetWjh8/TnFxMf39/TQ2NjIyMsLGjRs5ceIEa9euXfQcvIUhrR4+RCmtHgvdwrijgFgJDAhp9TAgpNVj2Z6BkCRJv7sMCEmSFJgBIUmSAjMgJElSYAaEJEkKzICQJEmBGRCSJCkwA0KSJAVmQEiSpMAMCEmSFJgBIUmSAjMgJElSYAaEJEkKzICQJEmBGRCSJCkwA0KSJAVmQEiSpMAMCEmSFNiKCIh/+7d/46tf/SpVVVW88sorhZ6OJElaQLjQExgcHOSFF17gX//1XykuLubRRx/lK1/5Cp///OcLPTVJN0kkvsLly713/HNisfvu+Gc8/PAXOHfuZ3f8cyR9egUPiPPnz7Njxw7WrVsHQHV1Nel0mieffLKwE5M0z1L8gx2NlpHJTCzBbCQVWsFvYQwNDRGNRueOY7EYg4ODBZyRJElaSMF3IHK5HKFQaO44n8/PO17I+vWlyzEtScskGi0r9BQkLYGCB0RFRQXvvPPO3HEmkyEWiy36+pGRSXK5/HJMTdIS8xaGtHoUFYVu+yG94Lcw/uzP/owLFy4wOjrKb3/7W/793/+dRCJR6GlJkqTbKPgOxIYNG/j2t7/N/v37yWazPPLII/zRH/1RoaclSZJuI5TP51f1/r+3MKTVw1sY0uqx0C2Mgu9A3KmiosU/cCmp8Pw7K60OC/1dXfU7EJIk6e4r+EOUkiRp9TEgJElSYAaEJEkKzICQJEmBGRCSJCkwA0KSJAVmQEiSpMAMCEmSFJgBIUmSAjMgJN0Vk5OT1NbWcvXq1UJPRdISMCAkLbt3332Xxx57jL6+vkJPRdISMSAkLbuOjg6OHj1KLBYr9FQkLZFV/79xSlr5jh07VugpSFpi7kBIkqTADAhJkhSYASFJkgIzICRJUmChfD6fL/QkJEnS6uIOhCRJCsyAkCRJgRkQkiQpMANCkiQFZkBIkqTADAhJkhSYASFJkgIzICRJUmD/H7idaYr4p7i0AAAAAElFTkSuQmCC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3857634"/>
            <a:ext cx="914400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By,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Nandha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  Alok Narayan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142990"/>
            <a:ext cx="9144000" cy="11387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/>
              <a:t>LENDING CLUB </a:t>
            </a:r>
          </a:p>
          <a:p>
            <a:pPr algn="r"/>
            <a:r>
              <a:rPr lang="en-US" sz="2800" b="1" dirty="0" smtClean="0"/>
              <a:t>– CASE STUDY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9058" y="4143386"/>
            <a:ext cx="521494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Date: 06/12/2022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43438" y="2143122"/>
            <a:ext cx="4357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Loans with Sub-Grade B3</a:t>
            </a:r>
            <a:r>
              <a:rPr lang="en-IN" sz="1600" dirty="0" smtClean="0"/>
              <a:t>, B4, B5, C1, C2, C3, D2 </a:t>
            </a:r>
            <a:r>
              <a:rPr lang="en-IN" sz="1600" dirty="0"/>
              <a:t>and D3 </a:t>
            </a:r>
            <a:r>
              <a:rPr lang="en-US" sz="1600" dirty="0" smtClean="0"/>
              <a:t>are among the majority of the</a:t>
            </a:r>
            <a:r>
              <a:rPr lang="en-IN" sz="1600" dirty="0" smtClean="0"/>
              <a:t> defaulters.</a:t>
            </a:r>
            <a:endParaRPr lang="en-IN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0C540FB3-501D-6471-75A9-ED18DC4A6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5" y="642906"/>
            <a:ext cx="4500594" cy="45005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8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Defaulters: Based on sub-grade</a:t>
            </a:r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LOKSAYALI\Desktop\upgrad\Modules\Study Group M1- Lending Club Case Study\images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10"/>
            <a:ext cx="5178274" cy="2214578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5357786" y="2143122"/>
            <a:ext cx="3786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People who have taken loan for debt consolidation </a:t>
            </a:r>
            <a:r>
              <a:rPr lang="en-US" sz="1600" dirty="0" smtClean="0"/>
              <a:t>are among the majority of the</a:t>
            </a:r>
            <a:r>
              <a:rPr lang="en-IN" sz="1600" dirty="0" smtClean="0"/>
              <a:t> defaulters.</a:t>
            </a:r>
            <a:endParaRPr lang="en-IN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7C116491-7299-4488-5AE1-6D2A1F7F7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50385"/>
            <a:ext cx="5214942" cy="24931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-18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Defaulters: Based on purpose of loan and term</a:t>
            </a:r>
            <a:endParaRPr lang="en-IN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9EE638CB-AE51-7097-A734-6E98CE189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47867"/>
            <a:ext cx="4643438" cy="22956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="" xmlns:a16="http://schemas.microsoft.com/office/drawing/2014/main" id="{9EDE6019-F633-C330-8333-2CEF70C9F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208"/>
            <a:ext cx="4718731" cy="23328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B0D9DA-7AE4-4D0C-A547-D3AEBD7A452C}"/>
              </a:ext>
            </a:extLst>
          </p:cNvPr>
          <p:cNvSpPr txBox="1"/>
          <p:nvPr/>
        </p:nvSpPr>
        <p:spPr>
          <a:xfrm>
            <a:off x="5000628" y="676807"/>
            <a:ext cx="3929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Comparing with the percentage of charged off loans against the verification status , Source Verified loans have comparatively less chance to default. It is recommended to better verify at source.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438FF8-63EC-ED3A-ED19-1B15B53A4151}"/>
              </a:ext>
            </a:extLst>
          </p:cNvPr>
          <p:cNvSpPr txBox="1"/>
          <p:nvPr/>
        </p:nvSpPr>
        <p:spPr>
          <a:xfrm>
            <a:off x="5000628" y="3000378"/>
            <a:ext cx="3857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Extra observation: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verification status when compared against the defaulters in basis of </a:t>
            </a:r>
            <a:r>
              <a:rPr lang="en-US" sz="1600" dirty="0" smtClean="0"/>
              <a:t>terms, </a:t>
            </a:r>
            <a:r>
              <a:rPr lang="en-US" sz="1600" dirty="0"/>
              <a:t>it is observed that </a:t>
            </a:r>
            <a:r>
              <a:rPr lang="en-US" sz="1600" dirty="0" smtClean="0"/>
              <a:t>loan which are not </a:t>
            </a:r>
            <a:r>
              <a:rPr lang="en-US" sz="1600" dirty="0"/>
              <a:t>verified </a:t>
            </a:r>
            <a:r>
              <a:rPr lang="en-US" sz="1600" dirty="0" smtClean="0"/>
              <a:t>are </a:t>
            </a:r>
            <a:r>
              <a:rPr lang="en-US" sz="1600" dirty="0"/>
              <a:t>more likely to default for a </a:t>
            </a:r>
            <a:r>
              <a:rPr lang="en-US" sz="1600" dirty="0" smtClean="0"/>
              <a:t>loan with term of </a:t>
            </a:r>
            <a:r>
              <a:rPr lang="en-US" sz="1600" dirty="0"/>
              <a:t>36 </a:t>
            </a:r>
            <a:r>
              <a:rPr lang="en-US" sz="1600" dirty="0" smtClean="0"/>
              <a:t>months.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18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Defaulters: Based on purpose of loan and term</a:t>
            </a:r>
            <a:endParaRPr lang="en-IN" sz="2400" b="1" dirty="0"/>
          </a:p>
        </p:txBody>
      </p:sp>
    </p:spTree>
    <p:extLst>
      <p:ext uri="{BB962C8B-B14F-4D97-AF65-F5344CB8AC3E}">
        <p14:creationId xmlns="" xmlns:p14="http://schemas.microsoft.com/office/powerpoint/2010/main" val="344363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8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Conclusion</a:t>
            </a:r>
            <a:endParaRPr lang="en-IN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7224" y="1857370"/>
          <a:ext cx="7000924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00462"/>
                <a:gridCol w="35004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Merriweather"/>
                        </a:rPr>
                        <a:t>Driving Category</a:t>
                      </a:r>
                      <a:r>
                        <a:rPr lang="en-US" sz="1800" baseline="0" dirty="0" smtClean="0">
                          <a:sym typeface="Merriweather"/>
                        </a:rPr>
                        <a:t> </a:t>
                      </a:r>
                      <a:r>
                        <a:rPr lang="en-US" sz="1800" dirty="0" smtClean="0">
                          <a:sym typeface="Merriweather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Defaulted variable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Home ownership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Rented &amp; </a:t>
                      </a:r>
                      <a:r>
                        <a:rPr lang="en-US" dirty="0" err="1" smtClean="0"/>
                        <a:t>Morgaged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Employee total experience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10+ years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B, C and D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Sub-Grade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B3, B4, B5, C1, C2, C3, D2 and D3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Purpose of loan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Debt consolidation </a:t>
                      </a:r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928676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are driving category with defaulted variable, lending club company needs to observe more while approving/giving loans.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8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Lending Club Case Study: Agenda</a:t>
            </a:r>
            <a:endParaRPr lang="en-IN" sz="2400" b="1" dirty="0"/>
          </a:p>
        </p:txBody>
      </p:sp>
      <p:pic>
        <p:nvPicPr>
          <p:cNvPr id="7" name="Google Shape;402;p4" descr="Lending Club: Platform Success but P2P failure? - Digital Innovation and  Transformat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00048"/>
            <a:ext cx="4356961" cy="172765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0" y="228599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300"/>
            </a:pPr>
            <a:r>
              <a:rPr lang="en-IN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When the company receives a loan application, the company has to make a decision for loan approval based on the applicant’s profile. Two types of risks are associated with the bank’s decision:</a:t>
            </a:r>
            <a:endParaRPr lang="en-IN" sz="14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300"/>
            </a:pPr>
            <a:endParaRPr lang="en-IN" sz="14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71450" lvl="0" indent="-171450">
              <a:buClr>
                <a:schemeClr val="dk1"/>
              </a:buClr>
              <a:buSzPts val="1300"/>
              <a:buFont typeface="Arial"/>
              <a:buChar char="•"/>
            </a:pPr>
            <a:r>
              <a:rPr lang="en-IN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If the applicant is likely to repay the loan, then not approving the loan results in a loss of business to the company.</a:t>
            </a:r>
            <a:endParaRPr lang="en-IN" sz="14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71450" lvl="0" indent="-171450">
              <a:buClr>
                <a:schemeClr val="dk1"/>
              </a:buClr>
              <a:buSzPts val="1300"/>
              <a:buFont typeface="Arial"/>
              <a:buChar char="•"/>
            </a:pPr>
            <a:r>
              <a:rPr lang="en-IN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If the applicant is not likely to repay the loan, i.e. he/she is likely to default, then approving the loan may lead to a financial loss for the company.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357686" y="642924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600"/>
            </a:pPr>
            <a:r>
              <a:rPr lang="en-IN" sz="1600" b="1" dirty="0" smtClean="0">
                <a:ea typeface="Arial"/>
                <a:cs typeface="Arial"/>
                <a:sym typeface="Calibri"/>
              </a:rPr>
              <a:t>What is Lending Club?</a:t>
            </a:r>
            <a:endParaRPr lang="en-IN" sz="1600" b="1" dirty="0" smtClean="0"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600"/>
            </a:pPr>
            <a:r>
              <a:rPr lang="en-IN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Lending Club is a marketplace for personal loans that matches borrowers who are seeking a loan with investors looking to lend money and make a return.</a:t>
            </a:r>
            <a:endParaRPr lang="en-IN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0" y="4064332"/>
          <a:ext cx="9144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662"/>
                <a:gridCol w="8215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ym typeface="Merriweather"/>
                        </a:rPr>
                        <a:t>Agenda: 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Merriweather"/>
                        </a:rPr>
                        <a:t>To identify driving factors (or driver variables) behind loan default, i.e. the variables which are strong indicators of default which the company can utilize for its portfolio and risk assessment. </a:t>
                      </a:r>
                      <a:endParaRPr lang="en-IN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6059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 descr="data:image/png;base64,iVBORw0KGgoAAAANSUhEUgAAAhAAAADwCAYAAABR210iAAAAOXRFWHRTb2Z0d2FyZQBNYXRwbG90bGliIHZlcnNpb24zLjMuNCwgaHR0cHM6Ly9tYXRwbG90bGliLm9yZy8QVMy6AAAACXBIWXMAAAsTAAALEwEAmpwYAAAbsUlEQVR4nO3df2yU92H48feZO7tR7ECN7jAiNMtopnSglWq3lk3a+Y8JG2p7lawwJbCwH1qhUZNUneLIGBfkKYSpsohLiit9/+ikJvkjVrKcO3Q+r4oGqII0xH9kol/TVW2cL9iVff5B/GM1nH33/SOKhcmC/QSbs9f365/T87nnsT4fJMT7Ps9zJpTP5/NIkiQFUFToCUiSpNXHgJAkSYEZEJIkKTADQpIkBWZASJKkwAwISZIUmAEhSZICCxd6AndqbGyKXM5fZSGtBuvXlzIyMlnoaUhahKKiEJ/97L2f+P6qD4hcLm9ASKuIf1+l/x28hSFJkgIzICRJUmAGhCRJCmxRz0B873vfo7u7m1AoxCOPPMLf/d3fcejQIXp6erjnnnsAePLJJ9m5cye9vb0cPnyYqakp4vE4LS0thMNhBgYGaGhoYGRkhAcffJDW1lbuvfdexsfHeeaZZ7hy5Qrl5eW0tbURjUaXddGS7q5Y7L6PjQ0NjRdgJpKWyoI7EG+//TZvvfUWP/7xj3n99dd56aWX+PWvf82lS5d4+eWX6ezspLOzk507dwLQ0NDAkSNH6O7uJp/P09HRAUBLSwt79+4lnU6zbds22tvbAWhrayMej9PV1cWePXs4duzYMi5X0t32P8XD7cYlrQ4LBsSXv/xlfvSjHxEOhxkZGWF2dpbPfOYzDAwM0NTURF1dHSdPniSXy9Hf38/09DTbt28HoL6+nnQ6TTab5eLFi1RXV88bBzhz5gx1dXUA1NbWcu7cObLZ7DItV1KhRKOxea+SVrdF3cKIRCKcPHmSH/7wh+zatYuZmRl27NjB0aNHKSsr4+DBg7z22ms89NBD824/RKNRBgcHGRsbo7S0lHA4PG8cYGhoaO6acDhMaWkpo6OjbNiwYVELWL++NNCCJRVGJjM07xUgGi0r1HQk3aFF/x6Ip59+mq9//et84xvf4MKFC5w6dWruvccff5xkMsmWLVsIhUJz4/l8nlAoNPd6s1uPb76mqGjxz3aOjEz6vXJpFSguLmZmZoZwOMyNGzcAyGQmCjwrSZ+kqCh02w/pC/5L/atf/Yre3l4A7rnnHqqqqkilUnR3d8+dk8/nCYfDVFRUkMlk5saHh4eJxWKUl5czMTHB7OwsAJlMhljsw23MWCzG8PAwADMzM0xNTbFu3brgK5W0ot24cYNcLjcXD5JWtwUD4urVqzQ3N3Pjxg1u3LjBm2++yZ/8yZ/w/PPP88EHH5DNZnn11VfZuXMnmzZtoqSkhJ6eHgA6OztJJBJEIhHi8TipVAqAZDJJIpEAoLKykmQyCUAqlSIejxOJRJZpuZIkaSmE8vn8gvv/L774Il1dXaxZs4aqqiqeeuopXnnlFV555RVmZmaoqqrimWeeAeDy5cs0NzczOTnJ1q1bOX78OMXFxfT399PY2MjIyAgbN27kxIkTrF27lmvXrtHY2MiVK1coKyujtbWV+++/f9EL8BaGtLLd7tsWfpVTWrkWuoWxqIBYyQwIaWUzIKTV6Y6fgZAkSbqVASHprlizZs28V0mrmwEh6a746FtYH71KWt0MCEmSFJgBIemuKCn5DG+99RYlJZ8p9FQkLYFF/yZKSboT169Ps2PHjkJPQ9IScQdCkiQFZkBIkqTADAhJkhSYASFJkgIzICRJUmAGhCRJCsyAkCRJgRkQkiQpMANCkiQFZkBIkqTADAhJkhSYASFJkgJbVEB873vf46tf/So1NTX8y7/8CwDnz5+nrq6OqqoqXnjhhblze3t7qa+vp7q6msOHDzMzMwPAwMAA+/btY9euXTzxxBNMTU0BMD4+zoEDB9i9ezf79u0jk8ks9RolSdISWzAg3n77bd566y1+/OMf8/rrr/PSSy9x+fJlmpqaaG9vJ5VKcenSJc6ePQtAQ0MDR44cobu7m3w+T0dHBwAtLS3s3buXdDrNtm3baG9vB6CtrY14PE5XVxd79uzh2LFjy7hcSZK0FBYMiC9/+cv86Ec/IhwOMzIywuzsLOPj4zzwwANs3ryZcDhMXV0d6XSa/v5+pqen2b59OwD19fWk02my2SwXL16kurp63jjAmTNnqKurA6C2tpZz586RzWaXabmSJGkphBdzUiQS4eTJk/zwhz9k165dDA0NEY1G596PxWIMDg5+bDwajTI4OMjY2BilpaWEw+F548C8a8LhMKWlpYyOjrJhw4ZFLWD9+tLFrVTSihONlhV6CpI+pUUFBMDTTz/N17/+db7xjW/Q19dHKBSaey+fzxMKhcjlcv/j+EevN7v1+OZriooW/2znyMgkuVx+0edLWjkymYlCT0HSJygqCt32Q/qC/1L/6le/ore3F4B77rmHqqoqfvazn8172DGTyRCLxaioqJg3Pjw8TCwWo7y8nImJCWZnZ+edDx/uXgwPDwMwMzPD1NQU69atC75SSZJ01ywYEFevXqW5uZkbN25w48YN3nzzTR599FHee+893n//fWZnZzl9+jSJRIJNmzZRUlJCT08PAJ2dnSQSCSKRCPF4nFQqBUAymSSRSABQWVlJMpkEIJVKEY/HiUQiy7RcSZK0FEL5fH7B/f8XX3yRrq4u1qxZQ1VVFU899RQXLlzg+PHjXL9+ncrKSg4dOkQoFOLy5cs0NzczOTnJ1q1bOX78OMXFxfT399PY2MjIyAgbN27kxIkTrF27lmvXrtHY2MiVK1coKyujtbWV+++/f9EL8BaGtLLFYvd94ntDQ+N3cSaSgljoFsaiAmIlMyCkuyOR+AqXL/cWehoAPPzwFzh37meFnob0v5oBIamgKit30Nv7fz82/oUv/CFnz75VgBlJWow7fohSku7E2bNv8YUv/OG8MeNBWv3cgZB018Ri9/ncg7RKuAMhSZKWnAEhSZICMyAkSVJgBoQkSQrMgJAkSYEZEJIkKTADQpIkBWZASJKkwAwISZIUmAEhSZICMyAkSVJgBoQkSQrMgJAkSYEZEJIkKTADQpIkBRZezEnf//736erqAqCyspJnn32WQ4cO0dPTwz333APAk08+yc6dO+nt7eXw4cNMTU0Rj8dpaWkhHA4zMDBAQ0MDIyMjPPjgg7S2tnLvvfcyPj7OM888w5UrVygvL6etrY1oNLp8K5YkSXdswR2I8+fP89Of/pQ33niDZDLJz3/+c37yk59w6dIlXn75ZTo7O+ns7GTnzp0ANDQ0cOTIEbq7u8nn83R0dADQ0tLC3r17SafTbNu2jfb2dgDa2tqIx+N0dXWxZ88ejh07tozLlSRJS2HBgIhGozQ2NlJcXEwkEmHLli0MDAwwMDBAU1MTdXV1nDx5klwuR39/P9PT02zfvh2A+vp60uk02WyWixcvUl1dPW8c4MyZM9TV1QFQW1vLuXPnyGazy7RcSZK0FBYMiIceemguCPr6+ujq6uLP//zP2bFjB88//zwdHR288847vPbaawwNDc27/RCNRhkcHGRsbIzS0lLC4fC8cWDeNeFwmNLSUkZHR5d6nZIkaQkt6hkIgF/+8pccPHiQZ599lt///d/n1KlTc+89/vjjJJNJtmzZQigUmhvP5/OEQqG515vdenzzNUVFi3+2c/360kWfK6nwotGyQk9B0hJYVED09PTw9NNP09TURE1NDb/4xS/o6+ubuyWRz+cJh8NUVFSQyWTmrhseHiYWi1FeXs7ExASzs7OsWbOGTCZDLBYDIBaLMTw8TEVFBTMzM0xNTbFu3bpFL2BkZJJcLh9gyZIKKZOZKPQUJC1CUVHoth/SF/yo/5vf/IZvfvObtLa2UlNTA3wYDM8//zwffPAB2WyWV199lZ07d7Jp0yZKSkro6ekBoLOzk0QiQSQSIR6Pk0qlAEgmkyQSCeDDb3Ukk0kAUqkU8XicSCRyR4uWJEnLK5TP52/78f25557j9ddf53Of+9zc2KOPPkoul+OVV15hZmaGqqoqnnnmGQAuX75Mc3Mzk5OTbN26lePHj1NcXEx/fz+NjY2MjIywceNGTpw4wdq1a7l27RqNjY1cuXKFsrIyWltbuf/++xe9AHcgpNUjFruPoaHxQk9D0iIstAOxYECsdAaEtHoYENLqcce3MCRJkm5lQEiSpMAMCEmSFJgBIUmSAjMgJElSYAaEJEkKzICQJEmBGRCSJCkwA0KSJAVmQEiSpMAMCEmSFJgBIUmSAjMgJElSYAaEJEkKzICQJEmBGRCSJCkwA0KSJAVmQEiSpMAWFRDf//73qampoaamhu9+97sAnD9/nrq6OqqqqnjhhRfmzu3t7aW+vp7q6moOHz7MzMwMAAMDA+zbt49du3bxxBNPMDU1BcD4+DgHDhxg9+7d7Nu3j0wms9RrlCRJS2zBgDh//jw//elPeeONN0gmk/z85z/n9OnTNDU10d7eTiqV4tKlS5w9exaAhoYGjhw5Qnd3N/l8no6ODgBaWlrYu3cv6XSabdu20d7eDkBbWxvxeJyuri727NnDsWPHlnG5kiRpKSwYENFolMbGRoqLi4lEImzZsoW+vj4eeOABNm/eTDgcpq6ujnQ6TX9/P9PT02zfvh2A+vp60uk02WyWixcvUl1dPW8c4MyZM9TV1QFQW1vLuXPnyGazy7RcSZK0FBYMiIceemguCPr6+ujq6iIUChGNRufOicViDA4OMjQ0NG88Go0yODjI2NgYpaWlhMPheePAvGvC4TClpaWMjo4u2QIlSdLSCy/2xF/+8pccPHiQZ599ljVr1tDX1zf3Xj6fJxQKkcvlCIVCHxv/6PVmtx7ffE1R0eKf7Vy/vnTR50oqvGi0rNBTkLQEFhUQPT09PP300zQ1NVFTU8Pbb78972HHTCZDLBajoqJi3vjw8DCxWIzy8nImJiaYnZ1lzZo1c+fDh7sXw8PDVFRUMDMzw9TUFOvWrVv0AkZGJsnl8os+X1JhZTIThZ6CpEUoKgrd9kP6gh/1f/Ob3/DNb36T1tZWampqAPjiF7/Ie++9x/vvv8/s7CynT58mkUiwadMmSkpK6OnpAaCzs5NEIkEkEiEej5NKpQBIJpMkEgkAKisrSSaTAKRSKeLxOJFI5I4WLUmSllcon8/f9uP7c889x+uvv87nPve5ubFHH32U3/u93+P48eNcv36dyspKDh06RCgU4vLlyzQ3NzM5OcnWrVs5fvw4xcXF9Pf309jYyMjICBs3buTEiROsXbuWa9eu0djYyJUrVygrK6O1tZX7779/0QtwB0JaPWKx+xgaGi/0NCQtwkI7EAsGxEpnQEirhwEhrR53fAtDkiTpVgaEJEkKzICQJEmBGRCSJCkwA0KSJAVmQEiSpMAMCEmSFJgBIUmSAjMgJElSYAaEJEkKzICQJEmBGRCSJCkwA0KSJAVmQEiSpMAMCEmSFJgBIUmSAjMgJElSYAaEJEkKbFEBMTk5SW1tLVevXgXg0KFDVFVV8bWvfY2vfe1r/OQnPwGgt7eX+vp6qqurOXz4MDMzMwAMDAywb98+du3axRNPPMHU1BQA4+PjHDhwgN27d7Nv3z4ymcxyrFGSJC2xBQPi3Xff5bHHHqOvr29u7NKlS7z88st0dnbS2dnJzp07AWhoaODIkSN0d3eTz+fp6OgAoKWlhb1795JOp9m2bRvt7e0AtLW1EY/H6erqYs+ePRw7dmwZlihJkpbaggHR0dHB0aNHicViAPz2t79lYGCApqYm6urqOHnyJLlcjv7+fqanp9m+fTsA9fX1pNNpstksFy9epLq6et44wJkzZ6irqwOgtraWc+fOkc1ml2OdkiRpCYUXOuHWXYHh4WF27NjB0aNHKSsr4+DBg7z22ms89NBDRKPRufOi0SiDg4OMjY1RWlpKOByeNw4wNDQ0d004HKa0tJTR0VE2bNiwZAuUJElLb8GAuNXmzZs5derU3PHjjz9OMplky5YthEKhufF8Pk8oFJp7vdmtxzdfU1QU7LnO9etLA50v/a4pLy9nbGys0NOYE4vdV+gpzPnsZz/L6OhooachrUqBA+IXv/gFfX19c7ck8vk84XCYioqKeQ9BDg8PE4vFKC8vZ2JigtnZWdasWUMmk5m7HRKLxRgeHqaiooKZmRmmpqZYt25doPmMjEySy+WDLkP6nTE2NsbQ0HihpwFANFpGJjNR6GnMicXuW1HzkVaSoqLQbT+kB/4aZz6f5/nnn+eDDz4gm83y6quvsnPnTjZt2kRJSQk9PT0AdHZ2kkgkiEQixONxUqkUAMlkkkQiAUBlZSXJZBKAVCpFPB4nEokEnZIkSbrLAu9APPzwwxw4cIDHHnuMmZkZqqqqqK2tBaC1tZXm5mYmJyfZunUr+/fvB+Do0aM0Njbygx/8gI0bN3LixAkAvvWtb9HY2EhNTQ1lZWW0trYu4dIkSdJyCeXz+VW9/+8tDOn2YrH7vIXxCVbSn4200iz5LQxJkiQDQpIkBWZASJKkwAwISZIUmAEhSZICMyAkSVJgBoQkSQrMgJAkSYEZEJIkKTADQpIkBWZASJKkwAwISZIUmAEhSZICMyAkSVJgBoQkSQrMgJAkSYEZEJIkKTADQpIkBWZASJKkwBYVEJOTk9TW1nL16lUAzp8/T11dHVVVVbzwwgtz5/X29lJfX091dTWHDx9mZmYGgIGBAfbt28euXbt44oknmJqaAmB8fJwDBw6we/du9u3bRyaTWer1SZKkZbBgQLz77rs89thj9PX1ATA9PU1TUxPt7e2kUikuXbrE2bNnAWhoaODIkSN0d3eTz+fp6OgAoKWlhb1795JOp9m2bRvt7e0AtLW1EY/H6erqYs+ePRw7dmyZlilJkpbSggHR0dHB0aNHicViAPznf/4nDzzwAJs3byYcDlNXV0c6naa/v5/p6Wm2b98OQH19Pel0mmw2y8WLF6murp43DnDmzBnq6uoAqK2t5dy5c2Sz2eVYpyRJWkLhhU64dVdgaGiIaDQ6dxyLxRgcHPzYeDQaZXBwkLGxMUpLSwmHw/PGb/1Z4XCY0tJSRkdH2bBhw6IXsH596aLPlX4XdT31F0z8n78t9DQAmCj0BG7R9dRfEI2WFXoa0qq0YEDcKpfLEQqF5o7z+TyhUOgTxz96vdmtxzdfU1QU7LnOkZFJcrl8oGuk3yW7X3yToaHxQk8DgGi0jExm5WTE7th9DH1n5cxHWkmKikK3/ZAe+FsYFRUV8x52zGQyxGKxj40PDw8Ti8UoLy9nYmKC2dnZeefDh7sXw8PDAMzMzDA1NcW6deuCTkmSJN1lgQPii1/8Iu+99x7vv/8+s7OznD59mkQiwaZNmygpKaGnpweAzs5OEokEkUiEeDxOKpUCIJlMkkgkAKisrCSZTAKQSqWIx+NEIpElWpokSVougW9hlJSU8M///M889dRTXL9+ncrKSnbt2gVAa2srzc3NTE5OsnXrVvbv3w/A0aNHaWxs5Ac/+AEbN27kxIkTAHzrW9+isbGRmpoaysrKaG1tXcKlSZKk5RLK5/Or+gECn4GQbi8Wu89nID7BSvqzkVaaJX8GQpIkyYCQJEmBGRCSJCkwA0KSJAVmQEiSpMAMCEmSFJgBIUmSAjMgJElSYAaEJEkKzICQJEmBGRCSJCkwA0KSJAVmQEiSpMAMCEmSFJgBIUmSAjMgJElSYAaEJEkKzICQJEmBhe/k4scff5zR0VHC4Q9/zD/90z8xNTXF8ePHuX79Ort37+bb3/42AL29vRw+fJipqSni8TgtLS2Ew2EGBgZoaGhgZGSEBx98kNbWVu699947X5kkSVo2oXw+n/80F+bzeRKJBP/xH/8xFxDT09Ps2rWLl156iY0bN3Lw4EH2799PZWUltbW1PPfcc2zfvp2mpia2bdvG3r17OXjwIH/5l39JTU0Np06d4r//+79paGhY9DxGRibJ5T7VEqTfCbHYfYWewoq1bt06/uu//l+hpyGtSEVFIdavL/3E9z/1DsSvf/1rAP7+7/+ea9eu8Vd/9Vf8wR/8AQ888ACbN28GoK6ujnQ6zec//3mmp6fZvn07APX19Zw8eZI9e/Zw8eJFTp06NTf+13/914ECQtLtDQ2NF3oKc2Kx+1bUfCR9ep86IMbHx/nTP/1TvvOd75DNZtm/fz//8A//QDQanTsnFosxODjI0NDQvPFoNMrg4CBjY2OUlpbO7WB8NB7E7epI0soTjZYVegqSlsCnDogvfelLfOlLX5o7fuSRRzh58iR//Md/PDeWz+cJhULkcjlCodDHxj96vdmtxwvxFoa0umQyE4WegqRFWOgWxqf+FsY777zDhQsX5o7z+TybNm0ik8nMjWUyGWKxGBUVFfPGh4eHicVilJeXMzExwezs7LzzJUnSyvapA2JiYoLvfve7XL9+ncnJSd544w3+8R//kffee4/333+f2dlZTp8+TSKRYNOmTZSUlNDT0wNAZ2cniUSCSCRCPB4nlUoBkEwmSSQSS7MySZK0bD71tzAA2tra6O7uJpfLsXfvXv7mb/6GCxcuzH2Ns7KykkOHDhEKhbh8+TLNzc1MTk6ydetWjh8/TnFxMf39/TQ2NjIyMsLGjRs5ceIEa9euXfQcvIUhrR4+RCmtHgvdwrijgFgJDAhp9TAgpNVj2Z6BkCRJv7sMCEmSFJgBIUmSAjMgJElSYAaEJEkKzICQJEmBGRCSJCkwA0KSJAVmQEiSpMAMCEmSFJgBIUmSAjMgJElSYAaEJEkKzICQJEmBGRCSJCkwA0KSJAVmQEiSpMAMCEmSFNiKCIh/+7d/46tf/SpVVVW88sorhZ6OJElaQLjQExgcHOSFF17gX//1XykuLubRRx/lK1/5Cp///OcLPTVJN0kkvsLly713/HNisfvu+Gc8/PAXOHfuZ3f8cyR9egUPiPPnz7Njxw7WrVsHQHV1Nel0mieffLKwE5M0z1L8gx2NlpHJTCzBbCQVWsFvYQwNDRGNRueOY7EYg4ODBZyRJElaSMF3IHK5HKFQaO44n8/PO17I+vWlyzEtScskGi0r9BQkLYGCB0RFRQXvvPPO3HEmkyEWiy36+pGRSXK5/HJMTdIS8xaGtHoUFYVu+yG94Lcw/uzP/owLFy4wOjrKb3/7W/793/+dRCJR6GlJkqTbKPgOxIYNG/j2t7/N/v37yWazPPLII/zRH/1RoaclSZJuI5TP51f1/r+3MKTVw1sY0uqx0C2Mgu9A3KmiosU/cCmp8Pw7K60OC/1dXfU7EJIk6e4r+EOUkiRp9TEgJElSYAaEJEkKzICQJEmBGRCSJCkwA0KSJAVmQEiSpMAMCEmSFJgBIUmSAjMgJN0Vk5OT1NbWcvXq1UJPRdISMCAkLbt3332Xxx57jL6+vkJPRdISMSAkLbuOjg6OHj1KLBYr9FQkLZFV/79xSlr5jh07VugpSFpi7kBIkqTADAhJkhSYASFJkgIzICRJUmChfD6fL/QkJEnS6uIOhCRJCsyAkCRJgRkQkiQpMANCkiQFZkBIkqTADAhJkhSYASFJkgIzICRJUmD/H7idaYr4p7i0AAAAAElFTkSuQmCC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16" name="AutoShape 4" descr="data:image/png;base64,iVBORw0KGgoAAAANSUhEUgAAAhAAAADwCAYAAABR210iAAAAOXRFWHRTb2Z0d2FyZQBNYXRwbG90bGliIHZlcnNpb24zLjMuNCwgaHR0cHM6Ly9tYXRwbG90bGliLm9yZy8QVMy6AAAACXBIWXMAAAsTAAALEwEAmpwYAAAbsUlEQVR4nO3df2yU92H48feZO7tR7ECN7jAiNMtopnSglWq3lk3a+Y8JG2p7lawwJbCwH1qhUZNUneLIGBfkKYSpsohLiit9/+ikJvkjVrKcO3Q+r4oGqII0xH9kol/TVW2cL9iVff5B/GM1nH33/SOKhcmC/QSbs9f365/T87nnsT4fJMT7Ps9zJpTP5/NIkiQFUFToCUiSpNXHgJAkSYEZEJIkKTADQpIkBWZASJKkwAwISZIUmAEhSZICCxd6AndqbGyKXM5fZSGtBuvXlzIyMlnoaUhahKKiEJ/97L2f+P6qD4hcLm9ASKuIf1+l/x28hSFJkgIzICRJUmAGhCRJCmxRz0B873vfo7u7m1AoxCOPPMLf/d3fcejQIXp6erjnnnsAePLJJ9m5cye9vb0cPnyYqakp4vE4LS0thMNhBgYGaGhoYGRkhAcffJDW1lbuvfdexsfHeeaZZ7hy5Qrl5eW0tbURjUaXddGS7q5Y7L6PjQ0NjRdgJpKWyoI7EG+//TZvvfUWP/7xj3n99dd56aWX+PWvf82lS5d4+eWX6ezspLOzk507dwLQ0NDAkSNH6O7uJp/P09HRAUBLSwt79+4lnU6zbds22tvbAWhrayMej9PV1cWePXs4duzYMi5X0t32P8XD7cYlrQ4LBsSXv/xlfvSjHxEOhxkZGWF2dpbPfOYzDAwM0NTURF1dHSdPniSXy9Hf38/09DTbt28HoL6+nnQ6TTab5eLFi1RXV88bBzhz5gx1dXUA1NbWcu7cObLZ7DItV1KhRKOxea+SVrdF3cKIRCKcPHmSH/7wh+zatYuZmRl27NjB0aNHKSsr4+DBg7z22ms89NBD824/RKNRBgcHGRsbo7S0lHA4PG8cYGhoaO6acDhMaWkpo6OjbNiwYVELWL++NNCCJRVGJjM07xUgGi0r1HQk3aFF/x6Ip59+mq9//et84xvf4MKFC5w6dWruvccff5xkMsmWLVsIhUJz4/l8nlAoNPd6s1uPb76mqGjxz3aOjEz6vXJpFSguLmZmZoZwOMyNGzcAyGQmCjwrSZ+kqCh02w/pC/5L/atf/Yre3l4A7rnnHqqqqkilUnR3d8+dk8/nCYfDVFRUkMlk5saHh4eJxWKUl5czMTHB7OwsAJlMhljsw23MWCzG8PAwADMzM0xNTbFu3brgK5W0ot24cYNcLjcXD5JWtwUD4urVqzQ3N3Pjxg1u3LjBm2++yZ/8yZ/w/PPP88EHH5DNZnn11VfZuXMnmzZtoqSkhJ6eHgA6OztJJBJEIhHi8TipVAqAZDJJIpEAoLKykmQyCUAqlSIejxOJRJZpuZIkaSmE8vn8gvv/L774Il1dXaxZs4aqqiqeeuopXnnlFV555RVmZmaoqqrimWeeAeDy5cs0NzczOTnJ1q1bOX78OMXFxfT399PY2MjIyAgbN27kxIkTrF27lmvXrtHY2MiVK1coKyujtbWV+++/f9EL8BaGtLLd7tsWfpVTWrkWuoWxqIBYyQwIaWUzIKTV6Y6fgZAkSbqVASHprlizZs28V0mrmwEh6a746FtYH71KWt0MCEmSFJgBIemuKCn5DG+99RYlJZ8p9FQkLYFF/yZKSboT169Ps2PHjkJPQ9IScQdCkiQFZkBIkqTADAhJkhSYASFJkgIzICRJUmAGhCRJCsyAkCRJgRkQkiQpMANCkiQFZkBIkqTADAhJkhSYASFJkgJbVEB873vf46tf/So1NTX8y7/8CwDnz5+nrq6OqqoqXnjhhblze3t7qa+vp7q6msOHDzMzMwPAwMAA+/btY9euXTzxxBNMTU0BMD4+zoEDB9i9ezf79u0jk8ks9RolSdISWzAg3n77bd566y1+/OMf8/rrr/PSSy9x+fJlmpqaaG9vJ5VKcenSJc6ePQtAQ0MDR44cobu7m3w+T0dHBwAtLS3s3buXdDrNtm3baG9vB6CtrY14PE5XVxd79uzh2LFjy7hcSZK0FBYMiC9/+cv86Ec/IhwOMzIywuzsLOPj4zzwwANs3ryZcDhMXV0d6XSa/v5+pqen2b59OwD19fWk02my2SwXL16kurp63jjAmTNnqKurA6C2tpZz586RzWaXabmSJGkphBdzUiQS4eTJk/zwhz9k165dDA0NEY1G596PxWIMDg5+bDwajTI4OMjY2BilpaWEw+F548C8a8LhMKWlpYyOjrJhw4ZFLWD9+tLFrVTSihONlhV6CpI+pUUFBMDTTz/N17/+db7xjW/Q19dHKBSaey+fzxMKhcjlcv/j+EevN7v1+OZriooW/2znyMgkuVx+0edLWjkymYlCT0HSJygqCt32Q/qC/1L/6le/ore3F4B77rmHqqoqfvazn8172DGTyRCLxaioqJg3Pjw8TCwWo7y8nImJCWZnZ+edDx/uXgwPDwMwMzPD1NQU69atC75SSZJ01ywYEFevXqW5uZkbN25w48YN3nzzTR599FHee+893n//fWZnZzl9+jSJRIJNmzZRUlJCT08PAJ2dnSQSCSKRCPF4nFQqBUAymSSRSABQWVlJMpkEIJVKEY/HiUQiy7RcSZK0FEL5fH7B/f8XX3yRrq4u1qxZQ1VVFU899RQXLlzg+PHjXL9+ncrKSg4dOkQoFOLy5cs0NzczOTnJ1q1bOX78OMXFxfT399PY2MjIyAgbN27kxIkTrF27lmvXrtHY2MiVK1coKyujtbWV+++/f9EL8BaGtLLFYvd94ntDQ+N3cSaSgljoFsaiAmIlMyCkuyOR+AqXL/cWehoAPPzwFzh37meFnob0v5oBIamgKit30Nv7fz82/oUv/CFnz75VgBlJWow7fohSku7E2bNv8YUv/OG8MeNBWv3cgZB018Ri9/ncg7RKuAMhSZKWnAEhSZICMyAkSVJgBoQkSQrMgJAkSYEZEJIkKTADQpIkBWZASJKkwAwISZIUmAEhSZICMyAkSVJgBoQkSQrMgJAkSYEZEJIkKTADQpIkBRZezEnf//736erqAqCyspJnn32WQ4cO0dPTwz333APAk08+yc6dO+nt7eXw4cNMTU0Rj8dpaWkhHA4zMDBAQ0MDIyMjPPjgg7S2tnLvvfcyPj7OM888w5UrVygvL6etrY1oNLp8K5YkSXdswR2I8+fP89Of/pQ33niDZDLJz3/+c37yk59w6dIlXn75ZTo7O+ns7GTnzp0ANDQ0cOTIEbq7u8nn83R0dADQ0tLC3r17SafTbNu2jfb2dgDa2tqIx+N0dXWxZ88ejh07tozLlSRJS2HBgIhGozQ2NlJcXEwkEmHLli0MDAwwMDBAU1MTdXV1nDx5klwuR39/P9PT02zfvh2A+vp60uk02WyWixcvUl1dPW8c4MyZM9TV1QFQW1vLuXPnyGazy7RcSZK0FBYMiIceemguCPr6+ujq6uLP//zP2bFjB88//zwdHR288847vPbaawwNDc27/RCNRhkcHGRsbIzS0lLC4fC8cWDeNeFwmNLSUkZHR5d6nZIkaQkt6hkIgF/+8pccPHiQZ599lt///d/n1KlTc+89/vjjJJNJtmzZQigUmhvP5/OEQqG515vdenzzNUVFi3+2c/360kWfK6nwotGyQk9B0hJYVED09PTw9NNP09TURE1NDb/4xS/o6+ubuyWRz+cJh8NUVFSQyWTmrhseHiYWi1FeXs7ExASzs7OsWbOGTCZDLBYDIBaLMTw8TEVFBTMzM0xNTbFu3bpFL2BkZJJcLh9gyZIKKZOZKPQUJC1CUVHoth/SF/yo/5vf/IZvfvObtLa2UlNTA3wYDM8//zwffPAB2WyWV199lZ07d7Jp0yZKSkro6ekBoLOzk0QiQSQSIR6Pk0qlAEgmkyQSCeDDb3Ukk0kAUqkU8XicSCRyR4uWJEnLK5TP52/78f25557j9ddf53Of+9zc2KOPPkoul+OVV15hZmaGqqoqnnnmGQAuX75Mc3Mzk5OTbN26lePHj1NcXEx/fz+NjY2MjIywceNGTpw4wdq1a7l27RqNjY1cuXKFsrIyWltbuf/++xe9AHcgpNUjFruPoaHxQk9D0iIstAOxYECsdAaEtHoYENLqcce3MCRJkm5lQEiSpMAMCEmSFJgBIUmSAjMgJElSYAaEJEkKzICQJEmBGRCSJCkwA0KSJAVmQEiSpMAMCEmSFJgBIUmSAjMgJElSYAaEJEkKzICQJEmBGRCSJCkwA0KSJAVmQEiSpMAWFRDf//73qampoaamhu9+97sAnD9/nrq6OqqqqnjhhRfmzu3t7aW+vp7q6moOHz7MzMwMAAMDA+zbt49du3bxxBNPMDU1BcD4+DgHDhxg9+7d7Nu3j0wms9RrlCRJS2zBgDh//jw//elPeeONN0gmk/z85z/n9OnTNDU10d7eTiqV4tKlS5w9exaAhoYGjhw5Qnd3N/l8no6ODgBaWlrYu3cv6XSabdu20d7eDkBbWxvxeJyuri727NnDsWPHlnG5kiRpKSwYENFolMbGRoqLi4lEImzZsoW+vj4eeOABNm/eTDgcpq6ujnQ6TX9/P9PT02zfvh2A+vp60uk02WyWixcvUl1dPW8c4MyZM9TV1QFQW1vLuXPnyGazy7RcSZK0FBYMiIceemguCPr6+ujq6iIUChGNRufOicViDA4OMjQ0NG88Go0yODjI2NgYpaWlhMPheePAvGvC4TClpaWMjo4u2QIlSdLSCy/2xF/+8pccPHiQZ599ljVr1tDX1zf3Xj6fJxQKkcvlCIVCHxv/6PVmtx7ffE1R0eKf7Vy/vnTR50oqvGi0rNBTkLQEFhUQPT09PP300zQ1NVFTU8Pbb78972HHTCZDLBajoqJi3vjw8DCxWIzy8nImJiaYnZ1lzZo1c+fDh7sXw8PDVFRUMDMzw9TUFOvWrVv0AkZGJsnl8os+X1JhZTIThZ6CpEUoKgrd9kP6gh/1f/Ob3/DNb36T1tZWampqAPjiF7/Ie++9x/vvv8/s7CynT58mkUiwadMmSkpK6OnpAaCzs5NEIkEkEiEej5NKpQBIJpMkEgkAKisrSSaTAKRSKeLxOJFI5I4WLUmSllcon8/f9uP7c889x+uvv87nPve5ubFHH32U3/u93+P48eNcv36dyspKDh06RCgU4vLlyzQ3NzM5OcnWrVs5fvw4xcXF9Pf309jYyMjICBs3buTEiROsXbuWa9eu0djYyJUrVygrK6O1tZX7779/0QtwB0JaPWKx+xgaGi/0NCQtwkI7EAsGxEpnQEirhwEhrR53fAtDkiTpVgaEJEkKzICQJEmBGRCSJCkwA0KSJAVmQEiSpMAMCEmSFJgBIUmSAjMgJElSYAaEJEkKzICQJEmBGRCSJCkwA0KSJAVmQEiSpMAMCEmSFJgBIUmSAjMgJElSYAaEJEkKbFEBMTk5SW1tLVevXgXg0KFDVFVV8bWvfY2vfe1r/OQnPwGgt7eX+vp6qqurOXz4MDMzMwAMDAywb98+du3axRNPPMHU1BQA4+PjHDhwgN27d7Nv3z4ymcxyrFGSJC2xBQPi3Xff5bHHHqOvr29u7NKlS7z88st0dnbS2dnJzp07AWhoaODIkSN0d3eTz+fp6OgAoKWlhb1795JOp9m2bRvt7e0AtLW1EY/H6erqYs+ePRw7dmwZlihJkpbaggHR0dHB0aNHicViAPz2t79lYGCApqYm6urqOHnyJLlcjv7+fqanp9m+fTsA9fX1pNNpstksFy9epLq6et44wJkzZ6irqwOgtraWc+fOkc1ml2OdkiRpCYUXOuHWXYHh4WF27NjB0aNHKSsr4+DBg7z22ms89NBDRKPRufOi0SiDg4OMjY1RWlpKOByeNw4wNDQ0d004HKa0tJTR0VE2bNiwZAuUJElLb8GAuNXmzZs5derU3PHjjz9OMplky5YthEKhufF8Pk8oFJp7vdmtxzdfU1QU7LnO9etLA50v/a4pLy9nbGys0NOYE4vdV+gpzPnsZz/L6OhooachrUqBA+IXv/gFfX19c7ck8vk84XCYioqKeQ9BDg8PE4vFKC8vZ2JigtnZWdasWUMmk5m7HRKLxRgeHqaiooKZmRmmpqZYt25doPmMjEySy+WDLkP6nTE2NsbQ0HihpwFANFpGJjNR6GnMicXuW1HzkVaSoqLQbT+kB/4aZz6f5/nnn+eDDz4gm83y6quvsnPnTjZt2kRJSQk9PT0AdHZ2kkgkiEQixONxUqkUAMlkkkQiAUBlZSXJZBKAVCpFPB4nEokEnZIkSbrLAu9APPzwwxw4cIDHHnuMmZkZqqqqqK2tBaC1tZXm5mYmJyfZunUr+/fvB+Do0aM0Njbygx/8gI0bN3LixAkAvvWtb9HY2EhNTQ1lZWW0trYu4dIkSdJyCeXz+VW9/+8tDOn2YrH7vIXxCVbSn4200iz5LQxJkiQDQpIkBWZASJKkwAwISZIUmAEhSZICMyAkSVJgBoQkSQrMgJAkSYEZEJIkKTADQpIkBWZASJKkwAwISZIUmAEhSZICMyAkSVJgBoQkSQrMgJAkSYEZEJIkKTADQpIkBWZASJKkwBYVEJOTk9TW1nL16lUAzp8/T11dHVVVVbzwwgtz5/X29lJfX091dTWHDx9mZmYGgIGBAfbt28euXbt44oknmJqaAmB8fJwDBw6we/du9u3bRyaTWer1SZKkZbBgQLz77rs89thj9PX1ATA9PU1TUxPt7e2kUikuXbrE2bNnAWhoaODIkSN0d3eTz+fp6OgAoKWlhb1795JOp9m2bRvt7e0AtLW1EY/H6erqYs+ePRw7dmyZlilJkpbSggHR0dHB0aNHicViAPznf/4nDzzwAJs3byYcDlNXV0c6naa/v5/p6Wm2b98OQH19Pel0mmw2y8WLF6murp43DnDmzBnq6uoAqK2t5dy5c2Sz2eVYpyRJWkLhhU64dVdgaGiIaDQ6dxyLxRgcHPzYeDQaZXBwkLGxMUpLSwmHw/PGb/1Z4XCY0tJSRkdH2bBhw6IXsH596aLPlX4XdT31F0z8n78t9DQAmCj0BG7R9dRfEI2WFXoa0qq0YEDcKpfLEQqF5o7z+TyhUOgTxz96vdmtxzdfU1QU7LnOkZFJcrl8oGuk3yW7X3yToaHxQk8DgGi0jExm5WTE7th9DH1n5cxHWkmKikK3/ZAe+FsYFRUV8x52zGQyxGKxj40PDw8Ti8UoLy9nYmKC2dnZeefDh7sXw8PDAMzMzDA1NcW6deuCTkmSJN1lgQPii1/8Iu+99x7vv/8+s7OznD59mkQiwaZNmygpKaGnpweAzs5OEokEkUiEeDxOKpUCIJlMkkgkAKisrCSZTAKQSqWIx+NEIpElWpokSVougW9hlJSU8M///M889dRTXL9+ncrKSnbt2gVAa2srzc3NTE5OsnXrVvbv3w/A0aNHaWxs5Ac/+AEbN27kxIkTAHzrW9+isbGRmpoaysrKaG1tXcKlSZKk5RLK5/Or+gECn4GQbi8Wu89nID7BSvqzkVaaJX8GQpIkyYCQJEmBGRCSJCkwA0KSJAVmQEiSpMAMCEmSFJgBIUmSAjMgJElSYAaEJEkKzICQJEmBGRCSJCkwA0KSJAVmQEiSpMAMCEmSFJgBIUmSAjMgJElSYAaEJEkKzICQJEmBhe/k4scff5zR0VHC4Q9/zD/90z8xNTXF8ePHuX79Ort37+bb3/42AL29vRw+fJipqSni8TgtLS2Ew2EGBgZoaGhgZGSEBx98kNbWVu699947X5kkSVo2oXw+n/80F+bzeRKJBP/xH/8xFxDT09Ps2rWLl156iY0bN3Lw4EH2799PZWUltbW1PPfcc2zfvp2mpia2bdvG3r17OXjwIH/5l39JTU0Np06d4r//+79paGhY9DxGRibJ5T7VEqTfCbHYfYWewoq1bt06/uu//l+hpyGtSEVFIdavL/3E9z/1DsSvf/1rAP7+7/+ea9eu8Vd/9Vf8wR/8AQ888ACbN28GoK6ujnQ6zec//3mmp6fZvn07APX19Zw8eZI9e/Zw8eJFTp06NTf+13/914ECQtLtDQ2NF3oKc2Kx+1bUfCR9ep86IMbHx/nTP/1TvvOd75DNZtm/fz//8A//QDQanTsnFosxODjI0NDQvPFoNMrg4CBjY2OUlpbO7WB8NB7E7epI0soTjZYVegqSlsCnDogvfelLfOlLX5o7fuSRRzh58iR//Md/PDeWz+cJhULkcjlCodDHxj96vdmtxwvxFoa0umQyE4WegqRFWOgWxqf+FsY777zDhQsX5o7z+TybNm0ik8nMjWUyGWKxGBUVFfPGh4eHicVilJeXMzExwezs7LzzJUnSyvapA2JiYoLvfve7XL9+ncnJSd544w3+8R//kffee4/333+f2dlZTp8+TSKRYNOmTZSUlNDT0wNAZ2cniUSCSCRCPB4nlUoBkEwmSSQSS7MySZK0bD71tzAA2tra6O7uJpfLsXfvXv7mb/6GCxcuzH2Ns7KykkOHDhEKhbh8+TLNzc1MTk6ydetWjh8/TnFxMf39/TQ2NjIyMsLGjRs5ceIEa9euXfQcvIUhrR4+RCmtHgvdwrijgFgJDAhp9TAgpNVj2Z6BkCRJv7sMCEmSFJgBIUmSAjMgJElSYAaEJEkKzICQJEmBGRCSJCkwA0KSJAVmQEiSpMAMCEmSFJgBIUmSAjMgJElSYAaEJEkKzICQJEmBGRCSJCkwA0KSJAVmQEiSpMAMCEmSFNiKCIh/+7d/46tf/SpVVVW88sorhZ6OJElaQLjQExgcHOSFF17gX//1XykuLubRRx/lK1/5Cp///OcLPTVJN0kkvsLly713/HNisfvu+Gc8/PAXOHfuZ3f8cyR9egUPiPPnz7Njxw7WrVsHQHV1Nel0mieffLKwE5M0z1L8gx2NlpHJTCzBbCQVWsFvYQwNDRGNRueOY7EYg4ODBZyRJElaSMF3IHK5HKFQaO44n8/PO17I+vWlyzEtScskGi0r9BQkLYGCB0RFRQXvvPPO3HEmkyEWiy36+pGRSXK5/HJMTdIS8xaGtHoUFYVu+yG94Lcw/uzP/owLFy4wOjrKb3/7W/793/+dRCJR6GlJkqTbKPgOxIYNG/j2t7/N/v37yWazPPLII/zRH/1RoaclSZJuI5TP51f1/r+3MKTVw1sY0uqx0C2Mgu9A3KmiosU/cCmp8Pw7K60OC/1dXfU7EJIk6e4r+EOUkiRp9TEgJElSYAaEJEkKzICQJEmBGRCSJCkwA0KSJAVmQEiSpMAMCEmSFJgBIUmSAjMgJN0Vk5OT1NbWcvXq1UJPRdISMCAkLbt3332Xxx57jL6+vkJPRdISMSAkLbuOjg6OHj1KLBYr9FQkLZFV/79xSlr5jh07VugpSFpi7kBIkqTADAhJkhSYASFJkgIzICRJUmChfD6fL/QkJEnS6uIOhCRJCsyAkCRJgRkQkiQpMANCkiQFZkBIkqTADAhJkhSYASFJkgIzICRJUmD/H7idaYr4p7i0AAAAAElFTkSuQmCC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410" name="Picture 2" descr="C:\Users\ALOKSAYALI\Desktop\upgrad\Modules\Study Group M1- Lending Club Case Study\images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357568"/>
            <a:ext cx="2714644" cy="134489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-18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Loan Status </a:t>
            </a:r>
            <a:endParaRPr lang="en-IN" sz="2400" b="1" dirty="0"/>
          </a:p>
        </p:txBody>
      </p:sp>
      <p:pic>
        <p:nvPicPr>
          <p:cNvPr id="9" name="Google Shape;419;p6"/>
          <p:cNvPicPr preferRelativeResize="0"/>
          <p:nvPr/>
        </p:nvPicPr>
        <p:blipFill rotWithShape="1">
          <a:blip r:embed="rId3">
            <a:alphaModFix/>
          </a:blip>
          <a:srcRect l="8428" r="5158"/>
          <a:stretch/>
        </p:blipFill>
        <p:spPr>
          <a:xfrm>
            <a:off x="142844" y="857238"/>
            <a:ext cx="4112574" cy="244074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4714876" y="1000114"/>
            <a:ext cx="44291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en-IN" sz="1600" b="1" dirty="0" smtClean="0">
                <a:ea typeface="Calibri"/>
                <a:cs typeface="Calibri"/>
                <a:sym typeface="Calibri"/>
              </a:rPr>
              <a:t>Fully paid: </a:t>
            </a:r>
            <a:r>
              <a:rPr lang="en-IN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Applicant has fully paid the loan (the principal and the interest rate)</a:t>
            </a:r>
            <a:endParaRPr lang="en-IN" sz="16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endParaRPr lang="en-IN" sz="16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SzPts val="1400"/>
            </a:pPr>
            <a:r>
              <a:rPr lang="en-IN" sz="1600" b="1" dirty="0" smtClean="0">
                <a:ea typeface="Calibri"/>
                <a:cs typeface="Calibri"/>
                <a:sym typeface="Calibri"/>
              </a:rPr>
              <a:t>Current: </a:t>
            </a:r>
            <a:r>
              <a:rPr lang="en-IN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Applicant is in the process of paying the instalments, i.e. the tenure of the loan is not yet completed. These candidates are not labelled as 'defaulted'.</a:t>
            </a:r>
            <a:endParaRPr lang="en-IN" sz="16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endParaRPr lang="en-IN" sz="16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SzPts val="1400"/>
            </a:pPr>
            <a:r>
              <a:rPr lang="en-IN" sz="1600" b="1" dirty="0" smtClean="0">
                <a:ea typeface="Calibri"/>
                <a:cs typeface="Calibri"/>
                <a:sym typeface="Calibri"/>
              </a:rPr>
              <a:t>Charged-off: </a:t>
            </a:r>
            <a:r>
              <a:rPr lang="en-IN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Applicant has not paid the instalments in due time for a long period of time, i.e. he/she has defaulted on the loan.</a:t>
            </a:r>
            <a:endParaRPr lang="en-I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15008" y="1785932"/>
            <a:ext cx="34289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Out of 39717, 5627 loans have been charged off. They are defaulters.</a:t>
            </a:r>
          </a:p>
          <a:p>
            <a:endParaRPr lang="en-IN" sz="1600" dirty="0" smtClean="0"/>
          </a:p>
          <a:p>
            <a:r>
              <a:rPr lang="en-IN" sz="1600" dirty="0" smtClean="0"/>
              <a:t>Comparatively </a:t>
            </a:r>
            <a:r>
              <a:rPr lang="en-IN" sz="1600" dirty="0"/>
              <a:t>the number of loans that have been charged off is far lesser than the Fully Paid.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8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Analysis of data: Based on loan Status </a:t>
            </a:r>
            <a:endParaRPr lang="en-IN" sz="2400" b="1" dirty="0"/>
          </a:p>
        </p:txBody>
      </p:sp>
      <p:pic>
        <p:nvPicPr>
          <p:cNvPr id="11265" name="Picture 1" descr="C:\Users\ALOKSAYALI\Desktop\upgrad\Modules\Study Group M1- Lending Club Case Study\images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80"/>
            <a:ext cx="5605980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0562" y="857238"/>
            <a:ext cx="4643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+mj-lt"/>
              </a:rPr>
              <a:t>1849 people received less approved funded amount.</a:t>
            </a:r>
          </a:p>
          <a:p>
            <a:endParaRPr lang="en-IN" sz="1600" dirty="0" smtClean="0">
              <a:latin typeface="+mj-lt"/>
            </a:endParaRPr>
          </a:p>
          <a:p>
            <a:r>
              <a:rPr lang="en-IN" sz="1600" dirty="0" smtClean="0">
                <a:latin typeface="+mj-lt"/>
              </a:rPr>
              <a:t>After </a:t>
            </a:r>
            <a:r>
              <a:rPr lang="en-IN" sz="1600" dirty="0">
                <a:latin typeface="+mj-lt"/>
              </a:rPr>
              <a:t>checking loan status.</a:t>
            </a:r>
          </a:p>
          <a:p>
            <a:r>
              <a:rPr lang="en-IN" sz="1600" dirty="0">
                <a:latin typeface="+mj-lt"/>
              </a:rPr>
              <a:t>Out of 1849, 320 are charged off. These are </a:t>
            </a:r>
            <a:r>
              <a:rPr lang="en-IN" sz="1600" dirty="0" smtClean="0">
                <a:latin typeface="+mj-lt"/>
              </a:rPr>
              <a:t>defaulters.</a:t>
            </a:r>
            <a:endParaRPr lang="en-IN" sz="1600" dirty="0">
              <a:latin typeface="+mj-lt"/>
            </a:endParaRPr>
          </a:p>
          <a:p>
            <a:r>
              <a:rPr lang="en-IN" sz="1600" dirty="0">
                <a:latin typeface="+mj-lt"/>
              </a:rPr>
              <a:t>Out of 1849, 92 are </a:t>
            </a:r>
            <a:r>
              <a:rPr lang="en-IN" sz="1600" dirty="0" smtClean="0">
                <a:latin typeface="+mj-lt"/>
              </a:rPr>
              <a:t>current.</a:t>
            </a:r>
            <a:endParaRPr lang="en-IN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0562" y="3214692"/>
            <a:ext cx="4643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+mj-lt"/>
              </a:rPr>
              <a:t>19842 people received less approved funded amount from investors.</a:t>
            </a:r>
          </a:p>
          <a:p>
            <a:r>
              <a:rPr lang="en-IN" sz="1600" dirty="0">
                <a:latin typeface="+mj-lt"/>
              </a:rPr>
              <a:t>After checking loan status.</a:t>
            </a:r>
          </a:p>
          <a:p>
            <a:r>
              <a:rPr lang="en-IN" sz="1600" dirty="0">
                <a:latin typeface="+mj-lt"/>
              </a:rPr>
              <a:t>Out of 19842, 2867 are charged off. These are </a:t>
            </a:r>
            <a:r>
              <a:rPr lang="en-IN" sz="1600" dirty="0" smtClean="0">
                <a:latin typeface="+mj-lt"/>
              </a:rPr>
              <a:t>defaulters.</a:t>
            </a:r>
            <a:endParaRPr lang="en-IN" sz="1600" dirty="0">
              <a:latin typeface="+mj-lt"/>
            </a:endParaRPr>
          </a:p>
          <a:p>
            <a:r>
              <a:rPr lang="en-IN" sz="1600" dirty="0">
                <a:latin typeface="+mj-lt"/>
              </a:rPr>
              <a:t>Out of 19842, 612 are current</a:t>
            </a:r>
            <a:r>
              <a:rPr lang="en-IN" sz="1600" dirty="0" smtClean="0">
                <a:latin typeface="+mj-lt"/>
              </a:rPr>
              <a:t>.</a:t>
            </a:r>
            <a:endParaRPr lang="en-IN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8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Analysis of data: Based on loan Status </a:t>
            </a:r>
            <a:endParaRPr lang="en-IN" sz="2400" b="1" dirty="0"/>
          </a:p>
        </p:txBody>
      </p:sp>
      <p:sp>
        <p:nvSpPr>
          <p:cNvPr id="10242" name="AutoShape 2" descr="data:image/png;base64,iVBORw0KGgoAAAANSUhEUgAAAhQAAAD0CAYAAADDob9OAAAAOXRFWHRTb2Z0d2FyZQBNYXRwbG90bGliIHZlcnNpb24zLjMuNCwgaHR0cHM6Ly9tYXRwbG90bGliLm9yZy8QVMy6AAAACXBIWXMAAAsTAAALEwEAmpwYAAAf8ElEQVR4nO3de5xVdb3/8dfbmUQRbzy4CAwGCoLclREpS+0gXk4KYpnjT49YnuhCnbTS9Hc62en3IDDtV3ZRw0KxOExkIsQvUcOK6qjTgMg1HGxIBlDGW8e8oODn98dewIbZM2xYs/eegffz8ZjHXuu7vmutz67l8J51+yoiMDMzM0vjkFIXYGZmZu2fA4WZmZml5kBhZmZmqTlQmJmZWWoOFGZmZpZaeakLKJQuXbpEnz59Sl2GmZnZAWXJkiUvRkTXPdsP2EDRp08famtrS12GmZnZAUXS33K1+5KHmZmZpeZA0U594hOfoFu3bgwZMqTJsttuuw1JvPjiiwDU1NQwYsQIRowYwfDhw5k7dy4Ar7322s72ESNG0KVLF6699tqc+5s6dSr9+vVjwIABPPzwwwX7XmZm1j4dsJc8DnRXX301n/vc57jqqqt2a9+wYQOPPvooxx9//M62IUOGUFtbS3l5OZs3b2b48OFcdNFFHHnkkSxbtmxnv5EjR3LJJZc02dfq1auprq5m1apVbNq0iXPOOYdnnnmGsrKygn0/MzNrX3yGop0688wz6dy5c5P26667jm9961tI2tnWsWNHyssz2fGtt97abdkOdXV1bNmyhQ9+8INNls2bN4+qqio6dOhA37596devHzU1Na34bczMrL1zoDiAzJ8/n169ejF8+PAmy5588kkGDx7M0KFDueuuu3YGjB1mz57NZZddljNsbNy4kd69e++cr6ioYOPGja3/BczMrN3yJY8DxBtvvMGUKVN45JFHci4//fTTWbVqFWvWrGHixIlccMEFHHbYYTuXV1dX89Of/jTnurkGkMsVPMzM7ODlMxQHiGeffZb6+nqGDx9Onz59aGho4NRTT+X555/frd/JJ5/MEUccwcqVK3e2Pf3002zbto2RI0fm3HZFRQUbNmzYOd/Q0EDPnj0L80XMzKxdcqA4QAwdOpQtW7awfv161q9fT0VFBUuXLuW4446jvr6ebdu2AfC3v/2NtWvXkv3Sr9mzZ3P55Zc3u+1x48ZRXV3N1q1bqa+vp66ujlGjRhX6K5mZWTviSx45jLz+vlKXsFf1C+7gtQ1/Ydub/+DQIzvT44wJdBl61s7lm195nTE3/5zyjkfy0qo/8ULNAnRIOUj0eN+lnHfLr3f2XXn3DPpd8kUWZH3vV9ct5Y3n19PzA5mnPhqP6s9R3XujQ8qo+ND/YtSNs4r3ZYtkya1X7b2TmZnlpFzXxw8ElZWVsb9vymwPgcJanwOFmdneSVoSEZV7thfskoekGZK2SFqZY9mXJYWkLlltN0laJ2mtpPOy2kdKWpEs+558N6CZmVmbU8h7KO4Fzt+zUVJvYCzwXFbbIKAKGJysc4ekHW9NuhOYBPRPfpps08zMzEqrYIEiIhYDL+dY9B3gBiD7Wst4oDoitkZEPbAOGCWpB3BURDwemWsz9wEXF6pmMzMz2z9FfcpD0jhgY0Q8vceiXsCGrPmGpK1XMr1ne3PbnySpVlJtY2NjK1VtZmZme1O0QCGpI/DvwNdyLc7RFi205xQR0yOiMiIqu3ZtMlS7mZmZFUgxHxs9EegLPJ3cV1kBLJU0isyZh95ZfSuATUl7RY52MzMza0OKdoYiIlZERLeI6BMRfciEhVMj4nlgPlAlqYOkvmRuvqyJiM3Aa5JGJ093XAXMK1bNZmZmlp9CPjY6G3gcGCCpQdI1zfWNiFXAHGA1sBCYHBHbk8WfAX5M5kbNZ4GHClWzmZmZ7Z+CXfKIiObf5ZxZ3meP+SnAlBz9aoEhrVqcmZmZtSqP5WFmZmapOVCYmZlZag4UZmZmlpoDhZmZmaXmQGFmZmapOVCYmZlZag4UZmZmlpoDhZmZmaXmQGFmZmapOVCYmZlZag4UZmZmlpoDhZmZmaXmQGFmZmapOVCYmZlZag4UZmZmlpoDhZmZmaXmQGFmZmapFSxQSJohaYuklVltt0r6i6TlkuZKOiZr2U2S1klaK+m8rPaRklYky74nSYWq2czMzPZPIc9Q3Aucv0fbo8CQiBgGPAPcBCBpEFAFDE7WuUNSWbLOncAkoH/ys+c2zczMrMQKFigiYjHw8h5tj0TEtmT2CaAimR4PVEfE1oioB9YBoyT1AI6KiMcjIoD7gIsLVbOZmZntn1LeQ/EJ4KFkuhewIWtZQ9LWK5nesz0nSZMk1UqqbWxsbOVyzczMrDklCRSS/h3YBsza0ZSjW7TQnlNETI+Iyoio7Nq1a/pCzczMLC/lxd6hpInAhcCY5DIGZM489M7qVgFsStorcrSbmZlZG1LUMxSSzge+AoyLiDeyFs0HqiR1kNSXzM2XNRGxGXhN0ujk6Y6rgHnFrNnMzMz2rmBnKCTNBs4GukhqAG4m81RHB+DR5OnPJyLi0xGxStIcYDWZSyGTI2J7sqnPkHli5HAy91w8hJmZmbUpBQsUEXF5juaftNB/CjAlR3stMKQVSzMzM7NW5jdlmpmZWWoOFGZmZpaaA4WZmZml5kBhZmZmqTlQmJmZWWoOFGZmZpaaA4WZmZml5kBhZmZmqTlQmJmZWWoOFGZmZpaaA4WZmZml5kBhZmZmqTlQmJmZWWoOFGZmZpaaA4WZmZml5kBhZmZmqTlQmJmZWWoFCxSSZkjaImllVltnSY9Kqks+j81adpOkdZLWSjovq32kpBXJsu9JUqFqNjMzs/1TyDMU9wLn79F2I7AoIvoDi5J5JA0CqoDByTp3SCpL1rkTmAT0T3723KaZmZmVWMECRUQsBl7eo3k8MDOZnglcnNVeHRFbI6IeWAeMktQDOCoiHo+IAO7LWsfMzMzaiGLfQ9E9IjYDJJ/dkvZewIasfg1JW69kes/2nCRNklQrqbaxsbFVCzczM7PmtZWbMnPdFxEttOcUEdMjojIiKrt27dpqxZmZmVnLih0oXkguY5B8bknaG4DeWf0qgE1Je0WOdjMzM2tDih0o5gMTk+mJwLys9ipJHST1JXPzZU1yWeQ1SaOTpzuuylrHzMzM2ojyQm1Y0mzgbKCLpAbgZmAaMEfSNcBzwKUAEbFK0hxgNbANmBwR25NNfYbMEyOHAw8lP2ZmZtaGFCxQRMTlzSwa00z/KcCUHO21wJBWLM3MzMxaWVu5KdPMzMzaMQcKMzMzS82BwszMzFJzoDAzM7PUHCjMzMwsNQcKMzMzS82BwszMzFJzoDAzM7PUHCjMzMwsNQcKMzMzS82BwszMzFJzoDAzM7PUHCjMzMwsNQcKMzMzS82BwszMzFJzoDAzM7PU8goUkhbl02ZmZmYHpxYDhaTDJHUGukg6VlLn5KcP0HN/dyrpOkmrJK2UNHvHfiQ9Kqku+Tw2q/9NktZJWivpvP3dr5mZmRXG3s5QfApYAgxMPnf8zAN+uD87lNQL+DegMiKGAGVAFXAjsCgi+gOLknkkDUqWDwbOB+6QVLY/+zYzM7PCaDFQRMTtEdEX+HJEnBARfZOf4RHxgxT7LQcOl1QOdAQ2AeOBmcnymcDFyfR4oDoitkZEPbAOGJVi32ZmZtbKyvPpFBHfl/R+oE/2OhFx377uMCI2SroNeA54E3gkIh6R1D0iNid9NkvqlqzSC3giaxMNSZuZmZm1EXkFCkk/BU4ElgHbk+YA9jlQJPdGjAf6Aq8Cv5B0ZUur5GiLZrY9CZgEcPzxx+9raWZmZraf8goUQCUwKCJy/kO+j84B6iOiEUDSA8D7gRck9UjOTvQAtiT9G4DeWetXkLlE0kRETAemA1RWVrZGrWZmZpaHfN9DsRI4rpX2+RwwWlJHSQLGAGuA+cDEpM9EMjd+krRXSeogqS/QH6hppVrMzMysFeR7hqILsFpSDbB1R2NEjNvXHUbEk5LuB5YC24CnyJxV6ATMkXQNmdBxadJ/laQ5wOqk/+SI2J5z42ZmZlYS+QaKr7fmTiPiZuDmPZq3kjlbkav/FGBKa9ZgZmZmrSffpzx+X+hCzMzMrP3K9ymP19j1ZMWhwHuA1yPiqEIVZmZmZu1Hvmcojsyel3QxfrmUmZmZJfZrtNGIeBD4p9YtxczMzNqrfC95XJI1ewiZ91L4PQ9mZmYG5P+Ux0VZ09uA9WTedmlmZmaW9z0UHy90IWZmZtZ+5XUPhaQKSXMlbZH0gqRfSqoodHFmZmbWPuR7U+Y9ZF6B3ZPMSJ+/StrMzMzM8g4UXSPinojYlvzcC3QtYF1mZmbWjuQbKF6UdKWksuTnSuClQhZmZmZm7Ue+geITwMeA54HNwEcB36hpZmZmQP6Pjf4fYGJEvAIgqTNwG5mgYWZmZge5fM9QDNsRJgAi4mXglMKUZGZmZu1NvoHiEEnH7phJzlDke3bDzMzMDnD5hoJvA/8t6X4yr9z+GDClYFWZmZlZu5LvmzLvk1RLZkAwAZdExOqCVmZmZmbtRt6XLZIA4RBhZmZmTezX8OVpSTpG0v2S/iJpjaT3Seos6VFJdcln9j0bN0laJ2mtpPNKUbOZmZk1rySBArgdWBgRA4HhwBrgRmBRRPQHFiXzSBoEVAGDgfOBOySVlaRqMzMzy6nogULSUcCZwE8AIuLtiHiVzHDoM5NuM4GLk+nxQHVEbI2IemAdMKqYNZuZmVnLSnGG4gSgEbhH0lOSfizpCKB7RGwGSD67Jf17ARuy1m9I2pqQNElSraTaxsbGwn0DMzMz200pAkU5cCpwZ0ScArxOcnmjGcrRFrk6RsT0iKiMiMquXT12mZmZWbGUIlA0AA0R8WQyfz+ZgPGCpB4AyeeWrP69s9avADYVqVYzMzPLQ9EDRUQ8D2yQNCBpGkPmcdT5wMSkbSIwL5meD1RJ6iCpL9AfqCliyWZmZrYXpXp99ueBWZIOBf5KZuTSQ4A5kq4BngMuBYiIVZLmkAkd24DJEbG9NGWbmZlZLiUJFBGxDKjMsWhMM/2n4Fd9m5mZtVmleg+FmZmZHUAcKMzMzCw1BwozMzNLzYHCzMzMUnOgMDMzs9QcKMzMzCw1BwozMzNLzYHCzMzMUnOgMDMzs9QcKMzMzCw1BwozMzNLzYHCzMzMUnOgMDMzs9QcKMzMzCw1BwozMzNLzYHCzMzMUnOgMDMzs9RKFigklUl6StKCZL6zpEcl1SWfx2b1vUnSOklrJZ1XqprNzMwst1KeofgCsCZr/kZgUUT0BxYl80gaBFQBg4HzgTsklRW5VjMzM2tBSQKFpArgw8CPs5rHAzOT6ZnAxVnt1RGxNSLqgXXAqCKVamZmZnko1RmK7wI3AO9mtXWPiM0AyWe3pL0XsCGrX0PS1oSkSZJqJdU2Nja2etFmZmaWW9EDhaQLgS0RsSTfVXK0Ra6OETE9IiojorJr1677XaOZmZntm/IS7PMMYJykfwYOA46S9DPgBUk9ImKzpB7AlqR/A9A7a/0KYFNRKzYzM7MWFf0MRUTcFBEVEdGHzM2Wj0XElcB8YGLSbSIwL5meD1RJ6iCpL9AfqCly2WZmZtaCtvQeimnAWEl1wNhknohYBcwBVgMLgckRsb1kVZodpN566y1GjRrF8OHDGTx4MDfffDMA119/PQMHDmTYsGFMmDCBV199dec6U6dOpV+/fgwYMICHH34453Zffvllxo4dS//+/Rk7diyvvPJKMb6OmbWykgaKiPhdRFyYTL8UEWMion/y+XJWvykRcWJEDIiIh0pXsdnBq0OHDjz22GM8/fTTLFu2jIULF/LEE08wduxYVq5cyfLlyznppJOYOnUqAKtXr6a6uppVq1axcOFCPvvZz7J9e9O/BaZNm8aYMWOoq6tjzJgxTJs2rdhfzcxaQVs6Q2FmbZgkOnXqBMA777zDO++8gyTOPfdcysszt2ONHj2ahoYGAObNm0dVVRUdOnSgb9++9OvXj5qaplcr582bx8SJmaudEydO5MEHHyzOFzKzVuVAYWZ52759OyNGjKBbt26MHTuW008/fbflM2bM4IILLgBg48aN9O69637qiooKNm7c2GSbL7zwAj169ACgR48ebNmypUkfM2v7HCjMLG9lZWUsW7aMhoYGampqWLly5c5lU6ZMoby8nCuuuAKAiKZPd0u5ngI3swOBA4WZ7bNjjjmGs88+m4ULFwIwc+ZMFixYwKxZs3aGhoqKCjZs2PVOuoaGBnr27NlkW927d2fz5s0AbN68mW7dujXpY2ZtnwOFmeWlsbFx5xMcb775Jr/5zW8YOHAgCxcu5JZbbmH+/Pl07NhxZ/9x48ZRXV3N1q1bqa+vp66ujlGjmr41f9y4ccycmXnr/syZMxk/fnxRvo+Zta5SvNjKzHJ47htDS11Ci9Y8/xZfnNvAuxG8G3Dh4KMZtvQmzrz9Gd7e9i5nDzsegFMqDuebF/XiSODcLls4qceRlB8ibr6gBxunjADghnkbubKyM8N6Hc6VZdv47PQN/OjWm+l59Hu482O9ee4bB8/DXMd/bUWpSzBrFcp1nfNAUFlZGbW1tfu17sjr72vlaqw9WHLrVSXdf1sPFFYYDhTW3khaEhGVe7b7koeZmZml5kBhZmZmqTlQmJmZWWoOFGZmZpaaA4WZmZml5kBhZmZmqTlQmJmZWWoOFGZmZpaaA4WZmZml5kBhZmZmqRU9UEjqLem3ktZIWiXpC0l7Z0mPSqpLPo/NWucmSeskrZV0XrFrNjMzs5aV4gzFNuBLEXEyMBqYLGkQcCOwKCL6A4uSeZJlVcBg4HzgDkllJajbzMzMmlH0QBERmyNiaTL9GrAG6AWMB2Ym3WYCFyfT44HqiNgaEfXAOqDpGMhmZmZWMiW9h0JSH+AU4Emge0RshkzoALol3XoBG7JWa0jazMzMrI0oWaCQ1An4JXBtRPxPS11ztOUcc13SJEm1kmobGxtbo0wzMzPLQ0kChaT3kAkTsyLigaT5BUk9kuU9gC1JewPQO2v1CmBTru1GxPSIqIyIyq5duxameDMzM2uiFE95CPgJsCYi/m/WovnAxGR6IjAvq71KUgdJfYH+QE2x6jUzM7O9Ky/BPs8A/gVYIWlZ0va/gWnAHEnXAM8BlwJExCpJc4DVZJ4QmRwR24tetZmZmTWr6IEiIv5I7vsiAMY0s84UYErBijIzM7NU/KZMMzMzS82BwszMzFJzoDAzszbr9ttvZ8iQIQwePJjvfve7AFx//fUMHDiQYcOGMWHCBF599dWc6y5cuJABAwbQr18/pk2bVryiD1IOFGZm1iatXLmSu+++m5qaGp5++mkWLFhAXV0dY8eOZeXKlSxfvpyTTjqJqVOnNll3+/btTJ48mYceeojVq1cze/ZsVq9eXYJvcfBwoDAzszZpzZo1jB49mo4dO1JeXs5ZZ53F3LlzOffccykvzzxTMHr0aBoaGpqsW1NTQ79+/TjhhBM49NBDqaqqYt68eU36WetxoDAzszZpyJAhLF68mJdeeok33niDX//612zYsGG3PjNmzOCCCy5osu7GjRvp3XvXOxErKirYuHFjwWs+mJXiPRRmZmZ7dfLJJ/OVr3yFsWPH0qlTJ4YPH77zzATAlClTKC8v54orrmiybkTTERoy71W0QvEZCjMza7OuueYali5dyuLFi+ncuTP9+/cHYObMmSxYsIBZs2blDAoVFRW7nc1oaGigZ8+eRav7YORAYWZmbdaWLZlhnZ577jkeeOABLr/8chYuXMgtt9zC/Pnz6dixY871TjvtNOrq6qivr+ftt9+murqacePGFbP0g44veZiZHaTO+P4ZpS5hr1Z8dwXbXt+GykSfCX248GcXsvQbS3l327v0OaUPAEf2OZITLzuRt//+Nutmr2PQpwcBcNi5hzHo9EHEu0H30d2Z9NgkeKyEX6aN+NPn/1SQ7TpQmJlZmzX02qFN2k792qk5+x569KE7wwTAsYOP5djBxxasNtudL3mYmZlZag4UZmZmlpoDhZmZmaXmQGFmZmapOVCYmZlZag4UZmZmlpoDhZmZmaXWbgKFpPMlrZW0TtKNpa7HzMzMdmkXgUJSGfBD4AJgEHC5pEEtr2VmZmbF0i4CBTAKWBcRf42It4FqYHyJazIzM7OEcg3x2tZI+ihwfkT8azL/L8DpEfG5PfpNAiYlswOAtUUt9MDQBXix1EXYQcfHnRWbj7n9996I6LpnY3sZyyPXIPZNklBETAemF76cA5ek2oioLHUddnDxcWfF5mOu9bWXSx4NQO+s+QpgU4lqMTMzsz20l0DxZ6C/pL6SDgWqgPklrsnMzMwS7eKSR0Rsk/Q54GGgDJgREatKXNaBypeMrBR83Fmx+ZhrZe3ipkwzMzNr29rLJQ8zMzNrwxwozMzMLDUHinZK0nZJy7J++rTQ92pJP0imvy7py/uwn3sl1Sf7WCrpfXvp/98tbOej+e7XSkPScZKqJT0rabWkX0s6SdLZkhaUuLacx5AyviqpTtIzkn4raXDW8kslrZH022R+tqTlkq4rZv3Wepo7Tou4/7Mlvb9Y+2sv2sVNmZbTmxExokj7uj4i7pd0LvAjYFhzHSPC/5G1U5IEzAVmRkRV0jYC6N4K2y6PiG1pt9OMycD7geER8UZynM6XNDgi3gKuAT4bEb+VdBzw/oh4b4FqsQLby3H6TB7rl0XE9ubm83Q28A8g5x9QByufoTiASFovqUsyXSnpdy30PVHS0qz5/pKW7GUXi4F+kjpJWpScsVghaedr0CX9I/mUpB8kfz38P6Bbmu9mRfEh4J2IuGtHQ0Qsi4g/JLOdJN0v6S+SZiW/2JH0NUl/lrRS0vSs9t9J+qak3wNfkHRacmbgcUm3SlqZ9CtL5v+cLP9U0p7vMfQV4PMR8UZS8yNkftFfIelrwAeAuyTdCjwCdEvOuH2wdf/nsyLJeZwCZdln0ZJj5+pken1ynP4RuDTH/LnJcblU0i8kdcpa7z+zftcNVOZs8KeB63wc7c6Bov06XLsud8zd15Uj4lng70myB/g4cO9eVrsIWAG8BUyIiFPJ/Mf97R3/iGSZQOb150OBT5L5C9LatiFAS6HyFOBaMgP0nQCckbT/ICJOi4ghwOHAhVnrHBMRZ0XEt4F7gE9HxPuA7L8IrwH+HhGnAacBn5TUlzyOIUlHAUckx3O2WmBwRHwjmb4iIq4HxgHPRsSIrKBk7cvejtPmvBURH4iI6ux54DfAV4Fzkt9ptcAXs9Z7MWm/E/hyRKwH7gK+4+Nod77k0X61xiWPHwMfl/RF4DIyg7DlcqukrwKNZH75C/impDOBd4FeZE43Pp+1zpnA7ORU4iZJj6Ws1UqvJiIaACQtA/oAfwQ+JOkGoCPQGVgF/CpZ5+dJ/2OAIyNixyni/2JX8DgXGKZd90ccDfQn3TEkcrye3w5qP29mfjSZkPyn5O+iQ4HHs/o9kHwuAS4pZIHtnQPFgWUbu846HZZH/18CNwOPAUsi4qVm+l0fEffvmElOI3YFRkbEO5LWN7M//0JvX1YBLd04uzVrejtQLukw4A6gMiI2SPo6ux8LryefucbjIWvZ5yPi4d0apX9mL8dQRPyPpNclnRARf81adCrw+5bWtXarueM0+/cfNP2d9Hoz8wIejYjLm9nfjuN+O/43s0W+5HFgWQ+MTKY/srfOyQ1rD5M5lXfPPuznaGBLEiY+BOS6wW0xUJVcH+9B5tKItW2PAR0kfXJHQ3Lfw1ktrLPjl/aLyXXnnIEkIl4BXpM0Ommqylr8MPAZSe9J9nmSpCPI/xi6FfiepMOT9c8hc9/Ef7VQt7VfOY9TMm9RHiSpg6SjgTF5bu8J4AxJ/ZJtddTenxh5DThy30s/sDlQHFj+E7hd0h/Y/Rp1S2aR+SvwkX3YzyygUlItcAXwlxx95gJ1ZO65uBP/tdjmRea1uROAsco8jrcK+DotDMQXEa8Cd5P5//lBMuPuNOcaYLqkx8n8Vfj3pP3HwGpgaXKj5o/I/CWY7zH0/WS/KyStBf4DGB8Rb7b8ja092stxOgdYTuZ31FN5bq8RuBqYLWk5mYAxcC+r/QqY4Jsyd+dXbx/klHknxdER8R+lrsUObJI6RcSOp4BuBHpExBdKXJaZtRJfDzqIJU+HnAj8U6lrsYPChyXdROb3zt/I/FVoZgcIn6EwMzOz1HwPhZmZmaXmQGFmZmapOVCYmZlZag4UZmZmlpoDhZk1oWSQtxLtO6+hofPtZ2bF4UBhZm3N2eQ3mFy+/cysCBwozKxZyRDityozNPkKSZcl7TmHsJfUR9IaSXdLWiXpkR2vxG5m+/+WDE++XFJ1rqGhJV0k6UlJT0n6jaTuzfS7N2uAsZ1nWST1kLQ46bfSbzY0Kwy/h8LMmpD0j4joJOkjZP7hPh/oQuYV16eTGXm2YzI4VxcyryvuT2Zcl3VkBgtbJmkOMD8iftbMfjYBfSNiq6RjIuLVZICxf0TEbUmfY4FXIyIk/StwckR8KUe/e4EFOwayy/oOXwIOi4gpksqSul9r/f/VzA5uflOmmbXkA+waQvwFSb8HTgMeIvcQ9gD1EbEsmV5CZpjz5iwHZkl6kMxYILlUAD9PBgg7FKjfx+/wZ2BGMvjYg1m1mVkr8iUPM2tJc8OOX8GuIexHAC+wa+TRJsOct7D9DwM/JDNK7hJJufp+H/hBRAwFPkXTYal32Dl8tSSRCR9ExGLgTGAj8FNJV7VQj5ntJwcKM2vJYuCyZAjxrmT+Ya4hvyHsWyTpEKB3RPwWuAE4BuhE06GhjyYTBgAmZrXv2W89mWACMB7YMRz6e5Na7wZ+Apy6r7Wa2d45UJhZS+aSuSzxNPAYcENEPE9+Q9jvTRnwM0kryAw1/Z1kOPQ9h4b+OvALSX8AXsxaf89+dwNnSaohc5/H60m/s4Flkp4CPgLcvh+1mtle+KZMMzMzS81nKMzMzCw1P+VhZgUn6YfAGXs03x4R95SiHjNrfb7kYWZmZqn5koeZmZml5kBhZmZmqTlQmJmZWWoOFGZmZpba/wfhHm2Sy92zX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44" name="AutoShape 4" descr="data:image/png;base64,iVBORw0KGgoAAAANSUhEUgAAAhQAAAD0CAYAAADDob9OAAAAOXRFWHRTb2Z0d2FyZQBNYXRwbG90bGliIHZlcnNpb24zLjMuNCwgaHR0cHM6Ly9tYXRwbG90bGliLm9yZy8QVMy6AAAACXBIWXMAAAsTAAALEwEAmpwYAAAf8ElEQVR4nO3de5xVdb3/8dfbmUQRbzy4CAwGCoLclREpS+0gXk4KYpnjT49YnuhCnbTS9Hc62en3IDDtV3ZRw0KxOExkIsQvUcOK6qjTgMg1HGxIBlDGW8e8oODn98dewIbZM2xYs/eegffz8ZjHXuu7vmutz67l8J51+yoiMDMzM0vjkFIXYGZmZu2fA4WZmZml5kBhZmZmqTlQmJmZWWoOFGZmZpZaeakLKJQuXbpEnz59Sl2GmZnZAWXJkiUvRkTXPdsP2EDRp08famtrS12GmZnZAUXS33K1+5KHmZmZpeZA0U594hOfoFu3bgwZMqTJsttuuw1JvPjiiwDU1NQwYsQIRowYwfDhw5k7dy4Ar7322s72ESNG0KVLF6699tqc+5s6dSr9+vVjwIABPPzwwwX7XmZm1j4dsJc8DnRXX301n/vc57jqqqt2a9+wYQOPPvooxx9//M62IUOGUFtbS3l5OZs3b2b48OFcdNFFHHnkkSxbtmxnv5EjR3LJJZc02dfq1auprq5m1apVbNq0iXPOOYdnnnmGsrKygn0/MzNrX3yGop0688wz6dy5c5P26667jm9961tI2tnWsWNHyssz2fGtt97abdkOdXV1bNmyhQ9+8INNls2bN4+qqio6dOhA37596devHzU1Na34bczMrL1zoDiAzJ8/n169ejF8+PAmy5588kkGDx7M0KFDueuuu3YGjB1mz57NZZddljNsbNy4kd69e++cr6ioYOPGja3/BczMrN3yJY8DxBtvvMGUKVN45JFHci4//fTTWbVqFWvWrGHixIlccMEFHHbYYTuXV1dX89Of/jTnurkGkMsVPMzM7ODlMxQHiGeffZb6+nqGDx9Onz59aGho4NRTT+X555/frd/JJ5/MEUccwcqVK3e2Pf3002zbto2RI0fm3HZFRQUbNmzYOd/Q0EDPnj0L80XMzKxdcqA4QAwdOpQtW7awfv161q9fT0VFBUuXLuW4446jvr6ebdu2AfC3v/2NtWvXkv3Sr9mzZ3P55Zc3u+1x48ZRXV3N1q1bqa+vp66ujlGjRhX6K5mZWTviSx45jLz+vlKXsFf1C+7gtQ1/Ydub/+DQIzvT44wJdBl61s7lm195nTE3/5zyjkfy0qo/8ULNAnRIOUj0eN+lnHfLr3f2XXn3DPpd8kUWZH3vV9ct5Y3n19PzA5mnPhqP6s9R3XujQ8qo+ND/YtSNs4r3ZYtkya1X7b2TmZnlpFzXxw8ElZWVsb9vymwPgcJanwOFmdneSVoSEZV7thfskoekGZK2SFqZY9mXJYWkLlltN0laJ2mtpPOy2kdKWpEs+558N6CZmVmbU8h7KO4Fzt+zUVJvYCzwXFbbIKAKGJysc4ekHW9NuhOYBPRPfpps08zMzEqrYIEiIhYDL+dY9B3gBiD7Wst4oDoitkZEPbAOGCWpB3BURDwemWsz9wEXF6pmMzMz2z9FfcpD0jhgY0Q8vceiXsCGrPmGpK1XMr1ne3PbnySpVlJtY2NjK1VtZmZme1O0QCGpI/DvwNdyLc7RFi205xQR0yOiMiIqu3ZtMlS7mZmZFUgxHxs9EegLPJ3cV1kBLJU0isyZh95ZfSuATUl7RY52MzMza0OKdoYiIlZERLeI6BMRfciEhVMj4nlgPlAlqYOkvmRuvqyJiM3Aa5JGJ093XAXMK1bNZmZmlp9CPjY6G3gcGCCpQdI1zfWNiFXAHGA1sBCYHBHbk8WfAX5M5kbNZ4GHClWzmZmZ7Z+CXfKIiObf5ZxZ3meP+SnAlBz9aoEhrVqcmZmZtSqP5WFmZmapOVCYmZlZag4UZmZmlpoDhZmZmaXmQGFmZmapOVCYmZlZag4UZmZmlpoDhZmZmaXmQGFmZmapOVCYmZlZag4UZmZmlpoDhZmZmaXmQGFmZmapOVCYmZlZag4UZmZmlpoDhZmZmaXmQGFmZmapFSxQSJohaYuklVltt0r6i6TlkuZKOiZr2U2S1klaK+m8rPaRklYky74nSYWq2czMzPZPIc9Q3Aucv0fbo8CQiBgGPAPcBCBpEFAFDE7WuUNSWbLOncAkoH/ys+c2zczMrMQKFigiYjHw8h5tj0TEtmT2CaAimR4PVEfE1oioB9YBoyT1AI6KiMcjIoD7gIsLVbOZmZntn1LeQ/EJ4KFkuhewIWtZQ9LWK5nesz0nSZMk1UqqbWxsbOVyzczMrDklCRSS/h3YBsza0ZSjW7TQnlNETI+Iyoio7Nq1a/pCzczMLC/lxd6hpInAhcCY5DIGZM489M7qVgFsStorcrSbmZlZG1LUMxSSzge+AoyLiDeyFs0HqiR1kNSXzM2XNRGxGXhN0ujk6Y6rgHnFrNnMzMz2rmBnKCTNBs4GukhqAG4m81RHB+DR5OnPJyLi0xGxStIcYDWZSyGTI2J7sqnPkHli5HAy91w8hJmZmbUpBQsUEXF5juaftNB/CjAlR3stMKQVSzMzM7NW5jdlmpmZWWoOFGZmZpaaA4WZmZml5kBhZmZmqTlQmJmZWWoOFGZmZpaaA4WZmZml5kBhZmZmqTlQmJmZWWoOFGZmZpaaA4WZmZml5kBhZmZmqTlQmJmZWWoOFGZmZpaaA4WZmZml5kBhZmZmqTlQmJmZWWoFCxSSZkjaImllVltnSY9Kqks+j81adpOkdZLWSjovq32kpBXJsu9JUqFqNjMzs/1TyDMU9wLn79F2I7AoIvoDi5J5JA0CqoDByTp3SCpL1rkTmAT0T3723KaZmZmVWMECRUQsBl7eo3k8MDOZnglcnNVeHRFbI6IeWAeMktQDOCoiHo+IAO7LWsfMzMzaiGLfQ9E9IjYDJJ/dkvZewIasfg1JW69kes/2nCRNklQrqbaxsbFVCzczM7PmtZWbMnPdFxEttOcUEdMjojIiKrt27dpqxZmZmVnLih0oXkguY5B8bknaG4DeWf0qgE1Je0WOdjMzM2tDih0o5gMTk+mJwLys9ipJHST1JXPzZU1yWeQ1SaOTpzuuylrHzMzM2ojyQm1Y0mzgbKCLpAbgZmAaMEfSNcBzwKUAEbFK0hxgNbANmBwR25NNfYbMEyOHAw8lP2ZmZtaGFCxQRMTlzSwa00z/KcCUHO21wJBWLM3MzMxaWVu5KdPMzMzaMQcKMzMzS82BwszMzFJzoDAzM7PUHCjMzMwsNQcKMzMzS82BwszMzFJzoDAzM7PUHCjMzMwsNQcKMzMzS82BwszMzFJzoDAzM7PUHCjMzMwsNQcKMzMzS82BwszMzFJzoDAzM7PU8goUkhbl02ZmZmYHpxYDhaTDJHUGukg6VlLn5KcP0HN/dyrpOkmrJK2UNHvHfiQ9Kqku+Tw2q/9NktZJWivpvP3dr5mZmRXG3s5QfApYAgxMPnf8zAN+uD87lNQL+DegMiKGAGVAFXAjsCgi+gOLknkkDUqWDwbOB+6QVLY/+zYzM7PCaDFQRMTtEdEX+HJEnBARfZOf4RHxgxT7LQcOl1QOdAQ2AeOBmcnymcDFyfR4oDoitkZEPbAOGJVi32ZmZtbKyvPpFBHfl/R+oE/2OhFx377uMCI2SroNeA54E3gkIh6R1D0iNid9NkvqlqzSC3giaxMNSZuZmZm1EXkFCkk/BU4ElgHbk+YA9jlQJPdGjAf6Aq8Cv5B0ZUur5GiLZrY9CZgEcPzxx+9raWZmZraf8goUQCUwKCJy/kO+j84B6iOiEUDSA8D7gRck9UjOTvQAtiT9G4DeWetXkLlE0kRETAemA1RWVrZGrWZmZpaHfN9DsRI4rpX2+RwwWlJHSQLGAGuA+cDEpM9EMjd+krRXSeogqS/QH6hppVrMzMysFeR7hqILsFpSDbB1R2NEjNvXHUbEk5LuB5YC24CnyJxV6ATMkXQNmdBxadJ/laQ5wOqk/+SI2J5z42ZmZlYS+QaKr7fmTiPiZuDmPZq3kjlbkav/FGBKa9ZgZmZmrSffpzx+X+hCzMzMrP3K9ymP19j1ZMWhwHuA1yPiqEIVZmZmZu1Hvmcojsyel3QxfrmUmZmZJfZrtNGIeBD4p9YtxczMzNqrfC95XJI1ewiZ91L4PQ9mZmYG5P+Ux0VZ09uA9WTedmlmZmaW9z0UHy90IWZmZtZ+5XUPhaQKSXMlbZH0gqRfSqoodHFmZmbWPuR7U+Y9ZF6B3ZPMSJ+/StrMzMzM8g4UXSPinojYlvzcC3QtYF1mZmbWjuQbKF6UdKWksuTnSuClQhZmZmZm7Ue+geITwMeA54HNwEcB36hpZmZmQP6Pjf4fYGJEvAIgqTNwG5mgYWZmZge5fM9QDNsRJgAi4mXglMKUZGZmZu1NvoHiEEnH7phJzlDke3bDzMzMDnD5hoJvA/8t6X4yr9z+GDClYFWZmZlZu5LvmzLvk1RLZkAwAZdExOqCVmZmZmbtRt6XLZIA4RBhZmZmTezX8OVpSTpG0v2S/iJpjaT3Seos6VFJdcln9j0bN0laJ2mtpPNKUbOZmZk1rySBArgdWBgRA4HhwBrgRmBRRPQHFiXzSBoEVAGDgfOBOySVlaRqMzMzy6nogULSUcCZwE8AIuLtiHiVzHDoM5NuM4GLk+nxQHVEbI2IemAdMKqYNZuZmVnLSnGG4gSgEbhH0lOSfizpCKB7RGwGSD67Jf17ARuy1m9I2pqQNElSraTaxsbGwn0DMzMz200pAkU5cCpwZ0ScArxOcnmjGcrRFrk6RsT0iKiMiMquXT12mZmZWbGUIlA0AA0R8WQyfz+ZgPGCpB4AyeeWrP69s9avADYVqVYzMzPLQ9EDRUQ8D2yQNCBpGkPmcdT5wMSkbSIwL5meD1RJ6iCpL9AfqCliyWZmZrYXpXp99ueBWZIOBf5KZuTSQ4A5kq4BngMuBYiIVZLmkAkd24DJEbG9NGWbmZlZLiUJFBGxDKjMsWhMM/2n4Fd9m5mZtVmleg+FmZmZHUAcKMzMzCw1BwozMzNLzYHCzMzMUnOgMDMzs9QcKMzMzCw1BwozMzNLzYHCzMzMUnOgMDMzs9QcKMzMzCw1BwozMzNLzYHCzMzMUnOgMDMzs9QcKMzMzCw1BwozMzNLzYHCzMzMUnOgMDMzs9RKFigklUl6StKCZL6zpEcl1SWfx2b1vUnSOklrJZ1XqprNzMwst1KeofgCsCZr/kZgUUT0BxYl80gaBFQBg4HzgTsklRW5VjMzM2tBSQKFpArgw8CPs5rHAzOT6ZnAxVnt1RGxNSLqgXXAqCKVamZmZnko1RmK7wI3AO9mtXWPiM0AyWe3pL0XsCGrX0PS1oSkSZJqJdU2Nja2etFmZmaWW9EDhaQLgS0RsSTfVXK0Ra6OETE9IiojorJr1677XaOZmZntm/IS7PMMYJykfwYOA46S9DPgBUk9ImKzpB7AlqR/A9A7a/0KYFNRKzYzM7MWFf0MRUTcFBEVEdGHzM2Wj0XElcB8YGLSbSIwL5meD1RJ6iCpL9AfqCly2WZmZtaCtvQeimnAWEl1wNhknohYBcwBVgMLgckRsb1kVZodpN566y1GjRrF8OHDGTx4MDfffDMA119/PQMHDmTYsGFMmDCBV199dec6U6dOpV+/fgwYMICHH34453Zffvllxo4dS//+/Rk7diyvvPJKMb6OmbWykgaKiPhdRFyYTL8UEWMion/y+XJWvykRcWJEDIiIh0pXsdnBq0OHDjz22GM8/fTTLFu2jIULF/LEE08wduxYVq5cyfLlyznppJOYOnUqAKtXr6a6uppVq1axcOFCPvvZz7J9e9O/BaZNm8aYMWOoq6tjzJgxTJs2rdhfzcxaQVs6Q2FmbZgkOnXqBMA777zDO++8gyTOPfdcysszt2ONHj2ahoYGAObNm0dVVRUdOnSgb9++9OvXj5qaplcr582bx8SJmaudEydO5MEHHyzOFzKzVuVAYWZ52759OyNGjKBbt26MHTuW008/fbflM2bM4IILLgBg48aN9O69637qiooKNm7c2GSbL7zwAj169ACgR48ebNmypUkfM2v7HCjMLG9lZWUsW7aMhoYGampqWLly5c5lU6ZMoby8nCuuuAKAiKZPd0u5ngI3swOBA4WZ7bNjjjmGs88+m4ULFwIwc+ZMFixYwKxZs3aGhoqKCjZs2PVOuoaGBnr27NlkW927d2fz5s0AbN68mW7dujXpY2ZtnwOFmeWlsbFx5xMcb775Jr/5zW8YOHAgCxcu5JZbbmH+/Pl07NhxZ/9x48ZRXV3N1q1bqa+vp66ujlGjmr41f9y4ccycmXnr/syZMxk/fnxRvo+Zta5SvNjKzHJ47htDS11Ci9Y8/xZfnNvAuxG8G3Dh4KMZtvQmzrz9Gd7e9i5nDzsegFMqDuebF/XiSODcLls4qceRlB8ibr6gBxunjADghnkbubKyM8N6Hc6VZdv47PQN/OjWm+l59Hu482O9ee4bB8/DXMd/bUWpSzBrFcp1nfNAUFlZGbW1tfu17sjr72vlaqw9WHLrVSXdf1sPFFYYDhTW3khaEhGVe7b7koeZmZml5kBhZmZmqTlQmJmZWWoOFGZmZpaaA4WZmZml5kBhZmZmqTlQmJmZWWoOFGZmZpaaA4WZmZml5kBhZmZmqRU9UEjqLem3ktZIWiXpC0l7Z0mPSqpLPo/NWucmSeskrZV0XrFrNjMzs5aV4gzFNuBLEXEyMBqYLGkQcCOwKCL6A4uSeZJlVcBg4HzgDkllJajbzMzMmlH0QBERmyNiaTL9GrAG6AWMB2Ym3WYCFyfT44HqiNgaEfXAOqDpGMhmZmZWMiW9h0JSH+AU4Emge0RshkzoALol3XoBG7JWa0jazMzMrI0oWaCQ1An4JXBtRPxPS11ztOUcc13SJEm1kmobGxtbo0wzMzPLQ0kChaT3kAkTsyLigaT5BUk9kuU9gC1JewPQO2v1CmBTru1GxPSIqIyIyq5duxameDMzM2uiFE95CPgJsCYi/m/WovnAxGR6IjAvq71KUgdJfYH+QE2x6jUzM7O9Ky/BPs8A/gVYIWlZ0va/gWnAHEnXAM8BlwJExCpJc4DVZJ4QmRwR24tetZmZmTWr6IEiIv5I7vsiAMY0s84UYErBijIzM7NU/KZMMzMzS82BwszMzFJzoDAzszbr9ttvZ8iQIQwePJjvfve7AFx//fUMHDiQYcOGMWHCBF599dWc6y5cuJABAwbQr18/pk2bVryiD1IOFGZm1iatXLmSu+++m5qaGp5++mkWLFhAXV0dY8eOZeXKlSxfvpyTTjqJqVOnNll3+/btTJ48mYceeojVq1cze/ZsVq9eXYJvcfBwoDAzszZpzZo1jB49mo4dO1JeXs5ZZ53F3LlzOffccykvzzxTMHr0aBoaGpqsW1NTQ79+/TjhhBM49NBDqaqqYt68eU36WetxoDAzszZpyJAhLF68mJdeeok33niDX//612zYsGG3PjNmzOCCCy5osu7GjRvp3XvXOxErKirYuHFjwWs+mJXiPRRmZmZ7dfLJJ/OVr3yFsWPH0qlTJ4YPH77zzATAlClTKC8v54orrmiybkTTERoy71W0QvEZCjMza7OuueYali5dyuLFi+ncuTP9+/cHYObMmSxYsIBZs2blDAoVFRW7nc1oaGigZ8+eRav7YORAYWZmbdaWLZlhnZ577jkeeOABLr/8chYuXMgtt9zC/Pnz6dixY871TjvtNOrq6qivr+ftt9+murqacePGFbP0g44veZiZHaTO+P4ZpS5hr1Z8dwXbXt+GykSfCX248GcXsvQbS3l327v0OaUPAEf2OZITLzuRt//+Nutmr2PQpwcBcNi5hzHo9EHEu0H30d2Z9NgkeKyEX6aN+NPn/1SQ7TpQmJlZmzX02qFN2k792qk5+x569KE7wwTAsYOP5djBxxasNtudL3mYmZlZag4UZmZmlpoDhZmZmaXmQGFmZmapOVCYmZlZag4UZmZmlpoDhZmZmaXWbgKFpPMlrZW0TtKNpa7HzMzMdmkXgUJSGfBD4AJgEHC5pEEtr2VmZmbF0i4CBTAKWBcRf42It4FqYHyJazIzM7OEcg3x2tZI+ihwfkT8azL/L8DpEfG5PfpNAiYlswOAtUUt9MDQBXix1EXYQcfHnRWbj7n9996I6LpnY3sZyyPXIPZNklBETAemF76cA5ek2oioLHUddnDxcWfF5mOu9bWXSx4NQO+s+QpgU4lqMTMzsz20l0DxZ6C/pL6SDgWqgPklrsnMzMwS7eKSR0Rsk/Q54GGgDJgREatKXNaBypeMrBR83Fmx+ZhrZe3ipkwzMzNr29rLJQ8zMzNrwxwozMzMLDUHinZK0nZJy7J++rTQ92pJP0imvy7py/uwn3sl1Sf7WCrpfXvp/98tbOej+e7XSkPScZKqJT0rabWkX0s6SdLZkhaUuLacx5AyviqpTtIzkn4raXDW8kslrZH022R+tqTlkq4rZv3Wepo7Tou4/7Mlvb9Y+2sv2sVNmZbTmxExokj7uj4i7pd0LvAjYFhzHSPC/5G1U5IEzAVmRkRV0jYC6N4K2y6PiG1pt9OMycD7geER8UZynM6XNDgi3gKuAT4bEb+VdBzw/oh4b4FqsQLby3H6TB7rl0XE9ubm83Q28A8g5x9QByufoTiASFovqUsyXSnpdy30PVHS0qz5/pKW7GUXi4F+kjpJWpScsVghaedr0CX9I/mUpB8kfz38P6Bbmu9mRfEh4J2IuGtHQ0Qsi4g/JLOdJN0v6S+SZiW/2JH0NUl/lrRS0vSs9t9J+qak3wNfkHRacmbgcUm3SlqZ9CtL5v+cLP9U0p7vMfQV4PMR8UZS8yNkftFfIelrwAeAuyTdCjwCdEvOuH2wdf/nsyLJeZwCZdln0ZJj5+pken1ynP4RuDTH/LnJcblU0i8kdcpa7z+zftcNVOZs8KeB63wc7c6Bov06XLsud8zd15Uj4lng70myB/g4cO9eVrsIWAG8BUyIiFPJ/Mf97R3/iGSZQOb150OBT5L5C9LatiFAS6HyFOBaMgP0nQCckbT/ICJOi4ghwOHAhVnrHBMRZ0XEt4F7gE9HxPuA7L8IrwH+HhGnAacBn5TUlzyOIUlHAUckx3O2WmBwRHwjmb4iIq4HxgHPRsSIrKBk7cvejtPmvBURH4iI6ux54DfAV4Fzkt9ptcAXs9Z7MWm/E/hyRKwH7gK+4+Nod77k0X61xiWPHwMfl/RF4DIyg7DlcqukrwKNZH75C/impDOBd4FeZE43Pp+1zpnA7ORU4iZJj6Ws1UqvJiIaACQtA/oAfwQ+JOkGoCPQGVgF/CpZ5+dJ/2OAIyNixyni/2JX8DgXGKZd90ccDfQn3TEkcrye3w5qP29mfjSZkPyn5O+iQ4HHs/o9kHwuAS4pZIHtnQPFgWUbu846HZZH/18CNwOPAUsi4qVm+l0fEffvmElOI3YFRkbEO5LWN7M//0JvX1YBLd04uzVrejtQLukw4A6gMiI2SPo6ux8LryefucbjIWvZ5yPi4d0apX9mL8dQRPyPpNclnRARf81adCrw+5bWtXarueM0+/cfNP2d9Hoz8wIejYjLm9nfjuN+O/43s0W+5HFgWQ+MTKY/srfOyQ1rD5M5lXfPPuznaGBLEiY+BOS6wW0xUJVcH+9B5tKItW2PAR0kfXJHQ3Lfw1ktrLPjl/aLyXXnnIEkIl4BXpM0Ommqylr8MPAZSe9J9nmSpCPI/xi6FfiepMOT9c8hc9/Ef7VQt7VfOY9TMm9RHiSpg6SjgTF5bu8J4AxJ/ZJtddTenxh5DThy30s/sDlQHFj+E7hd0h/Y/Rp1S2aR+SvwkX3YzyygUlItcAXwlxx95gJ1ZO65uBP/tdjmRea1uROAsco8jrcK+DotDMQXEa8Cd5P5//lBMuPuNOcaYLqkx8n8Vfj3pP3HwGpgaXKj5o/I/CWY7zH0/WS/KyStBf4DGB8Rb7b8ja092stxOgdYTuZ31FN5bq8RuBqYLWk5mYAxcC+r/QqY4Jsyd+dXbx/klHknxdER8R+lrsUObJI6RcSOp4BuBHpExBdKXJaZtRJfDzqIJU+HnAj8U6lrsYPChyXdROb3zt/I/FVoZgcIn6EwMzOz1HwPhZmZmaXmQGFmZmapOVCYmZlZag4UZmZmlpoDhZk1oWSQtxLtO6+hofPtZ2bF4UBhZm3N2eQ3mFy+/cysCBwozKxZyRDityozNPkKSZcl7TmHsJfUR9IaSXdLWiXpkR2vxG5m+/+WDE++XFJ1rqGhJV0k6UlJT0n6jaTuzfS7N2uAsZ1nWST1kLQ46bfSbzY0Kwy/h8LMmpD0j4joJOkjZP7hPh/oQuYV16eTGXm2YzI4VxcyryvuT2Zcl3VkBgtbJmkOMD8iftbMfjYBfSNiq6RjIuLVZICxf0TEbUmfY4FXIyIk/StwckR8KUe/e4EFOwayy/oOXwIOi4gpksqSul9r/f/VzA5uflOmmbXkA+waQvwFSb8HTgMeIvcQ9gD1EbEsmV5CZpjz5iwHZkl6kMxYILlUAD9PBgg7FKjfx+/wZ2BGMvjYg1m1mVkr8iUPM2tJc8OOX8GuIexHAC+wa+TRJsOct7D9DwM/JDNK7hJJufp+H/hBRAwFPkXTYal32Dl8tSSRCR9ExGLgTGAj8FNJV7VQj5ntJwcKM2vJYuCyZAjxrmT+Ya4hvyHsWyTpEKB3RPwWuAE4BuhE06GhjyYTBgAmZrXv2W89mWACMB7YMRz6e5Na7wZ+Apy6r7Wa2d45UJhZS+aSuSzxNPAYcENEPE9+Q9jvTRnwM0kryAw1/Z1kOPQ9h4b+OvALSX8AXsxaf89+dwNnSaohc5/H60m/s4Flkp4CPgLcvh+1mtle+KZMMzMzS81nKMzMzCw1P+VhZgUn6YfAGXs03x4R95SiHjNrfb7kYWZmZqn5koeZmZml5kBhZmZmqTlQmJmZWWoOFGZmZpba/wfhHm2Sy92zX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5" name="Picture 5" descr="C:\Users\ALOKSAYALI\Desktop\upgrad\Modules\Study Group M1- Lending Club Case Study\images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785800"/>
            <a:ext cx="4500562" cy="2064653"/>
          </a:xfrm>
          <a:prstGeom prst="rect">
            <a:avLst/>
          </a:prstGeom>
          <a:noFill/>
        </p:spPr>
      </p:pic>
      <p:pic>
        <p:nvPicPr>
          <p:cNvPr id="10246" name="Picture 6" descr="C:\Users\ALOKSAYALI\Desktop\upgrad\Modules\Study Group M1- Lending Club Case Study\image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40200"/>
            <a:ext cx="4584846" cy="21033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LOKSAYALI\Desktop\upgrad\Modules\Study Group M1- Lending Club Case Study\images\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85866"/>
            <a:ext cx="4746727" cy="2571768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786314" y="2214560"/>
            <a:ext cx="4150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People who lives on Rent or whose home are mortgaged are </a:t>
            </a:r>
            <a:r>
              <a:rPr lang="en-US" sz="1600" dirty="0" smtClean="0"/>
              <a:t>among the majority of the </a:t>
            </a:r>
            <a:r>
              <a:rPr lang="en-IN" sz="1600" dirty="0" smtClean="0"/>
              <a:t>defaulters.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18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Defaulters: Based on home ownership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7884" y="1928808"/>
            <a:ext cx="3286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People with more than </a:t>
            </a:r>
            <a:r>
              <a:rPr lang="en-US" sz="1600" dirty="0" smtClean="0"/>
              <a:t>10+ years </a:t>
            </a:r>
            <a:r>
              <a:rPr lang="en-US" sz="1600" dirty="0"/>
              <a:t>of experience are among the majority of the </a:t>
            </a:r>
            <a:r>
              <a:rPr lang="en-US" sz="1600" dirty="0" smtClean="0"/>
              <a:t>defaulters</a:t>
            </a:r>
            <a:r>
              <a:rPr lang="en-US" sz="1600" dirty="0"/>
              <a:t>.</a:t>
            </a:r>
            <a:endParaRPr lang="en-IN" sz="1600" dirty="0"/>
          </a:p>
        </p:txBody>
      </p:sp>
      <p:pic>
        <p:nvPicPr>
          <p:cNvPr id="19459" name="Picture 3" descr="C:\Users\ALOKSAYALI\Desktop\upgrad\Modules\Study Group M1- Lending Club Case Study\images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62"/>
            <a:ext cx="5857916" cy="407075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-18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Defaulters: Based on employee total experience</a:t>
            </a:r>
            <a:endParaRPr lang="en-I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4876" y="1714494"/>
            <a:ext cx="4143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Loans with Grade B,C and D </a:t>
            </a:r>
            <a:r>
              <a:rPr lang="en-US" sz="1600" dirty="0" smtClean="0"/>
              <a:t>are among the majority of the</a:t>
            </a:r>
            <a:r>
              <a:rPr lang="en-IN" sz="1600" dirty="0" smtClean="0"/>
              <a:t> defaulters .</a:t>
            </a:r>
          </a:p>
          <a:p>
            <a:r>
              <a:rPr lang="en-US" sz="1600" dirty="0" smtClean="0"/>
              <a:t>More care needs to be taken while approving loans for these category.</a:t>
            </a:r>
            <a:endParaRPr lang="en-IN" sz="1600" dirty="0" smtClean="0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112AC2C2-0F58-DD67-47DD-1CE8496D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130"/>
            <a:ext cx="4643438" cy="4643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-18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Defaulters: Based on grade</a:t>
            </a:r>
            <a:endParaRPr lang="en-IN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4D9AB52D-AEBE-FAC4-FFC4-3FD6E2FB6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534988"/>
            <a:ext cx="4608512" cy="46085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076DE33-3A08-6AC9-0166-A35380064464}"/>
              </a:ext>
            </a:extLst>
          </p:cNvPr>
          <p:cNvSpPr txBox="1"/>
          <p:nvPr/>
        </p:nvSpPr>
        <p:spPr>
          <a:xfrm>
            <a:off x="4969278" y="1994598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Upon analyzing the term for defaulters among various grades it is observed that the A, B , C and D grade have defaulted mostly on a 36 month </a:t>
            </a:r>
            <a:r>
              <a:rPr lang="en-US" sz="1600" dirty="0" smtClean="0"/>
              <a:t>duration.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18"/>
            <a:ext cx="9144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Defaulters: Based on grade and loan term</a:t>
            </a:r>
            <a:endParaRPr lang="en-IN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673</Words>
  <Application>Microsoft Office PowerPoint</Application>
  <PresentationFormat>On-screen Show (16:9)</PresentationFormat>
  <Paragraphs>67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ALOKSAYALI</dc:creator>
  <cp:lastModifiedBy>ALOKSAYALI</cp:lastModifiedBy>
  <cp:revision>83</cp:revision>
  <dcterms:created xsi:type="dcterms:W3CDTF">2022-12-04T07:50:22Z</dcterms:created>
  <dcterms:modified xsi:type="dcterms:W3CDTF">2022-12-06T16:49:37Z</dcterms:modified>
</cp:coreProperties>
</file>