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b57e575503d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b57e575503d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9" name="Shape 9"/>
        <p:cNvGrpSpPr/>
        <p:nvPr/>
      </p:nvGrpSpPr>
      <p:grpSpPr>
        <a:xfrm>
          <a:off x="0" y="0"/>
          <a:ext cx="0" cy="0"/>
          <a:chOff x="0" y="0"/>
          <a:chExt cx="0" cy="0"/>
        </a:xfrm>
      </p:grpSpPr>
      <p:sp>
        <p:nvSpPr>
          <p:cNvPr id="10" name="Google Shape;10;p15"/>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1" name="Google Shape;11;p15"/>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 name="Google Shape;12;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24"/>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7" name="Google Shape;57;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25"/>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5"/>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62" name="Google Shape;62;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7" name="Google Shape;17;p1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8" name="Google Shape;18;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1" name="Google Shape;2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1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6" name="Google Shape;26;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2" name="Google Shape;32;p19"/>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19"/>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20"/>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20"/>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0" name="Google Shape;40;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5" name="Google Shape;45;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7" name="Google Shape;47;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48" name="Shape 48"/>
        <p:cNvGrpSpPr/>
        <p:nvPr/>
      </p:nvGrpSpPr>
      <p:grpSpPr>
        <a:xfrm>
          <a:off x="0" y="0"/>
          <a:ext cx="0" cy="0"/>
          <a:chOff x="0" y="0"/>
          <a:chExt cx="0" cy="0"/>
        </a:xfrm>
      </p:grpSpPr>
      <p:sp>
        <p:nvSpPr>
          <p:cNvPr id="49" name="Google Shape;49;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4" name="Google Shape;54;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www.example.com" TargetMode="Externa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idx="1" type="body"/>
          </p:nvPr>
        </p:nvSpPr>
        <p:spPr>
          <a:xfrm>
            <a:off x="-11" y="421438"/>
            <a:ext cx="8222100" cy="23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a:solidFill>
                <a:schemeClr val="dk2"/>
              </a:solidFill>
            </a:endParaRPr>
          </a:p>
          <a:p>
            <a:pPr indent="0" lvl="0" marL="0" rtl="0" algn="l">
              <a:lnSpc>
                <a:spcPct val="115000"/>
              </a:lnSpc>
              <a:spcBef>
                <a:spcPts val="1600"/>
              </a:spcBef>
              <a:spcAft>
                <a:spcPts val="1600"/>
              </a:spcAft>
              <a:buSzPts val="1800"/>
              <a:buNone/>
            </a:pPr>
            <a:r>
              <a:t/>
            </a:r>
            <a:endParaRPr b="1" u="sng">
              <a:solidFill>
                <a:schemeClr val="accent2"/>
              </a:solidFill>
            </a:endParaRPr>
          </a:p>
        </p:txBody>
      </p:sp>
      <p:pic>
        <p:nvPicPr>
          <p:cNvPr id="68" name="Google Shape;68;p1"/>
          <p:cNvPicPr preferRelativeResize="0"/>
          <p:nvPr/>
        </p:nvPicPr>
        <p:blipFill rotWithShape="1">
          <a:blip r:embed="rId3">
            <a:alphaModFix/>
          </a:blip>
          <a:srcRect b="57984" l="0" r="0" t="13752"/>
          <a:stretch/>
        </p:blipFill>
        <p:spPr>
          <a:xfrm>
            <a:off x="0" y="0"/>
            <a:ext cx="9144001"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rgbClr val="FF0000"/>
                </a:solidFill>
              </a:rPr>
              <a:t>MODELING APPROACH </a:t>
            </a:r>
            <a:endParaRPr b="1">
              <a:solidFill>
                <a:srgbClr val="FF0000"/>
              </a:solidFill>
            </a:endParaRPr>
          </a:p>
        </p:txBody>
      </p:sp>
      <p:sp>
        <p:nvSpPr>
          <p:cNvPr id="140" name="Google Shape;140;p10"/>
          <p:cNvSpPr txBox="1"/>
          <p:nvPr>
            <p:ph idx="1" type="body"/>
          </p:nvPr>
        </p:nvSpPr>
        <p:spPr>
          <a:xfrm>
            <a:off x="471900" y="1746000"/>
            <a:ext cx="8222100" cy="339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400">
                <a:solidFill>
                  <a:srgbClr val="000000"/>
                </a:solidFill>
                <a:latin typeface="Arial"/>
                <a:ea typeface="Arial"/>
                <a:cs typeface="Arial"/>
                <a:sym typeface="Arial"/>
              </a:rPr>
              <a:t>• </a:t>
            </a:r>
            <a:r>
              <a:rPr lang="en" sz="1400" u="sng">
                <a:solidFill>
                  <a:srgbClr val="000000"/>
                </a:solidFill>
                <a:latin typeface="Arial"/>
                <a:ea typeface="Arial"/>
                <a:cs typeface="Arial"/>
                <a:sym typeface="Arial"/>
              </a:rPr>
              <a:t>Regression Analysis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400">
                <a:solidFill>
                  <a:srgbClr val="000000"/>
                </a:solidFill>
                <a:latin typeface="Arial"/>
                <a:ea typeface="Arial"/>
                <a:cs typeface="Arial"/>
                <a:sym typeface="Arial"/>
              </a:rPr>
              <a:t>• Linear Regression: Use this to understand relationships between continuous variables. For example, model the relationship between employee salary and years of experience.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400">
                <a:solidFill>
                  <a:srgbClr val="000000"/>
                </a:solidFill>
                <a:latin typeface="Arial"/>
                <a:ea typeface="Arial"/>
                <a:cs typeface="Arial"/>
                <a:sym typeface="Arial"/>
              </a:rPr>
              <a:t>• Logistic Regression: If your analysis involves categorical outcomes (e.g., whether an employee will leave the company), logistic regression can be used.</a:t>
            </a:r>
            <a:endParaRPr>
              <a:solidFill>
                <a:srgbClr val="000000"/>
              </a:solidFill>
            </a:endParaRPr>
          </a:p>
          <a:p>
            <a:pPr indent="0" lvl="0" marL="0" rtl="0" algn="l">
              <a:lnSpc>
                <a:spcPct val="115000"/>
              </a:lnSpc>
              <a:spcBef>
                <a:spcPts val="0"/>
              </a:spcBef>
              <a:spcAft>
                <a:spcPts val="0"/>
              </a:spcAft>
              <a:buSzPts val="1800"/>
              <a:buNone/>
            </a:pPr>
            <a:r>
              <a:rPr lang="en">
                <a:solidFill>
                  <a:srgbClr val="000000"/>
                </a:solidFill>
              </a:rPr>
              <a:t>. </a:t>
            </a:r>
            <a:r>
              <a:rPr lang="en" u="sng">
                <a:solidFill>
                  <a:srgbClr val="000000"/>
                </a:solidFill>
              </a:rPr>
              <a:t>Categorize Studies:</a:t>
            </a:r>
            <a:endParaRPr u="sng">
              <a:solidFill>
                <a:srgbClr val="000000"/>
              </a:solidFill>
            </a:endParaRPr>
          </a:p>
          <a:p>
            <a:pPr indent="0" lvl="0" marL="0" rtl="0" algn="l">
              <a:lnSpc>
                <a:spcPct val="115000"/>
              </a:lnSpc>
              <a:spcBef>
                <a:spcPts val="1600"/>
              </a:spcBef>
              <a:spcAft>
                <a:spcPts val="1600"/>
              </a:spcAft>
              <a:buSzPts val="1800"/>
              <a:buNone/>
            </a:pPr>
            <a:r>
              <a:rPr lang="en">
                <a:solidFill>
                  <a:srgbClr val="000000"/>
                </a:solidFill>
              </a:rPr>
              <a:t>Organize studies into categories such as prevalence, risk factors, and interventions.</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46" name="Google Shape;146;p11"/>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47" name="Google Shape;147;p11"/>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148" name="Google Shape;148;p11"/>
          <p:cNvPicPr preferRelativeResize="0"/>
          <p:nvPr/>
        </p:nvPicPr>
        <p:blipFill rotWithShape="1">
          <a:blip r:embed="rId3">
            <a:alphaModFix/>
          </a:blip>
          <a:srcRect b="61885" l="0" r="0" t="13820"/>
          <a:stretch/>
        </p:blipFill>
        <p:spPr>
          <a:xfrm>
            <a:off x="0" y="0"/>
            <a:ext cx="9144001" cy="5143501"/>
          </a:xfrm>
          <a:prstGeom prst="rect">
            <a:avLst/>
          </a:prstGeom>
          <a:noFill/>
          <a:ln>
            <a:noFill/>
          </a:ln>
        </p:spPr>
      </p:pic>
      <p:sp>
        <p:nvSpPr>
          <p:cNvPr id="149" name="Google Shape;149;p11"/>
          <p:cNvSpPr txBox="1"/>
          <p:nvPr/>
        </p:nvSpPr>
        <p:spPr>
          <a:xfrm>
            <a:off x="286327" y="342425"/>
            <a:ext cx="6626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3000">
                <a:solidFill>
                  <a:srgbClr val="FFFF00"/>
                </a:solidFill>
              </a:rPr>
              <a:t>BAR DIAGRAM </a:t>
            </a:r>
            <a:endParaRPr b="0" i="0" sz="3000" u="none" cap="none" strike="noStrike">
              <a:solidFill>
                <a:srgbClr val="FFFF00"/>
              </a:solidFill>
              <a:latin typeface="Arial"/>
              <a:ea typeface="Arial"/>
              <a:cs typeface="Arial"/>
              <a:sym typeface="Arial"/>
            </a:endParaRPr>
          </a:p>
        </p:txBody>
      </p:sp>
      <p:sp>
        <p:nvSpPr>
          <p:cNvPr id="150" name="Google Shape;150;p11"/>
          <p:cNvSpPr txBox="1"/>
          <p:nvPr/>
        </p:nvSpPr>
        <p:spPr>
          <a:xfrm>
            <a:off x="973511" y="738725"/>
            <a:ext cx="66267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00"/>
              </a:solidFill>
              <a:latin typeface="Arial"/>
              <a:ea typeface="Arial"/>
              <a:cs typeface="Arial"/>
              <a:sym typeface="Arial"/>
            </a:endParaRPr>
          </a:p>
        </p:txBody>
      </p:sp>
      <p:sp>
        <p:nvSpPr>
          <p:cNvPr id="151" name="Google Shape;151;p11"/>
          <p:cNvSpPr txBox="1"/>
          <p:nvPr/>
        </p:nvSpPr>
        <p:spPr>
          <a:xfrm>
            <a:off x="1131450" y="2571750"/>
            <a:ext cx="63108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00"/>
              </a:solidFill>
              <a:latin typeface="Arial"/>
              <a:ea typeface="Arial"/>
              <a:cs typeface="Arial"/>
              <a:sym typeface="Arial"/>
            </a:endParaRPr>
          </a:p>
        </p:txBody>
      </p:sp>
      <p:pic>
        <p:nvPicPr>
          <p:cNvPr id="152" name="Google Shape;152;p11"/>
          <p:cNvPicPr preferRelativeResize="0"/>
          <p:nvPr/>
        </p:nvPicPr>
        <p:blipFill>
          <a:blip r:embed="rId4">
            <a:alphaModFix/>
          </a:blip>
          <a:stretch>
            <a:fillRect/>
          </a:stretch>
        </p:blipFill>
        <p:spPr>
          <a:xfrm>
            <a:off x="1118700" y="1135025"/>
            <a:ext cx="7104949" cy="400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24b57e575503d13_0"/>
          <p:cNvSpPr txBox="1"/>
          <p:nvPr/>
        </p:nvSpPr>
        <p:spPr>
          <a:xfrm>
            <a:off x="748150" y="3"/>
            <a:ext cx="8395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oboto"/>
                <a:ea typeface="Roboto"/>
                <a:cs typeface="Roboto"/>
                <a:sym typeface="Roboto"/>
              </a:rPr>
              <a:t>PIE CHART</a:t>
            </a:r>
            <a:endParaRPr b="1" sz="3600" u="sng">
              <a:latin typeface="Roboto"/>
              <a:ea typeface="Roboto"/>
              <a:cs typeface="Roboto"/>
              <a:sym typeface="Roboto"/>
            </a:endParaRPr>
          </a:p>
        </p:txBody>
      </p:sp>
      <p:pic>
        <p:nvPicPr>
          <p:cNvPr id="158" name="Google Shape;158;g124b57e575503d13_0"/>
          <p:cNvPicPr preferRelativeResize="0"/>
          <p:nvPr/>
        </p:nvPicPr>
        <p:blipFill>
          <a:blip r:embed="rId3">
            <a:alphaModFix/>
          </a:blip>
          <a:stretch>
            <a:fillRect/>
          </a:stretch>
        </p:blipFill>
        <p:spPr>
          <a:xfrm>
            <a:off x="1878000" y="742800"/>
            <a:ext cx="6136125" cy="440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Thanks!</a:t>
            </a:r>
            <a:endParaRPr sz="3000"/>
          </a:p>
        </p:txBody>
      </p:sp>
      <p:sp>
        <p:nvSpPr>
          <p:cNvPr id="164" name="Google Shape;164;p12"/>
          <p:cNvSpPr txBox="1"/>
          <p:nvPr>
            <p:ph idx="1" type="body"/>
          </p:nvPr>
        </p:nvSpPr>
        <p:spPr>
          <a:xfrm>
            <a:off x="226075" y="1465800"/>
            <a:ext cx="43458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sz="1400"/>
              <a:t>Contact us:</a:t>
            </a:r>
            <a:endParaRPr sz="1400"/>
          </a:p>
          <a:p>
            <a:pPr indent="0" lvl="0" marL="0" rtl="0" algn="l">
              <a:lnSpc>
                <a:spcPct val="115000"/>
              </a:lnSpc>
              <a:spcBef>
                <a:spcPts val="1600"/>
              </a:spcBef>
              <a:spcAft>
                <a:spcPts val="0"/>
              </a:spcAft>
              <a:buSzPts val="1200"/>
              <a:buNone/>
            </a:pPr>
            <a:r>
              <a:rPr lang="en" sz="1400"/>
              <a:t>Your Company</a:t>
            </a:r>
            <a:endParaRPr sz="1400"/>
          </a:p>
          <a:p>
            <a:pPr indent="0" lvl="0" marL="0" rtl="0" algn="l">
              <a:lnSpc>
                <a:spcPct val="115000"/>
              </a:lnSpc>
              <a:spcBef>
                <a:spcPts val="0"/>
              </a:spcBef>
              <a:spcAft>
                <a:spcPts val="0"/>
              </a:spcAft>
              <a:buSzPts val="1200"/>
              <a:buNone/>
            </a:pPr>
            <a:r>
              <a:rPr lang="en" sz="1400"/>
              <a:t>123 Your Street</a:t>
            </a:r>
            <a:endParaRPr sz="1400"/>
          </a:p>
          <a:p>
            <a:pPr indent="0" lvl="0" marL="0" rtl="0" algn="l">
              <a:lnSpc>
                <a:spcPct val="115000"/>
              </a:lnSpc>
              <a:spcBef>
                <a:spcPts val="0"/>
              </a:spcBef>
              <a:spcAft>
                <a:spcPts val="0"/>
              </a:spcAft>
              <a:buSzPts val="1200"/>
              <a:buNone/>
            </a:pPr>
            <a:r>
              <a:rPr lang="en" sz="1400"/>
              <a:t>Your City, ST 12345</a:t>
            </a:r>
            <a:endParaRPr sz="1400"/>
          </a:p>
          <a:p>
            <a:pPr indent="0" lvl="0" marL="0" rtl="0" algn="l">
              <a:lnSpc>
                <a:spcPct val="115000"/>
              </a:lnSpc>
              <a:spcBef>
                <a:spcPts val="1600"/>
              </a:spcBef>
              <a:spcAft>
                <a:spcPts val="0"/>
              </a:spcAft>
              <a:buSzPts val="1200"/>
              <a:buNone/>
            </a:pPr>
            <a:r>
              <a:rPr lang="en" sz="1400"/>
              <a:t>no_reply@example.com</a:t>
            </a:r>
            <a:endParaRPr sz="1400"/>
          </a:p>
          <a:p>
            <a:pPr indent="0" lvl="0" marL="0" rtl="0" algn="l">
              <a:lnSpc>
                <a:spcPct val="115000"/>
              </a:lnSpc>
              <a:spcBef>
                <a:spcPts val="0"/>
              </a:spcBef>
              <a:spcAft>
                <a:spcPts val="0"/>
              </a:spcAft>
              <a:buSzPts val="1200"/>
              <a:buNone/>
            </a:pPr>
            <a:r>
              <a:rPr lang="en" sz="1400" u="sng">
                <a:solidFill>
                  <a:schemeClr val="hlink"/>
                </a:solidFill>
                <a:hlinkClick r:id="rId3"/>
              </a:rPr>
              <a:t>www.example.com</a:t>
            </a:r>
            <a:endParaRPr sz="1400"/>
          </a:p>
          <a:p>
            <a:pPr indent="0" lvl="0" marL="0" rtl="0" algn="l">
              <a:lnSpc>
                <a:spcPct val="115000"/>
              </a:lnSpc>
              <a:spcBef>
                <a:spcPts val="0"/>
              </a:spcBef>
              <a:spcAft>
                <a:spcPts val="0"/>
              </a:spcAft>
              <a:buSzPts val="1200"/>
              <a:buNone/>
            </a:pPr>
            <a:r>
              <a:t/>
            </a:r>
            <a:endParaRPr sz="1400"/>
          </a:p>
          <a:p>
            <a:pPr indent="0" lvl="0" marL="0" rtl="0" algn="l">
              <a:lnSpc>
                <a:spcPct val="115000"/>
              </a:lnSpc>
              <a:spcBef>
                <a:spcPts val="0"/>
              </a:spcBef>
              <a:spcAft>
                <a:spcPts val="0"/>
              </a:spcAft>
              <a:buSzPts val="1200"/>
              <a:buNone/>
            </a:pPr>
            <a:r>
              <a:rPr lang="en" sz="1400"/>
              <a:t> </a:t>
            </a:r>
            <a:endParaRPr sz="1400"/>
          </a:p>
        </p:txBody>
      </p:sp>
      <p:pic>
        <p:nvPicPr>
          <p:cNvPr id="165" name="Google Shape;165;p12"/>
          <p:cNvPicPr preferRelativeResize="0"/>
          <p:nvPr/>
        </p:nvPicPr>
        <p:blipFill rotWithShape="1">
          <a:blip r:embed="rId4">
            <a:alphaModFix/>
          </a:blip>
          <a:srcRect b="56571" l="12907" r="0" t="10785"/>
          <a:stretch/>
        </p:blipFill>
        <p:spPr>
          <a:xfrm>
            <a:off x="0" y="0"/>
            <a:ext cx="9144001" cy="5143501"/>
          </a:xfrm>
          <a:prstGeom prst="rect">
            <a:avLst/>
          </a:prstGeom>
          <a:noFill/>
          <a:ln>
            <a:noFill/>
          </a:ln>
        </p:spPr>
      </p:pic>
      <p:sp>
        <p:nvSpPr>
          <p:cNvPr id="166" name="Google Shape;166;p12"/>
          <p:cNvSpPr txBox="1"/>
          <p:nvPr/>
        </p:nvSpPr>
        <p:spPr>
          <a:xfrm>
            <a:off x="152389" y="905550"/>
            <a:ext cx="75591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The analysis of employee data using Excel reveals that there is a strong correlation between experience level and performance ratings, with more experienced employees generally performing better. Attendance patterns indicate higher absenteeism during certain months, which may be linked to seasonal factors. These findings suggest a need for targeted performance improvement initiatives and a review of attendance policies. However, the analysis is limited by the availability of incomplete data, and future studies should include more comprehensive data sets to validate these insights and refine recommendations.</a:t>
            </a:r>
            <a:endParaRPr b="0" i="0" sz="1400" u="none" cap="none" strike="noStrike">
              <a:solidFill>
                <a:srgbClr val="000000"/>
              </a:solidFill>
              <a:latin typeface="Arial"/>
              <a:ea typeface="Arial"/>
              <a:cs typeface="Arial"/>
              <a:sym typeface="Arial"/>
            </a:endParaRPr>
          </a:p>
        </p:txBody>
      </p:sp>
      <p:sp>
        <p:nvSpPr>
          <p:cNvPr id="167" name="Google Shape;167;p12"/>
          <p:cNvSpPr txBox="1"/>
          <p:nvPr/>
        </p:nvSpPr>
        <p:spPr>
          <a:xfrm>
            <a:off x="226075" y="357800"/>
            <a:ext cx="2808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2400" u="none" cap="none" strike="noStrike">
                <a:solidFill>
                  <a:srgbClr val="000000"/>
                </a:solidFill>
                <a:latin typeface="Arial"/>
                <a:ea typeface="Arial"/>
                <a:cs typeface="Arial"/>
                <a:sym typeface="Arial"/>
              </a:rPr>
              <a:t>CONCLUSION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id="173" name="Google Shape;173;p13"/>
          <p:cNvPicPr preferRelativeResize="0"/>
          <p:nvPr/>
        </p:nvPicPr>
        <p:blipFill rotWithShape="1">
          <a:blip r:embed="rId3">
            <a:alphaModFix/>
          </a:blip>
          <a:srcRect b="66600" l="0" r="0" t="10579"/>
          <a:stretch/>
        </p:blipFill>
        <p:spPr>
          <a:xfrm>
            <a:off x="-41075" y="0"/>
            <a:ext cx="914400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
          <p:cNvSpPr txBox="1"/>
          <p:nvPr>
            <p:ph type="ctrTitle"/>
          </p:nvPr>
        </p:nvSpPr>
        <p:spPr>
          <a:xfrm>
            <a:off x="1209971" y="0"/>
            <a:ext cx="8222100" cy="295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1" lang="en" sz="2400">
                <a:solidFill>
                  <a:schemeClr val="dk2"/>
                </a:solidFill>
              </a:rPr>
              <a:t>STUDENT NAME:V. MUKESH</a:t>
            </a:r>
            <a:endParaRPr b="1" sz="2400">
              <a:solidFill>
                <a:schemeClr val="dk2"/>
              </a:solidFill>
            </a:endParaRPr>
          </a:p>
          <a:p>
            <a:pPr indent="0" lvl="0" marL="0" rtl="0" algn="l">
              <a:lnSpc>
                <a:spcPct val="100000"/>
              </a:lnSpc>
              <a:spcBef>
                <a:spcPts val="0"/>
              </a:spcBef>
              <a:spcAft>
                <a:spcPts val="0"/>
              </a:spcAft>
              <a:buSzPts val="4800"/>
              <a:buNone/>
            </a:pPr>
            <a:r>
              <a:rPr b="1" lang="en" sz="2400">
                <a:solidFill>
                  <a:schemeClr val="dk2"/>
                </a:solidFill>
              </a:rPr>
              <a:t>REGISTER:312211647</a:t>
            </a:r>
            <a:endParaRPr b="1" sz="2400">
              <a:solidFill>
                <a:schemeClr val="dk2"/>
              </a:solidFill>
            </a:endParaRPr>
          </a:p>
          <a:p>
            <a:pPr indent="0" lvl="0" marL="0" rtl="0" algn="l">
              <a:lnSpc>
                <a:spcPct val="100000"/>
              </a:lnSpc>
              <a:spcBef>
                <a:spcPts val="0"/>
              </a:spcBef>
              <a:spcAft>
                <a:spcPts val="0"/>
              </a:spcAft>
              <a:buSzPts val="4800"/>
              <a:buNone/>
            </a:pPr>
            <a:r>
              <a:rPr b="1" lang="en" sz="2400">
                <a:solidFill>
                  <a:schemeClr val="dk2"/>
                </a:solidFill>
              </a:rPr>
              <a:t>DEPARTMENT:3A B.COM G</a:t>
            </a:r>
            <a:endParaRPr b="1"/>
          </a:p>
        </p:txBody>
      </p:sp>
      <p:sp>
        <p:nvSpPr>
          <p:cNvPr id="177" name="Google Shape;177;p1"/>
          <p:cNvSpPr txBox="1"/>
          <p:nvPr/>
        </p:nvSpPr>
        <p:spPr>
          <a:xfrm>
            <a:off x="-625916" y="4010916"/>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Roboto"/>
              <a:ea typeface="Roboto"/>
              <a:cs typeface="Roboto"/>
              <a:sym typeface="Roboto"/>
            </a:endParaRPr>
          </a:p>
        </p:txBody>
      </p:sp>
      <p:pic>
        <p:nvPicPr>
          <p:cNvPr id="178" name="Google Shape;178;p1"/>
          <p:cNvPicPr preferRelativeResize="0"/>
          <p:nvPr/>
        </p:nvPicPr>
        <p:blipFill rotWithShape="1">
          <a:blip r:embed="rId3">
            <a:alphaModFix/>
          </a:blip>
          <a:srcRect b="71035" l="0" r="0" t="9810"/>
          <a:stretch/>
        </p:blipFill>
        <p:spPr>
          <a:xfrm>
            <a:off x="0" y="0"/>
            <a:ext cx="9144001" cy="5143501"/>
          </a:xfrm>
          <a:prstGeom prst="rect">
            <a:avLst/>
          </a:prstGeom>
          <a:noFill/>
          <a:ln>
            <a:noFill/>
          </a:ln>
        </p:spPr>
      </p:pic>
      <p:sp>
        <p:nvSpPr>
          <p:cNvPr id="179" name="Google Shape;179;p1"/>
          <p:cNvSpPr txBox="1"/>
          <p:nvPr/>
        </p:nvSpPr>
        <p:spPr>
          <a:xfrm>
            <a:off x="1290750" y="2618488"/>
            <a:ext cx="6562500" cy="128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2"/>
                </a:solidFill>
                <a:latin typeface="Roboto"/>
                <a:ea typeface="Roboto"/>
                <a:cs typeface="Roboto"/>
                <a:sym typeface="Roboto"/>
              </a:rPr>
              <a:t>STUDENT NAME:B.Nandha K</a:t>
            </a:r>
            <a:r>
              <a:rPr b="1" lang="en" sz="2400">
                <a:solidFill>
                  <a:schemeClr val="dk2"/>
                </a:solidFill>
                <a:latin typeface="Roboto"/>
                <a:ea typeface="Roboto"/>
                <a:cs typeface="Roboto"/>
                <a:sym typeface="Roboto"/>
              </a:rPr>
              <a:t>umar </a:t>
            </a:r>
            <a:endParaRPr b="1"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2"/>
                </a:solidFill>
                <a:latin typeface="Roboto"/>
                <a:ea typeface="Roboto"/>
                <a:cs typeface="Roboto"/>
                <a:sym typeface="Roboto"/>
              </a:rPr>
              <a:t>REGISTER:312211</a:t>
            </a:r>
            <a:r>
              <a:rPr b="1" lang="en" sz="2400">
                <a:solidFill>
                  <a:schemeClr val="dk2"/>
                </a:solidFill>
                <a:latin typeface="Roboto"/>
                <a:ea typeface="Roboto"/>
                <a:cs typeface="Roboto"/>
                <a:sym typeface="Roboto"/>
              </a:rPr>
              <a:t>648</a:t>
            </a:r>
            <a:endParaRPr b="1"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2"/>
                </a:solidFill>
                <a:latin typeface="Roboto"/>
                <a:ea typeface="Roboto"/>
                <a:cs typeface="Roboto"/>
                <a:sym typeface="Roboto"/>
              </a:rPr>
              <a:t>DEPARTMENT:3A B.COM G</a:t>
            </a:r>
            <a:endParaRPr b="0" i="0" sz="1400" u="none" cap="none" strike="noStrike">
              <a:solidFill>
                <a:srgbClr val="000000"/>
              </a:solidFill>
              <a:latin typeface="Arial"/>
              <a:ea typeface="Arial"/>
              <a:cs typeface="Arial"/>
              <a:sym typeface="Arial"/>
            </a:endParaRPr>
          </a:p>
        </p:txBody>
      </p:sp>
      <p:sp>
        <p:nvSpPr>
          <p:cNvPr id="180" name="Google Shape;180;p1"/>
          <p:cNvSpPr txBox="1"/>
          <p:nvPr/>
        </p:nvSpPr>
        <p:spPr>
          <a:xfrm>
            <a:off x="439976" y="824200"/>
            <a:ext cx="7827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2"/>
                </a:solidFill>
                <a:latin typeface="Roboto"/>
                <a:ea typeface="Roboto"/>
                <a:cs typeface="Roboto"/>
                <a:sym typeface="Roboto"/>
              </a:rPr>
              <a:t>EMPLOYEE DATA ANALYSIS USING EXCEL</a:t>
            </a:r>
            <a:r>
              <a:rPr b="1" i="0" lang="en" sz="2400" u="none" cap="none" strike="noStrike">
                <a:solidFill>
                  <a:schemeClr val="dk2"/>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p:txBody>
      </p:sp>
      <p:sp>
        <p:nvSpPr>
          <p:cNvPr id="181" name="Google Shape;181;p1"/>
          <p:cNvSpPr txBox="1"/>
          <p:nvPr/>
        </p:nvSpPr>
        <p:spPr>
          <a:xfrm>
            <a:off x="0" y="2043545"/>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340196" y="728700"/>
            <a:ext cx="8463600" cy="3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b="1" lang="en">
                <a:solidFill>
                  <a:schemeClr val="accent3"/>
                </a:solidFill>
              </a:rPr>
              <a:t>PROJECT TITLE</a:t>
            </a:r>
            <a:r>
              <a:rPr lang="en"/>
              <a:t> </a:t>
            </a:r>
            <a:endParaRPr/>
          </a:p>
          <a:p>
            <a:pPr indent="0" lvl="0" marL="0" rtl="0" algn="l">
              <a:lnSpc>
                <a:spcPct val="100000"/>
              </a:lnSpc>
              <a:spcBef>
                <a:spcPts val="0"/>
              </a:spcBef>
              <a:spcAft>
                <a:spcPts val="0"/>
              </a:spcAft>
              <a:buSzPts val="4200"/>
              <a:buNone/>
            </a:pPr>
            <a:r>
              <a:t/>
            </a:r>
            <a:endParaRPr/>
          </a:p>
          <a:p>
            <a:pPr indent="0" lvl="0" marL="0" rtl="0" algn="l">
              <a:lnSpc>
                <a:spcPct val="100000"/>
              </a:lnSpc>
              <a:spcBef>
                <a:spcPts val="0"/>
              </a:spcBef>
              <a:spcAft>
                <a:spcPts val="0"/>
              </a:spcAft>
              <a:buSzPts val="4200"/>
              <a:buNone/>
            </a:pPr>
            <a:r>
              <a:rPr lang="en"/>
              <a:t>Employee performance Analysis using Excel </a:t>
            </a:r>
            <a:endParaRPr/>
          </a:p>
        </p:txBody>
      </p:sp>
      <p:pic>
        <p:nvPicPr>
          <p:cNvPr id="84" name="Google Shape;84;p3"/>
          <p:cNvPicPr preferRelativeResize="0"/>
          <p:nvPr/>
        </p:nvPicPr>
        <p:blipFill rotWithShape="1">
          <a:blip r:embed="rId3">
            <a:alphaModFix/>
          </a:blip>
          <a:srcRect b="72523" l="0" r="0" t="14168"/>
          <a:stretch/>
        </p:blipFill>
        <p:spPr>
          <a:xfrm>
            <a:off x="4572000" y="488555"/>
            <a:ext cx="4110299" cy="1843048"/>
          </a:xfrm>
          <a:prstGeom prst="rect">
            <a:avLst/>
          </a:prstGeom>
          <a:noFill/>
          <a:ln cap="flat" cmpd="sng" w="9525">
            <a:solidFill>
              <a:srgbClr val="000000"/>
            </a:solidFill>
            <a:prstDash val="dot"/>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chemeClr val="accent4"/>
                </a:solidFill>
                <a:highlight>
                  <a:schemeClr val="dk1"/>
                </a:highlight>
              </a:rPr>
              <a:t>AGENDA </a:t>
            </a:r>
            <a:endParaRPr b="1">
              <a:solidFill>
                <a:schemeClr val="accent4"/>
              </a:solidFill>
              <a:highlight>
                <a:schemeClr val="dk1"/>
              </a:highlight>
            </a:endParaRPr>
          </a:p>
        </p:txBody>
      </p:sp>
      <p:sp>
        <p:nvSpPr>
          <p:cNvPr id="90" name="Google Shape;90;p4"/>
          <p:cNvSpPr txBox="1"/>
          <p:nvPr>
            <p:ph idx="1" type="body"/>
          </p:nvPr>
        </p:nvSpPr>
        <p:spPr>
          <a:xfrm>
            <a:off x="460950" y="1209975"/>
            <a:ext cx="8222100" cy="393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800"/>
              <a:buFont typeface="Arial"/>
              <a:buNone/>
            </a:pPr>
            <a:r>
              <a:t/>
            </a:r>
            <a:endParaRPr sz="2800">
              <a:solidFill>
                <a:srgbClr val="0D0D0D"/>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Problem Statement</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Project Overview</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End Users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Our Solution and Proposition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Dataset Description</a:t>
            </a:r>
            <a:endParaRPr sz="2800">
              <a:solidFill>
                <a:srgbClr val="0D0D0D"/>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Modelling Approach</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Results and Discussion</a:t>
            </a:r>
            <a:endParaRPr sz="2800">
              <a:solidFill>
                <a:srgbClr val="0D0D0D"/>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Conclusion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t/>
            </a:r>
            <a:endParaRPr sz="2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PROBLEM STATEMENT </a:t>
            </a:r>
            <a:endParaRPr b="1"/>
          </a:p>
        </p:txBody>
      </p:sp>
      <p:sp>
        <p:nvSpPr>
          <p:cNvPr id="96" name="Google Shape;96;p5"/>
          <p:cNvSpPr txBox="1"/>
          <p:nvPr>
            <p:ph idx="1" type="body"/>
          </p:nvPr>
        </p:nvSpPr>
        <p:spPr>
          <a:xfrm>
            <a:off x="471900" y="1919025"/>
            <a:ext cx="4912800" cy="31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solidFill>
                  <a:srgbClr val="000000"/>
                </a:solidFill>
              </a:rPr>
              <a:t>*Family violence and abuse remain pervasive issues within Indian families, affecting individuals across various socio-economic, cultural, and religious backgrounds. Despite significant efforts to combat this social issue, the prevalence of family violence continues to be alarmingly high, with a range of risk factors contributing to its persistence. These risk factors are multifaceted, encompassing societal norms, gender roles, economic pressures, and intergenerational patterns of abuse. Furthermore, the effectiveness of interventions aimed at reducing family violence within Indian contexts is often limited due to cultural sensitivity, accessibility, and the overall lack of robust support systems. </a:t>
            </a:r>
            <a:endParaRPr>
              <a:solidFill>
                <a:srgbClr val="000000"/>
              </a:solidFill>
            </a:endParaRPr>
          </a:p>
        </p:txBody>
      </p:sp>
      <p:pic>
        <p:nvPicPr>
          <p:cNvPr id="97" name="Google Shape;97;p5"/>
          <p:cNvPicPr preferRelativeResize="0"/>
          <p:nvPr/>
        </p:nvPicPr>
        <p:blipFill rotWithShape="1">
          <a:blip r:embed="rId3">
            <a:alphaModFix/>
          </a:blip>
          <a:srcRect b="49852" l="0" r="0" t="12549"/>
          <a:stretch/>
        </p:blipFill>
        <p:spPr>
          <a:xfrm rot="-6">
            <a:off x="7276132" y="2"/>
            <a:ext cx="1667250" cy="1541323"/>
          </a:xfrm>
          <a:prstGeom prst="rect">
            <a:avLst/>
          </a:prstGeom>
          <a:noFill/>
          <a:ln>
            <a:noFill/>
          </a:ln>
        </p:spPr>
      </p:pic>
      <p:sp>
        <p:nvSpPr>
          <p:cNvPr id="98" name="Google Shape;98;p5"/>
          <p:cNvSpPr txBox="1"/>
          <p:nvPr/>
        </p:nvSpPr>
        <p:spPr>
          <a:xfrm>
            <a:off x="5834700" y="1731798"/>
            <a:ext cx="3309300" cy="293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literature review aims to explore the existing body of research on the prevalence and risk factors of family violence in Indian families, critically examining the current interventions designed to address this issue. The review will identify gaps in the literature, providing insights into how future research and policy efforts can more effectively prevent and mitigate family violence in</a:t>
            </a:r>
            <a:endParaRPr b="0" i="0" sz="1400" u="none" cap="none" strike="noStrike">
              <a:solidFill>
                <a:srgbClr val="000000"/>
              </a:solidFill>
              <a:latin typeface="Arial"/>
              <a:ea typeface="Arial"/>
              <a:cs typeface="Arial"/>
              <a:sym typeface="Arial"/>
            </a:endParaRPr>
          </a:p>
        </p:txBody>
      </p:sp>
      <p:cxnSp>
        <p:nvCxnSpPr>
          <p:cNvPr id="99" name="Google Shape;99;p5"/>
          <p:cNvCxnSpPr/>
          <p:nvPr/>
        </p:nvCxnSpPr>
        <p:spPr>
          <a:xfrm flipH="1">
            <a:off x="5566936" y="2196517"/>
            <a:ext cx="30300" cy="26709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rot="-1937017">
            <a:off x="-432905" y="1808791"/>
            <a:ext cx="4413692" cy="195549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1" lang="en"/>
              <a:t>PROJECT OVERVIEW </a:t>
            </a:r>
            <a:endParaRPr b="1"/>
          </a:p>
        </p:txBody>
      </p:sp>
      <p:sp>
        <p:nvSpPr>
          <p:cNvPr id="105" name="Google Shape;105;p6"/>
          <p:cNvSpPr txBox="1"/>
          <p:nvPr>
            <p:ph idx="1" type="body"/>
          </p:nvPr>
        </p:nvSpPr>
        <p:spPr>
          <a:xfrm>
            <a:off x="3547866" y="412775"/>
            <a:ext cx="52671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a:solidFill>
                  <a:schemeClr val="dk2"/>
                </a:solidFill>
              </a:rPr>
              <a:t>1. **</a:t>
            </a:r>
            <a:r>
              <a:rPr lang="en">
                <a:solidFill>
                  <a:srgbClr val="000000"/>
                </a:solidFill>
              </a:rPr>
              <a:t>Prevalence:** Analyzing statistical data and research studies to understand how widespread family violence is within Indian families. This section will explore different forms of violence, including physical, emotional, and sexual abuse, within family settings.</a:t>
            </a:r>
            <a:endParaRPr>
              <a:solidFill>
                <a:srgbClr val="000000"/>
              </a:solidFill>
            </a:endParaRPr>
          </a:p>
          <a:p>
            <a:pPr indent="0" lvl="0" marL="0" rtl="0" algn="l">
              <a:lnSpc>
                <a:spcPct val="115000"/>
              </a:lnSpc>
              <a:spcBef>
                <a:spcPts val="1600"/>
              </a:spcBef>
              <a:spcAft>
                <a:spcPts val="0"/>
              </a:spcAft>
              <a:buSzPts val="1200"/>
              <a:buNone/>
            </a:pPr>
            <a:r>
              <a:rPr lang="en">
                <a:solidFill>
                  <a:srgbClr val="000000"/>
                </a:solidFill>
              </a:rPr>
              <a:t>2. **Risk Factors:** Identifying and discussing the various risk factors that contribute to family violence in Indian families. These may include socio-economic conditions, cultural and traditional norms, gender roles, and intergenerational cycles of abuse.</a:t>
            </a:r>
            <a:endParaRPr>
              <a:solidFill>
                <a:srgbClr val="000000"/>
              </a:solidFill>
            </a:endParaRPr>
          </a:p>
          <a:p>
            <a:pPr indent="0" lvl="0" marL="0" rtl="0" algn="l">
              <a:lnSpc>
                <a:spcPct val="115000"/>
              </a:lnSpc>
              <a:spcBef>
                <a:spcPts val="1600"/>
              </a:spcBef>
              <a:spcAft>
                <a:spcPts val="0"/>
              </a:spcAft>
              <a:buSzPts val="1200"/>
              <a:buNone/>
            </a:pPr>
            <a:r>
              <a:t/>
            </a:r>
            <a:endParaRPr>
              <a:solidFill>
                <a:srgbClr val="000000"/>
              </a:solidFill>
            </a:endParaRPr>
          </a:p>
          <a:p>
            <a:pPr indent="0" lvl="0" marL="0" rtl="0" algn="l">
              <a:lnSpc>
                <a:spcPct val="115000"/>
              </a:lnSpc>
              <a:spcBef>
                <a:spcPts val="1600"/>
              </a:spcBef>
              <a:spcAft>
                <a:spcPts val="1600"/>
              </a:spcAft>
              <a:buSzPts val="1200"/>
              <a:buNone/>
            </a:pPr>
            <a:r>
              <a:t/>
            </a:r>
            <a:endParaRPr u="sng">
              <a:solidFill>
                <a:schemeClr val="dk2"/>
              </a:solidFill>
            </a:endParaRPr>
          </a:p>
        </p:txBody>
      </p:sp>
      <p:sp>
        <p:nvSpPr>
          <p:cNvPr id="106" name="Google Shape;106;p6"/>
          <p:cNvSpPr txBox="1"/>
          <p:nvPr/>
        </p:nvSpPr>
        <p:spPr>
          <a:xfrm>
            <a:off x="3547875" y="2057550"/>
            <a:ext cx="5267100" cy="251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 **Interventions:** Reviewing the effectiveness of various interventions designed to address and prevent family violence. This section could cover government policies, non-governmental organization (NGO) initiatives, community programs, and legal frameworks specific to India.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 **Cultural Context:** Considering the unique cultural and social context of Indian families that may influence both the occurrence of family violence and the effectiveness </a:t>
            </a:r>
            <a:endParaRPr b="0" i="0" sz="1400" u="none" cap="none" strike="noStrike">
              <a:solidFill>
                <a:srgbClr val="000000"/>
              </a:solidFill>
              <a:latin typeface="Arial"/>
              <a:ea typeface="Arial"/>
              <a:cs typeface="Arial"/>
              <a:sym typeface="Arial"/>
            </a:endParaRPr>
          </a:p>
        </p:txBody>
      </p:sp>
      <p:pic>
        <p:nvPicPr>
          <p:cNvPr id="107" name="Google Shape;107;p6"/>
          <p:cNvPicPr preferRelativeResize="0"/>
          <p:nvPr/>
        </p:nvPicPr>
        <p:blipFill rotWithShape="1">
          <a:blip r:embed="rId3">
            <a:alphaModFix/>
          </a:blip>
          <a:srcRect b="70205" l="0" r="0" t="10931"/>
          <a:stretch/>
        </p:blipFill>
        <p:spPr>
          <a:xfrm>
            <a:off x="0" y="0"/>
            <a:ext cx="3547876" cy="1485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13" name="Google Shape;113;p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14" name="Google Shape;114;p7"/>
          <p:cNvPicPr preferRelativeResize="0"/>
          <p:nvPr/>
        </p:nvPicPr>
        <p:blipFill rotWithShape="1">
          <a:blip r:embed="rId3">
            <a:alphaModFix/>
          </a:blip>
          <a:srcRect b="63797" l="15832" r="0" t="11112"/>
          <a:stretch/>
        </p:blipFill>
        <p:spPr>
          <a:xfrm>
            <a:off x="19750" y="0"/>
            <a:ext cx="9144001" cy="5143501"/>
          </a:xfrm>
          <a:prstGeom prst="rect">
            <a:avLst/>
          </a:prstGeom>
          <a:noFill/>
          <a:ln>
            <a:noFill/>
          </a:ln>
        </p:spPr>
      </p:pic>
      <p:sp>
        <p:nvSpPr>
          <p:cNvPr id="115" name="Google Shape;115;p7"/>
          <p:cNvSpPr txBox="1"/>
          <p:nvPr/>
        </p:nvSpPr>
        <p:spPr>
          <a:xfrm>
            <a:off x="19750" y="369450"/>
            <a:ext cx="7471500" cy="395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sz="2400" u="sng" cap="none" strike="noStrike">
                <a:solidFill>
                  <a:schemeClr val="accent2"/>
                </a:solidFill>
                <a:latin typeface="Roboto"/>
                <a:ea typeface="Roboto"/>
                <a:cs typeface="Roboto"/>
                <a:sym typeface="Roboto"/>
              </a:rPr>
              <a:t>END USER </a:t>
            </a:r>
            <a:endParaRPr b="1" i="0" sz="2400" u="sng" cap="none" strike="noStrike">
              <a:solidFill>
                <a:schemeClr val="accent2"/>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chemeClr val="dk2"/>
                </a:solidFill>
                <a:latin typeface="Roboto"/>
                <a:ea typeface="Roboto"/>
                <a:cs typeface="Roboto"/>
                <a:sym typeface="Roboto"/>
              </a:rPr>
              <a:t>1.HR Managers: might use the analysis to make decisions about hiring, promotions, or identifying training needs.</a:t>
            </a:r>
            <a:endParaRPr b="1" i="0" sz="1800" u="none" cap="none" strike="noStrike">
              <a:solidFill>
                <a:schemeClr val="dk2"/>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chemeClr val="dk2"/>
                </a:solidFill>
                <a:latin typeface="Roboto"/>
                <a:ea typeface="Roboto"/>
                <a:cs typeface="Roboto"/>
                <a:sym typeface="Roboto"/>
              </a:rPr>
              <a:t>2. Department Heads: They could use the data to monitor team performance or assess workload distribution.</a:t>
            </a:r>
            <a:endParaRPr b="1" i="0" sz="1800" u="none" cap="none" strike="noStrike">
              <a:solidFill>
                <a:schemeClr val="dk2"/>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chemeClr val="dk2"/>
                </a:solidFill>
                <a:latin typeface="Roboto"/>
                <a:ea typeface="Roboto"/>
                <a:cs typeface="Roboto"/>
                <a:sym typeface="Roboto"/>
              </a:rPr>
              <a:t>3. Executives: They may review the analysis for high-level decision-making regarding workforce management.</a:t>
            </a:r>
            <a:endParaRPr b="1" i="0" sz="1800" u="none" cap="none" strike="noStrike">
              <a:solidFill>
                <a:schemeClr val="dk2"/>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800"/>
              <a:buFont typeface="Arial"/>
              <a:buNone/>
            </a:pPr>
            <a:r>
              <a:rPr b="1" i="0" lang="en" sz="1800" u="none" cap="none" strike="noStrike">
                <a:solidFill>
                  <a:schemeClr val="dk2"/>
                </a:solidFill>
                <a:latin typeface="Roboto"/>
                <a:ea typeface="Roboto"/>
                <a:cs typeface="Roboto"/>
                <a:sym typeface="Roboto"/>
              </a:rPr>
              <a:t>4. Employees: In some cases, employees themselves might be the end users if the analysis includes personal performance metrics.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0" y="364950"/>
            <a:ext cx="5089200" cy="102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OVER SOLUTION AND PROPOSITION </a:t>
            </a:r>
            <a:endParaRPr b="1"/>
          </a:p>
        </p:txBody>
      </p:sp>
      <p:sp>
        <p:nvSpPr>
          <p:cNvPr id="121" name="Google Shape;121;p8"/>
          <p:cNvSpPr txBox="1"/>
          <p:nvPr/>
        </p:nvSpPr>
        <p:spPr>
          <a:xfrm>
            <a:off x="406391" y="1493175"/>
            <a:ext cx="79563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r>
              <a:rPr b="0" i="0" lang="en" sz="1400" u="sng" cap="none" strike="noStrike">
                <a:solidFill>
                  <a:srgbClr val="000000"/>
                </a:solidFill>
                <a:latin typeface="Arial"/>
                <a:ea typeface="Arial"/>
                <a:cs typeface="Arial"/>
                <a:sym typeface="Arial"/>
              </a:rPr>
              <a:t>Data cleaning and Proposition</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Solution: Begin by cleaning your employee data. This involves removing duplicates, handling missing data, correcting data formats (dates, numbers, text), and ensuring consistency in data entry (e.g., consistent naming conventions).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Proposition: Use Excel functions like TRIM(), CLEAN(), IFERROR(), and conditional formatting to identify and correct data issues.</a:t>
            </a:r>
            <a:endParaRPr b="0" i="0" sz="1400" u="none" cap="none" strike="noStrike">
              <a:solidFill>
                <a:srgbClr val="000000"/>
              </a:solidFill>
              <a:latin typeface="Arial"/>
              <a:ea typeface="Arial"/>
              <a:cs typeface="Arial"/>
              <a:sym typeface="Arial"/>
            </a:endParaRPr>
          </a:p>
        </p:txBody>
      </p:sp>
      <p:sp>
        <p:nvSpPr>
          <p:cNvPr id="122" name="Google Shape;122;p8"/>
          <p:cNvSpPr txBox="1"/>
          <p:nvPr/>
        </p:nvSpPr>
        <p:spPr>
          <a:xfrm>
            <a:off x="406404" y="3477000"/>
            <a:ext cx="79563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a:t>
            </a:r>
            <a:r>
              <a:rPr b="0" i="0" lang="en" sz="1400" u="sng" cap="none" strike="noStrike">
                <a:solidFill>
                  <a:srgbClr val="000000"/>
                </a:solidFill>
                <a:latin typeface="Arial"/>
                <a:ea typeface="Arial"/>
                <a:cs typeface="Arial"/>
                <a:sym typeface="Arial"/>
              </a:rPr>
              <a:t>Data Analysis Techniques</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Solution: Apply descriptive statistics to summarize the data. Use functions such as AVERAGE(), MEDIAN(), MODE(), STDEV(), and VAR() to understand central tendencies and data variability.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Proposition: Use PivotTables to easily aggregate data and generate insights like average salaries by department, employee count by role, or distribu performance ratings.</a:t>
            </a:r>
            <a:endParaRPr b="0" i="0" sz="1400" u="none" cap="none" strike="noStrike">
              <a:solidFill>
                <a:srgbClr val="000000"/>
              </a:solidFill>
              <a:latin typeface="Arial"/>
              <a:ea typeface="Arial"/>
              <a:cs typeface="Arial"/>
              <a:sym typeface="Arial"/>
            </a:endParaRPr>
          </a:p>
        </p:txBody>
      </p:sp>
      <p:cxnSp>
        <p:nvCxnSpPr>
          <p:cNvPr id="123" name="Google Shape;123;p8"/>
          <p:cNvCxnSpPr/>
          <p:nvPr/>
        </p:nvCxnSpPr>
        <p:spPr>
          <a:xfrm>
            <a:off x="5650143" y="364943"/>
            <a:ext cx="2955600" cy="2733900"/>
          </a:xfrm>
          <a:prstGeom prst="curvedConnector3">
            <a:avLst>
              <a:gd fmla="val 98031" name="adj1"/>
            </a:avLst>
          </a:prstGeom>
          <a:noFill/>
          <a:ln cap="flat" cmpd="sng" w="9525">
            <a:solidFill>
              <a:schemeClr val="dk2"/>
            </a:solidFill>
            <a:prstDash val="solid"/>
            <a:round/>
            <a:headEnd len="sm" w="sm" type="none"/>
            <a:tailEnd len="sm" w="sm" type="none"/>
          </a:ln>
        </p:spPr>
      </p:cxnSp>
      <p:cxnSp>
        <p:nvCxnSpPr>
          <p:cNvPr id="124" name="Google Shape;124;p8"/>
          <p:cNvCxnSpPr/>
          <p:nvPr/>
        </p:nvCxnSpPr>
        <p:spPr>
          <a:xfrm>
            <a:off x="4572004" y="1163250"/>
            <a:ext cx="4137900" cy="2817000"/>
          </a:xfrm>
          <a:prstGeom prst="curvedConnector3">
            <a:avLst>
              <a:gd fmla="val 96875" name="adj1"/>
            </a:avLst>
          </a:prstGeom>
          <a:noFill/>
          <a:ln cap="flat" cmpd="sng" w="9525">
            <a:solidFill>
              <a:schemeClr val="dk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idx="4294967295" type="title"/>
          </p:nvPr>
        </p:nvSpPr>
        <p:spPr>
          <a:xfrm>
            <a:off x="559500" y="379600"/>
            <a:ext cx="7596600" cy="76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chemeClr val="lt2"/>
                </a:solidFill>
              </a:rPr>
              <a:t> </a:t>
            </a:r>
            <a:endParaRPr b="1">
              <a:solidFill>
                <a:srgbClr val="000000"/>
              </a:solidFill>
              <a:highlight>
                <a:srgbClr val="00FF00"/>
              </a:highlight>
            </a:endParaRPr>
          </a:p>
        </p:txBody>
      </p:sp>
      <p:cxnSp>
        <p:nvCxnSpPr>
          <p:cNvPr id="130" name="Google Shape;130;p9"/>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31" name="Google Shape;131;p9"/>
          <p:cNvSpPr txBox="1"/>
          <p:nvPr>
            <p:ph idx="4294967295" type="body"/>
          </p:nvPr>
        </p:nvSpPr>
        <p:spPr>
          <a:xfrm>
            <a:off x="773575" y="1366505"/>
            <a:ext cx="7596600" cy="167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id="132" name="Google Shape;132;p9"/>
          <p:cNvPicPr preferRelativeResize="0"/>
          <p:nvPr/>
        </p:nvPicPr>
        <p:blipFill rotWithShape="1">
          <a:blip r:embed="rId3">
            <a:alphaModFix/>
          </a:blip>
          <a:srcRect b="62151" l="0" r="0" t="11136"/>
          <a:stretch/>
        </p:blipFill>
        <p:spPr>
          <a:xfrm>
            <a:off x="0" y="0"/>
            <a:ext cx="9144001" cy="5539798"/>
          </a:xfrm>
          <a:prstGeom prst="rect">
            <a:avLst/>
          </a:prstGeom>
          <a:noFill/>
          <a:ln>
            <a:noFill/>
          </a:ln>
        </p:spPr>
      </p:pic>
      <p:sp>
        <p:nvSpPr>
          <p:cNvPr id="133" name="Google Shape;133;p9"/>
          <p:cNvSpPr txBox="1"/>
          <p:nvPr/>
        </p:nvSpPr>
        <p:spPr>
          <a:xfrm>
            <a:off x="559504" y="1890000"/>
            <a:ext cx="7063800" cy="325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chemeClr val="lt2"/>
                </a:solidFill>
                <a:latin typeface="Roboto"/>
                <a:ea typeface="Roboto"/>
                <a:cs typeface="Roboto"/>
                <a:sym typeface="Roboto"/>
              </a:rPr>
              <a:t>*</a:t>
            </a:r>
            <a:r>
              <a:rPr b="1" i="0" lang="en" sz="1800" u="sng" cap="none" strike="noStrike">
                <a:solidFill>
                  <a:srgbClr val="00FF00"/>
                </a:solidFill>
                <a:latin typeface="Roboto"/>
                <a:ea typeface="Roboto"/>
                <a:cs typeface="Roboto"/>
                <a:sym typeface="Roboto"/>
              </a:rPr>
              <a:t>Data Sources</a:t>
            </a:r>
            <a:endParaRPr b="1" i="0" sz="1800" u="sng" cap="none" strike="noStrike">
              <a:solidFill>
                <a:srgbClr val="00FF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FF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FF00"/>
                </a:solidFill>
                <a:latin typeface="Roboto"/>
                <a:ea typeface="Roboto"/>
                <a:cs typeface="Roboto"/>
                <a:sym typeface="Roboto"/>
              </a:rPr>
              <a:t>• Primary Data: Describe any primary data you collected through surveys, interviews, or other methods. Include information on the population sampled (e.g., families in India), sampling method (e.g., random sampling, purposive sampling), and the sample size.</a:t>
            </a:r>
            <a:endParaRPr b="0" i="0" sz="1800" u="none" cap="none" strike="noStrike">
              <a:solidFill>
                <a:srgbClr val="00FF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FF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FF00"/>
                </a:solidFill>
                <a:latin typeface="Roboto"/>
                <a:ea typeface="Roboto"/>
                <a:cs typeface="Roboto"/>
                <a:sym typeface="Roboto"/>
              </a:rPr>
              <a:t>• Secondary Data: Detail any secondary data sources, such as government reports, previous research studies, or data from NGOs. Provide information on the origin of these data sources, the time period covered, and any data extraction process you emploved</a:t>
            </a:r>
            <a:r>
              <a:rPr b="0" i="0" lang="en" sz="1800" u="none" cap="none" strike="noStrike">
                <a:solidFill>
                  <a:schemeClr val="lt2"/>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134" name="Google Shape;134;p9"/>
          <p:cNvSpPr txBox="1"/>
          <p:nvPr/>
        </p:nvSpPr>
        <p:spPr>
          <a:xfrm>
            <a:off x="773575" y="563050"/>
            <a:ext cx="40749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2400" u="none" cap="none" strike="noStrike">
                <a:solidFill>
                  <a:srgbClr val="FF0000"/>
                </a:solidFill>
                <a:latin typeface="Arial"/>
                <a:ea typeface="Arial"/>
                <a:cs typeface="Arial"/>
                <a:sym typeface="Arial"/>
              </a:rPr>
              <a:t>DATE AND DESCRIPTION </a:t>
            </a:r>
            <a:endParaRPr b="1" i="0" sz="2400" u="none" cap="none" strike="noStrike">
              <a:solidFill>
                <a:srgbClr val="FF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