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69AF2F3-971B-4465-9B76-67CE9F883BEC}" type="datetimeFigureOut">
              <a:rPr lang="en-US" smtClean="0"/>
              <a:t>9/12/2020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EF3ACC4-5F47-42EA-94E2-8AAD4404200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9AF2F3-971B-4465-9B76-67CE9F883BEC}"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3ACC4-5F47-42EA-94E2-8AAD440420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9AF2F3-971B-4465-9B76-67CE9F883BEC}"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3ACC4-5F47-42EA-94E2-8AAD440420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9AF2F3-971B-4465-9B76-67CE9F883BEC}"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3ACC4-5F47-42EA-94E2-8AAD4404200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9AF2F3-971B-4465-9B76-67CE9F883BEC}"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3ACC4-5F47-42EA-94E2-8AAD4404200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9AF2F3-971B-4465-9B76-67CE9F883BEC}"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3ACC4-5F47-42EA-94E2-8AAD4404200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9AF2F3-971B-4465-9B76-67CE9F883BEC}"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3ACC4-5F47-42EA-94E2-8AAD4404200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9AF2F3-971B-4465-9B76-67CE9F883BEC}"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3ACC4-5F47-42EA-94E2-8AAD4404200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AF2F3-971B-4465-9B76-67CE9F883BEC}"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3ACC4-5F47-42EA-94E2-8AAD4404200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9AF2F3-971B-4465-9B76-67CE9F883BEC}"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3ACC4-5F47-42EA-94E2-8AAD4404200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9AF2F3-971B-4465-9B76-67CE9F883BEC}"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EF3ACC4-5F47-42EA-94E2-8AAD4404200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69AF2F3-971B-4465-9B76-67CE9F883BEC}" type="datetimeFigureOut">
              <a:rPr lang="en-US" smtClean="0"/>
              <a:t>9/12/2020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EF3ACC4-5F47-42EA-94E2-8AAD4404200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sp>
        <p:nvSpPr>
          <p:cNvPr id="5" name="Subtitle 4"/>
          <p:cNvSpPr>
            <a:spLocks noGrp="1"/>
          </p:cNvSpPr>
          <p:nvPr>
            <p:ph type="subTitle" idx="1"/>
          </p:nvPr>
        </p:nvSpPr>
        <p:spPr>
          <a:xfrm>
            <a:off x="533400" y="3810000"/>
            <a:ext cx="7854696" cy="1752600"/>
          </a:xfrm>
        </p:spPr>
        <p:txBody>
          <a:bodyPr>
            <a:normAutofit/>
          </a:bodyPr>
          <a:lstStyle/>
          <a:p>
            <a:pPr algn="ctr"/>
            <a:r>
              <a:rPr lang="en-US" sz="4800" dirty="0" smtClean="0"/>
              <a:t>ANALYSIS PLAN</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48" y="590300"/>
            <a:ext cx="8358504" cy="2870854"/>
          </a:xfrm>
          <a:prstGeom prst="rect">
            <a:avLst/>
          </a:prstGeom>
        </p:spPr>
      </p:pic>
    </p:spTree>
    <p:extLst>
      <p:ext uri="{BB962C8B-B14F-4D97-AF65-F5344CB8AC3E}">
        <p14:creationId xmlns:p14="http://schemas.microsoft.com/office/powerpoint/2010/main" val="2763508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marL="0" indent="0">
              <a:buNone/>
            </a:pPr>
            <a:r>
              <a:rPr lang="en-US" b="1" u="sng" dirty="0" smtClean="0"/>
              <a:t>2.</a:t>
            </a:r>
          </a:p>
          <a:p>
            <a:pPr marL="0" indent="0">
              <a:buNone/>
            </a:pP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67208"/>
            <a:ext cx="8610600" cy="5609791"/>
          </a:xfrm>
          <a:prstGeom prst="rect">
            <a:avLst/>
          </a:prstGeom>
        </p:spPr>
      </p:pic>
    </p:spTree>
    <p:extLst>
      <p:ext uri="{BB962C8B-B14F-4D97-AF65-F5344CB8AC3E}">
        <p14:creationId xmlns:p14="http://schemas.microsoft.com/office/powerpoint/2010/main" val="1365344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marL="0" indent="0">
              <a:buNone/>
            </a:pPr>
            <a:r>
              <a:rPr lang="en-US" b="1" u="sng" dirty="0" smtClean="0"/>
              <a:t>3.</a:t>
            </a:r>
          </a:p>
          <a:p>
            <a:pPr marL="0" indent="0">
              <a:buNone/>
            </a:pP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38200"/>
            <a:ext cx="8763000" cy="5943600"/>
          </a:xfrm>
          <a:prstGeom prst="rect">
            <a:avLst/>
          </a:prstGeom>
        </p:spPr>
      </p:pic>
    </p:spTree>
    <p:extLst>
      <p:ext uri="{BB962C8B-B14F-4D97-AF65-F5344CB8AC3E}">
        <p14:creationId xmlns:p14="http://schemas.microsoft.com/office/powerpoint/2010/main" val="1192146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lstStyle/>
          <a:p>
            <a:pPr marL="0" indent="0">
              <a:buNone/>
            </a:pPr>
            <a:r>
              <a:rPr lang="en-US" b="1" u="sng" dirty="0" smtClean="0"/>
              <a:t>4.</a:t>
            </a:r>
          </a:p>
          <a:p>
            <a:pPr marL="0" indent="0">
              <a:buNone/>
            </a:pP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38200"/>
            <a:ext cx="8763000" cy="5715000"/>
          </a:xfrm>
          <a:prstGeom prst="rect">
            <a:avLst/>
          </a:prstGeom>
        </p:spPr>
      </p:pic>
    </p:spTree>
    <p:extLst>
      <p:ext uri="{BB962C8B-B14F-4D97-AF65-F5344CB8AC3E}">
        <p14:creationId xmlns:p14="http://schemas.microsoft.com/office/powerpoint/2010/main" val="1237296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a:buClrTx/>
            </a:pPr>
            <a:r>
              <a:rPr lang="en-US" dirty="0" smtClean="0"/>
              <a:t>The job category Financial services and manufacturing are the top two category top are performing well as per the analysis.</a:t>
            </a:r>
          </a:p>
          <a:p>
            <a:pPr>
              <a:buClrTx/>
            </a:pPr>
            <a:r>
              <a:rPr lang="en-US" dirty="0" smtClean="0"/>
              <a:t>In the 1</a:t>
            </a:r>
            <a:r>
              <a:rPr lang="en-US" baseline="30000" dirty="0" smtClean="0"/>
              <a:t>st</a:t>
            </a:r>
            <a:r>
              <a:rPr lang="en-US" dirty="0" smtClean="0"/>
              <a:t> quarter the manufacturing category has performed well and in the 2</a:t>
            </a:r>
            <a:r>
              <a:rPr lang="en-US" baseline="30000" dirty="0" smtClean="0"/>
              <a:t>nd</a:t>
            </a:r>
            <a:r>
              <a:rPr lang="en-US" dirty="0" smtClean="0"/>
              <a:t> quarter Financial services has performed. Now we can say that the observations is up and down between the categories Financial services and manufacturing.</a:t>
            </a:r>
          </a:p>
          <a:p>
            <a:pPr>
              <a:buClrTx/>
            </a:pPr>
            <a:r>
              <a:rPr lang="en-US" dirty="0" smtClean="0"/>
              <a:t>As we have seen the dashboard the Agriculture and telecommunication has been underperforming in case of both Male and female categories.</a:t>
            </a:r>
          </a:p>
          <a:p>
            <a:pPr>
              <a:buClrTx/>
            </a:pPr>
            <a:r>
              <a:rPr lang="en-US" dirty="0" smtClean="0"/>
              <a:t>With the help of other categories such as IT, financial services etc. could help the agriculture and telecommunication categories to improve rapidly.</a:t>
            </a:r>
          </a:p>
          <a:p>
            <a:pPr>
              <a:buClrTx/>
            </a:pPr>
            <a:endParaRPr lang="en-US" dirty="0"/>
          </a:p>
        </p:txBody>
      </p:sp>
    </p:spTree>
    <p:extLst>
      <p:ext uri="{BB962C8B-B14F-4D97-AF65-F5344CB8AC3E}">
        <p14:creationId xmlns:p14="http://schemas.microsoft.com/office/powerpoint/2010/main" val="1109707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marL="0" indent="0">
              <a:buNone/>
            </a:pPr>
            <a:r>
              <a:rPr lang="en-US" dirty="0" smtClean="0"/>
              <a:t>The analysis plan from our side(Sprocket Central) are being explained in the upcoming slides.</a:t>
            </a:r>
          </a:p>
          <a:p>
            <a:pPr marL="0" indent="0">
              <a:buNone/>
            </a:pPr>
            <a:endParaRPr lang="en-US" dirty="0" smtClean="0"/>
          </a:p>
          <a:p>
            <a:pPr marL="0" indent="0">
              <a:buNone/>
            </a:pPr>
            <a:r>
              <a:rPr lang="en-US" dirty="0" smtClean="0"/>
              <a:t>There were specific domains and regions in which the business needs to improve, We have provided the documented orientation via interactive dashboards.</a:t>
            </a:r>
          </a:p>
          <a:p>
            <a:pPr marL="0" indent="0">
              <a:buNone/>
            </a:pPr>
            <a:endParaRPr lang="en-US" dirty="0"/>
          </a:p>
          <a:p>
            <a:pPr marL="0" indent="0">
              <a:buNone/>
            </a:pPr>
            <a:r>
              <a:rPr lang="en-US" dirty="0" smtClean="0"/>
              <a:t>The slides explain:</a:t>
            </a:r>
          </a:p>
          <a:p>
            <a:r>
              <a:rPr lang="en-US" dirty="0" smtClean="0"/>
              <a:t>How the Profits jumps across religions based on the Gender, Category and various other factors.</a:t>
            </a:r>
          </a:p>
          <a:p>
            <a:r>
              <a:rPr lang="en-US" dirty="0" smtClean="0"/>
              <a:t>And, based on the dashboards useful insights driven using some of the BI tools various decisions are taken under consideration.</a:t>
            </a:r>
            <a:endParaRPr lang="en-US" dirty="0"/>
          </a:p>
        </p:txBody>
      </p:sp>
    </p:spTree>
    <p:extLst>
      <p:ext uri="{BB962C8B-B14F-4D97-AF65-F5344CB8AC3E}">
        <p14:creationId xmlns:p14="http://schemas.microsoft.com/office/powerpoint/2010/main" val="4159376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marL="514350" indent="-514350">
              <a:buClr>
                <a:srgbClr val="FF0000"/>
              </a:buClr>
              <a:buFont typeface="+mj-lt"/>
              <a:buAutoNum type="arabicPeriod"/>
            </a:pPr>
            <a:r>
              <a:rPr lang="en-US" dirty="0" smtClean="0"/>
              <a:t>The first analysis was based upon the </a:t>
            </a:r>
            <a:r>
              <a:rPr lang="en-US" dirty="0"/>
              <a:t>Profit on each Months based on Product </a:t>
            </a:r>
            <a:r>
              <a:rPr lang="en-US" dirty="0" smtClean="0"/>
              <a:t>Class.</a:t>
            </a:r>
          </a:p>
          <a:p>
            <a:pPr marL="0" indent="0">
              <a:buClr>
                <a:srgbClr val="FF0000"/>
              </a:buClr>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6" y="1371601"/>
            <a:ext cx="8992855" cy="5486400"/>
          </a:xfrm>
          <a:prstGeom prst="rect">
            <a:avLst/>
          </a:prstGeom>
        </p:spPr>
      </p:pic>
    </p:spTree>
    <p:extLst>
      <p:ext uri="{BB962C8B-B14F-4D97-AF65-F5344CB8AC3E}">
        <p14:creationId xmlns:p14="http://schemas.microsoft.com/office/powerpoint/2010/main" val="61115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lstStyle/>
          <a:p>
            <a:pPr>
              <a:buClr>
                <a:schemeClr val="tx1">
                  <a:lumMod val="95000"/>
                  <a:lumOff val="5000"/>
                </a:schemeClr>
              </a:buClr>
            </a:pPr>
            <a:r>
              <a:rPr lang="en-US" sz="2800" dirty="0" smtClean="0"/>
              <a:t>The last dashboard explains that the product class medium has the highest profit in the month of October.</a:t>
            </a:r>
          </a:p>
          <a:p>
            <a:pPr>
              <a:buClr>
                <a:schemeClr val="tx1">
                  <a:lumMod val="95000"/>
                  <a:lumOff val="5000"/>
                </a:schemeClr>
              </a:buClr>
            </a:pPr>
            <a:r>
              <a:rPr lang="en-US" sz="2800" dirty="0" smtClean="0"/>
              <a:t>Its clear that the customers are willing to get medium class products than lower and high class products.</a:t>
            </a:r>
          </a:p>
          <a:p>
            <a:pPr>
              <a:buClr>
                <a:schemeClr val="tx1">
                  <a:lumMod val="95000"/>
                  <a:lumOff val="5000"/>
                </a:schemeClr>
              </a:buClr>
            </a:pPr>
            <a:r>
              <a:rPr lang="en-US" sz="2800" dirty="0" smtClean="0"/>
              <a:t>This can also conclude that there would be many people belong to middle class.</a:t>
            </a:r>
          </a:p>
          <a:p>
            <a:pPr>
              <a:buClr>
                <a:schemeClr val="tx1">
                  <a:lumMod val="95000"/>
                  <a:lumOff val="5000"/>
                </a:schemeClr>
              </a:buClr>
            </a:pPr>
            <a:r>
              <a:rPr lang="en-US" sz="2800" dirty="0" smtClean="0"/>
              <a:t>The higher and lower class products profits are nearly the same as we can infer from the dashboard.</a:t>
            </a:r>
          </a:p>
          <a:p>
            <a:pPr>
              <a:buClr>
                <a:schemeClr val="tx1">
                  <a:lumMod val="95000"/>
                  <a:lumOff val="5000"/>
                </a:schemeClr>
              </a:buClr>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863648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marL="0" indent="0">
              <a:buNone/>
            </a:pPr>
            <a:r>
              <a:rPr lang="en-US" dirty="0" smtClean="0">
                <a:solidFill>
                  <a:srgbClr val="FF0000"/>
                </a:solidFill>
              </a:rPr>
              <a:t>2. </a:t>
            </a:r>
            <a:r>
              <a:rPr lang="en-US" dirty="0" smtClean="0">
                <a:solidFill>
                  <a:schemeClr val="tx1">
                    <a:lumMod val="95000"/>
                    <a:lumOff val="5000"/>
                  </a:schemeClr>
                </a:solidFill>
              </a:rPr>
              <a:t>The second analysis is based on the </a:t>
            </a:r>
            <a:r>
              <a:rPr lang="en-US" dirty="0"/>
              <a:t>Profit based on Gender and Brand</a:t>
            </a:r>
            <a:r>
              <a:rPr lang="en-US" dirty="0" smtClean="0"/>
              <a:t>.</a:t>
            </a:r>
          </a:p>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763000" cy="5181600"/>
          </a:xfrm>
          <a:prstGeom prst="rect">
            <a:avLst/>
          </a:prstGeom>
        </p:spPr>
      </p:pic>
    </p:spTree>
    <p:extLst>
      <p:ext uri="{BB962C8B-B14F-4D97-AF65-F5344CB8AC3E}">
        <p14:creationId xmlns:p14="http://schemas.microsoft.com/office/powerpoint/2010/main" val="627168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lstStyle/>
          <a:p>
            <a:pPr>
              <a:buClrTx/>
            </a:pPr>
            <a:r>
              <a:rPr lang="en-US" sz="2800" dirty="0" smtClean="0"/>
              <a:t>We conclude from the above dashboard that the brand WeareA2B brand has been widely sold in all the categories of Gender.</a:t>
            </a:r>
          </a:p>
          <a:p>
            <a:pPr>
              <a:buClrTx/>
            </a:pPr>
            <a:r>
              <a:rPr lang="en-US" sz="2800" dirty="0" smtClean="0"/>
              <a:t>The highest profit is obtained by the WeareA2B under the female category.</a:t>
            </a:r>
          </a:p>
          <a:p>
            <a:pPr>
              <a:buClrTx/>
            </a:pPr>
            <a:r>
              <a:rPr lang="en-US" sz="2800" dirty="0" smtClean="0"/>
              <a:t>The lowest profit was acquired by Norco Bicycles in all of the categories.</a:t>
            </a:r>
          </a:p>
          <a:p>
            <a:pPr>
              <a:buClrTx/>
            </a:pPr>
            <a:r>
              <a:rPr lang="en-US" sz="2800" dirty="0" smtClean="0"/>
              <a:t>The sales of the Norco Bicycles can be improved by providing some offers which will make the customers to prefer Norco Bicycles as there 1</a:t>
            </a:r>
            <a:r>
              <a:rPr lang="en-US" sz="2800" baseline="30000" dirty="0" smtClean="0"/>
              <a:t>st</a:t>
            </a:r>
            <a:r>
              <a:rPr lang="en-US" sz="2800" dirty="0" smtClean="0"/>
              <a:t> preference. Also, It is suggested that to release a new product as per the customer choice and feedback.</a:t>
            </a:r>
            <a:endParaRPr lang="en-US" sz="2800" dirty="0"/>
          </a:p>
        </p:txBody>
      </p:sp>
    </p:spTree>
    <p:extLst>
      <p:ext uri="{BB962C8B-B14F-4D97-AF65-F5344CB8AC3E}">
        <p14:creationId xmlns:p14="http://schemas.microsoft.com/office/powerpoint/2010/main" val="4036568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lstStyle/>
          <a:p>
            <a:pPr marL="0" indent="0">
              <a:buNone/>
            </a:pPr>
            <a:r>
              <a:rPr lang="en-US" dirty="0" smtClean="0">
                <a:solidFill>
                  <a:srgbClr val="FF0000"/>
                </a:solidFill>
              </a:rPr>
              <a:t>3) </a:t>
            </a:r>
            <a:r>
              <a:rPr lang="en-US" dirty="0" smtClean="0"/>
              <a:t>The dashboard is based 0n </a:t>
            </a:r>
            <a:r>
              <a:rPr lang="en-US" dirty="0"/>
              <a:t>Customer segment </a:t>
            </a:r>
            <a:r>
              <a:rPr lang="en-US" dirty="0" err="1"/>
              <a:t>vs</a:t>
            </a:r>
            <a:r>
              <a:rPr lang="en-US" dirty="0"/>
              <a:t> Profit and Gender</a:t>
            </a:r>
            <a:r>
              <a:rPr lang="en-US" dirty="0" smtClean="0"/>
              <a:t>.</a:t>
            </a:r>
          </a:p>
          <a:p>
            <a:pPr marL="0" indent="0">
              <a:buNone/>
            </a:pP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70814"/>
            <a:ext cx="8915400" cy="5558586"/>
          </a:xfrm>
          <a:prstGeom prst="rect">
            <a:avLst/>
          </a:prstGeom>
        </p:spPr>
      </p:pic>
    </p:spTree>
    <p:extLst>
      <p:ext uri="{BB962C8B-B14F-4D97-AF65-F5344CB8AC3E}">
        <p14:creationId xmlns:p14="http://schemas.microsoft.com/office/powerpoint/2010/main" val="3964176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a:bodyPr>
          <a:lstStyle/>
          <a:p>
            <a:pPr marL="0" indent="0">
              <a:buNone/>
            </a:pPr>
            <a:r>
              <a:rPr lang="en-US" sz="2800" dirty="0" smtClean="0"/>
              <a:t>The wealth segment consists 3 categories namely:</a:t>
            </a:r>
          </a:p>
          <a:p>
            <a:pPr marL="514350" indent="-514350">
              <a:buClr>
                <a:srgbClr val="FF0000"/>
              </a:buClr>
              <a:buFont typeface="+mj-lt"/>
              <a:buAutoNum type="arabicParenR"/>
            </a:pPr>
            <a:r>
              <a:rPr lang="en-US" sz="2800" dirty="0" smtClean="0"/>
              <a:t>Affluent Customer</a:t>
            </a:r>
          </a:p>
          <a:p>
            <a:pPr marL="514350" indent="-514350">
              <a:buClr>
                <a:srgbClr val="FF0000"/>
              </a:buClr>
              <a:buFont typeface="+mj-lt"/>
              <a:buAutoNum type="arabicParenR"/>
            </a:pPr>
            <a:r>
              <a:rPr lang="en-US" sz="2800" dirty="0" smtClean="0"/>
              <a:t>High Net Worth</a:t>
            </a:r>
          </a:p>
          <a:p>
            <a:pPr marL="514350" indent="-514350">
              <a:buClr>
                <a:srgbClr val="FF0000"/>
              </a:buClr>
              <a:buFont typeface="+mj-lt"/>
              <a:buAutoNum type="arabicParenR"/>
            </a:pPr>
            <a:r>
              <a:rPr lang="en-US" sz="2800" dirty="0" smtClean="0"/>
              <a:t>Mass Customer</a:t>
            </a:r>
          </a:p>
          <a:p>
            <a:pPr marL="0" indent="0">
              <a:buClr>
                <a:srgbClr val="FF0000"/>
              </a:buClr>
              <a:buNone/>
            </a:pPr>
            <a:r>
              <a:rPr lang="en-US" sz="2800" dirty="0" smtClean="0"/>
              <a:t>As per the analysis performed the Mass customer wealth segment has particularly performed well in both Male and Female category.</a:t>
            </a:r>
          </a:p>
          <a:p>
            <a:pPr marL="0" indent="0">
              <a:buClr>
                <a:srgbClr val="FF0000"/>
              </a:buClr>
              <a:buNone/>
            </a:pPr>
            <a:endParaRPr lang="en-US" sz="2800" dirty="0"/>
          </a:p>
          <a:p>
            <a:pPr marL="0" indent="0">
              <a:buClr>
                <a:srgbClr val="FF0000"/>
              </a:buClr>
              <a:buNone/>
            </a:pPr>
            <a:r>
              <a:rPr lang="en-US" sz="2800" dirty="0" smtClean="0"/>
              <a:t>Also the High net worth and affluent customer has been equally doing well in both of the Male and female category. Since the gender category has very low number of customers it is widely ignored in some cases.</a:t>
            </a:r>
            <a:endParaRPr lang="en-US" sz="2800" dirty="0"/>
          </a:p>
        </p:txBody>
      </p:sp>
    </p:spTree>
    <p:extLst>
      <p:ext uri="{BB962C8B-B14F-4D97-AF65-F5344CB8AC3E}">
        <p14:creationId xmlns:p14="http://schemas.microsoft.com/office/powerpoint/2010/main" val="371162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lstStyle/>
          <a:p>
            <a:pPr marL="0" indent="0">
              <a:buNone/>
            </a:pPr>
            <a:r>
              <a:rPr lang="en-US" dirty="0" smtClean="0">
                <a:solidFill>
                  <a:srgbClr val="FF0000"/>
                </a:solidFill>
              </a:rPr>
              <a:t>4)</a:t>
            </a:r>
            <a:r>
              <a:rPr lang="en-US" dirty="0" smtClean="0"/>
              <a:t> The next analysis is based on the </a:t>
            </a:r>
            <a:r>
              <a:rPr lang="en-US" dirty="0"/>
              <a:t>Job Category </a:t>
            </a:r>
            <a:r>
              <a:rPr lang="en-US" dirty="0" err="1"/>
              <a:t>vs</a:t>
            </a:r>
            <a:r>
              <a:rPr lang="en-US" dirty="0"/>
              <a:t> profit based </a:t>
            </a:r>
            <a:r>
              <a:rPr lang="en-US" dirty="0" smtClean="0"/>
              <a:t>on Gender in which the analysis has been done in 4 separate quarters.</a:t>
            </a:r>
          </a:p>
          <a:p>
            <a:pPr marL="0" indent="0">
              <a:buNone/>
            </a:pPr>
            <a:r>
              <a:rPr lang="en-US" sz="2800" b="1" u="sng" dirty="0" smtClean="0"/>
              <a:t>1.</a:t>
            </a:r>
            <a:endParaRPr lang="en-US" b="1" u="sng" dirty="0" smtClean="0"/>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8991600" cy="4816928"/>
          </a:xfrm>
          <a:prstGeom prst="rect">
            <a:avLst/>
          </a:prstGeom>
        </p:spPr>
      </p:pic>
    </p:spTree>
    <p:extLst>
      <p:ext uri="{BB962C8B-B14F-4D97-AF65-F5344CB8AC3E}">
        <p14:creationId xmlns:p14="http://schemas.microsoft.com/office/powerpoint/2010/main" val="3253276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TotalTime>
  <Words>517</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Ashok AANAND</dc:creator>
  <cp:lastModifiedBy>Ashok AANAND</cp:lastModifiedBy>
  <cp:revision>13</cp:revision>
  <dcterms:created xsi:type="dcterms:W3CDTF">2020-09-12T07:34:00Z</dcterms:created>
  <dcterms:modified xsi:type="dcterms:W3CDTF">2020-09-12T09:16:29Z</dcterms:modified>
</cp:coreProperties>
</file>